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sldIdLst>
    <p:sldId id="256" r:id="rId3"/>
    <p:sldId id="265" r:id="rId4"/>
    <p:sldId id="270" r:id="rId5"/>
    <p:sldId id="269" r:id="rId6"/>
    <p:sldId id="266" r:id="rId7"/>
    <p:sldId id="267" r:id="rId8"/>
    <p:sldId id="268" r:id="rId9"/>
    <p:sldId id="280" r:id="rId10"/>
    <p:sldId id="277" r:id="rId11"/>
    <p:sldId id="281" r:id="rId12"/>
    <p:sldId id="282" r:id="rId13"/>
    <p:sldId id="271" r:id="rId14"/>
    <p:sldId id="278" r:id="rId15"/>
    <p:sldId id="275" r:id="rId16"/>
    <p:sldId id="276" r:id="rId17"/>
    <p:sldId id="273" r:id="rId18"/>
    <p:sldId id="272" r:id="rId19"/>
    <p:sldId id="279" r:id="rId20"/>
    <p:sldId id="28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A3E3E"/>
    <a:srgbClr val="7A0900"/>
    <a:srgbClr val="FF8585"/>
    <a:srgbClr val="FFDDDD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60" d="100"/>
          <a:sy n="60" d="100"/>
        </p:scale>
        <p:origin x="96" y="1308"/>
      </p:cViewPr>
      <p:guideLst>
        <p:guide orient="horz" pos="981"/>
        <p:guide pos="379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EF3EB-370F-4F73-B039-DD23639F725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D0CEC604-ED43-474D-99D4-71542BEC5B2F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View</a:t>
          </a:r>
          <a:endParaRPr lang="en-US" sz="1800" b="1" dirty="0">
            <a:solidFill>
              <a:schemeClr val="tx1"/>
            </a:solidFill>
          </a:endParaRPr>
        </a:p>
      </dgm:t>
    </dgm:pt>
    <dgm:pt modelId="{0E0C4228-AA65-488C-A1D5-4E18DE91B600}" type="parTrans" cxnId="{7D097E0A-4E70-4C8E-B469-399958219C9B}">
      <dgm:prSet/>
      <dgm:spPr/>
      <dgm:t>
        <a:bodyPr/>
        <a:lstStyle/>
        <a:p>
          <a:endParaRPr lang="en-US"/>
        </a:p>
      </dgm:t>
    </dgm:pt>
    <dgm:pt modelId="{AAC551DE-57EA-4698-AB1E-A02FAA8CE798}" type="sibTrans" cxnId="{7D097E0A-4E70-4C8E-B469-399958219C9B}">
      <dgm:prSet/>
      <dgm:spPr/>
      <dgm:t>
        <a:bodyPr/>
        <a:lstStyle/>
        <a:p>
          <a:endParaRPr lang="en-US"/>
        </a:p>
      </dgm:t>
    </dgm:pt>
    <dgm:pt modelId="{78F74B6B-E805-47C7-99E5-512AC6353B4F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ViewModel</a:t>
          </a:r>
          <a:endParaRPr lang="en-US" b="1" dirty="0">
            <a:solidFill>
              <a:schemeClr val="tx1"/>
            </a:solidFill>
          </a:endParaRPr>
        </a:p>
      </dgm:t>
    </dgm:pt>
    <dgm:pt modelId="{EE54410C-4FF9-4DF9-8EC5-D1B0DE94194D}" type="parTrans" cxnId="{D2182733-C3D4-49E8-A584-E0DCD6DF929E}">
      <dgm:prSet/>
      <dgm:spPr/>
      <dgm:t>
        <a:bodyPr/>
        <a:lstStyle/>
        <a:p>
          <a:endParaRPr lang="en-US"/>
        </a:p>
      </dgm:t>
    </dgm:pt>
    <dgm:pt modelId="{B8ADC54E-AA1C-4320-B8F4-9D12B1BC3C45}" type="sibTrans" cxnId="{D2182733-C3D4-49E8-A584-E0DCD6DF929E}">
      <dgm:prSet/>
      <dgm:spPr/>
      <dgm:t>
        <a:bodyPr/>
        <a:lstStyle/>
        <a:p>
          <a:endParaRPr lang="en-US"/>
        </a:p>
      </dgm:t>
    </dgm:pt>
    <dgm:pt modelId="{46EFBD30-D94F-4C94-B63C-27D3374F9D85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9F0338C7-8F44-4AB0-8F77-C6D25830C3F5}" type="parTrans" cxnId="{2BFCB41D-6E97-4BBC-9989-E4C973BCDA2E}">
      <dgm:prSet/>
      <dgm:spPr/>
      <dgm:t>
        <a:bodyPr/>
        <a:lstStyle/>
        <a:p>
          <a:endParaRPr lang="en-US"/>
        </a:p>
      </dgm:t>
    </dgm:pt>
    <dgm:pt modelId="{3B81D09A-37D6-4544-93EE-3B6041F996B8}" type="sibTrans" cxnId="{2BFCB41D-6E97-4BBC-9989-E4C973BCDA2E}">
      <dgm:prSet/>
      <dgm:spPr/>
      <dgm:t>
        <a:bodyPr/>
        <a:lstStyle/>
        <a:p>
          <a:endParaRPr lang="en-US"/>
        </a:p>
      </dgm:t>
    </dgm:pt>
    <dgm:pt modelId="{FA8456A3-82A4-45A2-AE91-0D333F78A8A4}" type="pres">
      <dgm:prSet presAssocID="{E98EF3EB-370F-4F73-B039-DD23639F725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315CB45-4534-4B2A-BF17-9517A86EF9A2}" type="pres">
      <dgm:prSet presAssocID="{D0CEC604-ED43-474D-99D4-71542BEC5B2F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D8A26-DD9B-43F4-ACD7-265D4FAC865C}" type="pres">
      <dgm:prSet presAssocID="{D0CEC604-ED43-474D-99D4-71542BEC5B2F}" presName="gear1srcNode" presStyleLbl="node1" presStyleIdx="0" presStyleCnt="3"/>
      <dgm:spPr/>
      <dgm:t>
        <a:bodyPr/>
        <a:lstStyle/>
        <a:p>
          <a:endParaRPr lang="en-US"/>
        </a:p>
      </dgm:t>
    </dgm:pt>
    <dgm:pt modelId="{00056532-B207-4142-9E96-04AFD52A6609}" type="pres">
      <dgm:prSet presAssocID="{D0CEC604-ED43-474D-99D4-71542BEC5B2F}" presName="gear1dstNode" presStyleLbl="node1" presStyleIdx="0" presStyleCnt="3"/>
      <dgm:spPr/>
      <dgm:t>
        <a:bodyPr/>
        <a:lstStyle/>
        <a:p>
          <a:endParaRPr lang="en-US"/>
        </a:p>
      </dgm:t>
    </dgm:pt>
    <dgm:pt modelId="{5798B468-E6FA-4068-AA7E-FC89BB3966B0}" type="pres">
      <dgm:prSet presAssocID="{78F74B6B-E805-47C7-99E5-512AC6353B4F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41FA6-9BDB-4562-B013-1B33F553BBB3}" type="pres">
      <dgm:prSet presAssocID="{78F74B6B-E805-47C7-99E5-512AC6353B4F}" presName="gear2srcNode" presStyleLbl="node1" presStyleIdx="1" presStyleCnt="3"/>
      <dgm:spPr/>
      <dgm:t>
        <a:bodyPr/>
        <a:lstStyle/>
        <a:p>
          <a:endParaRPr lang="en-US"/>
        </a:p>
      </dgm:t>
    </dgm:pt>
    <dgm:pt modelId="{AA4F4B5E-A6CB-4311-AE5A-EA4C4773236D}" type="pres">
      <dgm:prSet presAssocID="{78F74B6B-E805-47C7-99E5-512AC6353B4F}" presName="gear2dstNode" presStyleLbl="node1" presStyleIdx="1" presStyleCnt="3"/>
      <dgm:spPr/>
      <dgm:t>
        <a:bodyPr/>
        <a:lstStyle/>
        <a:p>
          <a:endParaRPr lang="en-US"/>
        </a:p>
      </dgm:t>
    </dgm:pt>
    <dgm:pt modelId="{3BBAA959-F28E-49AD-8D82-54D4D1D1E848}" type="pres">
      <dgm:prSet presAssocID="{46EFBD30-D94F-4C94-B63C-27D3374F9D85}" presName="gear3" presStyleLbl="node1" presStyleIdx="2" presStyleCnt="3"/>
      <dgm:spPr/>
      <dgm:t>
        <a:bodyPr/>
        <a:lstStyle/>
        <a:p>
          <a:endParaRPr lang="en-US"/>
        </a:p>
      </dgm:t>
    </dgm:pt>
    <dgm:pt modelId="{B0B2F440-0E64-47EE-B392-42628D4E0DE5}" type="pres">
      <dgm:prSet presAssocID="{46EFBD30-D94F-4C94-B63C-27D3374F9D8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B5AEC-46BB-4E9F-8E29-5F1E038F4D8A}" type="pres">
      <dgm:prSet presAssocID="{46EFBD30-D94F-4C94-B63C-27D3374F9D85}" presName="gear3srcNode" presStyleLbl="node1" presStyleIdx="2" presStyleCnt="3"/>
      <dgm:spPr/>
      <dgm:t>
        <a:bodyPr/>
        <a:lstStyle/>
        <a:p>
          <a:endParaRPr lang="en-US"/>
        </a:p>
      </dgm:t>
    </dgm:pt>
    <dgm:pt modelId="{E7475F39-89C2-498E-80B7-370A75BADF55}" type="pres">
      <dgm:prSet presAssocID="{46EFBD30-D94F-4C94-B63C-27D3374F9D85}" presName="gear3dstNode" presStyleLbl="node1" presStyleIdx="2" presStyleCnt="3"/>
      <dgm:spPr/>
      <dgm:t>
        <a:bodyPr/>
        <a:lstStyle/>
        <a:p>
          <a:endParaRPr lang="en-US"/>
        </a:p>
      </dgm:t>
    </dgm:pt>
    <dgm:pt modelId="{2B491BCD-C743-4980-9ABE-F6C69CA046B0}" type="pres">
      <dgm:prSet presAssocID="{AAC551DE-57EA-4698-AB1E-A02FAA8CE798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8D2EE17-E5D3-4CDB-BDB4-C06E8D51BF56}" type="pres">
      <dgm:prSet presAssocID="{B8ADC54E-AA1C-4320-B8F4-9D12B1BC3C45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6A7FEDF-D443-468C-AFC2-6DBC5F54F0D8}" type="pres">
      <dgm:prSet presAssocID="{3B81D09A-37D6-4544-93EE-3B6041F996B8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BEA7CEE-9398-4E86-9702-C57B3BCBC20F}" type="presOf" srcId="{78F74B6B-E805-47C7-99E5-512AC6353B4F}" destId="{5EA41FA6-9BDB-4562-B013-1B33F553BBB3}" srcOrd="1" destOrd="0" presId="urn:microsoft.com/office/officeart/2005/8/layout/gear1"/>
    <dgm:cxn modelId="{3DE50639-6B0D-4DF2-A8B6-97BF3C51AF47}" type="presOf" srcId="{E98EF3EB-370F-4F73-B039-DD23639F725D}" destId="{FA8456A3-82A4-45A2-AE91-0D333F78A8A4}" srcOrd="0" destOrd="0" presId="urn:microsoft.com/office/officeart/2005/8/layout/gear1"/>
    <dgm:cxn modelId="{5ACF5A66-6CAE-420F-B3D6-25B481DC12FE}" type="presOf" srcId="{46EFBD30-D94F-4C94-B63C-27D3374F9D85}" destId="{9C4B5AEC-46BB-4E9F-8E29-5F1E038F4D8A}" srcOrd="2" destOrd="0" presId="urn:microsoft.com/office/officeart/2005/8/layout/gear1"/>
    <dgm:cxn modelId="{7D097E0A-4E70-4C8E-B469-399958219C9B}" srcId="{E98EF3EB-370F-4F73-B039-DD23639F725D}" destId="{D0CEC604-ED43-474D-99D4-71542BEC5B2F}" srcOrd="0" destOrd="0" parTransId="{0E0C4228-AA65-488C-A1D5-4E18DE91B600}" sibTransId="{AAC551DE-57EA-4698-AB1E-A02FAA8CE798}"/>
    <dgm:cxn modelId="{4BF48C8E-3817-476E-A508-2064FA6D0C96}" type="presOf" srcId="{B8ADC54E-AA1C-4320-B8F4-9D12B1BC3C45}" destId="{E8D2EE17-E5D3-4CDB-BDB4-C06E8D51BF56}" srcOrd="0" destOrd="0" presId="urn:microsoft.com/office/officeart/2005/8/layout/gear1"/>
    <dgm:cxn modelId="{42A989D9-5760-4926-91C0-635F78384F76}" type="presOf" srcId="{46EFBD30-D94F-4C94-B63C-27D3374F9D85}" destId="{B0B2F440-0E64-47EE-B392-42628D4E0DE5}" srcOrd="1" destOrd="0" presId="urn:microsoft.com/office/officeart/2005/8/layout/gear1"/>
    <dgm:cxn modelId="{0CCB590D-5300-4019-9932-2889C2C0E524}" type="presOf" srcId="{3B81D09A-37D6-4544-93EE-3B6041F996B8}" destId="{B6A7FEDF-D443-468C-AFC2-6DBC5F54F0D8}" srcOrd="0" destOrd="0" presId="urn:microsoft.com/office/officeart/2005/8/layout/gear1"/>
    <dgm:cxn modelId="{0BCD1E80-4B9F-4C78-94BB-EAA544E8EE9E}" type="presOf" srcId="{78F74B6B-E805-47C7-99E5-512AC6353B4F}" destId="{5798B468-E6FA-4068-AA7E-FC89BB3966B0}" srcOrd="0" destOrd="0" presId="urn:microsoft.com/office/officeart/2005/8/layout/gear1"/>
    <dgm:cxn modelId="{83B35222-2A37-4CCF-813B-2F6C86B1E4B9}" type="presOf" srcId="{46EFBD30-D94F-4C94-B63C-27D3374F9D85}" destId="{E7475F39-89C2-498E-80B7-370A75BADF55}" srcOrd="3" destOrd="0" presId="urn:microsoft.com/office/officeart/2005/8/layout/gear1"/>
    <dgm:cxn modelId="{D2182733-C3D4-49E8-A584-E0DCD6DF929E}" srcId="{E98EF3EB-370F-4F73-B039-DD23639F725D}" destId="{78F74B6B-E805-47C7-99E5-512AC6353B4F}" srcOrd="1" destOrd="0" parTransId="{EE54410C-4FF9-4DF9-8EC5-D1B0DE94194D}" sibTransId="{B8ADC54E-AA1C-4320-B8F4-9D12B1BC3C45}"/>
    <dgm:cxn modelId="{85EF3102-B20A-4F3C-8673-2A72F503DC19}" type="presOf" srcId="{46EFBD30-D94F-4C94-B63C-27D3374F9D85}" destId="{3BBAA959-F28E-49AD-8D82-54D4D1D1E848}" srcOrd="0" destOrd="0" presId="urn:microsoft.com/office/officeart/2005/8/layout/gear1"/>
    <dgm:cxn modelId="{8939C61E-FFEC-4922-94B9-EFB58ACA0A50}" type="presOf" srcId="{D0CEC604-ED43-474D-99D4-71542BEC5B2F}" destId="{8315CB45-4534-4B2A-BF17-9517A86EF9A2}" srcOrd="0" destOrd="0" presId="urn:microsoft.com/office/officeart/2005/8/layout/gear1"/>
    <dgm:cxn modelId="{2BFCB41D-6E97-4BBC-9989-E4C973BCDA2E}" srcId="{E98EF3EB-370F-4F73-B039-DD23639F725D}" destId="{46EFBD30-D94F-4C94-B63C-27D3374F9D85}" srcOrd="2" destOrd="0" parTransId="{9F0338C7-8F44-4AB0-8F77-C6D25830C3F5}" sibTransId="{3B81D09A-37D6-4544-93EE-3B6041F996B8}"/>
    <dgm:cxn modelId="{2734A58D-0D7E-428B-A5E2-3E9512D715C0}" type="presOf" srcId="{AAC551DE-57EA-4698-AB1E-A02FAA8CE798}" destId="{2B491BCD-C743-4980-9ABE-F6C69CA046B0}" srcOrd="0" destOrd="0" presId="urn:microsoft.com/office/officeart/2005/8/layout/gear1"/>
    <dgm:cxn modelId="{2821C06F-495F-4EAD-9116-9FE5F9B9231F}" type="presOf" srcId="{D0CEC604-ED43-474D-99D4-71542BEC5B2F}" destId="{449D8A26-DD9B-43F4-ACD7-265D4FAC865C}" srcOrd="1" destOrd="0" presId="urn:microsoft.com/office/officeart/2005/8/layout/gear1"/>
    <dgm:cxn modelId="{B586B302-077A-463E-84F9-BB5DC28B911B}" type="presOf" srcId="{D0CEC604-ED43-474D-99D4-71542BEC5B2F}" destId="{00056532-B207-4142-9E96-04AFD52A6609}" srcOrd="2" destOrd="0" presId="urn:microsoft.com/office/officeart/2005/8/layout/gear1"/>
    <dgm:cxn modelId="{2BC8FD8F-E7BA-48AB-987A-F2F20D31E984}" type="presOf" srcId="{78F74B6B-E805-47C7-99E5-512AC6353B4F}" destId="{AA4F4B5E-A6CB-4311-AE5A-EA4C4773236D}" srcOrd="2" destOrd="0" presId="urn:microsoft.com/office/officeart/2005/8/layout/gear1"/>
    <dgm:cxn modelId="{735B0765-9DC5-422D-B467-6DB977EED814}" type="presParOf" srcId="{FA8456A3-82A4-45A2-AE91-0D333F78A8A4}" destId="{8315CB45-4534-4B2A-BF17-9517A86EF9A2}" srcOrd="0" destOrd="0" presId="urn:microsoft.com/office/officeart/2005/8/layout/gear1"/>
    <dgm:cxn modelId="{32AB8B33-A5B6-41FB-BB06-35DD53BBFED7}" type="presParOf" srcId="{FA8456A3-82A4-45A2-AE91-0D333F78A8A4}" destId="{449D8A26-DD9B-43F4-ACD7-265D4FAC865C}" srcOrd="1" destOrd="0" presId="urn:microsoft.com/office/officeart/2005/8/layout/gear1"/>
    <dgm:cxn modelId="{87306DCF-FBA7-4F57-B4CE-F4C623FBE686}" type="presParOf" srcId="{FA8456A3-82A4-45A2-AE91-0D333F78A8A4}" destId="{00056532-B207-4142-9E96-04AFD52A6609}" srcOrd="2" destOrd="0" presId="urn:microsoft.com/office/officeart/2005/8/layout/gear1"/>
    <dgm:cxn modelId="{90753F2C-3569-40D3-B952-6EDDB0F1BDA0}" type="presParOf" srcId="{FA8456A3-82A4-45A2-AE91-0D333F78A8A4}" destId="{5798B468-E6FA-4068-AA7E-FC89BB3966B0}" srcOrd="3" destOrd="0" presId="urn:microsoft.com/office/officeart/2005/8/layout/gear1"/>
    <dgm:cxn modelId="{354F6FAA-EF1E-4110-9674-5A75306D0771}" type="presParOf" srcId="{FA8456A3-82A4-45A2-AE91-0D333F78A8A4}" destId="{5EA41FA6-9BDB-4562-B013-1B33F553BBB3}" srcOrd="4" destOrd="0" presId="urn:microsoft.com/office/officeart/2005/8/layout/gear1"/>
    <dgm:cxn modelId="{D384940C-EAB3-4A61-88CE-FE6A6C0F0347}" type="presParOf" srcId="{FA8456A3-82A4-45A2-AE91-0D333F78A8A4}" destId="{AA4F4B5E-A6CB-4311-AE5A-EA4C4773236D}" srcOrd="5" destOrd="0" presId="urn:microsoft.com/office/officeart/2005/8/layout/gear1"/>
    <dgm:cxn modelId="{5E67637A-8A4C-407E-A286-7936A7F5D377}" type="presParOf" srcId="{FA8456A3-82A4-45A2-AE91-0D333F78A8A4}" destId="{3BBAA959-F28E-49AD-8D82-54D4D1D1E848}" srcOrd="6" destOrd="0" presId="urn:microsoft.com/office/officeart/2005/8/layout/gear1"/>
    <dgm:cxn modelId="{EFD3DEBB-8508-4F28-B8F1-BD12E5B6B8AC}" type="presParOf" srcId="{FA8456A3-82A4-45A2-AE91-0D333F78A8A4}" destId="{B0B2F440-0E64-47EE-B392-42628D4E0DE5}" srcOrd="7" destOrd="0" presId="urn:microsoft.com/office/officeart/2005/8/layout/gear1"/>
    <dgm:cxn modelId="{E0DCD0CB-148F-45EB-A015-E76E05E875B6}" type="presParOf" srcId="{FA8456A3-82A4-45A2-AE91-0D333F78A8A4}" destId="{9C4B5AEC-46BB-4E9F-8E29-5F1E038F4D8A}" srcOrd="8" destOrd="0" presId="urn:microsoft.com/office/officeart/2005/8/layout/gear1"/>
    <dgm:cxn modelId="{04F47B5C-3678-4E0F-842F-126FD88FE5E9}" type="presParOf" srcId="{FA8456A3-82A4-45A2-AE91-0D333F78A8A4}" destId="{E7475F39-89C2-498E-80B7-370A75BADF55}" srcOrd="9" destOrd="0" presId="urn:microsoft.com/office/officeart/2005/8/layout/gear1"/>
    <dgm:cxn modelId="{A420A987-E453-435E-A2C0-170B807B1B58}" type="presParOf" srcId="{FA8456A3-82A4-45A2-AE91-0D333F78A8A4}" destId="{2B491BCD-C743-4980-9ABE-F6C69CA046B0}" srcOrd="10" destOrd="0" presId="urn:microsoft.com/office/officeart/2005/8/layout/gear1"/>
    <dgm:cxn modelId="{77B8907D-70A2-416B-B351-03335CE2CC32}" type="presParOf" srcId="{FA8456A3-82A4-45A2-AE91-0D333F78A8A4}" destId="{E8D2EE17-E5D3-4CDB-BDB4-C06E8D51BF56}" srcOrd="11" destOrd="0" presId="urn:microsoft.com/office/officeart/2005/8/layout/gear1"/>
    <dgm:cxn modelId="{3A89B336-AA35-4D27-A50B-463B5453CF93}" type="presParOf" srcId="{FA8456A3-82A4-45A2-AE91-0D333F78A8A4}" destId="{B6A7FEDF-D443-468C-AFC2-6DBC5F54F0D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5CB45-4534-4B2A-BF17-9517A86EF9A2}">
      <dsp:nvSpPr>
        <dsp:cNvPr id="0" name=""/>
        <dsp:cNvSpPr/>
      </dsp:nvSpPr>
      <dsp:spPr>
        <a:xfrm>
          <a:off x="1694228" y="1166715"/>
          <a:ext cx="1425985" cy="1425985"/>
        </a:xfrm>
        <a:prstGeom prst="gear9">
          <a:avLst/>
        </a:prstGeom>
        <a:solidFill>
          <a:schemeClr val="accent6"/>
        </a:solidFill>
        <a:ln w="381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View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980914" y="1500745"/>
        <a:ext cx="852613" cy="732986"/>
      </dsp:txXfrm>
    </dsp:sp>
    <dsp:sp modelId="{5798B468-E6FA-4068-AA7E-FC89BB3966B0}">
      <dsp:nvSpPr>
        <dsp:cNvPr id="0" name=""/>
        <dsp:cNvSpPr/>
      </dsp:nvSpPr>
      <dsp:spPr>
        <a:xfrm>
          <a:off x="864564" y="829664"/>
          <a:ext cx="1037080" cy="1037080"/>
        </a:xfrm>
        <a:prstGeom prst="gear6">
          <a:avLst/>
        </a:prstGeom>
        <a:solidFill>
          <a:schemeClr val="accent2"/>
        </a:solidFill>
        <a:ln w="381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ViewModel</a:t>
          </a:r>
          <a:endParaRPr lang="en-US" sz="700" b="1" kern="1200" dirty="0">
            <a:solidFill>
              <a:schemeClr val="tx1"/>
            </a:solidFill>
          </a:endParaRPr>
        </a:p>
      </dsp:txBody>
      <dsp:txXfrm>
        <a:off x="1125652" y="1092330"/>
        <a:ext cx="514904" cy="511748"/>
      </dsp:txXfrm>
    </dsp:sp>
    <dsp:sp modelId="{3BBAA959-F28E-49AD-8D82-54D4D1D1E848}">
      <dsp:nvSpPr>
        <dsp:cNvPr id="0" name=""/>
        <dsp:cNvSpPr/>
      </dsp:nvSpPr>
      <dsp:spPr>
        <a:xfrm rot="20700000">
          <a:off x="1445435" y="114184"/>
          <a:ext cx="1016127" cy="1016127"/>
        </a:xfrm>
        <a:prstGeom prst="gear6">
          <a:avLst/>
        </a:prstGeom>
        <a:solidFill>
          <a:schemeClr val="accent1"/>
        </a:solidFill>
        <a:ln w="381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Model</a:t>
          </a:r>
          <a:endParaRPr lang="en-US" sz="700" kern="1200" dirty="0"/>
        </a:p>
      </dsp:txBody>
      <dsp:txXfrm rot="-20700000">
        <a:off x="1668301" y="337051"/>
        <a:ext cx="570394" cy="570394"/>
      </dsp:txXfrm>
    </dsp:sp>
    <dsp:sp modelId="{2B491BCD-C743-4980-9ABE-F6C69CA046B0}">
      <dsp:nvSpPr>
        <dsp:cNvPr id="0" name=""/>
        <dsp:cNvSpPr/>
      </dsp:nvSpPr>
      <dsp:spPr>
        <a:xfrm>
          <a:off x="1567912" y="960847"/>
          <a:ext cx="1825261" cy="1825261"/>
        </a:xfrm>
        <a:prstGeom prst="circularArrow">
          <a:avLst>
            <a:gd name="adj1" fmla="val 4687"/>
            <a:gd name="adj2" fmla="val 299029"/>
            <a:gd name="adj3" fmla="val 2459587"/>
            <a:gd name="adj4" fmla="val 1598903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2EE17-E5D3-4CDB-BDB4-C06E8D51BF56}">
      <dsp:nvSpPr>
        <dsp:cNvPr id="0" name=""/>
        <dsp:cNvSpPr/>
      </dsp:nvSpPr>
      <dsp:spPr>
        <a:xfrm>
          <a:off x="680899" y="607070"/>
          <a:ext cx="1326166" cy="13261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EDF-D443-468C-AFC2-6DBC5F54F0D8}">
      <dsp:nvSpPr>
        <dsp:cNvPr id="0" name=""/>
        <dsp:cNvSpPr/>
      </dsp:nvSpPr>
      <dsp:spPr>
        <a:xfrm>
          <a:off x="1210394" y="-101512"/>
          <a:ext cx="1429874" cy="142987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287AA-0D99-42CE-A71B-10FA9908BBF8}" type="datetimeFigureOut">
              <a:rPr lang="en-US" smtClean="0"/>
              <a:pPr/>
              <a:t>27-Apr-14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67DB-EFF0-400D-96A1-6799F871DE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27-Apr-14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27-Apr-14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27-Apr-14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27-Apr-14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27-Apr-14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27-Apr-14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27-Apr-14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27-Apr-14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27-Apr-14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27-Apr-14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27-Apr-14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27-Apr-14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Um Framework JavaScript baseado no pattern MVVM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Cooper Black" panose="0208090404030B020404" pitchFamily="18" charset="0"/>
              </a:rPr>
              <a:t>Knockout.JS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0" y="59492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@rodrigoLessa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3647728" y="1641618"/>
            <a:ext cx="2592288" cy="86409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Entendendo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</a:t>
            </a:r>
            <a:r>
              <a:rPr lang="en-US" dirty="0"/>
              <a:t>Declarative </a:t>
            </a:r>
            <a:r>
              <a:rPr lang="en-US" dirty="0" smtClean="0"/>
              <a:t>Bindings / Templating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62526" y="1588315"/>
            <a:ext cx="11283730" cy="1285242"/>
            <a:chOff x="562526" y="1588315"/>
            <a:chExt cx="11283730" cy="1285242"/>
          </a:xfrm>
        </p:grpSpPr>
        <p:sp>
          <p:nvSpPr>
            <p:cNvPr id="6" name="Rectangle 5"/>
            <p:cNvSpPr/>
            <p:nvPr/>
          </p:nvSpPr>
          <p:spPr>
            <a:xfrm>
              <a:off x="761418" y="2081469"/>
              <a:ext cx="7417666" cy="79208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&lt;p&gt;Nome: &lt;span </a:t>
              </a:r>
              <a:r>
                <a:rPr lang="en-US" sz="2000" dirty="0" smtClean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data-bind</a:t>
              </a:r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“text: nome”</a:t>
              </a:r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&gt;&lt;/span&gt;&lt;/p&gt;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2526" y="1588315"/>
              <a:ext cx="11283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FFCC"/>
                  </a:solidFill>
                  <a:latin typeface="Corbel" panose="020B0503020204020204" pitchFamily="34" charset="0"/>
                </a:rPr>
                <a:t>Bindings na view (template), utilizando “text” para exibir o valor da propriedade “nome”</a:t>
              </a:r>
              <a:endParaRPr lang="en-US" sz="2400" dirty="0">
                <a:solidFill>
                  <a:srgbClr val="FFFFCC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3352" y="4480274"/>
            <a:ext cx="6279871" cy="1530541"/>
            <a:chOff x="371924" y="4930899"/>
            <a:chExt cx="6279871" cy="1530541"/>
          </a:xfrm>
        </p:grpSpPr>
        <p:sp>
          <p:nvSpPr>
            <p:cNvPr id="9" name="Rectangle 8"/>
            <p:cNvSpPr/>
            <p:nvPr/>
          </p:nvSpPr>
          <p:spPr>
            <a:xfrm>
              <a:off x="764539" y="5344742"/>
              <a:ext cx="5887256" cy="111669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function</a:t>
              </a:r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ListarTarefasViewModel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 </a:t>
              </a:r>
              <a:endPara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this.nome = </a:t>
              </a:r>
              <a:r>
                <a:rPr lang="en-US" sz="20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“Rodrigo”</a:t>
              </a:r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}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1924" y="4930899"/>
              <a:ext cx="59494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FFCC"/>
                  </a:solidFill>
                  <a:latin typeface="Corbel" panose="020B0503020204020204" pitchFamily="34" charset="0"/>
                </a:rPr>
                <a:t>ViewModel que foi aplicada como binding</a:t>
              </a:r>
              <a:endParaRPr lang="en-US" sz="2400" dirty="0">
                <a:solidFill>
                  <a:srgbClr val="FFFFCC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015631" y="4020814"/>
            <a:ext cx="3018021" cy="2235594"/>
            <a:chOff x="7397764" y="3531909"/>
            <a:chExt cx="3676065" cy="2419350"/>
          </a:xfrm>
        </p:grpSpPr>
        <p:sp>
          <p:nvSpPr>
            <p:cNvPr id="5" name="TextBox 4"/>
            <p:cNvSpPr txBox="1"/>
            <p:nvPr/>
          </p:nvSpPr>
          <p:spPr>
            <a:xfrm rot="21276439">
              <a:off x="7397764" y="3531909"/>
              <a:ext cx="308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 panose="020B0503020204020204" pitchFamily="34" charset="0"/>
                </a:rPr>
                <a:t>Página gerada como resultado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1" name="Snip Single Corner Rectangle 10"/>
            <p:cNvSpPr/>
            <p:nvPr/>
          </p:nvSpPr>
          <p:spPr>
            <a:xfrm rot="21310888">
              <a:off x="7876669" y="3944752"/>
              <a:ext cx="3197160" cy="2006507"/>
            </a:xfrm>
            <a:prstGeom prst="snip1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Corbel" panose="020B0503020204020204" pitchFamily="34" charset="0"/>
                </a:rPr>
                <a:t>   Nome: Rodrigo</a:t>
              </a:r>
            </a:p>
            <a:p>
              <a:endParaRPr lang="en-US" sz="2400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8" name="Rounded Rectangular Callout 7"/>
          <p:cNvSpPr/>
          <p:nvPr/>
        </p:nvSpPr>
        <p:spPr>
          <a:xfrm rot="20989354">
            <a:off x="5181691" y="3095044"/>
            <a:ext cx="2555633" cy="1210808"/>
          </a:xfrm>
          <a:prstGeom prst="wedgeRoundRectCallout">
            <a:avLst>
              <a:gd name="adj1" fmla="val -76165"/>
              <a:gd name="adj2" fmla="val -11808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Pentagon 19"/>
          <p:cNvSpPr/>
          <p:nvPr/>
        </p:nvSpPr>
        <p:spPr>
          <a:xfrm rot="11865722">
            <a:off x="6001672" y="5580627"/>
            <a:ext cx="915669" cy="482850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6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Dependency Tracking / Automatic UI Refresh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44951" y="1830253"/>
            <a:ext cx="9215899" cy="1241721"/>
            <a:chOff x="644951" y="1830253"/>
            <a:chExt cx="9215899" cy="1241721"/>
          </a:xfrm>
        </p:grpSpPr>
        <p:sp>
          <p:nvSpPr>
            <p:cNvPr id="4" name="Rectangle 3"/>
            <p:cNvSpPr/>
            <p:nvPr/>
          </p:nvSpPr>
          <p:spPr>
            <a:xfrm>
              <a:off x="742901" y="2382726"/>
              <a:ext cx="9117949" cy="68924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var </a:t>
              </a:r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nome = </a:t>
              </a:r>
              <a:r>
                <a:rPr lang="en-US" sz="2000" dirty="0" smtClean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“Rodrigo”</a:t>
              </a:r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951" y="1830253"/>
              <a:ext cx="59494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7A0900"/>
                  </a:solidFill>
                  <a:latin typeface="Corbel" panose="020B0503020204020204" pitchFamily="34" charset="0"/>
                </a:rPr>
                <a:t>Não cria dependência com bindings da view</a:t>
              </a:r>
              <a:endParaRPr lang="en-US" sz="2400" dirty="0">
                <a:solidFill>
                  <a:srgbClr val="7A0900"/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58771" y="3590725"/>
            <a:ext cx="938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CC"/>
                </a:solidFill>
                <a:latin typeface="Corbel" panose="020B0503020204020204" pitchFamily="34" charset="0"/>
              </a:rPr>
              <a:t>Usado para atualizar automaticamente a interface com o usuário</a:t>
            </a:r>
            <a:endParaRPr lang="en-US" sz="2400" dirty="0">
              <a:solidFill>
                <a:srgbClr val="FFFFCC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5302" y="4107904"/>
            <a:ext cx="9089130" cy="68924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= ko.observable(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“Rodrigo”)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911424" y="5044008"/>
            <a:ext cx="9073008" cy="68924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= ko.observableArray([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“Rodrigo”, “Lessa”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</p:txBody>
      </p:sp>
      <p:sp>
        <p:nvSpPr>
          <p:cNvPr id="10" name="Pentagon 9"/>
          <p:cNvSpPr/>
          <p:nvPr/>
        </p:nvSpPr>
        <p:spPr>
          <a:xfrm rot="10800000">
            <a:off x="9840416" y="5147207"/>
            <a:ext cx="915669" cy="482850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 rot="10800000">
            <a:off x="9860851" y="4242293"/>
            <a:ext cx="915669" cy="482850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 rot="10800000">
            <a:off x="9768408" y="2514102"/>
            <a:ext cx="915669" cy="482850"/>
          </a:xfrm>
          <a:prstGeom prst="homePlate">
            <a:avLst/>
          </a:prstGeom>
          <a:solidFill>
            <a:srgbClr val="C00000"/>
          </a:solidFill>
          <a:ln>
            <a:solidFill>
              <a:srgbClr val="7A0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n-US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4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3255039"/>
          </a:xfrm>
        </p:spPr>
        <p:txBody>
          <a:bodyPr>
            <a:normAutofit/>
          </a:bodyPr>
          <a:lstStyle/>
          <a:p>
            <a:r>
              <a:rPr lang="en-US" dirty="0"/>
              <a:t>Definir uma interface com o </a:t>
            </a:r>
            <a:r>
              <a:rPr lang="en-US" dirty="0" smtClean="0"/>
              <a:t>usuário</a:t>
            </a:r>
          </a:p>
          <a:p>
            <a:r>
              <a:rPr lang="en-US" dirty="0"/>
              <a:t>Obter dados do </a:t>
            </a:r>
            <a:r>
              <a:rPr lang="en-US" dirty="0" smtClean="0"/>
              <a:t>Servidor</a:t>
            </a:r>
            <a:endParaRPr lang="en-US" dirty="0" smtClean="0"/>
          </a:p>
          <a:p>
            <a:r>
              <a:rPr lang="en-US" dirty="0" smtClean="0"/>
              <a:t>Criar métodos para apresentação e manter os dados  (DOM)</a:t>
            </a:r>
          </a:p>
          <a:p>
            <a:r>
              <a:rPr lang="en-US" dirty="0" smtClean="0"/>
              <a:t>Criar métodos para manipular os dados (como reordenação da lista) </a:t>
            </a:r>
          </a:p>
          <a:p>
            <a:r>
              <a:rPr lang="en-US" dirty="0"/>
              <a:t>Criar métodos para validar os dados do </a:t>
            </a:r>
            <a:r>
              <a:rPr lang="en-US" dirty="0" smtClean="0"/>
              <a:t>usuário</a:t>
            </a:r>
          </a:p>
          <a:p>
            <a:r>
              <a:rPr lang="en-US" dirty="0" smtClean="0"/>
              <a:t>Criar métodos para persistir os dados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Apresentando </a:t>
            </a:r>
            <a:r>
              <a:rPr lang="en-US" dirty="0"/>
              <a:t>o primeiro exemplo</a:t>
            </a:r>
          </a:p>
        </p:txBody>
      </p:sp>
      <p:grpSp>
        <p:nvGrpSpPr>
          <p:cNvPr id="14" name="Group 13"/>
          <p:cNvGrpSpPr/>
          <p:nvPr/>
        </p:nvGrpSpPr>
        <p:grpSpPr>
          <a:xfrm rot="21045721">
            <a:off x="7254337" y="3916895"/>
            <a:ext cx="4464496" cy="2232248"/>
            <a:chOff x="6960096" y="3753036"/>
            <a:chExt cx="4464496" cy="2232248"/>
          </a:xfrm>
        </p:grpSpPr>
        <p:sp>
          <p:nvSpPr>
            <p:cNvPr id="13" name="Snip Diagonal Corner Rectangle 12"/>
            <p:cNvSpPr/>
            <p:nvPr/>
          </p:nvSpPr>
          <p:spPr>
            <a:xfrm>
              <a:off x="6960096" y="3753036"/>
              <a:ext cx="4464496" cy="2232248"/>
            </a:xfrm>
            <a:prstGeom prst="snip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104112" y="3933056"/>
              <a:ext cx="4176464" cy="1872208"/>
              <a:chOff x="7104112" y="3933056"/>
              <a:chExt cx="4176464" cy="1872208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7104112" y="3933056"/>
                <a:ext cx="4176464" cy="1872208"/>
              </a:xfrm>
              <a:prstGeom prst="foldedCorner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7824192" y="4005064"/>
                <a:ext cx="0" cy="172819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104112" y="5013176"/>
                <a:ext cx="4176464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7320136" y="5229200"/>
                <a:ext cx="288032" cy="2880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041017" y="5157192"/>
                <a:ext cx="2087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Corbel" panose="020B0503020204020204" pitchFamily="34" charset="0"/>
                  </a:rPr>
                  <a:t>Comprar pão...</a:t>
                </a:r>
                <a:endParaRPr lang="en-US" sz="2400" dirty="0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40216" y="4390509"/>
                <a:ext cx="3240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Lista de Tarefas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51384" y="5054515"/>
            <a:ext cx="936104" cy="864096"/>
            <a:chOff x="3287688" y="5445224"/>
            <a:chExt cx="936104" cy="864096"/>
          </a:xfrm>
        </p:grpSpPr>
        <p:sp>
          <p:nvSpPr>
            <p:cNvPr id="19" name="Oval 18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85349" y="5068341"/>
            <a:ext cx="51708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A3E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Sem a estrutura do KOjs, esses métodos podem ser bem desorganizados.</a:t>
            </a:r>
            <a:endParaRPr lang="en-US" sz="2800" b="1" dirty="0">
              <a:solidFill>
                <a:srgbClr val="EA3E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Obtendo </a:t>
            </a:r>
            <a:r>
              <a:rPr lang="en-US" dirty="0"/>
              <a:t>dados </a:t>
            </a:r>
            <a:r>
              <a:rPr lang="en-US" dirty="0" smtClean="0"/>
              <a:t>sem JavaScript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39416" y="1620089"/>
            <a:ext cx="2088232" cy="1592887"/>
            <a:chOff x="839416" y="1620089"/>
            <a:chExt cx="2088232" cy="1592887"/>
          </a:xfrm>
        </p:grpSpPr>
        <p:sp>
          <p:nvSpPr>
            <p:cNvPr id="3" name="Rounded Rectangle 2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67808" y="1620089"/>
            <a:ext cx="2088232" cy="1592887"/>
            <a:chOff x="4367808" y="1620089"/>
            <a:chExt cx="2088232" cy="1592887"/>
          </a:xfrm>
        </p:grpSpPr>
        <p:sp>
          <p:nvSpPr>
            <p:cNvPr id="7" name="Rounded Rectangle 6"/>
            <p:cNvSpPr/>
            <p:nvPr/>
          </p:nvSpPr>
          <p:spPr>
            <a:xfrm>
              <a:off x="4367808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11824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DOM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7074" y="1620089"/>
              <a:ext cx="14350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Cliente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071664" y="2636912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98682" y="3717032"/>
            <a:ext cx="9965870" cy="168701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 class=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“incompleto”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&lt;input type=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“checkbox”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“0”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data-id=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Comprar pão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862538" y="2420888"/>
            <a:ext cx="6040269" cy="1348541"/>
            <a:chOff x="5862538" y="2420888"/>
            <a:chExt cx="6040269" cy="1348541"/>
          </a:xfrm>
        </p:grpSpPr>
        <p:sp>
          <p:nvSpPr>
            <p:cNvPr id="14" name="Rectangle 13"/>
            <p:cNvSpPr/>
            <p:nvPr/>
          </p:nvSpPr>
          <p:spPr>
            <a:xfrm rot="21163041">
              <a:off x="5862538" y="2977341"/>
              <a:ext cx="6040269" cy="79208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010010100101110101010001011011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211686">
              <a:off x="6683933" y="2420888"/>
              <a:ext cx="4440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rbel" panose="020B0503020204020204" pitchFamily="34" charset="0"/>
                </a:rPr>
                <a:t>Objeto proprietário da linguagem</a:t>
              </a:r>
              <a:endParaRPr lang="en-US" sz="2400" dirty="0">
                <a:solidFill>
                  <a:schemeClr val="tx2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1384" y="5676704"/>
            <a:ext cx="936104" cy="864096"/>
            <a:chOff x="3287688" y="5445224"/>
            <a:chExt cx="936104" cy="864096"/>
          </a:xfrm>
        </p:grpSpPr>
        <p:sp>
          <p:nvSpPr>
            <p:cNvPr id="18" name="Oval 17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ultiply 18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99549" y="5858108"/>
            <a:ext cx="7232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A3E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É preciso um objeto para manter os dados!</a:t>
            </a:r>
            <a:endParaRPr lang="en-US" sz="2800" b="1" dirty="0">
              <a:solidFill>
                <a:srgbClr val="EA3E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>
            <a:off x="2567608" y="5991742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Obtendo </a:t>
            </a:r>
            <a:r>
              <a:rPr lang="en-US" dirty="0" smtClean="0"/>
              <a:t>dados do </a:t>
            </a:r>
            <a:r>
              <a:rPr lang="en-US" dirty="0"/>
              <a:t>Model/Servidor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400" y="3979789"/>
            <a:ext cx="10153128" cy="79208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Id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IdUsuario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153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Descricao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’Comprar pão’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Executada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3824" y="3481844"/>
            <a:ext cx="3760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rbel" panose="020B0503020204020204" pitchFamily="34" charset="0"/>
              </a:rPr>
              <a:t>Objeto JSON de retorno</a:t>
            </a:r>
            <a:endParaRPr lang="en-US" sz="2800" dirty="0">
              <a:solidFill>
                <a:schemeClr val="tx2"/>
              </a:solidFill>
              <a:latin typeface="Corbel" panose="020B0503020204020204" pitchFamily="34" charset="0"/>
              <a:cs typeface="Consolas" panose="020B06090202040302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3296" y="5541795"/>
            <a:ext cx="4723468" cy="978384"/>
            <a:chOff x="7243296" y="5541795"/>
            <a:chExt cx="4723468" cy="978384"/>
          </a:xfrm>
        </p:grpSpPr>
        <p:sp>
          <p:nvSpPr>
            <p:cNvPr id="7" name="Rounded Rectangle 6"/>
            <p:cNvSpPr/>
            <p:nvPr/>
          </p:nvSpPr>
          <p:spPr>
            <a:xfrm rot="21441373">
              <a:off x="7243296" y="5541795"/>
              <a:ext cx="4723468" cy="9175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41373">
              <a:off x="7417448" y="5695855"/>
              <a:ext cx="4362352" cy="824324"/>
            </a:xfrm>
            <a:prstGeom prst="rect">
              <a:avLst/>
            </a:prstGeom>
          </p:spPr>
        </p:pic>
      </p:grpSp>
      <p:cxnSp>
        <p:nvCxnSpPr>
          <p:cNvPr id="13" name="Straight Arrow Connector 12"/>
          <p:cNvCxnSpPr/>
          <p:nvPr/>
        </p:nvCxnSpPr>
        <p:spPr>
          <a:xfrm flipH="1">
            <a:off x="8976320" y="4653136"/>
            <a:ext cx="144016" cy="1152128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200456" y="4653136"/>
            <a:ext cx="144016" cy="1152128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87469" y="4974919"/>
            <a:ext cx="2088232" cy="1592887"/>
            <a:chOff x="839416" y="1620089"/>
            <a:chExt cx="2088232" cy="1592887"/>
          </a:xfrm>
        </p:grpSpPr>
        <p:sp>
          <p:nvSpPr>
            <p:cNvPr id="18" name="Rounded Rectangle 17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5225" y="4974919"/>
            <a:ext cx="2640815" cy="1592887"/>
            <a:chOff x="4367807" y="1620089"/>
            <a:chExt cx="2640815" cy="1592887"/>
          </a:xfrm>
        </p:grpSpPr>
        <p:sp>
          <p:nvSpPr>
            <p:cNvPr id="22" name="Rounded Rectangle 21"/>
            <p:cNvSpPr/>
            <p:nvPr/>
          </p:nvSpPr>
          <p:spPr>
            <a:xfrm>
              <a:off x="4367807" y="2132856"/>
              <a:ext cx="2640815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511824" y="2420888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ViewModel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27074" y="1620089"/>
              <a:ext cx="14350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Cliente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2485" y="1662569"/>
            <a:ext cx="10874115" cy="1359659"/>
            <a:chOff x="622485" y="1662569"/>
            <a:chExt cx="10874115" cy="1359659"/>
          </a:xfrm>
        </p:grpSpPr>
        <p:sp>
          <p:nvSpPr>
            <p:cNvPr id="3" name="Rectangle 2"/>
            <p:cNvSpPr/>
            <p:nvPr/>
          </p:nvSpPr>
          <p:spPr>
            <a:xfrm rot="21432377">
              <a:off x="622485" y="2230140"/>
              <a:ext cx="10801200" cy="79208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.getJSON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2000" dirty="0" smtClean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"KadastroServiceHost.svc/Listartarefas</a:t>
              </a:r>
              <a:r>
                <a:rPr lang="en-US" sz="2000" dirty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/"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(allData) {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24550" y="1662569"/>
              <a:ext cx="3272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 panose="020B0503020204020204" pitchFamily="34" charset="0"/>
                </a:rPr>
                <a:t>RESTful web service (WCF .NET)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cxnSp>
          <p:nvCxnSpPr>
            <p:cNvPr id="30" name="Curved Connector 29"/>
            <p:cNvCxnSpPr>
              <a:stCxn id="28" idx="1"/>
            </p:cNvCxnSpPr>
            <p:nvPr/>
          </p:nvCxnSpPr>
          <p:spPr>
            <a:xfrm rot="10800000" flipV="1">
              <a:off x="7824192" y="1847235"/>
              <a:ext cx="400358" cy="441050"/>
            </a:xfrm>
            <a:prstGeom prst="curvedConnector2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11424" y="1868211"/>
            <a:ext cx="631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rbel" panose="020B0503020204020204" pitchFamily="34" charset="0"/>
              </a:rPr>
              <a:t>Obtem dados do WebService com </a:t>
            </a:r>
            <a:r>
              <a:rPr lang="en-US" sz="2800" dirty="0" smtClean="0">
                <a:solidFill>
                  <a:schemeClr val="tx2"/>
                </a:solidFill>
                <a:latin typeface="Corbel" panose="020B0503020204020204" pitchFamily="34" charset="0"/>
                <a:cs typeface="Consolas" panose="020B0609020204030204" pitchFamily="49" charset="0"/>
              </a:rPr>
              <a:t>JQuery</a:t>
            </a:r>
            <a:endParaRPr lang="en-US" sz="2800" dirty="0">
              <a:solidFill>
                <a:schemeClr val="tx2"/>
              </a:solidFill>
              <a:latin typeface="Corbel" panose="020B05030202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2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7.1 Mapeando para o Data Model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10015" y="1628800"/>
            <a:ext cx="10812970" cy="2160239"/>
            <a:chOff x="610015" y="1628800"/>
            <a:chExt cx="10812970" cy="2160239"/>
          </a:xfrm>
        </p:grpSpPr>
        <p:sp>
          <p:nvSpPr>
            <p:cNvPr id="4" name="Rectangle 3"/>
            <p:cNvSpPr/>
            <p:nvPr/>
          </p:nvSpPr>
          <p:spPr>
            <a:xfrm>
              <a:off x="610015" y="2050472"/>
              <a:ext cx="10801200" cy="173856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$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getJSON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2000" dirty="0" smtClean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"KadastroServiceHost.svc/Listartarefas</a:t>
              </a:r>
              <a:r>
                <a:rPr lang="en-US" sz="2000" dirty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/"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(allData)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000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mappedTarefas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.map(allData.ListartarefasResult, </a:t>
              </a:r>
              <a:endParaRPr lang="en-US" sz="2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2000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(item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 { </a:t>
              </a:r>
              <a:r>
                <a:rPr lang="en-US" sz="2000" dirty="0" smtClean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 </a:t>
              </a:r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Tarefa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(item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 });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000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.tarefas(mappedtarefas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});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21283228">
              <a:off x="10696504" y="1652692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 panose="020B0503020204020204" pitchFamily="34" charset="0"/>
                </a:rPr>
                <a:t>JSON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cxnSp>
          <p:nvCxnSpPr>
            <p:cNvPr id="6" name="Curved Connector 5"/>
            <p:cNvCxnSpPr>
              <a:stCxn id="5" idx="1"/>
            </p:cNvCxnSpPr>
            <p:nvPr/>
          </p:nvCxnSpPr>
          <p:spPr>
            <a:xfrm rot="10800000" flipV="1">
              <a:off x="9768409" y="1870782"/>
              <a:ext cx="929637" cy="28123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1424" y="1628800"/>
              <a:ext cx="8505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/>
                  </a:solidFill>
                  <a:latin typeface="Corbel" panose="020B0503020204020204" pitchFamily="34" charset="0"/>
                </a:rPr>
                <a:t>Mapeando retorno para uma instância da classe “Tarefa”</a:t>
              </a:r>
              <a:endParaRPr lang="en-US" sz="2800" dirty="0">
                <a:solidFill>
                  <a:schemeClr val="tx2"/>
                </a:solidFill>
                <a:latin typeface="Corbel" panose="020B050302020402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8775" y="4057908"/>
            <a:ext cx="5769060" cy="1130083"/>
            <a:chOff x="528775" y="4057908"/>
            <a:chExt cx="5769060" cy="1130083"/>
          </a:xfrm>
        </p:grpSpPr>
        <p:sp>
          <p:nvSpPr>
            <p:cNvPr id="16" name="Rectangle 15"/>
            <p:cNvSpPr/>
            <p:nvPr/>
          </p:nvSpPr>
          <p:spPr>
            <a:xfrm>
              <a:off x="537195" y="4467911"/>
              <a:ext cx="5760640" cy="72008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.tarefas = </a:t>
              </a:r>
              <a:r>
                <a:rPr lang="en-US" sz="2000" b="1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ko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2000" dirty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observableArray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([]);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8775" y="4057908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Corbel" panose="020B0503020204020204" pitchFamily="34" charset="0"/>
                </a:rPr>
                <a:t>Declarando array</a:t>
              </a:r>
              <a:endParaRPr lang="en-US" sz="2400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25553" y="3827075"/>
            <a:ext cx="5287071" cy="2410237"/>
            <a:chOff x="6425553" y="3827075"/>
            <a:chExt cx="5287071" cy="2410237"/>
          </a:xfrm>
        </p:grpSpPr>
        <p:sp>
          <p:nvSpPr>
            <p:cNvPr id="18" name="Rectangle 17"/>
            <p:cNvSpPr/>
            <p:nvPr/>
          </p:nvSpPr>
          <p:spPr>
            <a:xfrm>
              <a:off x="6456040" y="4221088"/>
              <a:ext cx="5256584" cy="2016224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function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Tarefa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i="1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.IdUsuario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.idusuario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.Descricao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.descricao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.Executada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.executada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}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25553" y="3827075"/>
              <a:ext cx="2262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Corbel" panose="020B0503020204020204" pitchFamily="34" charset="0"/>
                </a:rPr>
                <a:t>Definindo classe</a:t>
              </a:r>
              <a:endParaRPr lang="en-US" sz="2400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8. Exibindo </a:t>
            </a:r>
            <a:r>
              <a:rPr lang="en-US" dirty="0"/>
              <a:t>os </a:t>
            </a:r>
            <a:r>
              <a:rPr lang="en-US" dirty="0" smtClean="0"/>
              <a:t>dados - </a:t>
            </a:r>
            <a:r>
              <a:rPr lang="en-US" sz="2700" dirty="0" smtClean="0"/>
              <a:t>DOM </a:t>
            </a:r>
            <a:r>
              <a:rPr lang="en-US" sz="2700" dirty="0"/>
              <a:t>(Document Object Model)</a:t>
            </a:r>
          </a:p>
        </p:txBody>
      </p:sp>
      <p:cxnSp>
        <p:nvCxnSpPr>
          <p:cNvPr id="4" name="Straight Arrow Connector 24"/>
          <p:cNvCxnSpPr/>
          <p:nvPr/>
        </p:nvCxnSpPr>
        <p:spPr>
          <a:xfrm>
            <a:off x="2711624" y="2564904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31485" y="1548081"/>
            <a:ext cx="2088232" cy="1592887"/>
            <a:chOff x="839416" y="1620089"/>
            <a:chExt cx="2088232" cy="1592887"/>
          </a:xfrm>
        </p:grpSpPr>
        <p:sp>
          <p:nvSpPr>
            <p:cNvPr id="6" name="Rounded Rectangle 17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18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959241" y="1548081"/>
            <a:ext cx="7753383" cy="1592887"/>
            <a:chOff x="3959241" y="1548081"/>
            <a:chExt cx="7753383" cy="1592887"/>
          </a:xfrm>
        </p:grpSpPr>
        <p:grpSp>
          <p:nvGrpSpPr>
            <p:cNvPr id="9" name="Group 20"/>
            <p:cNvGrpSpPr/>
            <p:nvPr/>
          </p:nvGrpSpPr>
          <p:grpSpPr>
            <a:xfrm>
              <a:off x="3959241" y="1548081"/>
              <a:ext cx="7753383" cy="1592887"/>
              <a:chOff x="4367807" y="1620089"/>
              <a:chExt cx="7753383" cy="1592887"/>
            </a:xfrm>
          </p:grpSpPr>
          <p:sp>
            <p:nvSpPr>
              <p:cNvPr id="10" name="Rounded Rectangle 21"/>
              <p:cNvSpPr/>
              <p:nvPr/>
            </p:nvSpPr>
            <p:spPr>
              <a:xfrm>
                <a:off x="4367807" y="2132856"/>
                <a:ext cx="7753383" cy="108012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22"/>
              <p:cNvSpPr/>
              <p:nvPr/>
            </p:nvSpPr>
            <p:spPr>
              <a:xfrm>
                <a:off x="4511824" y="2420888"/>
                <a:ext cx="2301012" cy="576064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Corbel" panose="020B0503020204020204" pitchFamily="34" charset="0"/>
                  </a:rPr>
                  <a:t>ViewModel</a:t>
                </a:r>
                <a:endParaRPr lang="en-US" sz="2800" dirty="0">
                  <a:latin typeface="Corbel" panose="020B0503020204020204" pitchFamily="34" charset="0"/>
                </a:endParaRPr>
              </a:p>
            </p:txBody>
          </p:sp>
          <p:sp>
            <p:nvSpPr>
              <p:cNvPr id="12" name="TextBox 23"/>
              <p:cNvSpPr txBox="1"/>
              <p:nvPr/>
            </p:nvSpPr>
            <p:spPr>
              <a:xfrm>
                <a:off x="4627074" y="1620089"/>
                <a:ext cx="14350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Corbel" panose="020B0503020204020204" pitchFamily="34" charset="0"/>
                  </a:rPr>
                  <a:t>Cliente</a:t>
                </a:r>
                <a:endParaRPr lang="en-US" sz="32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13" name="Rounded Rectangle 22"/>
            <p:cNvSpPr/>
            <p:nvPr/>
          </p:nvSpPr>
          <p:spPr>
            <a:xfrm>
              <a:off x="6593288" y="2348880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View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14" name="Rounded Rectangle 22"/>
            <p:cNvSpPr/>
            <p:nvPr/>
          </p:nvSpPr>
          <p:spPr>
            <a:xfrm>
              <a:off x="9083318" y="2348880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DOM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83832" y="3025858"/>
            <a:ext cx="2736875" cy="936815"/>
            <a:chOff x="4583832" y="3025858"/>
            <a:chExt cx="2736875" cy="936815"/>
          </a:xfrm>
        </p:grpSpPr>
        <p:sp>
          <p:nvSpPr>
            <p:cNvPr id="16" name="Curved Up Arrow 15"/>
            <p:cNvSpPr/>
            <p:nvPr/>
          </p:nvSpPr>
          <p:spPr>
            <a:xfrm>
              <a:off x="4728419" y="3025858"/>
              <a:ext cx="2592288" cy="504056"/>
            </a:xfrm>
            <a:prstGeom prst="curved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583832" y="3501008"/>
              <a:ext cx="2414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C000"/>
                  </a:solidFill>
                  <a:latin typeface="Corbel" panose="020B0503020204020204" pitchFamily="34" charset="0"/>
                </a:rPr>
                <a:t>fornece os dados</a:t>
              </a:r>
              <a:endParaRPr lang="en-US" sz="2400" b="1" dirty="0">
                <a:solidFill>
                  <a:srgbClr val="FFC000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87174" y="3038215"/>
            <a:ext cx="2592288" cy="966849"/>
            <a:chOff x="7787174" y="3038215"/>
            <a:chExt cx="2592288" cy="966849"/>
          </a:xfrm>
        </p:grpSpPr>
        <p:sp>
          <p:nvSpPr>
            <p:cNvPr id="17" name="Curved Up Arrow 16"/>
            <p:cNvSpPr/>
            <p:nvPr/>
          </p:nvSpPr>
          <p:spPr>
            <a:xfrm>
              <a:off x="7787174" y="3038215"/>
              <a:ext cx="2592288" cy="504056"/>
            </a:xfrm>
            <a:prstGeom prst="curved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71707" y="3543399"/>
              <a:ext cx="23727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C000"/>
                  </a:solidFill>
                  <a:latin typeface="Corbel" panose="020B0503020204020204" pitchFamily="34" charset="0"/>
                </a:rPr>
                <a:t>constroi o HTML</a:t>
              </a:r>
              <a:endParaRPr lang="en-US" sz="2400" b="1" dirty="0">
                <a:solidFill>
                  <a:srgbClr val="FFC000"/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1485" y="4134884"/>
            <a:ext cx="5760640" cy="72008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.tarefas = 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([]);</a:t>
            </a:r>
          </a:p>
        </p:txBody>
      </p:sp>
      <p:sp>
        <p:nvSpPr>
          <p:cNvPr id="20" name="Snip Single Corner Rectangle 19"/>
          <p:cNvSpPr/>
          <p:nvPr/>
        </p:nvSpPr>
        <p:spPr>
          <a:xfrm rot="21427504">
            <a:off x="4228997" y="4927887"/>
            <a:ext cx="7363892" cy="603044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&lt;ol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data-bind=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"foreach: tarefas"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21" name="Snip Single Corner Rectangle 20"/>
          <p:cNvSpPr/>
          <p:nvPr/>
        </p:nvSpPr>
        <p:spPr>
          <a:xfrm rot="21406955">
            <a:off x="995999" y="5754712"/>
            <a:ext cx="10820276" cy="669597"/>
          </a:xfrm>
          <a:prstGeom prst="snip1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&lt;select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"options: </a:t>
            </a:r>
            <a:r>
              <a:rPr lang="en-US" sz="2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tarefas,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optionsText: 'Descricao</a:t>
            </a:r>
            <a:r>
              <a:rPr lang="en-US" sz="20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'"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select&gt;</a:t>
            </a:r>
          </a:p>
        </p:txBody>
      </p:sp>
    </p:spTree>
    <p:extLst>
      <p:ext uri="{BB962C8B-B14F-4D97-AF65-F5344CB8AC3E}">
        <p14:creationId xmlns:p14="http://schemas.microsoft.com/office/powerpoint/2010/main" val="11624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(HTML + ASP)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&lt;table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&lt;% Do </a:t>
            </a:r>
            <a:r>
              <a:rPr lang="en-US" sz="2800" dirty="0" smtClean="0">
                <a:solidFill>
                  <a:srgbClr val="FFC000"/>
                </a:solidFill>
              </a:rPr>
              <a:t>While not rs.EOF %&gt;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tr&gt;</a:t>
            </a:r>
          </a:p>
          <a:p>
            <a:pPr marL="0" indent="0">
              <a:buNone/>
            </a:pPr>
            <a:r>
              <a:rPr lang="en-US" sz="2800" dirty="0"/>
              <a:t>	&lt;</a:t>
            </a:r>
            <a:r>
              <a:rPr lang="en-US" sz="2800" dirty="0" smtClean="0"/>
              <a:t>td&gt;</a:t>
            </a:r>
            <a:r>
              <a:rPr lang="en-US" sz="2800" dirty="0" smtClean="0">
                <a:solidFill>
                  <a:srgbClr val="FFC000"/>
                </a:solidFill>
              </a:rPr>
              <a:t>&lt;%=rs(“Id”)%&gt;</a:t>
            </a:r>
            <a:r>
              <a:rPr lang="en-US" sz="2800" dirty="0" smtClean="0"/>
              <a:t>&lt;/</a:t>
            </a:r>
            <a:r>
              <a:rPr lang="en-US" sz="2800" dirty="0"/>
              <a:t>td&gt;</a:t>
            </a:r>
          </a:p>
          <a:p>
            <a:pPr marL="0" indent="0">
              <a:buNone/>
            </a:pPr>
            <a:r>
              <a:rPr lang="en-US" sz="2800" dirty="0"/>
              <a:t>	&lt;</a:t>
            </a:r>
            <a:r>
              <a:rPr lang="en-US" sz="2800" dirty="0" smtClean="0"/>
              <a:t>td&gt;</a:t>
            </a:r>
            <a:r>
              <a:rPr lang="en-US" sz="2800" dirty="0" smtClean="0">
                <a:solidFill>
                  <a:srgbClr val="FFC000"/>
                </a:solidFill>
              </a:rPr>
              <a:t>&lt;%=</a:t>
            </a:r>
            <a:r>
              <a:rPr lang="en-US" sz="2800" dirty="0">
                <a:solidFill>
                  <a:srgbClr val="FFC000"/>
                </a:solidFill>
              </a:rPr>
              <a:t>rs</a:t>
            </a:r>
            <a:r>
              <a:rPr lang="en-US" sz="2800" dirty="0" smtClean="0">
                <a:solidFill>
                  <a:srgbClr val="FFC000"/>
                </a:solidFill>
              </a:rPr>
              <a:t>(“Descricao”)%&gt;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	</a:t>
            </a:r>
            <a:r>
              <a:rPr lang="en-US" sz="2800" dirty="0" smtClean="0"/>
              <a:t>&lt;/</a:t>
            </a:r>
            <a:r>
              <a:rPr lang="en-US" sz="2800" dirty="0"/>
              <a:t>td&gt;</a:t>
            </a:r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tr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&lt;% rs.MoveNext %&gt;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&lt;% Loop %&gt;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dirty="0"/>
              <a:t>&lt;/table&gt;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&lt;table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tbody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"foreach: tarefas"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tr&gt;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td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"text: Id"</a:t>
            </a:r>
            <a:r>
              <a:rPr lang="en-US" sz="2400" dirty="0"/>
              <a:t>&gt;&lt;/td&gt;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td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"text: </a:t>
            </a:r>
            <a:r>
              <a:rPr lang="en-US" sz="2400" dirty="0" smtClean="0">
                <a:solidFill>
                  <a:srgbClr val="FFC000"/>
                </a:solidFill>
              </a:rPr>
              <a:t>Descricao"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&lt;/</a:t>
            </a:r>
            <a:r>
              <a:rPr lang="en-US" sz="2400" dirty="0"/>
              <a:t>td&gt;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tr&gt;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tbody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&lt;/table&gt;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8.1 Comparação </a:t>
            </a:r>
            <a:r>
              <a:rPr lang="en-US" dirty="0" smtClean="0"/>
              <a:t>do ASP com o </a:t>
            </a:r>
            <a:r>
              <a:rPr lang="en-US" dirty="0" smtClean="0"/>
              <a:t>Knockout.JS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View (</a:t>
            </a:r>
            <a:r>
              <a:rPr lang="en-US" dirty="0" smtClean="0"/>
              <a:t>HTML, Template)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833948" y="5683480"/>
            <a:ext cx="936104" cy="864096"/>
            <a:chOff x="3287688" y="5445224"/>
            <a:chExt cx="936104" cy="864096"/>
          </a:xfrm>
        </p:grpSpPr>
        <p:sp>
          <p:nvSpPr>
            <p:cNvPr id="8" name="Oval 7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y 8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76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r>
              <a:rPr lang="en-US" dirty="0"/>
              <a:t>. Realizando alterações no </a:t>
            </a:r>
            <a:r>
              <a:rPr lang="en-US" dirty="0" smtClean="0"/>
              <a:t>Data Model</a:t>
            </a:r>
            <a:endParaRPr lang="en-US" dirty="0"/>
          </a:p>
        </p:txBody>
      </p:sp>
      <p:cxnSp>
        <p:nvCxnSpPr>
          <p:cNvPr id="12" name="Straight Arrow Connector 24"/>
          <p:cNvCxnSpPr/>
          <p:nvPr/>
        </p:nvCxnSpPr>
        <p:spPr>
          <a:xfrm>
            <a:off x="2711624" y="5877272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6"/>
          <p:cNvGrpSpPr/>
          <p:nvPr/>
        </p:nvGrpSpPr>
        <p:grpSpPr>
          <a:xfrm>
            <a:off x="531485" y="4860449"/>
            <a:ext cx="2088232" cy="1592887"/>
            <a:chOff x="839416" y="1620089"/>
            <a:chExt cx="2088232" cy="1592887"/>
          </a:xfrm>
        </p:grpSpPr>
        <p:sp>
          <p:nvSpPr>
            <p:cNvPr id="14" name="Rounded Rectangle 17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8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16" name="TextBox 19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3959241" y="4860449"/>
            <a:ext cx="7753383" cy="1592887"/>
            <a:chOff x="3959241" y="1548081"/>
            <a:chExt cx="7753383" cy="1592887"/>
          </a:xfrm>
        </p:grpSpPr>
        <p:grpSp>
          <p:nvGrpSpPr>
            <p:cNvPr id="22" name="Group 20"/>
            <p:cNvGrpSpPr/>
            <p:nvPr/>
          </p:nvGrpSpPr>
          <p:grpSpPr>
            <a:xfrm>
              <a:off x="3959241" y="1548081"/>
              <a:ext cx="7753383" cy="1592887"/>
              <a:chOff x="4367807" y="1620089"/>
              <a:chExt cx="7753383" cy="1592887"/>
            </a:xfrm>
          </p:grpSpPr>
          <p:sp>
            <p:nvSpPr>
              <p:cNvPr id="25" name="Rounded Rectangle 21"/>
              <p:cNvSpPr/>
              <p:nvPr/>
            </p:nvSpPr>
            <p:spPr>
              <a:xfrm>
                <a:off x="4367807" y="2132856"/>
                <a:ext cx="7753383" cy="108012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2"/>
              <p:cNvSpPr/>
              <p:nvPr/>
            </p:nvSpPr>
            <p:spPr>
              <a:xfrm>
                <a:off x="4511824" y="2420888"/>
                <a:ext cx="2301012" cy="576064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Corbel" panose="020B0503020204020204" pitchFamily="34" charset="0"/>
                  </a:rPr>
                  <a:t>ViewModel</a:t>
                </a:r>
                <a:endParaRPr lang="en-US" sz="2800" dirty="0">
                  <a:latin typeface="Corbel" panose="020B0503020204020204" pitchFamily="34" charset="0"/>
                </a:endParaRPr>
              </a:p>
            </p:txBody>
          </p:sp>
          <p:sp>
            <p:nvSpPr>
              <p:cNvPr id="27" name="TextBox 23"/>
              <p:cNvSpPr txBox="1"/>
              <p:nvPr/>
            </p:nvSpPr>
            <p:spPr>
              <a:xfrm>
                <a:off x="4627074" y="1620089"/>
                <a:ext cx="14350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Corbel" panose="020B0503020204020204" pitchFamily="34" charset="0"/>
                  </a:rPr>
                  <a:t>Cliente</a:t>
                </a:r>
                <a:endParaRPr lang="en-US" sz="32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6593288" y="2348880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View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24" name="Rounded Rectangle 22"/>
            <p:cNvSpPr/>
            <p:nvPr/>
          </p:nvSpPr>
          <p:spPr>
            <a:xfrm>
              <a:off x="9083318" y="2348880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DOM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</p:grpSp>
      <p:sp>
        <p:nvSpPr>
          <p:cNvPr id="3" name="Curved Down Arrow 2"/>
          <p:cNvSpPr/>
          <p:nvPr/>
        </p:nvSpPr>
        <p:spPr>
          <a:xfrm flipH="1">
            <a:off x="7968208" y="5140931"/>
            <a:ext cx="2275694" cy="432048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 flipH="1">
            <a:off x="5361639" y="5121188"/>
            <a:ext cx="2275694" cy="432048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3764" y="4621396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orbel" panose="020B0503020204020204" pitchFamily="34" charset="0"/>
              </a:rPr>
              <a:t>atualiza os dados</a:t>
            </a:r>
            <a:endParaRPr lang="en-US" sz="2400" b="1" dirty="0">
              <a:solidFill>
                <a:srgbClr val="FFC000"/>
              </a:solidFill>
              <a:latin typeface="Corbel" panose="020B05030202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05970" y="4623519"/>
            <a:ext cx="2398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Corbel" panose="020B0503020204020204" pitchFamily="34" charset="0"/>
              </a:rPr>
              <a:t>eventos do DOM</a:t>
            </a:r>
            <a:endParaRPr lang="en-US" sz="2400" b="1" dirty="0">
              <a:solidFill>
                <a:srgbClr val="FFC000"/>
              </a:solidFill>
              <a:latin typeface="Corbel" panose="020B05030202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1014" y="3510840"/>
            <a:ext cx="8948892" cy="115752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000" dirty="0">
                <a:solidFill>
                  <a:srgbClr val="E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FF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“text”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FF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“value</a:t>
            </a:r>
            <a:r>
              <a:rPr lang="en-US" sz="2000" dirty="0">
                <a:solidFill>
                  <a:srgbClr val="FF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rgbClr val="FF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descricaoTarefa”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000" dirty="0">
                <a:solidFill>
                  <a:srgbClr val="E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F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“click: adicionarTarefa</a:t>
            </a:r>
            <a:r>
              <a:rPr lang="en-US" sz="2000" dirty="0" smtClean="0">
                <a:solidFill>
                  <a:srgbClr val="FFFF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&gt;Salvar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E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1680" y="1730414"/>
            <a:ext cx="6985653" cy="156440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ListarTarefasViewModel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.descricaoTarefa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ko.observable();</a:t>
            </a: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adicionarTarefa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... }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8504010" y="1308344"/>
            <a:ext cx="2880320" cy="1536208"/>
          </a:xfrm>
          <a:prstGeom prst="wedgeRoundRectCallout">
            <a:avLst>
              <a:gd name="adj1" fmla="val -68144"/>
              <a:gd name="adj2" fmla="val 113670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rbel" panose="020B0503020204020204" pitchFamily="34" charset="0"/>
              </a:rPr>
              <a:t>Atualização automática em todas as referências a propriedade</a:t>
            </a:r>
            <a:endParaRPr lang="en-US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64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/>
      <p:bldP spid="19" grpId="0"/>
      <p:bldP spid="20" grpId="0" animBg="1"/>
      <p:bldP spid="28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9.1 Persistindo </a:t>
            </a:r>
            <a:r>
              <a:rPr lang="en-US" dirty="0"/>
              <a:t>dados para o Model/Servidor</a:t>
            </a:r>
          </a:p>
        </p:txBody>
      </p:sp>
      <p:sp>
        <p:nvSpPr>
          <p:cNvPr id="3" name="Rectangle 2"/>
          <p:cNvSpPr/>
          <p:nvPr/>
        </p:nvSpPr>
        <p:spPr>
          <a:xfrm>
            <a:off x="961572" y="2060848"/>
            <a:ext cx="10268856" cy="424847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ListarTarefasViewModel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.tarefas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ko.observableArray([]);</a:t>
            </a: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.descricaoTarefa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ko.observable();</a:t>
            </a: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adicionarTarefa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nTarefa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Tarefa({ Descricao: </a:t>
            </a:r>
            <a:r>
              <a:rPr lang="en-US" sz="2000" i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.descricaoTarefa() });</a:t>
            </a:r>
          </a:p>
          <a:p>
            <a:pPr lvl="2"/>
            <a:r>
              <a:rPr lang="en-US" sz="2000" i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.tarefas.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nTarefa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“KadastroServiceHost.svc/SalvarTarefa/”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ko.toJSON({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tarefa: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nTarefa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“post”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contentType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“application/json”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}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1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Knockout.js é uma biblioteca client-side em </a:t>
            </a:r>
            <a:r>
              <a:rPr lang="en-US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Fornece </a:t>
            </a:r>
            <a:r>
              <a:rPr lang="en-US" dirty="0"/>
              <a:t>ferramentas para tornar mais fácil criar uma interface rica, organizada </a:t>
            </a:r>
            <a:r>
              <a:rPr lang="en-US" dirty="0" smtClean="0"/>
              <a:t>e com layout responsivo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Permite uma visão clara de separação de responsabilidades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Introdução</a:t>
            </a:r>
          </a:p>
        </p:txBody>
      </p:sp>
      <p:sp>
        <p:nvSpPr>
          <p:cNvPr id="6" name="Folded Corner 5"/>
          <p:cNvSpPr/>
          <p:nvPr/>
        </p:nvSpPr>
        <p:spPr>
          <a:xfrm rot="20466277">
            <a:off x="7689454" y="4669512"/>
            <a:ext cx="1534731" cy="11110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</a:p>
        </p:txBody>
      </p:sp>
      <p:sp>
        <p:nvSpPr>
          <p:cNvPr id="7" name="Horizontal Scroll 6"/>
          <p:cNvSpPr/>
          <p:nvPr/>
        </p:nvSpPr>
        <p:spPr>
          <a:xfrm rot="21193672">
            <a:off x="9549937" y="4320536"/>
            <a:ext cx="1747822" cy="10332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</a:p>
        </p:txBody>
      </p:sp>
      <p:sp>
        <p:nvSpPr>
          <p:cNvPr id="8" name="Curved Down Arrow 7"/>
          <p:cNvSpPr/>
          <p:nvPr/>
        </p:nvSpPr>
        <p:spPr>
          <a:xfrm rot="9784594">
            <a:off x="8916565" y="5570772"/>
            <a:ext cx="1392917" cy="434752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245910">
            <a:off x="9382851" y="588332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1344" y="6447138"/>
            <a:ext cx="1295846" cy="28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@rodrigoLessa</a:t>
            </a:r>
          </a:p>
        </p:txBody>
      </p:sp>
    </p:spTree>
    <p:extLst>
      <p:ext uri="{BB962C8B-B14F-4D97-AF65-F5344CB8AC3E}">
        <p14:creationId xmlns:p14="http://schemas.microsoft.com/office/powerpoint/2010/main" val="172109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http://knockoutjs.com</a:t>
            </a:r>
            <a:r>
              <a:rPr lang="en-US" dirty="0" smtClean="0"/>
              <a:t>/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github.com/SteveSanderson/knockout/downloads</a:t>
            </a:r>
          </a:p>
          <a:p>
            <a:r>
              <a:rPr lang="en-US" dirty="0"/>
              <a:t>http://jacobswanner.com/knockout-screencast/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www.w3schools.com/js/js_htmldom.asp</a:t>
            </a:r>
          </a:p>
          <a:p>
            <a:r>
              <a:rPr lang="en-US" dirty="0"/>
              <a:t>https://github.com/rodrigolessa/Sample.Kadastro.asp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6057405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Knockout.js adota o Design Pattern Model-View-ViewModel (MVVM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Utilizando Eventos do </a:t>
            </a:r>
            <a:r>
              <a:rPr lang="en-US" dirty="0" smtClean="0"/>
              <a:t>DOM (click, submit, hover), </a:t>
            </a:r>
            <a:r>
              <a:rPr lang="en-US" dirty="0"/>
              <a:t>Notificações e </a:t>
            </a:r>
            <a:r>
              <a:rPr lang="en-US" dirty="0" smtClean="0"/>
              <a:t>o formato JSON </a:t>
            </a:r>
            <a:r>
              <a:rPr lang="en-US" dirty="0"/>
              <a:t>para comunicação entre as camadas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Conceitual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018705" y="404664"/>
            <a:ext cx="4592536" cy="2804024"/>
            <a:chOff x="7018705" y="404664"/>
            <a:chExt cx="4592536" cy="2804024"/>
          </a:xfrm>
        </p:grpSpPr>
        <p:sp>
          <p:nvSpPr>
            <p:cNvPr id="4" name="Seta circular 2"/>
            <p:cNvSpPr/>
            <p:nvPr/>
          </p:nvSpPr>
          <p:spPr>
            <a:xfrm>
              <a:off x="7018705" y="404664"/>
              <a:ext cx="2803597" cy="2804024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" name="Grupo 3"/>
            <p:cNvGrpSpPr/>
            <p:nvPr/>
          </p:nvGrpSpPr>
          <p:grpSpPr>
            <a:xfrm>
              <a:off x="9716576" y="1240512"/>
              <a:ext cx="1894665" cy="1121842"/>
              <a:chOff x="4219947" y="835848"/>
              <a:chExt cx="1894665" cy="1121842"/>
            </a:xfrm>
          </p:grpSpPr>
          <p:sp>
            <p:nvSpPr>
              <p:cNvPr id="6" name="Retângulo 21"/>
              <p:cNvSpPr/>
              <p:nvPr/>
            </p:nvSpPr>
            <p:spPr>
              <a:xfrm>
                <a:off x="4219947" y="835848"/>
                <a:ext cx="1894665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Retângulo 22"/>
              <p:cNvSpPr/>
              <p:nvPr/>
            </p:nvSpPr>
            <p:spPr>
              <a:xfrm>
                <a:off x="4219947" y="835848"/>
                <a:ext cx="1894665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Aparência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Declarative Bindings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Poder do HTML e CSS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Custom Data Attributes</a:t>
                </a:r>
              </a:p>
            </p:txBody>
          </p:sp>
        </p:grpSp>
        <p:grpSp>
          <p:nvGrpSpPr>
            <p:cNvPr id="8" name="Grupo 4"/>
            <p:cNvGrpSpPr/>
            <p:nvPr/>
          </p:nvGrpSpPr>
          <p:grpSpPr>
            <a:xfrm>
              <a:off x="7638392" y="1417001"/>
              <a:ext cx="1557905" cy="778766"/>
              <a:chOff x="2141763" y="1012337"/>
              <a:chExt cx="1557905" cy="778766"/>
            </a:xfrm>
          </p:grpSpPr>
          <p:sp>
            <p:nvSpPr>
              <p:cNvPr id="9" name="Retângulo 19"/>
              <p:cNvSpPr/>
              <p:nvPr/>
            </p:nvSpPr>
            <p:spPr>
              <a:xfrm>
                <a:off x="2141763" y="1012337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Retângulo 20"/>
              <p:cNvSpPr/>
              <p:nvPr/>
            </p:nvSpPr>
            <p:spPr>
              <a:xfrm>
                <a:off x="2141763" y="1012337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View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6240016" y="2015783"/>
            <a:ext cx="4778750" cy="2804024"/>
            <a:chOff x="6240016" y="2015783"/>
            <a:chExt cx="4778750" cy="2804024"/>
          </a:xfrm>
        </p:grpSpPr>
        <p:sp>
          <p:nvSpPr>
            <p:cNvPr id="11" name="Forma 5"/>
            <p:cNvSpPr/>
            <p:nvPr/>
          </p:nvSpPr>
          <p:spPr>
            <a:xfrm>
              <a:off x="6240016" y="2015783"/>
              <a:ext cx="2803597" cy="2804024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2" name="Grupo 6"/>
            <p:cNvGrpSpPr/>
            <p:nvPr/>
          </p:nvGrpSpPr>
          <p:grpSpPr>
            <a:xfrm>
              <a:off x="9336608" y="2860660"/>
              <a:ext cx="1682158" cy="1121842"/>
              <a:chOff x="3546984" y="2456287"/>
              <a:chExt cx="1682158" cy="1121842"/>
            </a:xfrm>
          </p:grpSpPr>
          <p:sp>
            <p:nvSpPr>
              <p:cNvPr id="13" name="Retângulo 17"/>
              <p:cNvSpPr/>
              <p:nvPr/>
            </p:nvSpPr>
            <p:spPr>
              <a:xfrm>
                <a:off x="3546984" y="2456287"/>
                <a:ext cx="1682158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Retângulo 18"/>
              <p:cNvSpPr/>
              <p:nvPr/>
            </p:nvSpPr>
            <p:spPr>
              <a:xfrm>
                <a:off x="3546984" y="2456287"/>
                <a:ext cx="1682158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Lógica de apresentação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Testável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Flexibilidade do JavaScript</a:t>
                </a:r>
              </a:p>
            </p:txBody>
          </p:sp>
        </p:grpSp>
        <p:grpSp>
          <p:nvGrpSpPr>
            <p:cNvPr id="15" name="Grupo 7"/>
            <p:cNvGrpSpPr/>
            <p:nvPr/>
          </p:nvGrpSpPr>
          <p:grpSpPr>
            <a:xfrm>
              <a:off x="6862862" y="3037441"/>
              <a:ext cx="1557905" cy="778766"/>
              <a:chOff x="1366233" y="2632777"/>
              <a:chExt cx="1557905" cy="778766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1366233" y="2632777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Retângulo 16"/>
              <p:cNvSpPr/>
              <p:nvPr/>
            </p:nvSpPr>
            <p:spPr>
              <a:xfrm>
                <a:off x="1366233" y="2632777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ViewModel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7218247" y="3819703"/>
            <a:ext cx="4286739" cy="2409689"/>
            <a:chOff x="7218247" y="3819703"/>
            <a:chExt cx="4286739" cy="2409689"/>
          </a:xfrm>
        </p:grpSpPr>
        <p:sp>
          <p:nvSpPr>
            <p:cNvPr id="18" name="Semicírculos 8"/>
            <p:cNvSpPr/>
            <p:nvPr/>
          </p:nvSpPr>
          <p:spPr>
            <a:xfrm>
              <a:off x="7218247" y="3819703"/>
              <a:ext cx="2408724" cy="2409689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9" name="Grupo 9"/>
            <p:cNvGrpSpPr/>
            <p:nvPr/>
          </p:nvGrpSpPr>
          <p:grpSpPr>
            <a:xfrm>
              <a:off x="9822828" y="4480808"/>
              <a:ext cx="1682158" cy="1121842"/>
              <a:chOff x="4326200" y="4076144"/>
              <a:chExt cx="1682158" cy="1121842"/>
            </a:xfrm>
          </p:grpSpPr>
          <p:sp>
            <p:nvSpPr>
              <p:cNvPr id="20" name="Retângulo 13"/>
              <p:cNvSpPr/>
              <p:nvPr/>
            </p:nvSpPr>
            <p:spPr>
              <a:xfrm>
                <a:off x="4326200" y="4076144"/>
                <a:ext cx="1682158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etângulo 14"/>
              <p:cNvSpPr/>
              <p:nvPr/>
            </p:nvSpPr>
            <p:spPr>
              <a:xfrm>
                <a:off x="4326200" y="4076144"/>
                <a:ext cx="1682158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Lógica de negócio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Independe de plataforma ou tecnologia</a:t>
                </a:r>
              </a:p>
            </p:txBody>
          </p:sp>
        </p:grpSp>
        <p:grpSp>
          <p:nvGrpSpPr>
            <p:cNvPr id="22" name="Grupo 10"/>
            <p:cNvGrpSpPr/>
            <p:nvPr/>
          </p:nvGrpSpPr>
          <p:grpSpPr>
            <a:xfrm>
              <a:off x="7642078" y="4660210"/>
              <a:ext cx="1557905" cy="778766"/>
              <a:chOff x="2145449" y="4255546"/>
              <a:chExt cx="1557905" cy="778766"/>
            </a:xfrm>
          </p:grpSpPr>
          <p:sp>
            <p:nvSpPr>
              <p:cNvPr id="23" name="Retângulo 11"/>
              <p:cNvSpPr/>
              <p:nvPr/>
            </p:nvSpPr>
            <p:spPr>
              <a:xfrm>
                <a:off x="2145449" y="4255546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Retângulo 12"/>
              <p:cNvSpPr/>
              <p:nvPr/>
            </p:nvSpPr>
            <p:spPr>
              <a:xfrm>
                <a:off x="2145449" y="4255546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Model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7848173" y="6404834"/>
            <a:ext cx="4152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 panose="020B0503020204020204" pitchFamily="34" charset="0"/>
              </a:rPr>
              <a:t>Especialização do MVP (Model View Presenter)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77820" y="5362779"/>
            <a:ext cx="4745431" cy="1213639"/>
            <a:chOff x="1877820" y="5362779"/>
            <a:chExt cx="4745431" cy="1213639"/>
          </a:xfrm>
        </p:grpSpPr>
        <p:sp>
          <p:nvSpPr>
            <p:cNvPr id="31" name="Rounded Rectangle 30"/>
            <p:cNvSpPr/>
            <p:nvPr/>
          </p:nvSpPr>
          <p:spPr>
            <a:xfrm rot="21176933">
              <a:off x="1899783" y="5598034"/>
              <a:ext cx="4723468" cy="9175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76933">
              <a:off x="2073935" y="5752094"/>
              <a:ext cx="4362352" cy="824324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 rot="21273993">
              <a:off x="1877820" y="5362779"/>
              <a:ext cx="2838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JavaScript Object Notation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28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9662864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 MVVM permite a você ter uma visão da clara separação da Interface com o usuário (View), sua lógica </a:t>
            </a:r>
            <a:r>
              <a:rPr lang="en-US" dirty="0" smtClean="0"/>
              <a:t>de apresentação </a:t>
            </a:r>
            <a:r>
              <a:rPr lang="en-US" dirty="0"/>
              <a:t>(ViewModel) e os seus Dados (</a:t>
            </a:r>
            <a:r>
              <a:rPr lang="en-US" dirty="0" smtClean="0"/>
              <a:t>Model)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Trabalhando </a:t>
            </a:r>
            <a:r>
              <a:rPr lang="en-US" dirty="0"/>
              <a:t>dessa forma, temos separação de </a:t>
            </a:r>
            <a:r>
              <a:rPr lang="en-US" dirty="0" smtClean="0"/>
              <a:t>responsabilidades, desacoplamento </a:t>
            </a:r>
            <a:r>
              <a:rPr lang="en-US" dirty="0"/>
              <a:t>e conseguimos evoluir e manter melhor as nossas aplicações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2.1 Responsabilidades e características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36163478"/>
              </p:ext>
            </p:extLst>
          </p:nvPr>
        </p:nvGraphicFramePr>
        <p:xfrm>
          <a:off x="8184232" y="4004651"/>
          <a:ext cx="3647728" cy="2592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responsabilidade da View é definir a aparência ou a estrutura que o usuário vê na tela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View, através do databinding, interage com a ViewModel notificando a ocorrência de eventos e o disparo de comandos . A ViewModel, por sua vez, responde a essa notificação realizando alguma ação no modelo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Notificações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27" name="Elbow Connector 26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9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ViewModel expõe </a:t>
            </a:r>
            <a:r>
              <a:rPr lang="en-US" dirty="0"/>
              <a:t>para a View uma lógica de </a:t>
            </a:r>
            <a:r>
              <a:rPr lang="en-US" dirty="0" smtClean="0"/>
              <a:t>apresentação, sem ter dependência ou saber como a View é implementada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Ela implementa </a:t>
            </a:r>
            <a:r>
              <a:rPr lang="en-US" dirty="0"/>
              <a:t>propriedades e comandos para que a View possa preencher seus controles, e a notifica caso haja </a:t>
            </a:r>
            <a:r>
              <a:rPr lang="en-US" dirty="0" smtClean="0"/>
              <a:t>alteração </a:t>
            </a:r>
            <a:r>
              <a:rPr lang="en-US" dirty="0"/>
              <a:t>de estado, através de </a:t>
            </a:r>
            <a:r>
              <a:rPr lang="en-US" dirty="0" smtClean="0"/>
              <a:t>eventos</a:t>
            </a:r>
            <a:r>
              <a:rPr lang="en-US" dirty="0"/>
              <a:t>. </a:t>
            </a:r>
            <a:r>
              <a:rPr lang="en-US" dirty="0" smtClean="0"/>
              <a:t>Ela </a:t>
            </a:r>
            <a:r>
              <a:rPr lang="en-US" dirty="0" smtClean="0"/>
              <a:t>coordena </a:t>
            </a:r>
            <a:r>
              <a:rPr lang="en-US" dirty="0"/>
              <a:t>as </a:t>
            </a:r>
            <a:r>
              <a:rPr lang="en-US" dirty="0" smtClean="0"/>
              <a:t>iterações </a:t>
            </a:r>
            <a:r>
              <a:rPr lang="en-US" dirty="0"/>
              <a:t>da View com o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ViewModel </a:t>
            </a:r>
            <a:r>
              <a:rPr lang="en-US" sz="2400" dirty="0" smtClean="0"/>
              <a:t>(classe não visual)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Notificações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No </a:t>
            </a:r>
            <a:r>
              <a:rPr lang="en-US" dirty="0"/>
              <a:t>MVVM, o Model encapsula a lógica de negócios e os dados. </a:t>
            </a:r>
            <a:r>
              <a:rPr lang="en-US" dirty="0" smtClean="0"/>
              <a:t>Nada </a:t>
            </a:r>
            <a:r>
              <a:rPr lang="en-US" dirty="0"/>
              <a:t>mais é do que o modelo de domínio </a:t>
            </a:r>
            <a:r>
              <a:rPr lang="en-US" dirty="0" smtClean="0"/>
              <a:t>de </a:t>
            </a:r>
            <a:r>
              <a:rPr lang="en-US" dirty="0"/>
              <a:t>uma </a:t>
            </a:r>
            <a:r>
              <a:rPr lang="en-US" dirty="0" smtClean="0"/>
              <a:t>aplicação</a:t>
            </a:r>
          </a:p>
          <a:p>
            <a:pPr>
              <a:lnSpc>
                <a:spcPct val="150000"/>
              </a:lnSpc>
            </a:pPr>
            <a:r>
              <a:rPr lang="en-US" dirty="0"/>
              <a:t>Ele também </a:t>
            </a:r>
            <a:r>
              <a:rPr lang="en-US" dirty="0" smtClean="0"/>
              <a:t>contém </a:t>
            </a:r>
            <a:r>
              <a:rPr lang="en-US" dirty="0"/>
              <a:t>os papéis e a validação dos dados de acordo com o negócio, cuja aplicação em questão visa a </a:t>
            </a:r>
            <a:r>
              <a:rPr lang="en-US" dirty="0" smtClean="0"/>
              <a:t>atender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Não </a:t>
            </a:r>
            <a:r>
              <a:rPr lang="en-US" dirty="0"/>
              <a:t>referencia diretamente a View ou ViewModel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Model </a:t>
            </a:r>
            <a:r>
              <a:rPr lang="en-US" sz="2400" dirty="0" smtClean="0"/>
              <a:t>(classes de negócio)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Notificações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5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en-US" dirty="0" smtClean="0"/>
              <a:t> </a:t>
            </a:r>
            <a:r>
              <a:rPr lang="en-US" dirty="0" smtClean="0"/>
              <a:t>Instalação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39417" y="1557338"/>
            <a:ext cx="4320480" cy="1592887"/>
            <a:chOff x="479378" y="1557338"/>
            <a:chExt cx="4320480" cy="1592887"/>
          </a:xfrm>
        </p:grpSpPr>
        <p:grpSp>
          <p:nvGrpSpPr>
            <p:cNvPr id="4" name="Group 3"/>
            <p:cNvGrpSpPr/>
            <p:nvPr/>
          </p:nvGrpSpPr>
          <p:grpSpPr>
            <a:xfrm>
              <a:off x="479378" y="1557338"/>
              <a:ext cx="4320480" cy="1592887"/>
              <a:chOff x="4367809" y="1620089"/>
              <a:chExt cx="4320480" cy="159288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367809" y="2132856"/>
                <a:ext cx="4320480" cy="108012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511823" y="2420888"/>
                <a:ext cx="2304255" cy="576064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Corbel" panose="020B0503020204020204" pitchFamily="34" charset="0"/>
                  </a:rPr>
                  <a:t>ViewModel</a:t>
                </a:r>
                <a:endParaRPr lang="en-US" sz="2800" dirty="0">
                  <a:latin typeface="Corbel" panose="020B0503020204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627074" y="1620089"/>
                <a:ext cx="14350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Corbel" panose="020B0503020204020204" pitchFamily="34" charset="0"/>
                  </a:rPr>
                  <a:t>Cliente</a:t>
                </a:r>
                <a:endParaRPr lang="en-US" sz="32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3106650" y="2358137"/>
              <a:ext cx="1550258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View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72687" y="1624749"/>
            <a:ext cx="7488832" cy="1727261"/>
            <a:chOff x="4072687" y="1624749"/>
            <a:chExt cx="7488832" cy="1727261"/>
          </a:xfrm>
        </p:grpSpPr>
        <p:grpSp>
          <p:nvGrpSpPr>
            <p:cNvPr id="14" name="Group 13"/>
            <p:cNvGrpSpPr/>
            <p:nvPr/>
          </p:nvGrpSpPr>
          <p:grpSpPr>
            <a:xfrm>
              <a:off x="4072687" y="1624749"/>
              <a:ext cx="7488832" cy="1727261"/>
              <a:chOff x="4072687" y="1624749"/>
              <a:chExt cx="7488832" cy="1727261"/>
            </a:xfrm>
          </p:grpSpPr>
          <p:sp>
            <p:nvSpPr>
              <p:cNvPr id="8" name="Rectangle 7"/>
              <p:cNvSpPr/>
              <p:nvPr/>
            </p:nvSpPr>
            <p:spPr>
              <a:xfrm rot="21243221">
                <a:off x="4072687" y="2559922"/>
                <a:ext cx="7488832" cy="792088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:r>
                  <a:rPr lang="en-US" sz="2000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script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rgbClr val="92D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src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-US" sz="20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"js/libs/knockout-3.1.0.js"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&gt;&lt;/</a:t>
                </a:r>
                <a:r>
                  <a:rPr lang="en-US" sz="2000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script</a:t>
                </a:r>
                <a:r>
                  <a: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188033" y="1624749"/>
                <a:ext cx="436850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FFCC"/>
                    </a:solidFill>
                    <a:latin typeface="Corbel" panose="020B0503020204020204" pitchFamily="34" charset="0"/>
                  </a:rPr>
                  <a:t>Arquivo único, sem dependência </a:t>
                </a:r>
              </a:p>
              <a:p>
                <a:r>
                  <a:rPr lang="en-US" sz="2400" dirty="0" smtClean="0">
                    <a:solidFill>
                      <a:srgbClr val="FFFFCC"/>
                    </a:solidFill>
                    <a:latin typeface="Corbel" panose="020B0503020204020204" pitchFamily="34" charset="0"/>
                  </a:rPr>
                  <a:t>de outras bibliotecas JavaScript.</a:t>
                </a:r>
                <a:endParaRPr lang="en-US" sz="2400" dirty="0">
                  <a:solidFill>
                    <a:srgbClr val="FFFFCC"/>
                  </a:solidFill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 rot="21276439">
              <a:off x="10215183" y="2965558"/>
              <a:ext cx="1188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 panose="020B0503020204020204" pitchFamily="34" charset="0"/>
                </a:rPr>
                <a:t>Script TAG</a:t>
              </a:r>
              <a:endParaRPr lang="en-US" dirty="0">
                <a:latin typeface="Corbel" panose="020B0503020204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60298" y="3931144"/>
            <a:ext cx="8188030" cy="2392474"/>
            <a:chOff x="860298" y="3931144"/>
            <a:chExt cx="8188030" cy="2392474"/>
          </a:xfrm>
        </p:grpSpPr>
        <p:sp>
          <p:nvSpPr>
            <p:cNvPr id="11" name="Rectangle 10"/>
            <p:cNvSpPr/>
            <p:nvPr/>
          </p:nvSpPr>
          <p:spPr>
            <a:xfrm>
              <a:off x="1559496" y="5198523"/>
              <a:ext cx="7488832" cy="79208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ko.applyBindings(</a:t>
              </a:r>
              <a:r>
                <a:rPr lang="en-US" sz="2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ListarTarefasViewModel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0298" y="4406435"/>
              <a:ext cx="7488832" cy="79208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ListarTarefasViewModel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 }</a:t>
              </a:r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55640" y="5954286"/>
              <a:ext cx="5859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 panose="020B0503020204020204" pitchFamily="34" charset="0"/>
                </a:rPr>
                <a:t>Aplicando bindings do data model a interface com o usuário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3081" y="3931144"/>
              <a:ext cx="6869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FFCC"/>
                  </a:solidFill>
                  <a:latin typeface="Corbel" panose="020B0503020204020204" pitchFamily="34" charset="0"/>
                </a:rPr>
                <a:t>Criando função onde define a lógica de apresentação</a:t>
              </a:r>
              <a:endParaRPr lang="en-US" sz="2400" dirty="0">
                <a:solidFill>
                  <a:srgbClr val="FFFFCC"/>
                </a:solidFill>
                <a:latin typeface="Corbel" panose="020B05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61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298512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Declarative </a:t>
            </a:r>
            <a:r>
              <a:rPr lang="en-US" dirty="0" smtClean="0"/>
              <a:t>Bindings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– já possui vários construidos e fácil de adicionar outros</a:t>
            </a:r>
            <a:endParaRPr lang="en-US" dirty="0" smtClean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Automatic UI </a:t>
            </a:r>
            <a:r>
              <a:rPr lang="en-US" dirty="0" smtClean="0"/>
              <a:t>Refresh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–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utilizando funções do observable</a:t>
            </a:r>
            <a:endParaRPr lang="en-US" dirty="0" smtClean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Dependency </a:t>
            </a:r>
            <a:r>
              <a:rPr lang="en-US" dirty="0" smtClean="0"/>
              <a:t>Tracking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– atualiza todas as dependências dos objetos observados</a:t>
            </a:r>
            <a:endParaRPr lang="en-US" dirty="0" smtClean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Templating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– construção  do html para o DOM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r>
              <a:rPr lang="en-US" dirty="0" smtClean="0"/>
              <a:t> Conceitos/recursos </a:t>
            </a:r>
            <a:r>
              <a:rPr lang="en-US" dirty="0" smtClean="0"/>
              <a:t>chaves do KOjs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3432" y="4694893"/>
            <a:ext cx="10081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Esses são os conceitos que devemos aprender para trabalhar com o </a:t>
            </a:r>
            <a:r>
              <a:rPr lang="en-US" sz="2400" dirty="0" smtClean="0"/>
              <a:t>Knockout.JS, </a:t>
            </a:r>
            <a:r>
              <a:rPr lang="en-US" sz="2400" dirty="0"/>
              <a:t>são os sistemas de </a:t>
            </a:r>
            <a:r>
              <a:rPr lang="en-US" sz="2400" dirty="0" smtClean="0"/>
              <a:t>“Bindings</a:t>
            </a:r>
            <a:r>
              <a:rPr lang="en-US" sz="2400" dirty="0"/>
              <a:t>" e como usa-los nos </a:t>
            </a:r>
            <a:r>
              <a:rPr lang="en-US" sz="2400" dirty="0" smtClean="0"/>
              <a:t>“Templates</a:t>
            </a:r>
            <a:r>
              <a:rPr lang="en-US" sz="2400" dirty="0"/>
              <a:t>" e o </a:t>
            </a:r>
            <a:r>
              <a:rPr lang="en-US" sz="2400" dirty="0" smtClean="0"/>
              <a:t>“Dependency Tracking” </a:t>
            </a:r>
            <a:r>
              <a:rPr lang="en-US" sz="2400" dirty="0"/>
              <a:t>que é utilizado para atualizar a </a:t>
            </a:r>
            <a:r>
              <a:rPr lang="en-US" sz="2400" dirty="0" smtClean="0"/>
              <a:t>interface </a:t>
            </a:r>
            <a:r>
              <a:rPr lang="en-US" sz="2400" dirty="0"/>
              <a:t>com o usuário </a:t>
            </a:r>
            <a:r>
              <a:rPr lang="en-US" sz="2400" dirty="0" smtClean="0"/>
              <a:t>através </a:t>
            </a:r>
            <a:r>
              <a:rPr lang="en-US" sz="2400" dirty="0"/>
              <a:t>dos bindings.</a:t>
            </a:r>
          </a:p>
        </p:txBody>
      </p:sp>
    </p:spTree>
    <p:extLst>
      <p:ext uri="{BB962C8B-B14F-4D97-AF65-F5344CB8AC3E}">
        <p14:creationId xmlns:p14="http://schemas.microsoft.com/office/powerpoint/2010/main" val="11558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DayPresentation_TP10251335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8C577B-0AD1-46C3-8A8A-BC324B12A2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1060</Words>
  <Application>Microsoft Office PowerPoint</Application>
  <PresentationFormat>Widescreen</PresentationFormat>
  <Paragraphs>220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 Black</vt:lpstr>
      <vt:lpstr>Calibri</vt:lpstr>
      <vt:lpstr>Consolas</vt:lpstr>
      <vt:lpstr>Constantia</vt:lpstr>
      <vt:lpstr>Cooper Black</vt:lpstr>
      <vt:lpstr>Corbel</vt:lpstr>
      <vt:lpstr>Courier New</vt:lpstr>
      <vt:lpstr>Verdana</vt:lpstr>
      <vt:lpstr>Wingdings 2</vt:lpstr>
      <vt:lpstr>EarthDayPresentation_TP10251335</vt:lpstr>
      <vt:lpstr>Knockout.JS</vt:lpstr>
      <vt:lpstr>1. Introdução</vt:lpstr>
      <vt:lpstr>2. Conceitual</vt:lpstr>
      <vt:lpstr>2.1 Responsabilidades e características</vt:lpstr>
      <vt:lpstr>2.2 View</vt:lpstr>
      <vt:lpstr>2.3 ViewModel (classe não visual)</vt:lpstr>
      <vt:lpstr>2.4 Model (classes de negócio)</vt:lpstr>
      <vt:lpstr>3. Instalação</vt:lpstr>
      <vt:lpstr>4. Conceitos/recursos chaves do KOjs</vt:lpstr>
      <vt:lpstr>4.1 Declarative Bindings / Templating</vt:lpstr>
      <vt:lpstr>4.2 Dependency Tracking / Automatic UI Refresh</vt:lpstr>
      <vt:lpstr>5. Apresentando o primeiro exemplo</vt:lpstr>
      <vt:lpstr>6. Obtendo dados sem JavaScript</vt:lpstr>
      <vt:lpstr>7. Obtendo dados do Model/Servidor</vt:lpstr>
      <vt:lpstr>7.1 Mapeando para o Data Model</vt:lpstr>
      <vt:lpstr>8. Exibindo os dados - DOM (Document Object Model)</vt:lpstr>
      <vt:lpstr>8.1 Comparação do ASP com o Knockout.JS</vt:lpstr>
      <vt:lpstr>9. Realizando alterações no Data Model</vt:lpstr>
      <vt:lpstr>9.1 Persistindo dados para o Model/Servidor</vt:lpstr>
      <vt:lpstr>10. Links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2014-04-02T19:52:16Z</dcterms:created>
  <dcterms:modified xsi:type="dcterms:W3CDTF">2014-04-28T05:07:10Z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TC102513359990</vt:lpwstr>
  </property>
</Properties>
</file>