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71" r:id="rId10"/>
    <p:sldId id="275" r:id="rId11"/>
    <p:sldId id="276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60" d="100"/>
          <a:sy n="60" d="100"/>
        </p:scale>
        <p:origin x="96" y="1308"/>
      </p:cViewPr>
      <p:guideLst>
        <p:guide orient="horz" pos="2160"/>
        <p:guide pos="3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</dgm:pt>
    <dgm:pt modelId="{449D8A26-DD9B-43F4-ACD7-265D4FAC865C}" type="pres">
      <dgm:prSet presAssocID="{D0CEC604-ED43-474D-99D4-71542BEC5B2F}" presName="gear1srcNode" presStyleLbl="node1" presStyleIdx="0" presStyleCnt="3"/>
      <dgm:spPr/>
    </dgm:pt>
    <dgm:pt modelId="{00056532-B207-4142-9E96-04AFD52A6609}" type="pres">
      <dgm:prSet presAssocID="{D0CEC604-ED43-474D-99D4-71542BEC5B2F}" presName="gear1dstNode" presStyleLbl="node1" presStyleIdx="0" presStyleCnt="3"/>
      <dgm:spPr/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</dgm:pt>
    <dgm:pt modelId="{5EA41FA6-9BDB-4562-B013-1B33F553BBB3}" type="pres">
      <dgm:prSet presAssocID="{78F74B6B-E805-47C7-99E5-512AC6353B4F}" presName="gear2srcNode" presStyleLbl="node1" presStyleIdx="1" presStyleCnt="3"/>
      <dgm:spPr/>
    </dgm:pt>
    <dgm:pt modelId="{AA4F4B5E-A6CB-4311-AE5A-EA4C4773236D}" type="pres">
      <dgm:prSet presAssocID="{78F74B6B-E805-47C7-99E5-512AC6353B4F}" presName="gear2dstNode" presStyleLbl="node1" presStyleIdx="1" presStyleCnt="3"/>
      <dgm:spPr/>
    </dgm:pt>
    <dgm:pt modelId="{3BBAA959-F28E-49AD-8D82-54D4D1D1E848}" type="pres">
      <dgm:prSet presAssocID="{46EFBD30-D94F-4C94-B63C-27D3374F9D85}" presName="gear3" presStyleLbl="node1" presStyleIdx="2" presStyleCnt="3"/>
      <dgm:spPr/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C4B5AEC-46BB-4E9F-8E29-5F1E038F4D8A}" type="pres">
      <dgm:prSet presAssocID="{46EFBD30-D94F-4C94-B63C-27D3374F9D85}" presName="gear3srcNode" presStyleLbl="node1" presStyleIdx="2" presStyleCnt="3"/>
      <dgm:spPr/>
    </dgm:pt>
    <dgm:pt modelId="{E7475F39-89C2-498E-80B7-370A75BADF55}" type="pres">
      <dgm:prSet presAssocID="{46EFBD30-D94F-4C94-B63C-27D3374F9D85}" presName="gear3dstNode" presStyleLbl="node1" presStyleIdx="2" presStyleCnt="3"/>
      <dgm:spPr/>
    </dgm:pt>
    <dgm:pt modelId="{2B491BCD-C743-4980-9ABE-F6C69CA046B0}" type="pres">
      <dgm:prSet presAssocID="{AAC551DE-57EA-4698-AB1E-A02FAA8CE798}" presName="connector1" presStyleLbl="sibTrans2D1" presStyleIdx="0" presStyleCnt="3"/>
      <dgm:spPr/>
    </dgm:pt>
    <dgm:pt modelId="{E8D2EE17-E5D3-4CDB-BDB4-C06E8D51BF56}" type="pres">
      <dgm:prSet presAssocID="{B8ADC54E-AA1C-4320-B8F4-9D12B1BC3C45}" presName="connector2" presStyleLbl="sibTrans2D1" presStyleIdx="1" presStyleCnt="3"/>
      <dgm:spPr/>
    </dgm:pt>
    <dgm:pt modelId="{B6A7FEDF-D443-468C-AFC2-6DBC5F54F0D8}" type="pres">
      <dgm:prSet presAssocID="{3B81D09A-37D6-4544-93EE-3B6041F996B8}" presName="connector3" presStyleLbl="sibTrans2D1" presStyleIdx="2" presStyleCnt="3"/>
      <dgm:spPr/>
    </dgm:pt>
  </dgm:ptLst>
  <dgm:cxnLst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03-Apr-14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03-Apr-14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03-Apr-14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  <a:endParaRPr lang="en-US" sz="5400" dirty="0">
              <a:latin typeface="Cooper Black" panose="0208090404030B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Realizando alterações no 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Comparação do ASP com o KOjs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 rot="21176933">
            <a:off x="1899783" y="5598034"/>
            <a:ext cx="4723468" cy="9175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sp>
        <p:nvSpPr>
          <p:cNvPr id="4" name="Seta circular 2"/>
          <p:cNvSpPr/>
          <p:nvPr/>
        </p:nvSpPr>
        <p:spPr>
          <a:xfrm>
            <a:off x="7018705" y="404664"/>
            <a:ext cx="2803597" cy="280402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upo 3"/>
          <p:cNvGrpSpPr/>
          <p:nvPr/>
        </p:nvGrpSpPr>
        <p:grpSpPr>
          <a:xfrm>
            <a:off x="9716576" y="1240512"/>
            <a:ext cx="1894665" cy="1121842"/>
            <a:chOff x="4219947" y="835848"/>
            <a:chExt cx="1894665" cy="1121842"/>
          </a:xfrm>
        </p:grpSpPr>
        <p:sp>
          <p:nvSpPr>
            <p:cNvPr id="6" name="Retângulo 21"/>
            <p:cNvSpPr/>
            <p:nvPr/>
          </p:nvSpPr>
          <p:spPr>
            <a:xfrm>
              <a:off x="4219947" y="835848"/>
              <a:ext cx="1894665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tângulo 22"/>
            <p:cNvSpPr/>
            <p:nvPr/>
          </p:nvSpPr>
          <p:spPr>
            <a:xfrm>
              <a:off x="4219947" y="835848"/>
              <a:ext cx="1894665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Aparência</a:t>
              </a:r>
              <a:endParaRPr lang="pt-BR" sz="1500" dirty="0">
                <a:latin typeface="Corbel"/>
              </a:endParaRPr>
            </a:p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Declarative Bindings</a:t>
              </a:r>
            </a:p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Poder do HTML e CSS</a:t>
              </a:r>
            </a:p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Custom Data Attributes</a:t>
              </a:r>
              <a:endParaRPr lang="pt-BR" sz="1500" dirty="0">
                <a:latin typeface="Corbel"/>
              </a:endParaRPr>
            </a:p>
          </p:txBody>
        </p:sp>
      </p:grpSp>
      <p:grpSp>
        <p:nvGrpSpPr>
          <p:cNvPr id="8" name="Grupo 4"/>
          <p:cNvGrpSpPr/>
          <p:nvPr/>
        </p:nvGrpSpPr>
        <p:grpSpPr>
          <a:xfrm>
            <a:off x="7638392" y="1417001"/>
            <a:ext cx="1557905" cy="778766"/>
            <a:chOff x="2141763" y="1012337"/>
            <a:chExt cx="1557905" cy="778766"/>
          </a:xfrm>
        </p:grpSpPr>
        <p:sp>
          <p:nvSpPr>
            <p:cNvPr id="9" name="Retângulo 19"/>
            <p:cNvSpPr/>
            <p:nvPr/>
          </p:nvSpPr>
          <p:spPr>
            <a:xfrm>
              <a:off x="2141763" y="1012337"/>
              <a:ext cx="1557905" cy="7787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tângulo 20"/>
            <p:cNvSpPr/>
            <p:nvPr/>
          </p:nvSpPr>
          <p:spPr>
            <a:xfrm>
              <a:off x="2141763" y="1012337"/>
              <a:ext cx="1557905" cy="778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500" dirty="0" err="1">
                  <a:latin typeface="Corbel"/>
                </a:rPr>
                <a:t>View</a:t>
              </a:r>
              <a:endParaRPr lang="pt-BR" sz="2500" dirty="0">
                <a:latin typeface="Corbel"/>
              </a:endParaRPr>
            </a:p>
          </p:txBody>
        </p:sp>
      </p:grpSp>
      <p:sp>
        <p:nvSpPr>
          <p:cNvPr id="11" name="Forma 5"/>
          <p:cNvSpPr/>
          <p:nvPr/>
        </p:nvSpPr>
        <p:spPr>
          <a:xfrm>
            <a:off x="6240016" y="2015783"/>
            <a:ext cx="2803597" cy="280402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upo 6"/>
          <p:cNvGrpSpPr/>
          <p:nvPr/>
        </p:nvGrpSpPr>
        <p:grpSpPr>
          <a:xfrm>
            <a:off x="9336608" y="2860660"/>
            <a:ext cx="1682158" cy="1121842"/>
            <a:chOff x="3546984" y="2456287"/>
            <a:chExt cx="1682158" cy="1121842"/>
          </a:xfrm>
        </p:grpSpPr>
        <p:sp>
          <p:nvSpPr>
            <p:cNvPr id="13" name="Retângulo 17"/>
            <p:cNvSpPr/>
            <p:nvPr/>
          </p:nvSpPr>
          <p:spPr>
            <a:xfrm>
              <a:off x="3546984" y="2456287"/>
              <a:ext cx="1682158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tângulo 18"/>
            <p:cNvSpPr/>
            <p:nvPr/>
          </p:nvSpPr>
          <p:spPr>
            <a:xfrm>
              <a:off x="3546984" y="2456287"/>
              <a:ext cx="1682158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Lógica de apresentação</a:t>
              </a:r>
              <a:endParaRPr lang="pt-BR" sz="1500" dirty="0">
                <a:latin typeface="Corbel"/>
              </a:endParaRPr>
            </a:p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Testável</a:t>
              </a:r>
              <a:endParaRPr lang="pt-BR" sz="1500" dirty="0">
                <a:latin typeface="Corbel"/>
              </a:endParaRPr>
            </a:p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Flexibilidade do JavaScript</a:t>
              </a:r>
              <a:endParaRPr lang="pt-BR" sz="1500" dirty="0">
                <a:latin typeface="Corbel"/>
              </a:endParaRPr>
            </a:p>
          </p:txBody>
        </p:sp>
      </p:grpSp>
      <p:grpSp>
        <p:nvGrpSpPr>
          <p:cNvPr id="15" name="Grupo 7"/>
          <p:cNvGrpSpPr/>
          <p:nvPr/>
        </p:nvGrpSpPr>
        <p:grpSpPr>
          <a:xfrm>
            <a:off x="6862862" y="3037441"/>
            <a:ext cx="1557905" cy="778766"/>
            <a:chOff x="1366233" y="2632777"/>
            <a:chExt cx="1557905" cy="778766"/>
          </a:xfrm>
        </p:grpSpPr>
        <p:sp>
          <p:nvSpPr>
            <p:cNvPr id="16" name="Retângulo 15"/>
            <p:cNvSpPr/>
            <p:nvPr/>
          </p:nvSpPr>
          <p:spPr>
            <a:xfrm>
              <a:off x="1366233" y="2632777"/>
              <a:ext cx="1557905" cy="7787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1366233" y="2632777"/>
              <a:ext cx="1557905" cy="778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500" dirty="0" err="1">
                  <a:latin typeface="Corbel"/>
                </a:rPr>
                <a:t>ViewModel</a:t>
              </a:r>
              <a:endParaRPr lang="pt-BR" sz="2500" dirty="0">
                <a:latin typeface="Corbel"/>
              </a:endParaRPr>
            </a:p>
          </p:txBody>
        </p:sp>
      </p:grpSp>
      <p:sp>
        <p:nvSpPr>
          <p:cNvPr id="18" name="Semicírculos 8"/>
          <p:cNvSpPr/>
          <p:nvPr/>
        </p:nvSpPr>
        <p:spPr>
          <a:xfrm>
            <a:off x="7218247" y="3819703"/>
            <a:ext cx="2408724" cy="240968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o 9"/>
          <p:cNvGrpSpPr/>
          <p:nvPr/>
        </p:nvGrpSpPr>
        <p:grpSpPr>
          <a:xfrm>
            <a:off x="9822828" y="4480808"/>
            <a:ext cx="1682158" cy="1121842"/>
            <a:chOff x="4326200" y="4076144"/>
            <a:chExt cx="1682158" cy="1121842"/>
          </a:xfrm>
        </p:grpSpPr>
        <p:sp>
          <p:nvSpPr>
            <p:cNvPr id="20" name="Retângulo 13"/>
            <p:cNvSpPr/>
            <p:nvPr/>
          </p:nvSpPr>
          <p:spPr>
            <a:xfrm>
              <a:off x="4326200" y="4076144"/>
              <a:ext cx="1682158" cy="11218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tângulo 14"/>
            <p:cNvSpPr/>
            <p:nvPr/>
          </p:nvSpPr>
          <p:spPr>
            <a:xfrm>
              <a:off x="4326200" y="4076144"/>
              <a:ext cx="1682158" cy="112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Lógica de negócio</a:t>
              </a:r>
              <a:endParaRPr lang="pt-BR" sz="1500" dirty="0">
                <a:latin typeface="Corbel"/>
              </a:endParaRPr>
            </a:p>
            <a:p>
              <a:pPr marL="114300" lvl="1" indent="-114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500" dirty="0">
                  <a:latin typeface="Corbel"/>
                </a:rPr>
                <a:t>Independe de plataforma ou tecnologia</a:t>
              </a:r>
              <a:endParaRPr lang="pt-BR" sz="1500" dirty="0">
                <a:latin typeface="Corbel"/>
              </a:endParaRPr>
            </a:p>
          </p:txBody>
        </p:sp>
      </p:grpSp>
      <p:grpSp>
        <p:nvGrpSpPr>
          <p:cNvPr id="22" name="Grupo 10"/>
          <p:cNvGrpSpPr/>
          <p:nvPr/>
        </p:nvGrpSpPr>
        <p:grpSpPr>
          <a:xfrm>
            <a:off x="7642078" y="4660210"/>
            <a:ext cx="1557905" cy="778766"/>
            <a:chOff x="2145449" y="4255546"/>
            <a:chExt cx="1557905" cy="778766"/>
          </a:xfrm>
        </p:grpSpPr>
        <p:sp>
          <p:nvSpPr>
            <p:cNvPr id="23" name="Retângulo 11"/>
            <p:cNvSpPr/>
            <p:nvPr/>
          </p:nvSpPr>
          <p:spPr>
            <a:xfrm>
              <a:off x="2145449" y="4255546"/>
              <a:ext cx="1557905" cy="7787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tângulo 12"/>
            <p:cNvSpPr/>
            <p:nvPr/>
          </p:nvSpPr>
          <p:spPr>
            <a:xfrm>
              <a:off x="2145449" y="4255546"/>
              <a:ext cx="1557905" cy="7787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500" dirty="0" err="1">
                  <a:latin typeface="Corbel"/>
                </a:rPr>
                <a:t>Model</a:t>
              </a:r>
              <a:endParaRPr lang="pt-BR" sz="2500" dirty="0">
                <a:latin typeface="Corbe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933">
            <a:off x="2073935" y="5752094"/>
            <a:ext cx="4362352" cy="824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1273993">
            <a:off x="1877820" y="5362779"/>
            <a:ext cx="28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coordenar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Obtendo dados do 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463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Black</vt:lpstr>
      <vt:lpstr>Calibri</vt:lpstr>
      <vt:lpstr>Constantia</vt:lpstr>
      <vt:lpstr>Cooper Black</vt:lpstr>
      <vt:lpstr>Corbel</vt:lpstr>
      <vt:lpstr>Courier New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Apresentando o primeiro exemplo</vt:lpstr>
      <vt:lpstr>Obtendo dados do modelo</vt:lpstr>
      <vt:lpstr>Realizando alterações no modelo</vt:lpstr>
      <vt:lpstr>Comparação do ASP com o KOjs</vt:lpstr>
      <vt:lpstr>Exibindo os dados - DOM (Document Object Model)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2014-04-04T04:34:19Z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