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2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2" r:id="rId14"/>
    <p:sldId id="293" r:id="rId15"/>
    <p:sldId id="283" r:id="rId16"/>
    <p:sldId id="291" r:id="rId17"/>
    <p:sldId id="297" r:id="rId18"/>
    <p:sldId id="284" r:id="rId19"/>
    <p:sldId id="294" r:id="rId20"/>
    <p:sldId id="295" r:id="rId21"/>
    <p:sldId id="285" r:id="rId22"/>
    <p:sldId id="296" r:id="rId23"/>
    <p:sldId id="2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>
        <p:scale>
          <a:sx n="100" d="100"/>
          <a:sy n="100" d="100"/>
        </p:scale>
        <p:origin x="186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335-913F-735FAEEA82C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335-913F-735FAEEA82C7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B2-4335-913F-735FAEEA82C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B2-4335-913F-735FAEEA82C7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B2-4335-913F-735FAEEA82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2018/10/01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2018/10/01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13B1DF9-4A7D-4C11-AAFD-8A28C2B4B5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22" r="6922"/>
          <a:stretch>
            <a:fillRect/>
          </a:stretch>
        </p:blipFill>
        <p:spPr>
          <a:xfrm>
            <a:off x="1" y="0"/>
            <a:ext cx="10655455" cy="6858000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4227821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8" y="5942316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251" y="3429000"/>
            <a:ext cx="5035924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dirty="0"/>
              <a:t>Sistema Autônomo de Evasão de Colisões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F4BE53F-9AF2-4E6B-9193-81101C63E69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989D6-199B-4256-97CA-ECF2DCDF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Binarização com limiar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CB92-11C4-46E4-8FB2-33365297E6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Threshold adaptativo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3DA5C7-6B38-4FC3-9BA9-1F9AE7AF34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FA0B-6D80-44F8-BBC1-1CD462EF2A7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999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9216FD-7E72-4C1F-8B36-1E4496D5F91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B79AC1-93F3-43D2-8888-D87761ED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Binarização com limiar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506F8-4FE3-4C10-BC1B-E1E8A2C29E3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Threshold com Otsu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A37FD-EDA6-48AB-9503-134D8852A1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DDE4-6AEA-4DBB-8268-3725A32DDEF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512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5B3C63-8817-4821-B51E-D8FC71B0AF3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3B91-5D60-43BD-9222-F3B40718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9827E-5617-45DA-817F-BD7C0B422C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Segmentação e métodos de detecção de bordas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97016-2E97-479C-8171-A3A221541D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252B-811C-4757-BA2F-8497CF0806E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37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Isosceles Triangle 17" descr="Shadow for title box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ZA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</a:t>
            </a:r>
          </a:p>
        </p:txBody>
      </p:sp>
      <p:sp>
        <p:nvSpPr>
          <p:cNvPr id="15" name="Freeform 5" descr="Accent block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Section Divider 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Lorem ipsum dolor sit amet, consectetur adipiscing elit. </a:t>
            </a:r>
          </a:p>
          <a:p>
            <a:r>
              <a:rPr lang="en-ZA" dirty="0"/>
              <a:t>Ut fermentum a magna ut eleifend. Integer convallis suscipit ante eu varius. </a:t>
            </a:r>
          </a:p>
          <a:p>
            <a:r>
              <a:rPr lang="en-ZA" dirty="0"/>
              <a:t>Morbi a purus dolor. Suspendisse sit amet ipsum finibus justo viverra blandit. </a:t>
            </a:r>
          </a:p>
          <a:p>
            <a:r>
              <a:rPr lang="en-ZA" dirty="0"/>
              <a:t>Ut congue quis tortor eget sodales. 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ZA" dirty="0"/>
              <a:t>Proseware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ZA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ZA" dirty="0"/>
              <a:t>Sed in molestie est. Cras ornare turpis at ligula posuere, sit amet accumsan neque lobortis.</a:t>
            </a:r>
          </a:p>
          <a:p>
            <a:pPr lvl="1"/>
            <a:r>
              <a:rPr lang="en-ZA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ZA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ZA" dirty="0"/>
              <a:t>Praesent venenatis quam tortor, viverra nunc rutrum. </a:t>
            </a:r>
          </a:p>
          <a:p>
            <a:pPr lvl="1"/>
            <a:r>
              <a:rPr lang="en-ZA" dirty="0"/>
              <a:t>Maecenas malesuada ultricies sapien sit amet pharetra. </a:t>
            </a:r>
          </a:p>
          <a:p>
            <a:pPr lvl="1"/>
            <a:r>
              <a:rPr lang="en-ZA" dirty="0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965802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503380638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839349922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ECA9FE9D-6C63-47E9-AC72-2E6AD5ACF3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94" b="1594"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08244FD-2928-4CDA-9DDB-C8189660B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333500"/>
            <a:ext cx="4459766" cy="4657725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ACC11907-978C-47D7-B465-0F1B5CE4E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2428876"/>
            <a:ext cx="4000500" cy="34099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Sistemas de cores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Histogramas e equalização de imagem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Suavização de imagens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Binarização com limiar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Segmentação e métodos de detecção de bordas</a:t>
            </a:r>
          </a:p>
        </p:txBody>
      </p:sp>
    </p:spTree>
    <p:extLst>
      <p:ext uri="{BB962C8B-B14F-4D97-AF65-F5344CB8AC3E}">
        <p14:creationId xmlns:p14="http://schemas.microsoft.com/office/powerpoint/2010/main" val="38969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  <p:sp>
        <p:nvSpPr>
          <p:cNvPr id="16" name="TextBox 15" descr="Accent design to caption block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7" name="Isosceles Triangle 16" descr="Shadow accent to title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19" name="Isosceles Triangle 18" descr="To shadow accent to title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549AB6A-5364-42AF-B31A-FD9EDD1F5D0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l="26075" r="26075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28F3C0-CCD3-49F1-B056-C7E3C563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cores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E2B2AB-DFC0-4986-AFA8-9B055E8EAF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Canais da imagem colorida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39C2BE-369D-4E53-A791-3C987602B5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04B4C-9279-4F71-B8EA-DA92DE7F613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862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B2B078C-8DCA-4E25-8319-A3D04D823E3D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l="26075" r="2607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7C15BC0-9393-40AC-B066-A0E1FEC1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Histogramas de imagem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44C3F-A941-4FB2-A058-02AE8592205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391A5-285E-4898-8F32-2DAD312A3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hist, bins = np.histogram(img.flatten(), 256, [0, 256])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5DC2-8456-408D-918D-7E1B34CC6E3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785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E139032-8BAB-4906-A8D1-0082447272DC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tretch>
            <a:fillRect/>
          </a:stretch>
        </p:blipFill>
        <p:spPr>
          <a:xfrm>
            <a:off x="5955453" y="993975"/>
            <a:ext cx="5852172" cy="43891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4A90BD-D912-478F-89CA-BA75AE38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Histogramas de imagem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596A8-D50D-4959-BD5F-3BC77C46C6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9E6C9-8102-4389-B986-55F01F28F3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de colunas que representa a distribuição dos valores dos pixels da imagem (do mais claro até o mais escuro).</a:t>
            </a:r>
          </a:p>
          <a:p>
            <a:pPr marL="0" indent="0">
              <a:buNone/>
            </a:pPr>
            <a:r>
              <a:rPr lang="pt-BR" dirty="0"/>
              <a:t>O eixo X possui uma distribuição de 0 a 255, a intensidade do pixel. No eixo Y, a quantidade de pixels daquela intensidade.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39086-F2D8-4DC3-8226-A0496B4F804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95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EF48E0-8B5F-4BC4-A70E-86576144681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83D5CF-AF1F-48CC-8295-972618F3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91354-16BB-4265-9822-3A5B2D9407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68B68-1E6A-4D88-802B-16A5909A6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ADB8-AAA3-4C25-82BD-D2724FA8D17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977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A2F33CA-CCB9-4980-82A1-182937B39B5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8F19DE-561A-4698-994B-2D75334E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 de imagens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3D61E-304B-457E-AAEC-54809F3B11D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Suavização pela Gaussiana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302DBA-5411-408B-90D8-282C189CA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EC65-637F-4F25-AF3D-88C85B7F4C5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668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00E402D-1B65-484E-8945-BEB4250B006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7C4146-6D5B-4A3A-9108-BD96BDCB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 de imagens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1A26E-E8CC-45A0-AC72-83570B43FF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Suavização pela mediana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976135-B96A-41C0-BD8E-13B2BC0F0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76B5-1E9C-4966-A837-C59907BFE73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539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590F68-D327-4087-B009-753F76EE66E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5928D3-4C9A-4276-9EB3-000EC79F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 de imagens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93AF0-1902-4E09-A4E7-92EFEA2165F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Suavização com filtro bilateral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E88EA-CF3C-4784-A457-0B82831859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D76D-7E57-4B00-A471-9BDAC85CFE0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582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637</Words>
  <Application>Microsoft Office PowerPoint</Application>
  <PresentationFormat>Widescreen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Times New Roman</vt:lpstr>
      <vt:lpstr>Office Theme</vt:lpstr>
      <vt:lpstr>Sistema Autônomo de Evasão de Colisões</vt:lpstr>
      <vt:lpstr>Sumário</vt:lpstr>
      <vt:lpstr>Sistemas de cores</vt:lpstr>
      <vt:lpstr>Histogramas de imagem</vt:lpstr>
      <vt:lpstr>Histogramas de imagem</vt:lpstr>
      <vt:lpstr>Equalização de Histograma</vt:lpstr>
      <vt:lpstr>Suavização de imagens</vt:lpstr>
      <vt:lpstr>Suavização de imagens</vt:lpstr>
      <vt:lpstr>Suavização de imagens</vt:lpstr>
      <vt:lpstr>Binarização com limiar</vt:lpstr>
      <vt:lpstr>Binarização com limiar</vt:lpstr>
      <vt:lpstr>Segmentação</vt:lpstr>
      <vt:lpstr>Section Divider Option 1</vt:lpstr>
      <vt:lpstr>Section Divider Option 2</vt:lpstr>
      <vt:lpstr>About Us</vt:lpstr>
      <vt:lpstr>Our Promise</vt:lpstr>
      <vt:lpstr>Our Product</vt:lpstr>
      <vt:lpstr>Comparison</vt:lpstr>
      <vt:lpstr>Chart Options</vt:lpstr>
      <vt:lpstr>Table</vt:lpstr>
      <vt:lpstr>Lorem ipsum dolor sit amet, consectetur adipiscing elit. 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2018-10-02T01:03:02Z</dcterms:created>
  <dcterms:modified xsi:type="dcterms:W3CDTF">2018-10-02T03:09:32Z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