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2" r:id="rId2"/>
    <p:sldId id="310" r:id="rId3"/>
    <p:sldId id="317" r:id="rId4"/>
    <p:sldId id="302" r:id="rId5"/>
    <p:sldId id="304" r:id="rId6"/>
    <p:sldId id="306" r:id="rId7"/>
    <p:sldId id="316" r:id="rId8"/>
    <p:sldId id="28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110" d="100"/>
          <a:sy n="110" d="100"/>
        </p:scale>
        <p:origin x="160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2018/12/07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2018/12/07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8504635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8845140" y="0"/>
            <a:ext cx="264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5697856" y="3411857"/>
            <a:ext cx="6857999" cy="34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7991591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68970" y="2834640"/>
            <a:ext cx="3344825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6137" y="3859066"/>
            <a:ext cx="2641136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6137" y="4220189"/>
            <a:ext cx="2641136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26137" y="4581312"/>
            <a:ext cx="2641136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6137" y="4942435"/>
            <a:ext cx="2641136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8504635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512000"/>
            <a:ext cx="27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3226500" y="1512000"/>
            <a:ext cx="27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29000" y="1512000"/>
            <a:ext cx="27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8504635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512000"/>
            <a:ext cx="162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4809" y="1512000"/>
            <a:ext cx="1620441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66059" y="1512000"/>
            <a:ext cx="1620441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7309" y="1507535"/>
            <a:ext cx="1620441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08559" y="1507535"/>
            <a:ext cx="1620441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5304340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354618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220" y="3271758"/>
            <a:ext cx="334482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5" y="5250495"/>
            <a:ext cx="3000375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5304340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354618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9588" y="1816510"/>
            <a:ext cx="334482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6093" y="3795247"/>
            <a:ext cx="3000375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5304340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354618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5304340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354618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914" y="1511251"/>
            <a:ext cx="4095086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612" y="1511251"/>
            <a:ext cx="4095086" cy="4665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5304340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354618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511250"/>
            <a:ext cx="41136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500" y="1518287"/>
            <a:ext cx="40655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500" y="2486989"/>
            <a:ext cx="4074500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851" y="2486989"/>
            <a:ext cx="4118411" cy="37026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5304340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354618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2949178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547" y="21343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432000"/>
            <a:ext cx="4908351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5304340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354618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2949178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547" y="21343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432000"/>
            <a:ext cx="4908351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7991591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220" y="3271758"/>
            <a:ext cx="334482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5" y="5250495"/>
            <a:ext cx="3000375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5304340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354618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795742" y="6277243"/>
            <a:ext cx="348258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5304340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354618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795742" y="6277243"/>
            <a:ext cx="348258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5"/>
            <a:ext cx="6515517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68970" y="2408157"/>
            <a:ext cx="334482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5475" y="4386895"/>
            <a:ext cx="3000375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846344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Insert or Drag &amp; Drop Photo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9588" y="1816510"/>
            <a:ext cx="3344825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6093" y="3795247"/>
            <a:ext cx="3000375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60862" y="1684742"/>
            <a:ext cx="3678593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4104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4104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511566"/>
            <a:ext cx="4104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712019" y="432000"/>
            <a:ext cx="413385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4104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4104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511566"/>
            <a:ext cx="4104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09128" y="2376299"/>
            <a:ext cx="1803946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4104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4104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511566"/>
            <a:ext cx="4104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609315" y="1176149"/>
            <a:ext cx="1803946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609315" y="3552740"/>
            <a:ext cx="1803946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23850" y="5530292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52851" y="1312995"/>
            <a:ext cx="827905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62904" y="300388"/>
            <a:ext cx="1378988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87310" y="5304340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8255668" y="354618"/>
            <a:ext cx="386224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8504635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515834"/>
            <a:ext cx="4104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2023668"/>
            <a:ext cx="4104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516360"/>
            <a:ext cx="4104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2020360"/>
            <a:ext cx="4104085" cy="41708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8828485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515" y="5066453"/>
            <a:ext cx="3344825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ZA" dirty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8845140" y="0"/>
            <a:ext cx="264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8883464" y="6249961"/>
            <a:ext cx="172815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5697856" y="3411857"/>
            <a:ext cx="6857999" cy="34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5663785" y="3411858"/>
            <a:ext cx="6857999" cy="3429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496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512000"/>
            <a:ext cx="8496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000" y="6361483"/>
            <a:ext cx="4113698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5742" y="6277243"/>
            <a:ext cx="348258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13B1DF9-4A7D-4C11-AAFD-8A28C2B4B5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922" r="6922"/>
          <a:stretch>
            <a:fillRect/>
          </a:stretch>
        </p:blipFill>
        <p:spPr>
          <a:xfrm>
            <a:off x="-78346" y="0"/>
            <a:ext cx="10655455" cy="6858000"/>
          </a:xfrm>
        </p:spPr>
      </p:pic>
      <p:sp>
        <p:nvSpPr>
          <p:cNvPr id="25" name="TextBox 24" descr="Slide accent to title box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43226" y="4227822"/>
            <a:ext cx="1446727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  <p:sp>
        <p:nvSpPr>
          <p:cNvPr id="20" name="Isosceles Triangle 19" descr="Slide shadow to title box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933779" y="5942316"/>
            <a:ext cx="464961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262" y="3429001"/>
            <a:ext cx="49165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dirty="0"/>
              <a:t>Identificação de Pedestres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09386F6-BAF5-4614-9D91-E9B5F08F751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tretch>
            <a:fillRect/>
          </a:stretch>
        </p:blipFill>
        <p:spPr>
          <a:xfrm>
            <a:off x="5283200" y="1463040"/>
            <a:ext cx="3669211" cy="2751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7C8950-AEFA-4FB2-9F54-0052ECF8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210400" cy="432000"/>
          </a:xfrm>
        </p:spPr>
        <p:txBody>
          <a:bodyPr/>
          <a:lstStyle/>
          <a:p>
            <a:r>
              <a:rPr lang="pt-BR" dirty="0"/>
              <a:t>Histogramas de imagem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85A62-1173-4554-82E6-F0109F84AF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1" y="1008000"/>
            <a:ext cx="8254092" cy="360000"/>
          </a:xfrm>
        </p:spPr>
        <p:txBody>
          <a:bodyPr/>
          <a:lstStyle/>
          <a:p>
            <a:r>
              <a:rPr lang="pt-BR" sz="2000" dirty="0"/>
              <a:t>Identificando qualidade do contraste</a:t>
            </a:r>
          </a:p>
          <a:p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3D32A-B911-427F-B786-9DE8B9FFB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6169" y="4384517"/>
            <a:ext cx="3527865" cy="49634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Cada canal está bem distribuido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E836-C4BC-44D0-A36E-E360DE740A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4BEE1A-6938-498C-B260-45FC6B59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2" y="1471746"/>
            <a:ext cx="4974775" cy="39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7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7C8950-AEFA-4FB2-9F54-0052ECF8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210400" cy="432000"/>
          </a:xfrm>
        </p:spPr>
        <p:txBody>
          <a:bodyPr/>
          <a:lstStyle/>
          <a:p>
            <a:r>
              <a:rPr lang="pt-BR" dirty="0"/>
              <a:t>Sistemas de 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85A62-1173-4554-82E6-F0109F84AF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1" y="1008000"/>
            <a:ext cx="8254092" cy="360000"/>
          </a:xfrm>
        </p:spPr>
        <p:txBody>
          <a:bodyPr/>
          <a:lstStyle/>
          <a:p>
            <a:r>
              <a:rPr lang="pt-BR" sz="2000" dirty="0"/>
              <a:t>Transformando para escala de cinza</a:t>
            </a:r>
          </a:p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E836-C4BC-44D0-A36E-E360DE740A9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F5747-B789-44D7-9436-D790363F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467831"/>
            <a:ext cx="4957898" cy="39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5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83D5CF-AF1F-48CC-8295-972618F3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59" y="458126"/>
            <a:ext cx="7283232" cy="432000"/>
          </a:xfrm>
        </p:spPr>
        <p:txBody>
          <a:bodyPr/>
          <a:lstStyle/>
          <a:p>
            <a:r>
              <a:rPr lang="pt-BR" dirty="0"/>
              <a:t>Equalização de Histograma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91354-16BB-4265-9822-3A5B2D9407B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4714" y="999291"/>
            <a:ext cx="5759993" cy="360000"/>
          </a:xfrm>
        </p:spPr>
        <p:txBody>
          <a:bodyPr/>
          <a:lstStyle/>
          <a:p>
            <a:r>
              <a:rPr lang="en-US" dirty="0"/>
              <a:t>CLAHE (Contrast Limited Adaptive Histogram Equalization)</a:t>
            </a:r>
            <a:endParaRPr lang="pt-BR" dirty="0"/>
          </a:p>
          <a:p>
            <a:endParaRPr lang="pt-BR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B4EB40-A4F8-43E7-AF0B-ABA6D4CDE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12227" y="1454331"/>
            <a:ext cx="3831773" cy="287382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ADB8-AAA3-4C25-82BD-D2724FA8D17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203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E9EEF-3203-4C4E-96E1-98D25AB1D76C}"/>
              </a:ext>
            </a:extLst>
          </p:cNvPr>
          <p:cNvSpPr txBox="1"/>
          <p:nvPr/>
        </p:nvSpPr>
        <p:spPr>
          <a:xfrm>
            <a:off x="5286102" y="4439310"/>
            <a:ext cx="366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equalização adaptativa, divide a imagem em pequenos blocos (8x8). Então para cada bloco o histograma é equalizado normalmente.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859690-C213-4B2A-AD32-994BEBA36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6" y="1476104"/>
            <a:ext cx="4947557" cy="39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7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7C4146-6D5B-4A3A-9108-BD96BDCB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Suavização de imagens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1A26E-E8CC-45A0-AC72-83570B43FF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Suavização com filtro bilateral</a:t>
            </a:r>
          </a:p>
          <a:p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976135-B96A-41C0-BD8E-13B2BC0F0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0606" y="1389647"/>
            <a:ext cx="3374262" cy="400095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/>
              <a:t>É mais lento para calcular que os filros de média mas como vantagem apresenta a preservação de bordas e garante que o ruído seja removido. Além de um filtro gaussiano do espaço ao redor do pixel também é utilizado outro cálculo com outro filtro gaussiano que leva em conta a diferença de intensidade entre os pixels, dessa forma, como resultado temos uma maior manutenção das bordas das imagem.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76B5-1E9C-4966-A837-C59907BFE73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4AADFF-183B-438C-B7EC-B9434C3D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3" y="1423851"/>
            <a:ext cx="5023758" cy="401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9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0989D6-199B-4256-97CA-ECF2DCDF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Binarização com limiar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CB92-11C4-46E4-8FB2-33365297E67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dirty="0"/>
              <a:t>Threshold com Otsu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3DA5C7-6B38-4FC3-9BA9-1F9AE7AF3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1098" y="1450605"/>
            <a:ext cx="3272639" cy="383549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/>
              <a:t>Convertemos a imagem em tons de cinza para uma imagem em preto e branco onde todos os pixels possuem 0 ou 255 como valores de intensidade.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FA0B-6D80-44F8-BBC1-1CD462EF2A7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DCAFA-3F82-4B40-9C0B-A37D18C8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" y="1423852"/>
            <a:ext cx="4969328" cy="39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7679F9A-2D7E-45A6-80E6-B28BA18AC47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tretch>
            <a:fillRect/>
          </a:stretch>
        </p:blipFill>
        <p:spPr>
          <a:xfrm>
            <a:off x="352813" y="1628161"/>
            <a:ext cx="744489" cy="11847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833B91-5D60-43BD-9222-F3B40718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432000"/>
            <a:ext cx="7827223" cy="432000"/>
          </a:xfrm>
        </p:spPr>
        <p:txBody>
          <a:bodyPr/>
          <a:lstStyle/>
          <a:p>
            <a:r>
              <a:rPr lang="pt-BR" dirty="0"/>
              <a:t>Extração de características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9827E-5617-45DA-817F-BD7C0B422C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3851" y="1008000"/>
            <a:ext cx="8036378" cy="360000"/>
          </a:xfrm>
        </p:spPr>
        <p:txBody>
          <a:bodyPr/>
          <a:lstStyle/>
          <a:p>
            <a:r>
              <a:rPr lang="pt-BR" dirty="0"/>
              <a:t>Momentos invariantes da imagem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FE78EF-4C02-4B1B-8CAB-D82CAF4B32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62442" y="4536890"/>
            <a:ext cx="460667" cy="17573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252B-811C-4757-BA2F-8497CF0806E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9BD497-B457-4DA0-A50A-4E1D709A0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14" y="2917754"/>
            <a:ext cx="746431" cy="1488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EF2D2-B160-4A76-BFF1-77E23AE74E34}"/>
              </a:ext>
            </a:extLst>
          </p:cNvPr>
          <p:cNvSpPr txBox="1"/>
          <p:nvPr/>
        </p:nvSpPr>
        <p:spPr>
          <a:xfrm>
            <a:off x="1445624" y="1584961"/>
            <a:ext cx="719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[0.31830989 0.0247357  0.05628653 0.05956022 0.01881455 0.02932493</a:t>
            </a:r>
          </a:p>
          <a:p>
            <a:r>
              <a:rPr lang="pt-BR" sz="1600" dirty="0"/>
              <a:t> 0.03628868 0.04226086 0.04019371 0.00758072 0.00903536 0.02949652</a:t>
            </a:r>
          </a:p>
          <a:p>
            <a:r>
              <a:rPr lang="pt-BR" sz="1600" dirty="0"/>
              <a:t> 0.00201387 0.00940408 0.01859979 0.01348638 0.01764568 0.02542895</a:t>
            </a:r>
          </a:p>
          <a:p>
            <a:r>
              <a:rPr lang="pt-BR" sz="1600" dirty="0"/>
              <a:t> 0.01396465 0.01393274 0.01765672 0.01234297 0.01923889 0.00560064</a:t>
            </a:r>
          </a:p>
          <a:p>
            <a:r>
              <a:rPr lang="pt-BR" sz="1600" dirty="0"/>
              <a:t> 0.02871618]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2A27C-434A-4FE0-A952-C2CBEF9CC873}"/>
              </a:ext>
            </a:extLst>
          </p:cNvPr>
          <p:cNvSpPr txBox="1"/>
          <p:nvPr/>
        </p:nvSpPr>
        <p:spPr>
          <a:xfrm>
            <a:off x="1402081" y="3004457"/>
            <a:ext cx="719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[0.31830989 0.0007314  0.0009532  0.00275646 0.00158269 0.00471376</a:t>
            </a:r>
          </a:p>
          <a:p>
            <a:r>
              <a:rPr lang="pt-BR" sz="1600" dirty="0"/>
              <a:t> 0.00144282 0.00435968 0.00100968 0.00266736 0.00716344 0.00622547</a:t>
            </a:r>
          </a:p>
          <a:p>
            <a:r>
              <a:rPr lang="pt-BR" sz="1600" dirty="0"/>
              <a:t> 0.00169463 0.00558511 0.00106189 0.00783381 0.00408166 0.00966882</a:t>
            </a:r>
          </a:p>
          <a:p>
            <a:r>
              <a:rPr lang="pt-BR" sz="1600" dirty="0"/>
              <a:t> 0.00851892 0.00381155 0.00158085 0.00623563 0.00073478 0.00929187</a:t>
            </a:r>
          </a:p>
          <a:p>
            <a:r>
              <a:rPr lang="pt-BR" sz="1600" dirty="0"/>
              <a:t> 0.01103948]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09805-64BA-4BB5-B3CC-0C2C581D0C27}"/>
              </a:ext>
            </a:extLst>
          </p:cNvPr>
          <p:cNvSpPr txBox="1"/>
          <p:nvPr/>
        </p:nvSpPr>
        <p:spPr>
          <a:xfrm>
            <a:off x="1393373" y="4554583"/>
            <a:ext cx="7193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[0.31830989 0.04997945 0.27899245 0.24917488 0.01432137 0.02287655</a:t>
            </a:r>
          </a:p>
          <a:p>
            <a:r>
              <a:rPr lang="pt-BR" sz="1600" dirty="0"/>
              <a:t> 0.14729198 0.18619624 0.15172445 0.03267645 0.03678865 0.03783654</a:t>
            </a:r>
          </a:p>
          <a:p>
            <a:r>
              <a:rPr lang="pt-BR" sz="1600" dirty="0"/>
              <a:t> 0.07814715 0.06455561 0.05307904 0.07628346 0.01963809 0.04362951</a:t>
            </a:r>
          </a:p>
          <a:p>
            <a:r>
              <a:rPr lang="pt-BR" sz="1600" dirty="0"/>
              <a:t> 0.05549433 0.06083723 0.00128372 0.01573791 0.0174693  0.03309522</a:t>
            </a:r>
          </a:p>
          <a:p>
            <a:r>
              <a:rPr lang="pt-BR" sz="1600" dirty="0"/>
              <a:t> 0.02973877]</a:t>
            </a:r>
          </a:p>
        </p:txBody>
      </p:sp>
    </p:spTree>
    <p:extLst>
      <p:ext uri="{BB962C8B-B14F-4D97-AF65-F5344CB8AC3E}">
        <p14:creationId xmlns:p14="http://schemas.microsoft.com/office/powerpoint/2010/main" val="41715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Comparação</a:t>
            </a:r>
            <a:r>
              <a:rPr lang="en-ZA" dirty="0"/>
              <a:t> de </a:t>
            </a:r>
            <a:r>
              <a:rPr lang="en-ZA" dirty="0" err="1"/>
              <a:t>formas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 err="1"/>
              <a:t>Distância</a:t>
            </a:r>
            <a:r>
              <a:rPr lang="en-ZA" dirty="0"/>
              <a:t> </a:t>
            </a:r>
            <a:r>
              <a:rPr lang="en-ZA" dirty="0" err="1"/>
              <a:t>Euclidiana</a:t>
            </a:r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7147FC-BF6E-40F7-B1F2-0DC7C0C3A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F8AAA2-9047-4FE2-B676-7505E9CF63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E780A2-B41C-48AE-8E27-681302C9BC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5239CE1-B3B2-4D77-8527-E446EA6C8B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Presentation Layout_SB - v5.potx" id="{D23EA009-1275-445B-9B7F-C601617D2B1D}" vid="{30A9F54A-813B-40F2-AB5B-755CECE9C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Times New Roman</vt:lpstr>
      <vt:lpstr>Office Theme</vt:lpstr>
      <vt:lpstr>Identificação de Pedestres</vt:lpstr>
      <vt:lpstr>Histogramas de imagem</vt:lpstr>
      <vt:lpstr>Sistemas de Cores</vt:lpstr>
      <vt:lpstr>Equalização de Histograma</vt:lpstr>
      <vt:lpstr>Suavização de imagens</vt:lpstr>
      <vt:lpstr>Binarização com limiar</vt:lpstr>
      <vt:lpstr>Extração de características</vt:lpstr>
      <vt:lpstr>Comparação de formas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2018-10-04T02:43:37Z</dcterms:created>
  <dcterms:modified xsi:type="dcterms:W3CDTF">2018-12-07T03:48:33Z</dcterms:modified>
</cp:coreProperties>
</file>