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9" r:id="rId14"/>
    <p:sldId id="269" r:id="rId15"/>
    <p:sldId id="270" r:id="rId16"/>
    <p:sldId id="272" r:id="rId17"/>
    <p:sldId id="273" r:id="rId18"/>
    <p:sldId id="274" r:id="rId19"/>
    <p:sldId id="275" r:id="rId20"/>
    <p:sldId id="265" r:id="rId21"/>
    <p:sldId id="276" r:id="rId22"/>
    <p:sldId id="277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51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5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5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7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4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0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7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8AF7-B80E-49E7-B588-DED7647766E4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5E35-8B2B-40D8-A489-E77D2649EA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7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ld.datahub.io/dataset/magglingen20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5471886" cy="969963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70286" y="5902551"/>
            <a:ext cx="6821714" cy="969963"/>
          </a:xfrm>
        </p:spPr>
        <p:txBody>
          <a:bodyPr>
            <a:normAutofit/>
          </a:bodyPr>
          <a:lstStyle/>
          <a:p>
            <a:pPr algn="r"/>
            <a:r>
              <a:rPr lang="pt-BR" dirty="0" err="1"/>
              <a:t>Nayguel</a:t>
            </a:r>
            <a:r>
              <a:rPr lang="pt-BR" dirty="0"/>
              <a:t> de Castro Costa – nayguele@gmail.com </a:t>
            </a:r>
            <a:br>
              <a:rPr lang="pt-BR" dirty="0"/>
            </a:br>
            <a:r>
              <a:rPr lang="pt-BR" dirty="0"/>
              <a:t>Rodrigo Link </a:t>
            </a:r>
            <a:r>
              <a:rPr lang="pt-BR" dirty="0" err="1"/>
              <a:t>Federizzi</a:t>
            </a:r>
            <a:r>
              <a:rPr lang="pt-BR" dirty="0"/>
              <a:t> – rodrigolink.fisica@gmail.com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0" y="6458857"/>
            <a:ext cx="1857829" cy="413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i="1" dirty="0"/>
              <a:t>Março/2020</a:t>
            </a:r>
          </a:p>
        </p:txBody>
      </p:sp>
    </p:spTree>
    <p:extLst>
      <p:ext uri="{BB962C8B-B14F-4D97-AF65-F5344CB8AC3E}">
        <p14:creationId xmlns:p14="http://schemas.microsoft.com/office/powerpoint/2010/main" val="291837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disponíveis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Tempo;</a:t>
            </a:r>
          </a:p>
          <a:p>
            <a:endParaRPr lang="pt-BR" dirty="0"/>
          </a:p>
          <a:p>
            <a:r>
              <a:rPr lang="pt-BR" dirty="0">
                <a:solidFill>
                  <a:srgbClr val="FFC000"/>
                </a:solidFill>
              </a:rPr>
              <a:t>Identificador número do Jogador (ou bola);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>
                <a:solidFill>
                  <a:srgbClr val="FFC000"/>
                </a:solidFill>
              </a:rPr>
              <a:t>Posição X;</a:t>
            </a:r>
          </a:p>
          <a:p>
            <a:r>
              <a:rPr lang="pt-BR" dirty="0">
                <a:solidFill>
                  <a:srgbClr val="FFC000"/>
                </a:solidFill>
              </a:rPr>
              <a:t>Posição Y;</a:t>
            </a:r>
          </a:p>
          <a:p>
            <a:endParaRPr lang="pt-BR" dirty="0"/>
          </a:p>
          <a:p>
            <a:r>
              <a:rPr lang="pt-BR" dirty="0"/>
              <a:t>Distância até a bola;</a:t>
            </a:r>
          </a:p>
          <a:p>
            <a:endParaRPr lang="pt-BR" dirty="0"/>
          </a:p>
          <a:p>
            <a:r>
              <a:rPr lang="pt-BR" dirty="0"/>
              <a:t>Posse da bola.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778" y="2057923"/>
            <a:ext cx="262926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0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Saneamento do dado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5388"/>
            <a:ext cx="10515600" cy="5432612"/>
          </a:xfrm>
        </p:spPr>
        <p:txBody>
          <a:bodyPr>
            <a:normAutofit/>
          </a:bodyPr>
          <a:lstStyle/>
          <a:p>
            <a:r>
              <a:rPr lang="pt-BR" dirty="0"/>
              <a:t>Delimitação do campo:</a:t>
            </a:r>
          </a:p>
          <a:p>
            <a:pPr lvl="1"/>
            <a:r>
              <a:rPr lang="pt-BR" dirty="0"/>
              <a:t>X: [-54:54]</a:t>
            </a:r>
          </a:p>
          <a:p>
            <a:pPr lvl="1"/>
            <a:r>
              <a:rPr lang="pt-BR" dirty="0"/>
              <a:t>Y: [-35:35]</a:t>
            </a:r>
          </a:p>
          <a:p>
            <a:r>
              <a:rPr lang="pt-BR" dirty="0"/>
              <a:t>Necessário tratar casos onde há erro</a:t>
            </a:r>
            <a:br>
              <a:rPr lang="pt-BR" dirty="0"/>
            </a:br>
            <a:r>
              <a:rPr lang="pt-BR" dirty="0"/>
              <a:t>de registro na posição de algum jogador:</a:t>
            </a:r>
          </a:p>
          <a:p>
            <a:pPr lvl="1"/>
            <a:r>
              <a:rPr lang="pt-BR" dirty="0"/>
              <a:t>Valor nulo</a:t>
            </a:r>
          </a:p>
          <a:p>
            <a:pPr lvl="1"/>
            <a:r>
              <a:rPr lang="pt-BR" dirty="0"/>
              <a:t>Posição muito fora do campo</a:t>
            </a:r>
          </a:p>
          <a:p>
            <a:r>
              <a:rPr lang="pt-BR" dirty="0"/>
              <a:t>Duas opções:</a:t>
            </a:r>
          </a:p>
          <a:p>
            <a:pPr lvl="1"/>
            <a:r>
              <a:rPr lang="pt-BR" dirty="0"/>
              <a:t>Interpolar posição a partir de outros eventos</a:t>
            </a:r>
          </a:p>
          <a:p>
            <a:pPr lvl="1"/>
            <a:r>
              <a:rPr lang="pt-BR" dirty="0"/>
              <a:t>Remover eventos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856" y="345648"/>
            <a:ext cx="4720143" cy="32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857" y="3618000"/>
            <a:ext cx="472014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Saneamento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81873"/>
            <a:ext cx="10515600" cy="5516470"/>
          </a:xfrm>
        </p:spPr>
        <p:txBody>
          <a:bodyPr>
            <a:normAutofit/>
          </a:bodyPr>
          <a:lstStyle/>
          <a:p>
            <a:r>
              <a:rPr lang="pt-BR" dirty="0"/>
              <a:t>DECISÃO: Remoção de eventos </a:t>
            </a:r>
            <a:br>
              <a:rPr lang="pt-BR" dirty="0"/>
            </a:br>
            <a:endParaRPr lang="pt-BR" dirty="0"/>
          </a:p>
          <a:p>
            <a:r>
              <a:rPr lang="pt-BR" dirty="0"/>
              <a:t>O objetivo de usar um </a:t>
            </a:r>
            <a:r>
              <a:rPr lang="pt-BR" i="1" dirty="0" err="1"/>
              <a:t>dataset</a:t>
            </a:r>
            <a:r>
              <a:rPr lang="pt-BR" dirty="0"/>
              <a:t> real é ter posições reais dos jogadores no campo de futebol. A taxa de registro é de 10Hz, ou seja, um conjunto de posições a cada 0,1s. Temos um total de </a:t>
            </a:r>
            <a:r>
              <a:rPr lang="pt-BR" dirty="0">
                <a:solidFill>
                  <a:srgbClr val="FFC000"/>
                </a:solidFill>
              </a:rPr>
              <a:t>68.031</a:t>
            </a:r>
            <a:r>
              <a:rPr lang="pt-BR" dirty="0"/>
              <a:t> eventos.</a:t>
            </a:r>
          </a:p>
          <a:p>
            <a:endParaRPr lang="pt-BR" dirty="0"/>
          </a:p>
          <a:p>
            <a:r>
              <a:rPr lang="pt-BR" dirty="0"/>
              <a:t>Temos algo próximo de 7000 registros referentes ao intervalo: sobram perto de </a:t>
            </a:r>
            <a:r>
              <a:rPr lang="pt-BR" dirty="0">
                <a:solidFill>
                  <a:srgbClr val="FFC000"/>
                </a:solidFill>
              </a:rPr>
              <a:t>61.000</a:t>
            </a:r>
          </a:p>
          <a:p>
            <a:endParaRPr lang="pt-BR" dirty="0"/>
          </a:p>
          <a:p>
            <a:r>
              <a:rPr lang="pt-BR" dirty="0"/>
              <a:t>Eliminando os eventos onde pelo menos um dos jogadores tem valores de posição nulas ou que estão a uma distância maior do que dois metros fora de campo: sobram </a:t>
            </a:r>
            <a:r>
              <a:rPr lang="pt-BR" dirty="0">
                <a:solidFill>
                  <a:srgbClr val="FFC000"/>
                </a:solidFill>
                <a:sym typeface="Wingdings" panose="05000000000000000000" pitchFamily="2" charset="2"/>
              </a:rPr>
              <a:t>40.939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(60% dos dados originais)</a:t>
            </a:r>
          </a:p>
        </p:txBody>
      </p:sp>
    </p:spTree>
    <p:extLst>
      <p:ext uri="{BB962C8B-B14F-4D97-AF65-F5344CB8AC3E}">
        <p14:creationId xmlns:p14="http://schemas.microsoft.com/office/powerpoint/2010/main" val="191653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 defeituosos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Para conferir o quão importante são os dados que</a:t>
            </a:r>
            <a:br>
              <a:rPr lang="pt-BR" dirty="0"/>
            </a:br>
            <a:r>
              <a:rPr lang="pt-BR" dirty="0"/>
              <a:t>foram filtrados, temos o gráfico ao lado, que mostra </a:t>
            </a:r>
            <a:br>
              <a:rPr lang="pt-BR" dirty="0"/>
            </a:br>
            <a:r>
              <a:rPr lang="pt-BR" dirty="0"/>
              <a:t>quando há uma sequência de eventos com nulos.</a:t>
            </a:r>
          </a:p>
          <a:p>
            <a:endParaRPr lang="pt-BR" dirty="0"/>
          </a:p>
          <a:p>
            <a:r>
              <a:rPr lang="pt-BR" dirty="0"/>
              <a:t>Temos 4 eventos espúrios, com 8, 3, 20 e 10 dados defeituosos em sequência. Lembrando que cada evento representa 0,1s e que estamos interessados na disposição dos jogadores em campo, esses 41 dados podem ser dispensados.</a:t>
            </a:r>
          </a:p>
          <a:p>
            <a:endParaRPr lang="pt-BR" dirty="0"/>
          </a:p>
          <a:p>
            <a:r>
              <a:rPr lang="pt-BR" dirty="0"/>
              <a:t>Temos dois eventos relevantes, com mais de 5 mil dados em sequência. O primeiro deles representa o intervalo entre os dois tempos, não sendo relevante ao problema. O segundo evento está associado à expulsão de um jogador, o que apresenta um nulo na sua posição até o final da partida. Para esse exercício, estamos apenas analisando situações com os 22 jogadores em campo.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419" y="0"/>
            <a:ext cx="3852582" cy="25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augmentation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aumentar o número de eventos, criamos mais duas cópias de cada evento.</a:t>
            </a:r>
          </a:p>
          <a:p>
            <a:endParaRPr lang="pt-BR" dirty="0"/>
          </a:p>
          <a:p>
            <a:r>
              <a:rPr lang="pt-BR" dirty="0"/>
              <a:t>Pegamos a posição de cada jogador e mudamos levemente (+/- 2m) tanto em X quanto em Y.</a:t>
            </a:r>
          </a:p>
          <a:p>
            <a:endParaRPr lang="pt-BR" dirty="0"/>
          </a:p>
          <a:p>
            <a:r>
              <a:rPr lang="pt-BR" dirty="0"/>
              <a:t>Passamos de </a:t>
            </a:r>
            <a:r>
              <a:rPr lang="pt-BR" dirty="0">
                <a:solidFill>
                  <a:srgbClr val="FFC000"/>
                </a:solidFill>
              </a:rPr>
              <a:t>40.939 </a:t>
            </a:r>
            <a:r>
              <a:rPr lang="pt-BR" dirty="0"/>
              <a:t>eventos para </a:t>
            </a:r>
            <a:r>
              <a:rPr lang="pt-BR" dirty="0">
                <a:solidFill>
                  <a:srgbClr val="FFC000"/>
                </a:solidFill>
              </a:rPr>
              <a:t>122.817</a:t>
            </a:r>
          </a:p>
        </p:txBody>
      </p:sp>
    </p:spTree>
    <p:extLst>
      <p:ext uri="{BB962C8B-B14F-4D97-AF65-F5344CB8AC3E}">
        <p14:creationId xmlns:p14="http://schemas.microsoft.com/office/powerpoint/2010/main" val="393599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do dado – Passo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pt-BR" dirty="0"/>
              <a:t>As regras de impedimento não são subjetivas, logo podemos fazer um algoritmo para anotar o dado.</a:t>
            </a:r>
          </a:p>
          <a:p>
            <a:r>
              <a:rPr lang="pt-BR" dirty="0"/>
              <a:t>O que precisamos, além das posições dos jogadores, é saber quem passa a bola e quem a recebe.</a:t>
            </a:r>
          </a:p>
          <a:p>
            <a:r>
              <a:rPr lang="pt-BR" dirty="0"/>
              <a:t>Para termos uma variação em nosso </a:t>
            </a:r>
            <a:r>
              <a:rPr lang="pt-BR" i="1" dirty="0" err="1"/>
              <a:t>dataset</a:t>
            </a:r>
            <a:r>
              <a:rPr lang="pt-BR" dirty="0"/>
              <a:t>, incluímos todas as opções passador X recebedor, incluindo um jogador ficar com a bola ou passe do adversário. Isso aumenta em 22x22 vezes.</a:t>
            </a:r>
          </a:p>
          <a:p>
            <a:r>
              <a:rPr lang="pt-BR" dirty="0"/>
              <a:t>Para não chegarmos a centenas de milhões de dados, e levando em conta que os eventos estão a cada 0,1s, pegamos 1 em cada 10 para fazer a variação acima.</a:t>
            </a:r>
          </a:p>
          <a:p>
            <a:r>
              <a:rPr lang="pt-BR" dirty="0"/>
              <a:t> Temos então </a:t>
            </a:r>
            <a:r>
              <a:rPr lang="pt-BR" dirty="0">
                <a:solidFill>
                  <a:srgbClr val="FF0000"/>
                </a:solidFill>
              </a:rPr>
              <a:t>5.926.096 </a:t>
            </a:r>
            <a:r>
              <a:rPr lang="pt-BR" dirty="0"/>
              <a:t>eventos</a:t>
            </a:r>
          </a:p>
        </p:txBody>
      </p:sp>
    </p:spTree>
    <p:extLst>
      <p:ext uri="{BB962C8B-B14F-4D97-AF65-F5344CB8AC3E}">
        <p14:creationId xmlns:p14="http://schemas.microsoft.com/office/powerpoint/2010/main" val="281547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do dado – </a:t>
            </a:r>
            <a:r>
              <a:rPr lang="pt-BR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793506" cy="5032375"/>
          </a:xfrm>
        </p:spPr>
        <p:txBody>
          <a:bodyPr>
            <a:normAutofit/>
          </a:bodyPr>
          <a:lstStyle/>
          <a:p>
            <a:r>
              <a:rPr lang="pt-BR" dirty="0"/>
              <a:t>Temos cinco regras e mais duas condições especiais por causa do nosso </a:t>
            </a:r>
            <a:r>
              <a:rPr lang="pt-BR" dirty="0" err="1"/>
              <a:t>dataset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Recebedor do passe tem que estar dentro de campo</a:t>
            </a:r>
          </a:p>
          <a:p>
            <a:pPr lvl="1"/>
            <a:r>
              <a:rPr lang="pt-BR" dirty="0"/>
              <a:t>Passador e recebedor não pode ser o mesmo (jogador mantém a posse de bola)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Dos </a:t>
            </a:r>
            <a:r>
              <a:rPr lang="pt-BR" dirty="0">
                <a:solidFill>
                  <a:srgbClr val="FF0000"/>
                </a:solidFill>
              </a:rPr>
              <a:t>5,9 </a:t>
            </a:r>
            <a:r>
              <a:rPr lang="pt-BR" dirty="0"/>
              <a:t>milhões de eventos, temos em torno de </a:t>
            </a:r>
            <a:r>
              <a:rPr lang="pt-BR" dirty="0">
                <a:solidFill>
                  <a:srgbClr val="FF0000"/>
                </a:solidFill>
              </a:rPr>
              <a:t>93 </a:t>
            </a:r>
            <a:r>
              <a:rPr lang="pt-BR" dirty="0"/>
              <a:t>mil impedimentos.</a:t>
            </a:r>
          </a:p>
          <a:p>
            <a:endParaRPr lang="pt-BR" dirty="0"/>
          </a:p>
          <a:p>
            <a:r>
              <a:rPr lang="pt-BR" dirty="0"/>
              <a:t>Precisamos balancear esses dados!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24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Balanceamento dos dados – Não impedimentos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começar o nosso </a:t>
            </a:r>
            <a:r>
              <a:rPr lang="pt-BR" i="1" dirty="0" err="1"/>
              <a:t>dataset</a:t>
            </a:r>
            <a:r>
              <a:rPr lang="pt-BR" i="1" dirty="0"/>
              <a:t> </a:t>
            </a:r>
            <a:r>
              <a:rPr lang="pt-BR" dirty="0"/>
              <a:t>definitivo, pegamos os casos de não impedimento mais complicados, onde apenas uma das regras evita a marcação: </a:t>
            </a:r>
            <a:r>
              <a:rPr lang="pt-BR" dirty="0">
                <a:solidFill>
                  <a:srgbClr val="FF0000"/>
                </a:solidFill>
              </a:rPr>
              <a:t>111.009</a:t>
            </a:r>
          </a:p>
          <a:p>
            <a:r>
              <a:rPr lang="pt-BR" dirty="0"/>
              <a:t>Deixamos de fora o caso mais fácil de não impedimento, caso tenha mais de 1 jogador à frente do recebedor do passe. Dos quase </a:t>
            </a:r>
            <a:r>
              <a:rPr lang="pt-BR" dirty="0">
                <a:solidFill>
                  <a:srgbClr val="FF0000"/>
                </a:solidFill>
              </a:rPr>
              <a:t>663 </a:t>
            </a:r>
            <a:r>
              <a:rPr lang="pt-BR" dirty="0"/>
              <a:t>mil desses casos, sorteamos aleatoriamente o mesmo número anterior: </a:t>
            </a:r>
            <a:r>
              <a:rPr lang="pt-BR" dirty="0">
                <a:solidFill>
                  <a:srgbClr val="FF0000"/>
                </a:solidFill>
              </a:rPr>
              <a:t>111.009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 222.018</a:t>
            </a:r>
          </a:p>
          <a:p>
            <a:r>
              <a:rPr lang="pt-BR" dirty="0">
                <a:sym typeface="Wingdings" panose="05000000000000000000" pitchFamily="2" charset="2"/>
              </a:rPr>
              <a:t>Dos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5,9 </a:t>
            </a:r>
            <a:r>
              <a:rPr lang="pt-BR" dirty="0">
                <a:sym typeface="Wingdings" panose="05000000000000000000" pitchFamily="2" charset="2"/>
              </a:rPr>
              <a:t>milhões de eventos, temos em torno de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773.988</a:t>
            </a:r>
            <a:r>
              <a:rPr lang="pt-BR" dirty="0">
                <a:sym typeface="Wingdings" panose="05000000000000000000" pitchFamily="2" charset="2"/>
              </a:rPr>
              <a:t> que são não impedimentos por só uma das regras. Temos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93.240</a:t>
            </a:r>
            <a:r>
              <a:rPr lang="pt-BR" dirty="0">
                <a:sym typeface="Wingdings" panose="05000000000000000000" pitchFamily="2" charset="2"/>
              </a:rPr>
              <a:t> impedimentos. Dos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pt-BR" dirty="0">
                <a:sym typeface="Wingdings" panose="05000000000000000000" pitchFamily="2" charset="2"/>
              </a:rPr>
              <a:t> milhões restantes, selecionamos mais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222.018</a:t>
            </a:r>
            <a:r>
              <a:rPr lang="pt-BR" dirty="0">
                <a:sym typeface="Wingdings" panose="05000000000000000000" pitchFamily="2" charset="2"/>
              </a:rPr>
              <a:t> casos de não impedimento aleatoriamente: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220.018  440.036</a:t>
            </a:r>
          </a:p>
          <a:p>
            <a:r>
              <a:rPr lang="pt-BR" dirty="0">
                <a:sym typeface="Wingdings" panose="05000000000000000000" pitchFamily="2" charset="2"/>
              </a:rPr>
              <a:t>Precisamos agora do mesmo número de casos de impedimento, para que tenhamos 50% dos eventos em cada classe.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601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Balanceamento dos dados – Impedimentos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pt-BR" dirty="0"/>
              <a:t>Precisamos novamente de </a:t>
            </a:r>
            <a:r>
              <a:rPr lang="pt-BR" i="1" dirty="0"/>
              <a:t>data </a:t>
            </a:r>
            <a:r>
              <a:rPr lang="pt-BR" i="1" dirty="0" err="1"/>
              <a:t>augmentation</a:t>
            </a:r>
            <a:r>
              <a:rPr lang="pt-BR" dirty="0"/>
              <a:t> para levarmos os nossos </a:t>
            </a:r>
            <a:r>
              <a:rPr lang="pt-BR" dirty="0">
                <a:solidFill>
                  <a:srgbClr val="FF0000"/>
                </a:solidFill>
              </a:rPr>
              <a:t>93.240</a:t>
            </a:r>
            <a:r>
              <a:rPr lang="pt-BR" dirty="0"/>
              <a:t> casos de impedimento para os </a:t>
            </a:r>
            <a:r>
              <a:rPr lang="pt-BR" dirty="0">
                <a:solidFill>
                  <a:srgbClr val="FF0000"/>
                </a:solidFill>
              </a:rPr>
              <a:t>440.036</a:t>
            </a:r>
            <a:r>
              <a:rPr lang="pt-BR" dirty="0"/>
              <a:t> necessários.</a:t>
            </a:r>
          </a:p>
          <a:p>
            <a:endParaRPr lang="pt-BR" dirty="0"/>
          </a:p>
          <a:p>
            <a:r>
              <a:rPr lang="pt-BR" dirty="0"/>
              <a:t>A solução para isso é simples: tirando os casos de cobrança de lateral ou escanteio, a marcação de impedimento é independente de Y.</a:t>
            </a:r>
          </a:p>
          <a:p>
            <a:endParaRPr lang="pt-BR" dirty="0"/>
          </a:p>
          <a:p>
            <a:r>
              <a:rPr lang="pt-BR" dirty="0"/>
              <a:t>Pegamos a posição de cada jogador que não participa do passe e mudamos levemente (+/- 5m) em Y.</a:t>
            </a:r>
          </a:p>
          <a:p>
            <a:endParaRPr lang="pt-BR" dirty="0"/>
          </a:p>
          <a:p>
            <a:r>
              <a:rPr lang="pt-BR" dirty="0"/>
              <a:t>Geramos novos casos até atingir o número necessário de eventos.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54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Balanceamento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pt-BR" dirty="0"/>
              <a:t>Ao final, temos </a:t>
            </a:r>
            <a:r>
              <a:rPr lang="pt-BR" dirty="0">
                <a:solidFill>
                  <a:srgbClr val="FF0000"/>
                </a:solidFill>
              </a:rPr>
              <a:t>880.072</a:t>
            </a:r>
            <a:r>
              <a:rPr lang="pt-BR" dirty="0"/>
              <a:t> eventos, com metade deles classificado como impedimento.</a:t>
            </a:r>
          </a:p>
          <a:p>
            <a:endParaRPr lang="pt-BR" dirty="0"/>
          </a:p>
          <a:p>
            <a:r>
              <a:rPr lang="pt-BR" dirty="0"/>
              <a:t>Temos representados os casos mais complicados, onde só uma das regras impede a marcação.</a:t>
            </a:r>
          </a:p>
          <a:p>
            <a:endParaRPr lang="pt-BR" dirty="0"/>
          </a:p>
          <a:p>
            <a:r>
              <a:rPr lang="pt-BR" dirty="0"/>
              <a:t>A maior parte dos dados classificados como não impedimentos são lances normais de jogo.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61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6504"/>
          </a:xfrm>
        </p:spPr>
        <p:txBody>
          <a:bodyPr/>
          <a:lstStyle/>
          <a:p>
            <a:r>
              <a:rPr lang="pt-BR" dirty="0"/>
              <a:t>Problema de classificação</a:t>
            </a:r>
          </a:p>
          <a:p>
            <a:r>
              <a:rPr lang="pt-BR" i="1" dirty="0" err="1"/>
              <a:t>Datasets</a:t>
            </a:r>
            <a:endParaRPr lang="pt-BR" i="1" dirty="0"/>
          </a:p>
          <a:p>
            <a:pPr lvl="1"/>
            <a:r>
              <a:rPr lang="pt-BR" dirty="0"/>
              <a:t>Análise Exploratória</a:t>
            </a:r>
          </a:p>
          <a:p>
            <a:pPr lvl="1"/>
            <a:r>
              <a:rPr lang="pt-BR" i="1" dirty="0" err="1"/>
              <a:t>Missing</a:t>
            </a:r>
            <a:r>
              <a:rPr lang="pt-BR" i="1" dirty="0"/>
              <a:t> </a:t>
            </a:r>
            <a:r>
              <a:rPr lang="pt-BR" i="1" dirty="0" err="1"/>
              <a:t>values</a:t>
            </a:r>
            <a:endParaRPr lang="pt-BR" i="1" dirty="0"/>
          </a:p>
          <a:p>
            <a:pPr lvl="1"/>
            <a:r>
              <a:rPr lang="pt-BR" dirty="0"/>
              <a:t>Atributos desnecessários</a:t>
            </a:r>
          </a:p>
          <a:p>
            <a:pPr lvl="1"/>
            <a:r>
              <a:rPr lang="pt-BR" dirty="0"/>
              <a:t>Balanceamento</a:t>
            </a:r>
          </a:p>
          <a:p>
            <a:r>
              <a:rPr lang="pt-BR" dirty="0"/>
              <a:t>Modelos de classificação</a:t>
            </a:r>
          </a:p>
          <a:p>
            <a:pPr lvl="1"/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pPr lvl="1"/>
            <a:r>
              <a:rPr lang="pt-BR" dirty="0"/>
              <a:t>SVC</a:t>
            </a:r>
          </a:p>
          <a:p>
            <a:r>
              <a:rPr lang="pt-BR" dirty="0"/>
              <a:t>Resultados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2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7691"/>
          <a:stretch/>
        </p:blipFill>
        <p:spPr>
          <a:xfrm>
            <a:off x="-1" y="667452"/>
            <a:ext cx="4992237" cy="30956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8041"/>
          <a:stretch/>
        </p:blipFill>
        <p:spPr>
          <a:xfrm>
            <a:off x="7199762" y="679175"/>
            <a:ext cx="4992237" cy="30839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t="7713"/>
          <a:stretch/>
        </p:blipFill>
        <p:spPr>
          <a:xfrm>
            <a:off x="0" y="3763108"/>
            <a:ext cx="4992237" cy="30948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/>
          <a:srcRect t="8413"/>
          <a:stretch/>
        </p:blipFill>
        <p:spPr>
          <a:xfrm>
            <a:off x="7199763" y="3786554"/>
            <a:ext cx="4992237" cy="3071446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-291363"/>
            <a:ext cx="11353800" cy="1325563"/>
          </a:xfrm>
        </p:spPr>
        <p:txBody>
          <a:bodyPr/>
          <a:lstStyle/>
          <a:p>
            <a:pPr algn="ctr"/>
            <a:r>
              <a:rPr lang="pt-BR" dirty="0"/>
              <a:t>Não impedimentos</a:t>
            </a:r>
          </a:p>
        </p:txBody>
      </p:sp>
    </p:spTree>
    <p:extLst>
      <p:ext uri="{BB962C8B-B14F-4D97-AF65-F5344CB8AC3E}">
        <p14:creationId xmlns:p14="http://schemas.microsoft.com/office/powerpoint/2010/main" val="222483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63"/>
          <a:stretch/>
        </p:blipFill>
        <p:spPr>
          <a:xfrm>
            <a:off x="7199762" y="3774831"/>
            <a:ext cx="4992237" cy="30831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-470" t="8040" r="470" b="-699"/>
          <a:stretch/>
        </p:blipFill>
        <p:spPr>
          <a:xfrm>
            <a:off x="0" y="623567"/>
            <a:ext cx="4992237" cy="31073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t="7711"/>
          <a:stretch/>
        </p:blipFill>
        <p:spPr>
          <a:xfrm>
            <a:off x="7199763" y="635976"/>
            <a:ext cx="4992237" cy="30949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t="7573"/>
          <a:stretch/>
        </p:blipFill>
        <p:spPr>
          <a:xfrm>
            <a:off x="0" y="3702020"/>
            <a:ext cx="4992237" cy="30995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8200" y="-29136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Impedimentos</a:t>
            </a:r>
          </a:p>
        </p:txBody>
      </p:sp>
    </p:spTree>
    <p:extLst>
      <p:ext uri="{BB962C8B-B14F-4D97-AF65-F5344CB8AC3E}">
        <p14:creationId xmlns:p14="http://schemas.microsoft.com/office/powerpoint/2010/main" val="11012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analisar dois tipos de classificação: </a:t>
            </a:r>
            <a:r>
              <a:rPr lang="pt-BR" b="1" dirty="0" err="1"/>
              <a:t>Random</a:t>
            </a:r>
            <a:r>
              <a:rPr lang="pt-BR" b="1" dirty="0"/>
              <a:t> Forest </a:t>
            </a:r>
            <a:r>
              <a:rPr lang="pt-BR" dirty="0"/>
              <a:t>e </a:t>
            </a:r>
            <a:r>
              <a:rPr lang="pt-BR" b="1" dirty="0" err="1"/>
              <a:t>Support</a:t>
            </a:r>
            <a:r>
              <a:rPr lang="pt-BR" b="1" dirty="0"/>
              <a:t> Vector </a:t>
            </a:r>
            <a:r>
              <a:rPr lang="pt-BR" b="1" dirty="0" err="1"/>
              <a:t>Classifier</a:t>
            </a:r>
            <a:endParaRPr lang="pt-BR" b="1" dirty="0"/>
          </a:p>
          <a:p>
            <a:r>
              <a:rPr lang="pt-BR" dirty="0"/>
              <a:t>Para o </a:t>
            </a:r>
            <a:r>
              <a:rPr lang="pt-BR" dirty="0" err="1"/>
              <a:t>Random</a:t>
            </a:r>
            <a:r>
              <a:rPr lang="pt-BR" dirty="0"/>
              <a:t> Forest, vamos variar o número de árvores de decisão (1, 10, 100, 1.000 e 10.000).</a:t>
            </a:r>
          </a:p>
          <a:p>
            <a:r>
              <a:rPr lang="pt-BR" dirty="0"/>
              <a:t>Para o SVC, como ele é computacionalmente mais exigente e temos quase 900 mil dados, variamos a proporção de dados usada para treinamento (25%, 50% e 75%), uma vez que não sabemos se conseguiremos executar com 75%.</a:t>
            </a:r>
          </a:p>
          <a:p>
            <a:r>
              <a:rPr lang="pt-BR" dirty="0"/>
              <a:t>Ao final, faremos a comparação entre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325842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Forest </a:t>
            </a:r>
            <a:r>
              <a:rPr lang="pt-BR" dirty="0" err="1"/>
              <a:t>Classification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00" y="1800000"/>
            <a:ext cx="7226604" cy="4351338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8064804" y="1825624"/>
            <a:ext cx="328899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1, 10, 100, 1.000 e 10.000 árvores</a:t>
            </a:r>
          </a:p>
          <a:p>
            <a:endParaRPr lang="pt-BR" dirty="0"/>
          </a:p>
          <a:p>
            <a:r>
              <a:rPr lang="pt-BR" dirty="0"/>
              <a:t>Métricas:</a:t>
            </a:r>
          </a:p>
          <a:p>
            <a:pPr lvl="1"/>
            <a:r>
              <a:rPr lang="pt-BR" dirty="0"/>
              <a:t>Acurácia</a:t>
            </a:r>
          </a:p>
          <a:p>
            <a:pPr lvl="1"/>
            <a:r>
              <a:rPr lang="pt-BR" dirty="0"/>
              <a:t>Percentual de erro</a:t>
            </a:r>
          </a:p>
          <a:p>
            <a:pPr lvl="1"/>
            <a:r>
              <a:rPr lang="pt-BR" dirty="0"/>
              <a:t>ROC</a:t>
            </a:r>
          </a:p>
          <a:p>
            <a:pPr lvl="1"/>
            <a:r>
              <a:rPr lang="pt-BR" dirty="0"/>
              <a:t>Matriz de confusão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64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69342" y="1825625"/>
          <a:ext cx="46582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67">
                  <a:extLst>
                    <a:ext uri="{9D8B030D-6E8A-4147-A177-3AD203B41FA5}">
                      <a16:colId xmlns:a16="http://schemas.microsoft.com/office/drawing/2014/main" val="1510521276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3666398607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2365436932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297462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Nº de árvores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 de erro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6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97,22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97,22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76948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8573"/>
              </p:ext>
            </p:extLst>
          </p:nvPr>
        </p:nvGraphicFramePr>
        <p:xfrm>
          <a:off x="7864763" y="188018"/>
          <a:ext cx="4147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564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107.869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107.971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864763" y="1513581"/>
          <a:ext cx="4147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564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109.543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109.835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7864763" y="2839144"/>
          <a:ext cx="4147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564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109.541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864763" y="4164707"/>
          <a:ext cx="4147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564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109.522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110.080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7864763" y="5490270"/>
          <a:ext cx="4147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564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109.528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110.089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6654713" y="3072765"/>
            <a:ext cx="1011382" cy="515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5347682" y="3072765"/>
            <a:ext cx="1011382" cy="515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666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Classifier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00" y="1800000"/>
            <a:ext cx="74411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87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SVC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esse algoritmo tem um custo computacional maior que o </a:t>
            </a:r>
            <a:r>
              <a:rPr lang="pt-BR" dirty="0" err="1"/>
              <a:t>Random</a:t>
            </a:r>
            <a:r>
              <a:rPr lang="pt-BR" dirty="0"/>
              <a:t> Forest, fizemos alguns testes alterando a proporção entre dados de treino e de teste.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903927"/>
              </p:ext>
            </p:extLst>
          </p:nvPr>
        </p:nvGraphicFramePr>
        <p:xfrm>
          <a:off x="180109" y="3426643"/>
          <a:ext cx="46582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67">
                  <a:extLst>
                    <a:ext uri="{9D8B030D-6E8A-4147-A177-3AD203B41FA5}">
                      <a16:colId xmlns:a16="http://schemas.microsoft.com/office/drawing/2014/main" val="1510521276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3666398607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2365436932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297462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Dados</a:t>
                      </a:r>
                      <a:r>
                        <a:rPr lang="pt-BR" baseline="0" dirty="0"/>
                        <a:t> de 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 de erro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6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93,08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93,09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243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2085"/>
              </p:ext>
            </p:extLst>
          </p:nvPr>
        </p:nvGraphicFramePr>
        <p:xfrm>
          <a:off x="5417402" y="2756400"/>
          <a:ext cx="3309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70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1654870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259.432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73.969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310.183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9763"/>
              </p:ext>
            </p:extLst>
          </p:nvPr>
        </p:nvGraphicFramePr>
        <p:xfrm>
          <a:off x="5417402" y="4081963"/>
          <a:ext cx="3309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70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1654870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193.307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210.723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33365"/>
              </p:ext>
            </p:extLst>
          </p:nvPr>
        </p:nvGraphicFramePr>
        <p:xfrm>
          <a:off x="5417402" y="5407526"/>
          <a:ext cx="3309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70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1654870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106.491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16320"/>
              </p:ext>
            </p:extLst>
          </p:nvPr>
        </p:nvGraphicFramePr>
        <p:xfrm>
          <a:off x="8882260" y="2756400"/>
          <a:ext cx="3309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70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1654870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38,95%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11,10%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46,57%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96621"/>
              </p:ext>
            </p:extLst>
          </p:nvPr>
        </p:nvGraphicFramePr>
        <p:xfrm>
          <a:off x="8882260" y="4081963"/>
          <a:ext cx="3309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70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1654870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43,53%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6,51%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47,46%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39669"/>
              </p:ext>
            </p:extLst>
          </p:nvPr>
        </p:nvGraphicFramePr>
        <p:xfrm>
          <a:off x="8882260" y="5407526"/>
          <a:ext cx="3309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70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1654870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45,21%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47,96%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24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3691" cy="4351338"/>
          </a:xfrm>
        </p:spPr>
        <p:txBody>
          <a:bodyPr/>
          <a:lstStyle/>
          <a:p>
            <a:r>
              <a:rPr lang="pt-BR" dirty="0"/>
              <a:t>Para nossa surpresa, o algoritmo de </a:t>
            </a:r>
            <a:r>
              <a:rPr lang="pt-BR" dirty="0" err="1"/>
              <a:t>Random</a:t>
            </a:r>
            <a:r>
              <a:rPr lang="pt-BR" dirty="0"/>
              <a:t> Forest teve um desempenho melhor do que o 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Classifier</a:t>
            </a:r>
            <a:r>
              <a:rPr lang="pt-BR" dirty="0"/>
              <a:t>.</a:t>
            </a:r>
          </a:p>
          <a:p>
            <a:r>
              <a:rPr lang="pt-BR" dirty="0"/>
              <a:t>Esperamos que o SVC fosse mais eficiente, pois a regra do impedimento leva em conta a posição relativa entre os jogadores e achamos que uma análise multidimensional seria capaz de separar bem os dados.</a:t>
            </a:r>
          </a:p>
          <a:p>
            <a:r>
              <a:rPr lang="pt-BR" dirty="0"/>
              <a:t> O melhor classificador tem erro perto de 1%!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MUITO BOM!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568"/>
              </p:ext>
            </p:extLst>
          </p:nvPr>
        </p:nvGraphicFramePr>
        <p:xfrm>
          <a:off x="180109" y="5215094"/>
          <a:ext cx="46582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67">
                  <a:extLst>
                    <a:ext uri="{9D8B030D-6E8A-4147-A177-3AD203B41FA5}">
                      <a16:colId xmlns:a16="http://schemas.microsoft.com/office/drawing/2014/main" val="1510521276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3666398607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2365436932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297462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Dados</a:t>
                      </a:r>
                      <a:r>
                        <a:rPr lang="pt-BR" baseline="0" dirty="0"/>
                        <a:t> de 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 de erro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6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RF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98,93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93,08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93,09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28768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07288"/>
              </p:ext>
            </p:extLst>
          </p:nvPr>
        </p:nvGraphicFramePr>
        <p:xfrm>
          <a:off x="7864763" y="4412443"/>
          <a:ext cx="4147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564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RF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100 árvores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109.541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03226"/>
              </p:ext>
            </p:extLst>
          </p:nvPr>
        </p:nvGraphicFramePr>
        <p:xfrm>
          <a:off x="7864763" y="5665321"/>
          <a:ext cx="4147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564">
                  <a:extLst>
                    <a:ext uri="{9D8B030D-6E8A-4147-A177-3AD203B41FA5}">
                      <a16:colId xmlns:a16="http://schemas.microsoft.com/office/drawing/2014/main" val="2573853608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4285807974"/>
                    </a:ext>
                  </a:extLst>
                </a:gridCol>
              </a:tblGrid>
              <a:tr h="34085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Support</a:t>
                      </a:r>
                      <a:r>
                        <a:rPr lang="pt-BR" dirty="0"/>
                        <a:t> Vector </a:t>
                      </a:r>
                      <a:r>
                        <a:rPr lang="pt-BR" dirty="0" err="1"/>
                        <a:t>Classifier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907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9823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106.491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4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3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Futebol e Inteligência Artificial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2262001"/>
            <a:ext cx="10515600" cy="4351338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/>
              <a:t>É possível, usando apenas instantâneos de um jogo, ensinar o computador a entender uma regra tão complexa quanto o impedimento no futebol?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48" y="4693024"/>
            <a:ext cx="4329952" cy="21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1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lei do impedimento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posição de impedimento depende de cinco condições para se configurar.</a:t>
            </a:r>
          </a:p>
          <a:p>
            <a:r>
              <a:rPr lang="pt-BR" dirty="0"/>
              <a:t>Um jogador estará em posição de impedimento somente se:</a:t>
            </a:r>
          </a:p>
          <a:p>
            <a:pPr lvl="1"/>
            <a:r>
              <a:rPr lang="pt-BR" b="1" dirty="0"/>
              <a:t>Condição 1</a:t>
            </a:r>
            <a:r>
              <a:rPr lang="pt-BR" dirty="0"/>
              <a:t>: Um companheiro de sua própria equipe está tocando a bola enquanto executa um passe, uma cabeçada ou um chute a gol; e</a:t>
            </a:r>
          </a:p>
          <a:p>
            <a:pPr lvl="1"/>
            <a:r>
              <a:rPr lang="pt-BR" b="1" dirty="0"/>
              <a:t>Condição 2</a:t>
            </a:r>
            <a:r>
              <a:rPr lang="pt-BR" dirty="0"/>
              <a:t>: O referido passe </a:t>
            </a:r>
            <a:r>
              <a:rPr lang="pt-BR" b="1" dirty="0"/>
              <a:t>não</a:t>
            </a:r>
            <a:r>
              <a:rPr lang="pt-BR" dirty="0"/>
              <a:t> é uma </a:t>
            </a:r>
            <a:r>
              <a:rPr lang="pt-BR" i="1" dirty="0"/>
              <a:t>cobrança de escanteio</a:t>
            </a:r>
            <a:r>
              <a:rPr lang="pt-BR" dirty="0"/>
              <a:t>, um </a:t>
            </a:r>
            <a:r>
              <a:rPr lang="pt-BR" i="1" dirty="0"/>
              <a:t>tiro de meta</a:t>
            </a:r>
            <a:r>
              <a:rPr lang="pt-BR" dirty="0"/>
              <a:t> ou </a:t>
            </a:r>
            <a:r>
              <a:rPr lang="pt-BR" i="1" dirty="0"/>
              <a:t>uma cobrança de lateral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Condição 3</a:t>
            </a:r>
            <a:r>
              <a:rPr lang="pt-BR" dirty="0"/>
              <a:t>: O jogador está no </a:t>
            </a:r>
            <a:r>
              <a:rPr lang="pt-BR" b="1" dirty="0"/>
              <a:t>campo de ataque</a:t>
            </a:r>
            <a:r>
              <a:rPr lang="pt-BR" dirty="0"/>
              <a:t>; e</a:t>
            </a:r>
          </a:p>
          <a:p>
            <a:pPr lvl="1"/>
            <a:r>
              <a:rPr lang="pt-BR" b="1" dirty="0"/>
              <a:t>Condição 4</a:t>
            </a:r>
            <a:r>
              <a:rPr lang="pt-BR" dirty="0"/>
              <a:t>: O jogador está mais próximo da linha de fundo adversária do que a própria bola;</a:t>
            </a:r>
          </a:p>
          <a:p>
            <a:pPr lvl="1"/>
            <a:r>
              <a:rPr lang="pt-BR" b="1" dirty="0"/>
              <a:t>Condição 5</a:t>
            </a:r>
            <a:r>
              <a:rPr lang="pt-BR" dirty="0"/>
              <a:t>: Apenas um oponente está mais próximo da linha de fundo adversária do que o jogador.</a:t>
            </a:r>
          </a:p>
          <a:p>
            <a:r>
              <a:rPr lang="pt-BR" dirty="0"/>
              <a:t>Para efeito da quinta condição, as partes do corpo "jogáveis", isto é, que podem ser usadas por jogadores de linha para tocar a bola são critério de desempate - apenas braços e mãos não contam.</a:t>
            </a:r>
          </a:p>
          <a:p>
            <a:r>
              <a:rPr lang="pt-BR" dirty="0"/>
              <a:t>Como já foi dito, quando todas essas cinco condições acontecerem juntas, o auxiliar tem obrigação de sinalizar a posição de impedimento para o árbitro erguendo sua bandeira.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17" y="-1"/>
            <a:ext cx="3012583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872254"/>
            <a:ext cx="10515600" cy="4351338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dirty="0"/>
              <a:t>"Imagine que o mundo seja uma gigantesca partida de xadrez sendo disputada pelos deuses, e que nós fazemos parte da audiência. Não sabemos quais são as regras do jogo; podemos apenas observar o seu desenrolar. Em princípio, se observarmos por tempo suficiente, descobriremos algumas regras. As regras do jogo é o que chamamos de </a:t>
            </a:r>
            <a:r>
              <a:rPr lang="pt-BR" strike="dblStrike" dirty="0"/>
              <a:t>física fundamental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FUTEBOL</a:t>
            </a:r>
            <a:r>
              <a:rPr lang="pt-BR" dirty="0"/>
              <a:t>".</a:t>
            </a:r>
            <a:endParaRPr lang="en-US" dirty="0"/>
          </a:p>
          <a:p>
            <a:pPr marL="0" indent="0" algn="just" fontAlgn="base">
              <a:buNone/>
            </a:pPr>
            <a:r>
              <a:rPr lang="pt-BR" dirty="0"/>
              <a:t>- Richard Feynman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06" y="0"/>
            <a:ext cx="3760694" cy="25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</a:t>
            </a:r>
            <a:r>
              <a:rPr lang="pt-BR" i="1" dirty="0" err="1"/>
              <a:t>Dataset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88772"/>
            <a:ext cx="10515600" cy="4351338"/>
          </a:xfrm>
        </p:spPr>
        <p:txBody>
          <a:bodyPr/>
          <a:lstStyle/>
          <a:p>
            <a:r>
              <a:rPr lang="pt-BR" dirty="0"/>
              <a:t>Existem </a:t>
            </a:r>
            <a:r>
              <a:rPr lang="pt-BR" i="1" dirty="0" err="1"/>
              <a:t>datasets</a:t>
            </a:r>
            <a:r>
              <a:rPr lang="pt-BR" dirty="0"/>
              <a:t> sobre marcação de impedimentos em um jogo, mas nenhum apresenta as posições dos jogadores;</a:t>
            </a:r>
          </a:p>
          <a:p>
            <a:r>
              <a:rPr lang="pt-BR" dirty="0"/>
              <a:t>Também é necessário ter dados sobre os </a:t>
            </a:r>
            <a:r>
              <a:rPr lang="pt-BR" b="1" dirty="0"/>
              <a:t>não impedimentos</a:t>
            </a:r>
            <a:r>
              <a:rPr lang="pt-BR" dirty="0"/>
              <a:t>.</a:t>
            </a:r>
          </a:p>
          <a:p>
            <a:endParaRPr lang="pt-BR" i="1" dirty="0"/>
          </a:p>
          <a:p>
            <a:r>
              <a:rPr lang="pt-BR" i="1" dirty="0"/>
              <a:t>Opção 1: </a:t>
            </a:r>
            <a:r>
              <a:rPr lang="pt-BR" dirty="0"/>
              <a:t>sortear aleatoriamente as posições para os 22 jogadores;</a:t>
            </a:r>
          </a:p>
          <a:p>
            <a:r>
              <a:rPr lang="pt-BR" i="1" dirty="0"/>
              <a:t>Opção 2: </a:t>
            </a:r>
            <a:r>
              <a:rPr lang="pt-BR" dirty="0"/>
              <a:t>conseguir dados reais de partidas.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971" y="0"/>
            <a:ext cx="3585029" cy="26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6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Opção 1: posições aleatórias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Facilidade de geração de dados;</a:t>
            </a:r>
          </a:p>
          <a:p>
            <a:endParaRPr lang="pt-BR" dirty="0"/>
          </a:p>
          <a:p>
            <a:r>
              <a:rPr lang="pt-BR" dirty="0"/>
              <a:t>Apresenta situações irreais que não acontecem em jogos verdadeiros.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CONCLUSÃO:</a:t>
            </a:r>
            <a:r>
              <a:rPr lang="pt-BR" dirty="0"/>
              <a:t> Não prepara os modelos para situações de interesse.</a:t>
            </a:r>
          </a:p>
        </p:txBody>
      </p:sp>
    </p:spTree>
    <p:extLst>
      <p:ext uri="{BB962C8B-B14F-4D97-AF65-F5344CB8AC3E}">
        <p14:creationId xmlns:p14="http://schemas.microsoft.com/office/powerpoint/2010/main" val="258735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Opção 2: dados reais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em conseguir dados de posição dos jogadores para partidas inteiras;</a:t>
            </a:r>
          </a:p>
          <a:p>
            <a:endParaRPr lang="pt-BR" dirty="0"/>
          </a:p>
          <a:p>
            <a:r>
              <a:rPr lang="pt-BR" dirty="0"/>
              <a:t>Necessário fazer uma limpeza dos dados (problemas no registro dos dados);</a:t>
            </a:r>
          </a:p>
          <a:p>
            <a:endParaRPr lang="pt-BR" dirty="0"/>
          </a:p>
          <a:p>
            <a:r>
              <a:rPr lang="pt-BR" dirty="0"/>
              <a:t>Necessário fazer </a:t>
            </a:r>
            <a:r>
              <a:rPr lang="pt-BR" i="1" dirty="0"/>
              <a:t>data </a:t>
            </a:r>
            <a:r>
              <a:rPr lang="pt-BR" i="1" dirty="0" err="1"/>
              <a:t>augmentation</a:t>
            </a:r>
            <a:r>
              <a:rPr lang="pt-BR" i="1" dirty="0"/>
              <a:t> </a:t>
            </a:r>
            <a:r>
              <a:rPr lang="pt-BR" dirty="0"/>
              <a:t> para diversificar ainda mais.</a:t>
            </a:r>
          </a:p>
          <a:p>
            <a:endParaRPr lang="pt-BR" dirty="0"/>
          </a:p>
          <a:p>
            <a:r>
              <a:rPr lang="pt-BR" b="1" dirty="0"/>
              <a:t>DADO ENCONTRADO</a:t>
            </a:r>
            <a:r>
              <a:rPr lang="pt-BR" dirty="0"/>
              <a:t>: UMA PARTIDA!</a:t>
            </a:r>
          </a:p>
        </p:txBody>
      </p:sp>
    </p:spTree>
    <p:extLst>
      <p:ext uri="{BB962C8B-B14F-4D97-AF65-F5344CB8AC3E}">
        <p14:creationId xmlns:p14="http://schemas.microsoft.com/office/powerpoint/2010/main" val="30722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Dataset</a:t>
            </a:r>
            <a:r>
              <a:rPr lang="pt-BR" dirty="0"/>
              <a:t> original: </a:t>
            </a:r>
            <a:r>
              <a:rPr lang="pt-BR" b="1" dirty="0"/>
              <a:t>Magglingen2013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gravadas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 de </a:t>
            </a:r>
            <a:r>
              <a:rPr lang="en-US" dirty="0" err="1"/>
              <a:t>futebol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incluem</a:t>
            </a:r>
            <a:r>
              <a:rPr lang="en-US" dirty="0"/>
              <a:t> as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campo de </a:t>
            </a:r>
            <a:r>
              <a:rPr lang="en-US" dirty="0" err="1"/>
              <a:t>futebol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intervalos</a:t>
            </a:r>
            <a:r>
              <a:rPr lang="en-US" dirty="0"/>
              <a:t> de 100ms (10 Hz) dos </a:t>
            </a:r>
            <a:r>
              <a:rPr lang="en-US" dirty="0" err="1"/>
              <a:t>jogadores</a:t>
            </a:r>
            <a:r>
              <a:rPr lang="en-US" dirty="0"/>
              <a:t> e da bola.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competição</a:t>
            </a:r>
            <a:r>
              <a:rPr lang="en-US" dirty="0"/>
              <a:t> real entre </a:t>
            </a:r>
            <a:r>
              <a:rPr lang="en-US" dirty="0" err="1"/>
              <a:t>dois</a:t>
            </a:r>
            <a:r>
              <a:rPr lang="en-US" dirty="0"/>
              <a:t> times de juniors (sub19) da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divisão</a:t>
            </a:r>
            <a:r>
              <a:rPr lang="en-US" dirty="0"/>
              <a:t> </a:t>
            </a:r>
            <a:r>
              <a:rPr lang="en-US" dirty="0" err="1"/>
              <a:t>suíça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intencionalmente</a:t>
            </a:r>
            <a:r>
              <a:rPr lang="en-US" dirty="0"/>
              <a:t> </a:t>
            </a:r>
            <a:r>
              <a:rPr lang="en-US" dirty="0" err="1"/>
              <a:t>anônimos</a:t>
            </a:r>
            <a:r>
              <a:rPr lang="en-US" dirty="0"/>
              <a:t>,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à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densidade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Este dataset </a:t>
            </a:r>
            <a:r>
              <a:rPr lang="en-US" dirty="0" err="1"/>
              <a:t>apresenta</a:t>
            </a:r>
            <a:r>
              <a:rPr lang="en-US" dirty="0"/>
              <a:t> um </a:t>
            </a:r>
            <a:r>
              <a:rPr lang="en-US" dirty="0" err="1"/>
              <a:t>possível</a:t>
            </a:r>
            <a:r>
              <a:rPr lang="en-US" dirty="0"/>
              <a:t> conjunto de dados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vivo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campo era de </a:t>
            </a:r>
            <a:r>
              <a:rPr lang="en-US" dirty="0" err="1"/>
              <a:t>grama</a:t>
            </a:r>
            <a:r>
              <a:rPr lang="en-US" dirty="0"/>
              <a:t> artificial. A </a:t>
            </a:r>
            <a:r>
              <a:rPr lang="en-US" dirty="0" err="1"/>
              <a:t>gravação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/>
              <a:t>início</a:t>
            </a:r>
            <a:r>
              <a:rPr lang="en-US" dirty="0"/>
              <a:t> do </a:t>
            </a:r>
            <a:r>
              <a:rPr lang="en-US" dirty="0" err="1"/>
              <a:t>primeiro</a:t>
            </a:r>
            <a:r>
              <a:rPr lang="en-US" dirty="0"/>
              <a:t> tempo </a:t>
            </a:r>
            <a:r>
              <a:rPr lang="en-US" dirty="0" err="1"/>
              <a:t>até</a:t>
            </a:r>
            <a:r>
              <a:rPr lang="en-US" dirty="0"/>
              <a:t> o final do </a:t>
            </a:r>
            <a:r>
              <a:rPr lang="en-US" dirty="0" err="1"/>
              <a:t>segundo</a:t>
            </a:r>
            <a:r>
              <a:rPr lang="en-US" dirty="0"/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490648" y="6488668"/>
            <a:ext cx="470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https://old.datahub.io/dataset/magglingen2013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876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1799</Words>
  <Application>Microsoft Office PowerPoint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TRABALHO FINAL</vt:lpstr>
      <vt:lpstr>Cronograma</vt:lpstr>
      <vt:lpstr>Futebol e Inteligência Artificial</vt:lpstr>
      <vt:lpstr>A lei do impedimento</vt:lpstr>
      <vt:lpstr>Aprendizado por exemplo</vt:lpstr>
      <vt:lpstr>Criação do Dataset</vt:lpstr>
      <vt:lpstr>Opção 1: posições aleatórias </vt:lpstr>
      <vt:lpstr>Opção 2: dados reais </vt:lpstr>
      <vt:lpstr>Dataset original: Magglingen2013</vt:lpstr>
      <vt:lpstr>Parâmetros disponíveis</vt:lpstr>
      <vt:lpstr>Saneamento do dado</vt:lpstr>
      <vt:lpstr>Saneamento dos dados</vt:lpstr>
      <vt:lpstr>Análise dos dados defeituosos</vt:lpstr>
      <vt:lpstr>Data augmentation</vt:lpstr>
      <vt:lpstr>Anotação do dado – Passo 1</vt:lpstr>
      <vt:lpstr>Anotação do dado – Passo 2</vt:lpstr>
      <vt:lpstr>Balanceamento dos dados – Não impedimentos</vt:lpstr>
      <vt:lpstr>Balanceamento dos dados – Impedimentos</vt:lpstr>
      <vt:lpstr>Balanceamento dos dados</vt:lpstr>
      <vt:lpstr>Não impedimentos</vt:lpstr>
      <vt:lpstr>Apresentação do PowerPoint</vt:lpstr>
      <vt:lpstr>Modelos de Classificação</vt:lpstr>
      <vt:lpstr>Random Forest Classification</vt:lpstr>
      <vt:lpstr>Resultados Random Forest</vt:lpstr>
      <vt:lpstr>Support Vector Classifier</vt:lpstr>
      <vt:lpstr>Resultados SVC</vt:lpstr>
      <vt:lpstr>Comparação dos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</dc:title>
  <dc:creator>rodrigo link</dc:creator>
  <cp:lastModifiedBy>Nayguel de Castro Costa</cp:lastModifiedBy>
  <cp:revision>57</cp:revision>
  <dcterms:created xsi:type="dcterms:W3CDTF">2020-02-23T22:18:11Z</dcterms:created>
  <dcterms:modified xsi:type="dcterms:W3CDTF">2020-03-23T18:48:00Z</dcterms:modified>
</cp:coreProperties>
</file>