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72" r:id="rId2"/>
    <p:sldId id="273" r:id="rId3"/>
    <p:sldId id="278" r:id="rId4"/>
    <p:sldId id="257" r:id="rId5"/>
    <p:sldId id="274" r:id="rId6"/>
    <p:sldId id="277" r:id="rId7"/>
    <p:sldId id="276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3F87E-D37F-4842-A076-49B632926CBB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359C-AC39-43EF-B666-72D3CDEB06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8D989-2927-42D7-9BF7-79A11A9A2E9C}" type="slidenum">
              <a:rPr lang="pt-BR" smtClean="0"/>
              <a:pPr/>
              <a:t>4</a:t>
            </a:fld>
            <a:endParaRPr lang="pt-BR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76B18-F426-4DF4-A990-560CB5516F8F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89EBA-7718-4649-A1C4-286857706E36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38DFF-75E5-4921-AB33-F8ADE7E47719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AC423-D02D-45EA-A8D5-3FC7946BFC1D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9CE25-85D0-4EBA-895D-A6E85724A4FD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70090-A654-485E-A09C-0B1578BAD0B0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96AC5-8783-4071-90C2-EDDD3577350B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A308A-09AC-4926-AF13-04D5F9CDD260}" type="slidenum">
              <a:rPr lang="pt-BR" smtClean="0"/>
              <a:pPr/>
              <a:t>10</a:t>
            </a:fld>
            <a:endParaRPr lang="pt-BR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99E5C-FC73-4353-9700-A644DB025C64}" type="slidenum">
              <a:rPr lang="pt-BR" smtClean="0"/>
              <a:pPr/>
              <a:t>11</a:t>
            </a:fld>
            <a:endParaRPr lang="pt-BR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62532-A2CA-4838-9E8B-6AA1D1FD177C}" type="slidenum">
              <a:rPr lang="pt-BR" smtClean="0"/>
              <a:pPr/>
              <a:t>12</a:t>
            </a:fld>
            <a:endParaRPr lang="pt-BR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8F93C-3EA6-4C80-B9AC-77FBFB931864}" type="slidenum">
              <a:rPr lang="pt-BR" smtClean="0"/>
              <a:pPr/>
              <a:t>13</a:t>
            </a:fld>
            <a:endParaRPr lang="pt-BR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1760C-525B-4901-A987-9B34FBF82704}" type="slidenum">
              <a:rPr lang="pt-BR" smtClean="0"/>
              <a:pPr/>
              <a:t>14</a:t>
            </a:fld>
            <a:endParaRPr lang="pt-BR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1BB6-5DE9-4636-A115-85A7021C7561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822E1-106D-41AA-ABD6-B1683F1BA5A8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5D0A0C-4007-4C71-8D8E-4FABC78E78A2}" type="datetimeFigureOut">
              <a:rPr lang="pt-BR" smtClean="0"/>
              <a:pPr/>
              <a:t>26/04/2014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BF6D67-7AD3-4E1F-85CB-03CFACC3D5B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872808" cy="9361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lvl="0"/>
            <a:r>
              <a:rPr lang="pt-BR" sz="4400" dirty="0" smtClean="0"/>
              <a:t>Metodologia SCRUM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TÉCNICO EM INFORMÁTICA- III MÓDULO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600" b="1" dirty="0" smtClean="0"/>
              <a:t>Disciplina: Tópicos especiais</a:t>
            </a:r>
            <a:br>
              <a:rPr lang="pt-BR" sz="1600" b="1" dirty="0" smtClean="0"/>
            </a:br>
            <a:r>
              <a:rPr lang="pt-BR" sz="1600" b="1" dirty="0" smtClean="0"/>
              <a:t>Professora: Petrônio</a:t>
            </a:r>
            <a:endParaRPr lang="pt-BR" sz="1600" b="1" dirty="0"/>
          </a:p>
        </p:txBody>
      </p:sp>
      <p:pic>
        <p:nvPicPr>
          <p:cNvPr id="4" name="Imagem 3" descr="LogoIFN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14290"/>
            <a:ext cx="2815779" cy="11215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03648" y="4221089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Nomes:  Daniel Magalhães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Lud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’ Milla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Melúcio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	Wilson Macedo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Hiulbriner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Dias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Rodrigo Castro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Bruno Mota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Januária, 28 de Abril de 2014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Sprints:</a:t>
            </a:r>
          </a:p>
          <a:p>
            <a:pPr lvl="2" eaLnBrk="1" hangingPunct="1"/>
            <a:r>
              <a:rPr lang="pt-BR" dirty="0" smtClean="0"/>
              <a:t>Ciclos (tipicamente mensais – 2 à 4 semanas) </a:t>
            </a:r>
          </a:p>
          <a:p>
            <a:pPr lvl="2" eaLnBrk="1" hangingPunct="1"/>
            <a:r>
              <a:rPr lang="pt-BR" dirty="0" smtClean="0"/>
              <a:t>Representa um </a:t>
            </a:r>
            <a:r>
              <a:rPr lang="pt-BR" b="1" dirty="0" smtClean="0"/>
              <a:t>Time Box </a:t>
            </a:r>
            <a:r>
              <a:rPr lang="pt-BR" dirty="0" smtClean="0"/>
              <a:t>dentro do qual um conjunto de atividades deve ser executado.</a:t>
            </a:r>
          </a:p>
          <a:p>
            <a:pPr lvl="2" eaLnBrk="1" hangingPunct="1"/>
            <a:r>
              <a:rPr lang="pt-BR" dirty="0" smtClean="0"/>
              <a:t>São as iterações do projeto em SCRUM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CFAD9-8E5E-4E17-954E-837A32AB5EEF}" type="slidenum">
              <a:rPr lang="pt-BR" smtClean="0"/>
              <a:pPr/>
              <a:t>10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SCRUM Team:</a:t>
            </a:r>
          </a:p>
          <a:p>
            <a:pPr lvl="2" eaLnBrk="1" hangingPunct="1"/>
            <a:r>
              <a:rPr lang="pt-BR" dirty="0" smtClean="0"/>
              <a:t>É a equipe de desenvolvimento. </a:t>
            </a:r>
          </a:p>
          <a:p>
            <a:pPr lvl="2" eaLnBrk="1" hangingPunct="1"/>
            <a:r>
              <a:rPr lang="pt-BR" dirty="0" smtClean="0"/>
              <a:t>Um </a:t>
            </a:r>
            <a:r>
              <a:rPr lang="pt-BR" b="1" dirty="0" smtClean="0"/>
              <a:t>Scrum Team </a:t>
            </a:r>
            <a:r>
              <a:rPr lang="pt-BR" dirty="0" smtClean="0"/>
              <a:t>típico tem de 6 a 10 pessoas.</a:t>
            </a:r>
          </a:p>
          <a:p>
            <a:pPr lvl="2" eaLnBrk="1" hangingPunct="1"/>
            <a:r>
              <a:rPr lang="pt-BR" dirty="0" smtClean="0"/>
              <a:t>Não existe necessariamente uma divisão funcional através de papéis tradicionais, tais como programador, designer ou analista de testes.</a:t>
            </a:r>
          </a:p>
          <a:p>
            <a:pPr lvl="2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7045F-D51D-4EBC-B4EE-681FD891C587}" type="slidenum">
              <a:rPr lang="pt-BR" smtClean="0"/>
              <a:pPr/>
              <a:t>11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SCRUM Master:</a:t>
            </a:r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smtClean="0"/>
              <a:t>Scrum Master </a:t>
            </a:r>
            <a:r>
              <a:rPr lang="pt-BR" dirty="0" smtClean="0"/>
              <a:t>procura assegurar que a equipe respeite e siga os valores e as práticas do SCRUM.</a:t>
            </a:r>
          </a:p>
          <a:p>
            <a:pPr lvl="2" eaLnBrk="1" hangingPunct="1"/>
            <a:r>
              <a:rPr lang="pt-BR" dirty="0" smtClean="0"/>
              <a:t>O papel de </a:t>
            </a:r>
            <a:r>
              <a:rPr lang="pt-BR" b="1" dirty="0" smtClean="0"/>
              <a:t>Scrum Master</a:t>
            </a:r>
            <a:r>
              <a:rPr lang="pt-BR" dirty="0" smtClean="0"/>
              <a:t> é tipicamente exercido por um gerente de projeto ou um líder técnico, mas em princípio pode ser qualquer pessoa da equipe.</a:t>
            </a:r>
          </a:p>
          <a:p>
            <a:pPr lvl="2" eaLnBrk="1" hangingPunct="1"/>
            <a:r>
              <a:rPr lang="pt-BR" dirty="0" smtClean="0"/>
              <a:t>Protege a equipe assegurando que ela não se comprometa excessivamente com relação àquilo que é capaz de realizar durante um </a:t>
            </a:r>
            <a:r>
              <a:rPr lang="pt-BR" b="1" dirty="0" smtClean="0"/>
              <a:t>Sprint</a:t>
            </a:r>
            <a:r>
              <a:rPr lang="pt-BR" dirty="0" smtClean="0"/>
              <a:t>.</a:t>
            </a: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6AE1-9ADD-429C-B0AB-C23DA7DBCF43}" type="slidenum">
              <a:rPr lang="pt-BR" smtClean="0"/>
              <a:pPr/>
              <a:t>12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Product Backlog:</a:t>
            </a:r>
          </a:p>
          <a:p>
            <a:pPr lvl="2" eaLnBrk="1" hangingPunct="1"/>
            <a:r>
              <a:rPr lang="pt-BR" dirty="0" smtClean="0"/>
              <a:t>É uma lista contendo todas as funcionalidades desejadas para um produto.</a:t>
            </a:r>
          </a:p>
          <a:p>
            <a:pPr lvl="2" eaLnBrk="1" hangingPunct="1"/>
            <a:r>
              <a:rPr lang="pt-BR" dirty="0" smtClean="0"/>
              <a:t>Não precisa estar completo no início de um projeto.</a:t>
            </a:r>
          </a:p>
          <a:p>
            <a:pPr lvl="2" eaLnBrk="1" hangingPunct="1"/>
            <a:r>
              <a:rPr lang="pt-BR" dirty="0" smtClean="0"/>
              <a:t>Começa com tudo aquilo que é mais óbvio em um primeiro momento.</a:t>
            </a:r>
          </a:p>
          <a:p>
            <a:pPr lvl="2" eaLnBrk="1" hangingPunct="1"/>
            <a:r>
              <a:rPr lang="pt-BR" dirty="0" smtClean="0"/>
              <a:t>Com o tempo, o </a:t>
            </a:r>
            <a:r>
              <a:rPr lang="pt-BR" b="1" dirty="0" smtClean="0"/>
              <a:t>Product Backlog </a:t>
            </a:r>
            <a:r>
              <a:rPr lang="pt-BR" dirty="0" smtClean="0"/>
              <a:t>cresce e muda à medida que se aprende mais sobre o produto e seus usuários.</a:t>
            </a:r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E716F-B716-4BFD-9985-BA334316DA40}" type="slidenum">
              <a:rPr lang="pt-BR" smtClean="0"/>
              <a:pPr/>
              <a:t>13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Product Owner:</a:t>
            </a:r>
          </a:p>
          <a:p>
            <a:pPr lvl="2" eaLnBrk="1" hangingPunct="1"/>
            <a:r>
              <a:rPr lang="pt-BR" dirty="0" smtClean="0"/>
              <a:t>É a pessoa que define os itens que compõem o </a:t>
            </a:r>
            <a:r>
              <a:rPr lang="pt-BR" b="1" dirty="0" smtClean="0"/>
              <a:t>Product Backlog.</a:t>
            </a:r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smtClean="0"/>
              <a:t>Scrum Team </a:t>
            </a:r>
            <a:r>
              <a:rPr lang="pt-BR" dirty="0" smtClean="0"/>
              <a:t>olha para o </a:t>
            </a:r>
            <a:r>
              <a:rPr lang="pt-BR" b="1" dirty="0" smtClean="0"/>
              <a:t>Product Backlog </a:t>
            </a:r>
            <a:r>
              <a:rPr lang="pt-BR" dirty="0" smtClean="0"/>
              <a:t>priorizado, seleciona os itens mais prioritários e se compromete a entregá-los ao final de um </a:t>
            </a:r>
            <a:r>
              <a:rPr lang="pt-BR" b="1" dirty="0" smtClean="0"/>
              <a:t>Sprint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Estes itens transformam-se no </a:t>
            </a:r>
            <a:r>
              <a:rPr lang="pt-BR" b="1" dirty="0" smtClean="0"/>
              <a:t>Sprint Backlog.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61E82-12F6-41EF-A299-F7AC60978387}" type="slidenum">
              <a:rPr lang="pt-BR" smtClean="0"/>
              <a:pPr/>
              <a:t>14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Sprint Planning Meeting:</a:t>
            </a:r>
          </a:p>
          <a:p>
            <a:pPr lvl="2" eaLnBrk="1" hangingPunct="1"/>
            <a:r>
              <a:rPr lang="pt-BR" dirty="0" smtClean="0"/>
              <a:t>É uma reunião na qual estão presentes o </a:t>
            </a:r>
            <a:r>
              <a:rPr lang="pt-BR" b="1" dirty="0" smtClean="0"/>
              <a:t>Product </a:t>
            </a:r>
            <a:r>
              <a:rPr lang="pt-BR" b="1" dirty="0" err="1" smtClean="0"/>
              <a:t>Owner</a:t>
            </a:r>
            <a:r>
              <a:rPr lang="pt-BR" dirty="0" smtClean="0"/>
              <a:t>, o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dirty="0" smtClean="0"/>
              <a:t>e todo o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 smtClean="0"/>
              <a:t>Team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Durante 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Planning</a:t>
            </a:r>
            <a:r>
              <a:rPr lang="pt-BR" b="1" dirty="0" smtClean="0"/>
              <a:t> Meeting</a:t>
            </a:r>
            <a:r>
              <a:rPr lang="pt-BR" dirty="0" smtClean="0"/>
              <a:t>, 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descreve as funcionalidades de maior prioridade para a equipe.</a:t>
            </a:r>
          </a:p>
          <a:p>
            <a:pPr lvl="2" eaLnBrk="1" hangingPunct="1"/>
            <a:r>
              <a:rPr lang="pt-BR" dirty="0" smtClean="0"/>
              <a:t>Essas prioridades serão quebradas em pequenas tarefas. Essas tarefas irão dar origem ao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.</a:t>
            </a:r>
            <a:endParaRPr lang="pt-BR" dirty="0" smtClean="0"/>
          </a:p>
          <a:p>
            <a:pPr lvl="2" eaLnBrk="1" hangingPunct="1"/>
            <a:endParaRPr lang="pt-BR" b="1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FA26D-7027-4B6A-A170-BF359B8856F1}" type="slidenum">
              <a:rPr lang="pt-BR" smtClean="0"/>
              <a:pPr/>
              <a:t>15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:</a:t>
            </a:r>
          </a:p>
          <a:p>
            <a:pPr lvl="2" eaLnBrk="1" hangingPunct="1"/>
            <a:r>
              <a:rPr lang="pt-BR" dirty="0" smtClean="0"/>
              <a:t>É uma lista de tarefas que o </a:t>
            </a:r>
            <a:r>
              <a:rPr lang="pt-BR" b="1" dirty="0" smtClean="0"/>
              <a:t>SCRUM </a:t>
            </a:r>
            <a:r>
              <a:rPr lang="pt-BR" b="1" dirty="0" err="1" smtClean="0"/>
              <a:t>Team</a:t>
            </a:r>
            <a:r>
              <a:rPr lang="pt-BR" b="1" dirty="0" smtClean="0"/>
              <a:t> </a:t>
            </a:r>
            <a:r>
              <a:rPr lang="pt-BR" dirty="0" smtClean="0"/>
              <a:t>se compromete a fazer em um </a:t>
            </a:r>
            <a:r>
              <a:rPr lang="pt-BR" b="1" dirty="0" err="1" smtClean="0"/>
              <a:t>Sprint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Os itens do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 </a:t>
            </a:r>
            <a:r>
              <a:rPr lang="pt-BR" dirty="0" smtClean="0"/>
              <a:t>são extraídos do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, </a:t>
            </a:r>
            <a:r>
              <a:rPr lang="pt-BR" dirty="0" smtClean="0"/>
              <a:t>pela equipe, com base nas prioridades definidas pelo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</a:t>
            </a:r>
            <a:r>
              <a:rPr lang="pt-BR" dirty="0" smtClean="0"/>
              <a:t>e a percepção da equipe sobre o tempo que será necessário para completar as várias funcionalidades.</a:t>
            </a:r>
            <a:endParaRPr lang="pt-BR" b="1" dirty="0" smtClean="0"/>
          </a:p>
          <a:p>
            <a:pPr lvl="2" eaLnBrk="1" hangingPunct="1"/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E2ACC-B100-4C10-A84F-2E4A0B8E00D5}" type="slidenum">
              <a:rPr lang="pt-BR" smtClean="0"/>
              <a:pPr/>
              <a:t>16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Daily</a:t>
            </a:r>
            <a:r>
              <a:rPr lang="pt-BR" b="1" dirty="0" smtClean="0"/>
              <a:t> SCRUM:</a:t>
            </a:r>
          </a:p>
          <a:p>
            <a:pPr lvl="2" eaLnBrk="1" hangingPunct="1"/>
            <a:r>
              <a:rPr lang="pt-BR" dirty="0" smtClean="0"/>
              <a:t>A cada dia do </a:t>
            </a:r>
            <a:r>
              <a:rPr lang="pt-BR" dirty="0" err="1" smtClean="0"/>
              <a:t>Sprint</a:t>
            </a:r>
            <a:r>
              <a:rPr lang="pt-BR" dirty="0" smtClean="0"/>
              <a:t> a equipe faz uma reunião diária, chamada </a:t>
            </a:r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dirty="0" smtClean="0"/>
              <a:t>.</a:t>
            </a:r>
          </a:p>
          <a:p>
            <a:pPr lvl="2" eaLnBrk="1" hangingPunct="1"/>
            <a:r>
              <a:rPr lang="pt-BR" dirty="0" smtClean="0"/>
              <a:t>Ela tem como objetivo disseminar conhecimento sobre o que foi feito no dia anterior, identificar impedimentos e priorizar o trabalho a ser realizado no dia que se inicia.</a:t>
            </a:r>
            <a:endParaRPr lang="pt-BR" b="1" dirty="0" smtClean="0"/>
          </a:p>
          <a:p>
            <a:pPr lvl="2" eaLnBrk="1" hangingPunct="1"/>
            <a:r>
              <a:rPr lang="pt-BR" dirty="0" smtClean="0"/>
              <a:t>Normalmente são realizadas no mesmo lugar, na mesma hora do dia.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21D48-B31B-47C4-B876-D21A8773624E}" type="slidenum">
              <a:rPr lang="pt-BR" smtClean="0"/>
              <a:pPr/>
              <a:t>17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Daily</a:t>
            </a:r>
            <a:r>
              <a:rPr lang="pt-BR" b="1" dirty="0" smtClean="0"/>
              <a:t> SCRUM:</a:t>
            </a:r>
          </a:p>
          <a:p>
            <a:pPr lvl="2" eaLnBrk="1" hangingPunct="1"/>
            <a:r>
              <a:rPr lang="pt-BR" dirty="0" smtClean="0"/>
              <a:t>Durante o </a:t>
            </a:r>
            <a:r>
              <a:rPr lang="pt-BR" b="1" dirty="0" err="1" smtClean="0"/>
              <a:t>Daily</a:t>
            </a:r>
            <a:r>
              <a:rPr lang="pt-BR" b="1" dirty="0" smtClean="0"/>
              <a:t> </a:t>
            </a:r>
            <a:r>
              <a:rPr lang="pt-BR" b="1" dirty="0" err="1" smtClean="0"/>
              <a:t>Scrum</a:t>
            </a:r>
            <a:r>
              <a:rPr lang="pt-BR" dirty="0" smtClean="0"/>
              <a:t>, cada membro da equipe provê respostas para cada uma destas três perguntas:</a:t>
            </a:r>
          </a:p>
          <a:p>
            <a:pPr lvl="3" eaLnBrk="1" hangingPunct="1"/>
            <a:r>
              <a:rPr lang="pt-BR" dirty="0" smtClean="0"/>
              <a:t>O que você fez ontem?</a:t>
            </a:r>
          </a:p>
          <a:p>
            <a:pPr lvl="3" eaLnBrk="1" hangingPunct="1"/>
            <a:r>
              <a:rPr lang="pt-BR" dirty="0" smtClean="0"/>
              <a:t>O que você fará hoje?</a:t>
            </a:r>
          </a:p>
          <a:p>
            <a:pPr lvl="3" eaLnBrk="1" hangingPunct="1"/>
            <a:r>
              <a:rPr lang="pt-BR" dirty="0" smtClean="0"/>
              <a:t>Há algum impedimento no seu caminho?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D1FF7-1B0A-49B9-B3BD-7F1D0C15D5DD}" type="slidenum">
              <a:rPr lang="pt-BR" smtClean="0"/>
              <a:pPr/>
              <a:t>18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Review</a:t>
            </a:r>
            <a:r>
              <a:rPr lang="pt-BR" b="1" dirty="0" smtClean="0"/>
              <a:t> Meeting:</a:t>
            </a:r>
          </a:p>
          <a:p>
            <a:pPr lvl="2" eaLnBrk="1" hangingPunct="1"/>
            <a:r>
              <a:rPr lang="pt-BR" dirty="0" smtClean="0"/>
              <a:t>Ao final de um </a:t>
            </a:r>
            <a:r>
              <a:rPr lang="pt-BR" b="1" dirty="0" err="1" smtClean="0"/>
              <a:t>Sprint</a:t>
            </a:r>
            <a:r>
              <a:rPr lang="pt-BR" dirty="0" smtClean="0"/>
              <a:t>, a equipe apresenta as funcionalidades implementadas em uma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Review</a:t>
            </a:r>
            <a:r>
              <a:rPr lang="pt-BR" b="1" dirty="0" smtClean="0"/>
              <a:t> Meeting.</a:t>
            </a:r>
          </a:p>
          <a:p>
            <a:pPr lvl="2" eaLnBrk="1" hangingPunct="1"/>
            <a:r>
              <a:rPr lang="pt-BR" dirty="0" smtClean="0"/>
              <a:t>Tipicamente, isso tem o formato de um demo das novas funcionalidades.</a:t>
            </a:r>
          </a:p>
          <a:p>
            <a:pPr lvl="2" eaLnBrk="1" hangingPunct="1"/>
            <a:r>
              <a:rPr lang="pt-BR" dirty="0" smtClean="0"/>
              <a:t>Durante o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, o projeto é avaliado em relação aos objetivos do </a:t>
            </a:r>
            <a:r>
              <a:rPr lang="pt-BR" dirty="0" err="1" smtClean="0"/>
              <a:t>Sprint</a:t>
            </a:r>
            <a:r>
              <a:rPr lang="pt-BR" dirty="0" smtClean="0"/>
              <a:t>, determinados durante 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Planning</a:t>
            </a:r>
            <a:r>
              <a:rPr lang="pt-BR" b="1" dirty="0" smtClean="0"/>
              <a:t> Meeting.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541C-E342-4435-82C9-5A9243297376}" type="slidenum">
              <a:rPr lang="pt-BR" smtClean="0"/>
              <a:pPr/>
              <a:t>19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          Jeff Sutherland                      Ken </a:t>
            </a:r>
            <a:r>
              <a:rPr lang="pt-BR" sz="2800" dirty="0" err="1" smtClean="0"/>
              <a:t>Schwaber</a:t>
            </a:r>
            <a:endParaRPr lang="pt-BR" sz="2800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520" y="2276873"/>
            <a:ext cx="290893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59584"/>
            <a:ext cx="3088400" cy="378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Retrospective</a:t>
            </a:r>
            <a:endParaRPr lang="pt-BR" b="1" dirty="0" smtClean="0"/>
          </a:p>
          <a:p>
            <a:pPr lvl="2" eaLnBrk="1" hangingPunct="1"/>
            <a:r>
              <a:rPr lang="pt-BR" dirty="0" smtClean="0"/>
              <a:t>O </a:t>
            </a:r>
            <a:r>
              <a:rPr lang="pt-BR" b="1" dirty="0" err="1" smtClean="0"/>
              <a:t>Sprint</a:t>
            </a:r>
            <a:r>
              <a:rPr lang="pt-BR" b="1" dirty="0" smtClean="0"/>
              <a:t> </a:t>
            </a:r>
            <a:r>
              <a:rPr lang="pt-BR" b="1" dirty="0" err="1" smtClean="0"/>
              <a:t>Retrospective</a:t>
            </a:r>
            <a:r>
              <a:rPr lang="pt-BR" b="1" dirty="0" smtClean="0"/>
              <a:t> </a:t>
            </a:r>
            <a:r>
              <a:rPr lang="pt-BR" dirty="0" smtClean="0"/>
              <a:t>ocorre ao final de um </a:t>
            </a:r>
            <a:r>
              <a:rPr lang="pt-BR" b="1" dirty="0" err="1" smtClean="0"/>
              <a:t>Sprint</a:t>
            </a:r>
            <a:r>
              <a:rPr lang="pt-BR" dirty="0" smtClean="0"/>
              <a:t> e serve para identificar o que funcionou bem, o que pode ser melhorado e que ações serão tomadas para melhorar.</a:t>
            </a:r>
            <a:endParaRPr lang="pt-BR" b="1" dirty="0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42B9E-B3FA-4ED6-ADA2-02A5BD7918F6}" type="slidenum">
              <a:rPr lang="pt-BR" smtClean="0"/>
              <a:pPr/>
              <a:t>20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Termos e Componentes</a:t>
            </a:r>
            <a:endParaRPr lang="pt-BR" b="1" dirty="0" smtClean="0"/>
          </a:p>
          <a:p>
            <a:pPr eaLnBrk="1" hangingPunct="1">
              <a:buFontTx/>
              <a:buNone/>
            </a:pPr>
            <a:endParaRPr lang="pt-BR" dirty="0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2CE24-AE26-43A5-A1FD-AB64BCBB74E4}" type="slidenum">
              <a:rPr lang="pt-BR" smtClean="0"/>
              <a:pPr/>
              <a:t>21</a:t>
            </a:fld>
            <a:endParaRPr lang="pt-BR" smtClean="0"/>
          </a:p>
        </p:txBody>
      </p:sp>
      <p:pic>
        <p:nvPicPr>
          <p:cNvPr id="16389" name="Picture 3" descr="C:\Users\rafael\Desktop\sprint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6934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876800"/>
          </a:xfrm>
        </p:spPr>
        <p:txBody>
          <a:bodyPr/>
          <a:lstStyle/>
          <a:p>
            <a:pPr eaLnBrk="1" hangingPunct="1"/>
            <a:r>
              <a:rPr lang="pt-BR" b="1" dirty="0" smtClean="0"/>
              <a:t>SCRUM: </a:t>
            </a:r>
            <a:r>
              <a:rPr lang="pt-BR" dirty="0" smtClean="0"/>
              <a:t>Considerações Finais</a:t>
            </a:r>
            <a:endParaRPr lang="pt-BR" b="1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Metodologia mais voltada à equipe do que a ferramentas e processos</a:t>
            </a:r>
          </a:p>
          <a:p>
            <a:pPr lvl="1" eaLnBrk="1" hangingPunct="1"/>
            <a:r>
              <a:rPr lang="pt-BR" dirty="0" smtClean="0"/>
              <a:t>Tem a participação efetiva do cliente em todo o ciclo de desenvolvimento</a:t>
            </a:r>
          </a:p>
          <a:p>
            <a:pPr lvl="1" eaLnBrk="1" hangingPunct="1"/>
            <a:r>
              <a:rPr lang="pt-BR" dirty="0" smtClean="0"/>
              <a:t>Requisitos complexos são diluídos em tarefas mais simples</a:t>
            </a:r>
          </a:p>
          <a:p>
            <a:pPr lvl="1" eaLnBrk="1" hangingPunct="1"/>
            <a:r>
              <a:rPr lang="pt-BR" dirty="0" smtClean="0"/>
              <a:t>Adepto à mudanças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FF86B-719F-4823-A6E0-3F68E49B2B2A}" type="slidenum">
              <a:rPr lang="pt-BR" smtClean="0"/>
              <a:pPr/>
              <a:t>22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Scrum</a:t>
            </a:r>
            <a:r>
              <a:rPr lang="pt-BR" dirty="0" smtClean="0"/>
              <a:t> foi criado originalmente por Ken </a:t>
            </a:r>
            <a:r>
              <a:rPr lang="pt-BR" dirty="0" err="1" smtClean="0"/>
              <a:t>Schwaber</a:t>
            </a:r>
            <a:r>
              <a:rPr lang="pt-BR" dirty="0" smtClean="0"/>
              <a:t> e Jeff Sutherland em 1995. O nome </a:t>
            </a:r>
            <a:r>
              <a:rPr lang="pt-BR" dirty="0" err="1" smtClean="0"/>
              <a:t>Scrum</a:t>
            </a:r>
            <a:r>
              <a:rPr lang="pt-BR" dirty="0" smtClean="0"/>
              <a:t> tem origem no jogo de </a:t>
            </a:r>
            <a:r>
              <a:rPr lang="pt-BR" dirty="0" err="1" smtClean="0"/>
              <a:t>Rugby</a:t>
            </a:r>
            <a:r>
              <a:rPr lang="pt-BR" dirty="0" smtClean="0"/>
              <a:t>, diversos termos utilizados no </a:t>
            </a:r>
            <a:r>
              <a:rPr lang="pt-BR" dirty="0" err="1" smtClean="0"/>
              <a:t>Scrum</a:t>
            </a:r>
            <a:r>
              <a:rPr lang="pt-BR" dirty="0" smtClean="0"/>
              <a:t> inclusive foram retirados deste jogo. Inicialmente foi baseado no sistema de gerenciamento de projetos, criado por </a:t>
            </a:r>
            <a:r>
              <a:rPr lang="pt-BR" dirty="0" err="1" smtClean="0"/>
              <a:t>Takeuchi</a:t>
            </a:r>
            <a:r>
              <a:rPr lang="pt-BR" dirty="0" smtClean="0"/>
              <a:t> e </a:t>
            </a:r>
            <a:r>
              <a:rPr lang="pt-BR" dirty="0" err="1" smtClean="0"/>
              <a:t>Nonaka</a:t>
            </a:r>
            <a:r>
              <a:rPr lang="pt-BR" dirty="0" smtClean="0"/>
              <a:t> no artigo “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game”, publicado no Harvard Business </a:t>
            </a:r>
            <a:r>
              <a:rPr lang="pt-BR" dirty="0" err="1" smtClean="0"/>
              <a:t>Review</a:t>
            </a:r>
            <a:r>
              <a:rPr lang="pt-BR" dirty="0" smtClean="0"/>
              <a:t> em 1986.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>
              <a:buNone/>
            </a:pPr>
            <a:endParaRPr lang="pt-BR" dirty="0" smtClean="0"/>
          </a:p>
          <a:p>
            <a:pPr lvl="1" eaLnBrk="1" hangingPunct="1"/>
            <a:r>
              <a:rPr lang="pt-BR" b="1" dirty="0" smtClean="0"/>
              <a:t>SCRUM </a:t>
            </a:r>
            <a:r>
              <a:rPr lang="pt-BR" dirty="0" smtClean="0"/>
              <a:t>é uma metodologia ágil de gestão e planejamento de projetos de software.</a:t>
            </a:r>
          </a:p>
          <a:p>
            <a:pPr lvl="1" eaLnBrk="1" hangingPunct="1"/>
            <a:r>
              <a:rPr lang="pt-BR" dirty="0" smtClean="0"/>
              <a:t>É baseado em iterações.</a:t>
            </a:r>
          </a:p>
          <a:p>
            <a:pPr lvl="1" eaLnBrk="1" hangingPunct="1"/>
            <a:r>
              <a:rPr lang="pt-BR" dirty="0" smtClean="0"/>
              <a:t>Privilegia o trabalho em equipe.</a:t>
            </a:r>
          </a:p>
          <a:p>
            <a:pPr lvl="1" eaLnBrk="1" hangingPunct="1"/>
            <a:r>
              <a:rPr lang="pt-BR" dirty="0" smtClean="0"/>
              <a:t>Prioriza o desenvolvimento incremental. (começa com o simples e aos poucos vai implementando o aprimoramento dos componentes).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05E4D-40B1-41D7-9A2D-0C951D96D22B}" type="slidenum">
              <a:rPr lang="pt-BR" smtClean="0"/>
              <a:pPr/>
              <a:t>4</a:t>
            </a:fld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1938338" y="259061"/>
            <a:ext cx="6090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07F09"/>
              </a:buClr>
              <a:buSzPct val="85000"/>
              <a:buFont typeface="Wingdings 2"/>
              <a:buChar char=""/>
            </a:pPr>
            <a:r>
              <a:rPr lang="pt-BR" sz="4000" b="1" dirty="0" smtClean="0">
                <a:solidFill>
                  <a:prstClr val="black"/>
                </a:solidFill>
              </a:rPr>
              <a:t>SCRUM: </a:t>
            </a:r>
            <a:r>
              <a:rPr lang="pt-BR" sz="4000" dirty="0" smtClean="0">
                <a:solidFill>
                  <a:prstClr val="black"/>
                </a:solidFill>
              </a:rPr>
              <a:t>Introdução</a:t>
            </a:r>
            <a:endParaRPr lang="pt-BR" sz="40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 SCRUM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smtClean="0"/>
              <a:t>de desenvolvimento ágeis tem como foco principal a entrega e a otimização do tempo, Existem várias formas de se gerir e planejar um projeto de desenvolvimento, mas atualmente uma metodologia vem se destacando pela forma ágil que consegue fazer com que os projetos sejam conduzidos e finalizados, o </a:t>
            </a:r>
            <a:r>
              <a:rPr lang="pt-BR" dirty="0" err="1" smtClean="0"/>
              <a:t>Scrum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368152"/>
          </a:xfrm>
        </p:spPr>
        <p:txBody>
          <a:bodyPr>
            <a:normAutofit/>
          </a:bodyPr>
          <a:lstStyle/>
          <a:p>
            <a:r>
              <a:rPr lang="pt-BR" dirty="0" smtClean="0"/>
              <a:t>CONHECENDO MELHOR O SCRUM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smtClean="0"/>
              <a:t>é bastante objetivo, com papéis bem definidos, de fácil adaptação e ainda, sua curva de aprendizado é relativamente baixa. Segundo o seu autor SCHWABER (2004), o </a:t>
            </a:r>
            <a:r>
              <a:rPr lang="pt-BR" dirty="0" err="1" smtClean="0"/>
              <a:t>Scrum</a:t>
            </a:r>
            <a:r>
              <a:rPr lang="pt-BR" dirty="0" smtClean="0"/>
              <a:t> não é um processo previsível, ele não define o que fazer em toda circunstância.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56184"/>
          </a:xfrm>
        </p:spPr>
        <p:txBody>
          <a:bodyPr>
            <a:normAutofit/>
          </a:bodyPr>
          <a:lstStyle/>
          <a:p>
            <a:r>
              <a:rPr lang="pt-BR" dirty="0" smtClean="0"/>
              <a:t>Como funciona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Scrum</a:t>
            </a:r>
            <a:r>
              <a:rPr lang="pt-BR" dirty="0" smtClean="0"/>
              <a:t> os projetos são divididos em ciclos denominados </a:t>
            </a:r>
            <a:r>
              <a:rPr lang="pt-BR" dirty="0" err="1" smtClean="0"/>
              <a:t>Sprint</a:t>
            </a:r>
            <a:r>
              <a:rPr lang="pt-BR" dirty="0" smtClean="0"/>
              <a:t>. Cada </a:t>
            </a:r>
            <a:r>
              <a:rPr lang="pt-BR" dirty="0" err="1" smtClean="0"/>
              <a:t>sprint</a:t>
            </a:r>
            <a:r>
              <a:rPr lang="pt-BR" dirty="0" smtClean="0"/>
              <a:t> está inserido dentro de uma Time Box com um conjunto de atividades a serem executados.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torna o </a:t>
            </a:r>
            <a:r>
              <a:rPr lang="pt-BR" dirty="0" err="1" smtClean="0"/>
              <a:t>Scrum</a:t>
            </a:r>
            <a:r>
              <a:rPr lang="pt-BR" dirty="0" smtClean="0"/>
              <a:t> muito dinâmico é a capacidade de interação, a cada novo </a:t>
            </a:r>
            <a:r>
              <a:rPr lang="pt-BR" dirty="0" err="1" smtClean="0"/>
              <a:t>Sprint</a:t>
            </a:r>
            <a:r>
              <a:rPr lang="pt-BR" dirty="0" smtClean="0"/>
              <a:t> que se inicia faz-se uma breve reunião pela manhã (</a:t>
            </a:r>
            <a:r>
              <a:rPr lang="pt-BR" dirty="0" err="1" smtClean="0"/>
              <a:t>Daily</a:t>
            </a:r>
            <a:r>
              <a:rPr lang="pt-BR" dirty="0" smtClean="0"/>
              <a:t> </a:t>
            </a:r>
            <a:r>
              <a:rPr lang="pt-BR" dirty="0" err="1" smtClean="0"/>
              <a:t>Scrum</a:t>
            </a:r>
            <a:r>
              <a:rPr lang="pt-BR" dirty="0" smtClean="0"/>
              <a:t>) onde são levantados os pontos relacionados as atividades do dia anterior bem como problemas e as atividades que serão executadas no dia em questão.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991600" cy="35052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pt-BR" b="1" dirty="0" smtClean="0"/>
          </a:p>
          <a:p>
            <a:pPr lvl="1" eaLnBrk="1" hangingPunct="1">
              <a:buFontTx/>
              <a:buNone/>
            </a:pPr>
            <a:endParaRPr lang="pt-BR" b="1" dirty="0" smtClean="0"/>
          </a:p>
          <a:p>
            <a:pPr lvl="1" algn="ctr" eaLnBrk="1" hangingPunct="1">
              <a:buFontTx/>
              <a:buNone/>
            </a:pPr>
            <a:r>
              <a:rPr lang="pt-BR" b="1" dirty="0" smtClean="0"/>
              <a:t>Termos e componentes da Metodologia SCRUM</a:t>
            </a:r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CFD90-D728-42CC-B9D9-A0894C55195C}" type="slidenum">
              <a:rPr lang="pt-BR" smtClean="0"/>
              <a:pPr/>
              <a:t>9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339</TotalTime>
  <Words>1031</Words>
  <Application>Microsoft Office PowerPoint</Application>
  <PresentationFormat>Apresentação na tela (4:3)</PresentationFormat>
  <Paragraphs>134</Paragraphs>
  <Slides>22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Cívico</vt:lpstr>
      <vt:lpstr>TÉCNICO EM INFORMÁTICA- III MÓDULO Disciplina: Tópicos especiais Professora: Petrônio</vt:lpstr>
      <vt:lpstr>Criadores</vt:lpstr>
      <vt:lpstr>Origem</vt:lpstr>
      <vt:lpstr>Slide 4</vt:lpstr>
      <vt:lpstr>METODOLOGIA SCRUM </vt:lpstr>
      <vt:lpstr>CONHECENDO MELHOR O SCRUM </vt:lpstr>
      <vt:lpstr>Como funciona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INFORMÁTICA- III MÓDULO Disciplina: Português Professora: Marli Fróes</dc:title>
  <dc:creator>LUD MILLA</dc:creator>
  <cp:lastModifiedBy>Wilson</cp:lastModifiedBy>
  <cp:revision>32</cp:revision>
  <dcterms:created xsi:type="dcterms:W3CDTF">2014-04-24T03:34:16Z</dcterms:created>
  <dcterms:modified xsi:type="dcterms:W3CDTF">2014-04-26T21:42:31Z</dcterms:modified>
</cp:coreProperties>
</file>