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72" r:id="rId2"/>
    <p:sldId id="273" r:id="rId3"/>
    <p:sldId id="278" r:id="rId4"/>
    <p:sldId id="279" r:id="rId5"/>
    <p:sldId id="257" r:id="rId6"/>
    <p:sldId id="280" r:id="rId7"/>
    <p:sldId id="281" r:id="rId8"/>
    <p:sldId id="274" r:id="rId9"/>
    <p:sldId id="277" r:id="rId10"/>
    <p:sldId id="276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2" r:id="rId26"/>
    <p:sldId id="27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86" autoAdjust="0"/>
    <p:restoredTop sz="94624" autoAdjust="0"/>
  </p:normalViewPr>
  <p:slideViewPr>
    <p:cSldViewPr>
      <p:cViewPr>
        <p:scale>
          <a:sx n="80" d="100"/>
          <a:sy n="80" d="100"/>
        </p:scale>
        <p:origin x="-156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3F87E-D37F-4842-A076-49B632926CBB}" type="datetimeFigureOut">
              <a:rPr lang="pt-BR" smtClean="0"/>
              <a:pPr/>
              <a:t>27/04/2014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359C-AC39-43EF-B666-72D3CDEB06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8D989-2927-42D7-9BF7-79A11A9A2E9C}" type="slidenum">
              <a:rPr lang="pt-BR" smtClean="0"/>
              <a:pPr/>
              <a:t>5</a:t>
            </a:fld>
            <a:endParaRPr lang="pt-BR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76B18-F426-4DF4-A990-560CB5516F8F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89EBA-7718-4649-A1C4-286857706E36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38DFF-75E5-4921-AB33-F8ADE7E47719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AC423-D02D-45EA-A8D5-3FC7946BFC1D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9CE25-85D0-4EBA-895D-A6E85724A4FD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70090-A654-485E-A09C-0B1578BAD0B0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96AC5-8783-4071-90C2-EDDD3577350B}" type="slidenum">
              <a:rPr lang="pt-BR" smtClean="0"/>
              <a:pPr/>
              <a:t>12</a:t>
            </a:fld>
            <a:endParaRPr lang="pt-BR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A308A-09AC-4926-AF13-04D5F9CDD260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99E5C-FC73-4353-9700-A644DB025C64}" type="slidenum">
              <a:rPr lang="pt-BR" smtClean="0"/>
              <a:pPr/>
              <a:t>14</a:t>
            </a:fld>
            <a:endParaRPr lang="pt-BR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62532-A2CA-4838-9E8B-6AA1D1FD177C}" type="slidenum">
              <a:rPr lang="pt-BR" smtClean="0"/>
              <a:pPr/>
              <a:t>15</a:t>
            </a:fld>
            <a:endParaRPr lang="pt-BR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8F93C-3EA6-4C80-B9AC-77FBFB931864}" type="slidenum">
              <a:rPr lang="pt-BR" smtClean="0"/>
              <a:pPr/>
              <a:t>16</a:t>
            </a:fld>
            <a:endParaRPr lang="pt-BR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1760C-525B-4901-A987-9B34FBF82704}" type="slidenum">
              <a:rPr lang="pt-BR" smtClean="0"/>
              <a:pPr/>
              <a:t>17</a:t>
            </a:fld>
            <a:endParaRPr lang="pt-BR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1BB6-5DE9-4636-A115-85A7021C7561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822E1-106D-41AA-ABD6-B1683F1BA5A8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403C-092F-4078-9C16-4278039F4107}" type="datetime1">
              <a:rPr lang="pt-BR" smtClean="0"/>
              <a:t>27/04/2014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4A-4898-4504-BBA6-F8BF815CCA7B}" type="datetime1">
              <a:rPr lang="pt-BR" smtClean="0"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3ED2-E9A3-4DAC-A104-B0E4A3B4313A}" type="datetime1">
              <a:rPr lang="pt-BR" smtClean="0"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039C-3156-4D4A-A01C-867A09AE6257}" type="datetime1">
              <a:rPr lang="pt-BR" smtClean="0"/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2A37-E905-42CD-BE9E-DA8A8D0C0058}" type="datetime1">
              <a:rPr lang="pt-BR" smtClean="0"/>
              <a:t>27/04/2014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2E38748-B0DC-462E-97ED-8783ACE48081}" type="datetime1">
              <a:rPr lang="pt-BR" smtClean="0"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ADC3-A8F4-451A-82BD-378BD6F7B78E}" type="datetime1">
              <a:rPr lang="pt-BR" smtClean="0"/>
              <a:t>27/04/2014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F834-8253-4DD4-B4D2-831BD9BD98A4}" type="datetime1">
              <a:rPr lang="pt-BR" smtClean="0"/>
              <a:t>27/04/2014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4FC-8AF2-4BEF-B8D1-BC6761EECF05}" type="datetime1">
              <a:rPr lang="pt-BR" smtClean="0"/>
              <a:t>27/04/2014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088-0346-46E9-A80F-2D6D6B984161}" type="datetime1">
              <a:rPr lang="pt-BR" smtClean="0"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078E794-D075-4E68-8AEE-E2FDFB8A7790}" type="datetime1">
              <a:rPr lang="pt-BR" smtClean="0"/>
              <a:t>27/04/2014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854B6DA-A697-43E8-BDC6-568EB44D0363}" type="datetime1">
              <a:rPr lang="pt-BR" smtClean="0"/>
              <a:t>27/04/2014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2" y="3286124"/>
            <a:ext cx="4914912" cy="64636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pt-BR" sz="3200" dirty="0" smtClean="0">
                <a:solidFill>
                  <a:schemeClr val="bg1"/>
                </a:solidFill>
              </a:rPr>
              <a:t>Metodologia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TÉCNICO EM INFORMÁTICA- III MÓDULO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600" b="1" dirty="0" smtClean="0"/>
              <a:t>Disciplina: Tópicos especiais</a:t>
            </a:r>
            <a:br>
              <a:rPr lang="pt-BR" sz="1600" b="1" dirty="0" smtClean="0"/>
            </a:br>
            <a:r>
              <a:rPr lang="pt-BR" sz="1600" b="1" dirty="0" smtClean="0"/>
              <a:t>Professor: </a:t>
            </a:r>
            <a:r>
              <a:rPr lang="pt-BR" sz="1600" b="1" dirty="0" smtClean="0"/>
              <a:t>Petrônio</a:t>
            </a:r>
            <a:endParaRPr lang="pt-BR" sz="1600" b="1" dirty="0"/>
          </a:p>
        </p:txBody>
      </p:sp>
      <p:pic>
        <p:nvPicPr>
          <p:cNvPr id="4" name="Imagem 3" descr="LogoIFN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14290"/>
            <a:ext cx="2815779" cy="11215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03648" y="4221089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Nomes:  Daniel Magalhães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Lud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’ Milla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Melúcio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Wilson Macedo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Hiulbriner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Dias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Rodrigo Castro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Bruno Mota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Januária, 28 de Abril de 2014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12290" name="Picture 2" descr="G:\trabalho metodologia scrum\ascrump.jpg_3256364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571744"/>
            <a:ext cx="2571750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56184"/>
          </a:xfrm>
        </p:spPr>
        <p:txBody>
          <a:bodyPr>
            <a:normAutofit/>
          </a:bodyPr>
          <a:lstStyle/>
          <a:p>
            <a:r>
              <a:rPr lang="pt-BR" dirty="0" smtClean="0"/>
              <a:t>Como funciona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No </a:t>
            </a:r>
            <a:r>
              <a:rPr lang="pt-BR" sz="2400" dirty="0" err="1" smtClean="0"/>
              <a:t>Scrum</a:t>
            </a:r>
            <a:r>
              <a:rPr lang="pt-BR" sz="2400" dirty="0" smtClean="0"/>
              <a:t> os projetos são divididos em ciclos denominados </a:t>
            </a:r>
            <a:r>
              <a:rPr lang="pt-BR" sz="2400" dirty="0" err="1" smtClean="0"/>
              <a:t>Sprint</a:t>
            </a:r>
            <a:r>
              <a:rPr lang="pt-BR" sz="2400" dirty="0" smtClean="0"/>
              <a:t>. Cada </a:t>
            </a:r>
            <a:r>
              <a:rPr lang="pt-BR" sz="2400" dirty="0" err="1" smtClean="0"/>
              <a:t>sprint</a:t>
            </a:r>
            <a:r>
              <a:rPr lang="pt-BR" sz="2400" dirty="0" smtClean="0"/>
              <a:t> está inserido dentro de uma Time Box com um conjunto de atividades a serem executados.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3317" name="Picture 5" descr="http://www.deak.com.br/images/conteudo/metodolog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429000"/>
            <a:ext cx="4619614" cy="2771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sz="2400" dirty="0" smtClean="0"/>
              <a:t>		</a:t>
            </a:r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O </a:t>
            </a:r>
            <a:r>
              <a:rPr lang="pt-BR" sz="2400" dirty="0" smtClean="0"/>
              <a:t>que torna o </a:t>
            </a:r>
            <a:r>
              <a:rPr lang="pt-BR" sz="2400" dirty="0" err="1" smtClean="0"/>
              <a:t>Scrum</a:t>
            </a:r>
            <a:r>
              <a:rPr lang="pt-BR" sz="2400" dirty="0" smtClean="0"/>
              <a:t> muito dinâmico é a capacidade de interação, a cada novo </a:t>
            </a:r>
            <a:r>
              <a:rPr lang="pt-BR" sz="2400" dirty="0" err="1" smtClean="0"/>
              <a:t>Sprint</a:t>
            </a:r>
            <a:r>
              <a:rPr lang="pt-BR" sz="2400" dirty="0" smtClean="0"/>
              <a:t> que se inicia faz-se uma breve reunião pela manhã (</a:t>
            </a:r>
            <a:r>
              <a:rPr lang="pt-BR" sz="2400" dirty="0" err="1" smtClean="0"/>
              <a:t>Daily</a:t>
            </a:r>
            <a:r>
              <a:rPr lang="pt-BR" sz="2400" dirty="0" smtClean="0"/>
              <a:t> </a:t>
            </a:r>
            <a:r>
              <a:rPr lang="pt-BR" sz="2400" dirty="0" err="1" smtClean="0"/>
              <a:t>Scrum</a:t>
            </a:r>
            <a:r>
              <a:rPr lang="pt-BR" sz="2400" dirty="0" smtClean="0"/>
              <a:t>) onde são levantados os pontos relacionados as atividades do dia anterior bem como problemas e as atividades que serão executadas no dia em questão.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Picture 3" descr="G:\trabalho metodologia scrum\Metodologia da Pesquisa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000504"/>
            <a:ext cx="4357694" cy="2312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4422"/>
            <a:ext cx="8991600" cy="35052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algn="ctr" eaLnBrk="1" hangingPunct="1">
              <a:buFontTx/>
              <a:buNone/>
            </a:pPr>
            <a:r>
              <a:rPr lang="pt-BR" sz="3600" b="1" dirty="0" smtClean="0">
                <a:solidFill>
                  <a:schemeClr val="accent3">
                    <a:lumMod val="75000"/>
                  </a:schemeClr>
                </a:solidFill>
              </a:rPr>
              <a:t>Termos e </a:t>
            </a:r>
            <a:r>
              <a:rPr lang="pt-BR" sz="3600" b="1" dirty="0" smtClean="0">
                <a:solidFill>
                  <a:schemeClr val="accent3">
                    <a:lumMod val="75000"/>
                  </a:schemeClr>
                </a:solidFill>
              </a:rPr>
              <a:t>Componentes </a:t>
            </a:r>
            <a:r>
              <a:rPr lang="pt-BR" sz="3600" b="1" dirty="0" smtClean="0">
                <a:solidFill>
                  <a:schemeClr val="accent3">
                    <a:lumMod val="75000"/>
                  </a:schemeClr>
                </a:solidFill>
              </a:rPr>
              <a:t>da </a:t>
            </a:r>
            <a:r>
              <a:rPr lang="pt-BR" sz="3600" b="1" dirty="0" smtClean="0">
                <a:solidFill>
                  <a:schemeClr val="accent3">
                    <a:lumMod val="75000"/>
                  </a:schemeClr>
                </a:solidFill>
              </a:rPr>
              <a:t>Metodologia</a:t>
            </a:r>
            <a:endParaRPr lang="pt-BR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 eaLnBrk="1" hangingPunct="1"/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CFD90-D728-42CC-B9D9-A0894C55195C}" type="slidenum">
              <a:rPr lang="pt-BR" smtClean="0"/>
              <a:pPr/>
              <a:t>12</a:t>
            </a:fld>
            <a:endParaRPr lang="pt-BR" dirty="0" smtClean="0"/>
          </a:p>
        </p:txBody>
      </p:sp>
      <p:pic>
        <p:nvPicPr>
          <p:cNvPr id="5122" name="Picture 2" descr="G:\trabalho metodologia scrum\scrum_topo___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28"/>
            <a:ext cx="7564437" cy="132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>
              <a:buNone/>
            </a:pPr>
            <a:endParaRPr lang="pt-BR" dirty="0" smtClean="0"/>
          </a:p>
          <a:p>
            <a:pPr lvl="1" eaLnBrk="1" hangingPunct="1"/>
            <a:r>
              <a:rPr lang="pt-BR" b="1" dirty="0" err="1" smtClean="0"/>
              <a:t>Sprints</a:t>
            </a:r>
            <a:r>
              <a:rPr lang="pt-BR" b="1" dirty="0" smtClean="0"/>
              <a:t>:</a:t>
            </a:r>
          </a:p>
          <a:p>
            <a:pPr lvl="1" eaLnBrk="1" hangingPunct="1"/>
            <a:endParaRPr lang="pt-BR" b="1" dirty="0" smtClean="0"/>
          </a:p>
          <a:p>
            <a:pPr lvl="2" eaLnBrk="1" hangingPunct="1"/>
            <a:r>
              <a:rPr lang="pt-BR" dirty="0" smtClean="0"/>
              <a:t>Ciclos (tipicamente mensais – 2 à 4 semanas) </a:t>
            </a:r>
          </a:p>
          <a:p>
            <a:pPr lvl="2" eaLnBrk="1" hangingPunct="1"/>
            <a:r>
              <a:rPr lang="pt-BR" dirty="0" smtClean="0"/>
              <a:t>Representa um </a:t>
            </a:r>
            <a:r>
              <a:rPr lang="pt-BR" b="1" dirty="0" smtClean="0"/>
              <a:t>Time Box </a:t>
            </a:r>
            <a:r>
              <a:rPr lang="pt-BR" dirty="0" smtClean="0"/>
              <a:t>dentro do qual um conjunto de atividades deve ser executado.</a:t>
            </a:r>
          </a:p>
          <a:p>
            <a:pPr lvl="2" eaLnBrk="1" hangingPunct="1"/>
            <a:r>
              <a:rPr lang="pt-BR" dirty="0" smtClean="0"/>
              <a:t>São as iterações do projeto em SCRUM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CFAD9-8E5E-4E17-954E-837A32AB5EEF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42976" y="357166"/>
            <a:ext cx="63690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</a:rPr>
              <a:t>SCRUM: </a:t>
            </a:r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Termos e Componentes</a:t>
            </a:r>
            <a:endParaRPr lang="pt-BR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643998" cy="4876800"/>
          </a:xfrm>
        </p:spPr>
        <p:txBody>
          <a:bodyPr/>
          <a:lstStyle/>
          <a:p>
            <a:pPr lvl="1"/>
            <a:r>
              <a:rPr lang="pt-BR" b="1" dirty="0" smtClean="0"/>
              <a:t>SCRUM </a:t>
            </a:r>
            <a:r>
              <a:rPr lang="pt-BR" b="1" dirty="0" err="1" smtClean="0"/>
              <a:t>Team</a:t>
            </a:r>
            <a:r>
              <a:rPr lang="pt-BR" b="1" dirty="0" smtClean="0"/>
              <a:t>:</a:t>
            </a:r>
          </a:p>
          <a:p>
            <a:pPr lvl="1">
              <a:buNone/>
            </a:pPr>
            <a:endParaRPr lang="pt-BR" b="1" dirty="0" smtClean="0"/>
          </a:p>
          <a:p>
            <a:pPr lvl="2" eaLnBrk="1" hangingPunct="1"/>
            <a:r>
              <a:rPr lang="pt-BR" dirty="0" smtClean="0"/>
              <a:t>É a equipe de desenvolvimento. </a:t>
            </a:r>
          </a:p>
          <a:p>
            <a:pPr lvl="2" eaLnBrk="1" hangingPunct="1"/>
            <a:r>
              <a:rPr lang="pt-BR" dirty="0" smtClean="0"/>
              <a:t>Típico de 6 pessoas.</a:t>
            </a:r>
            <a:endParaRPr lang="pt-BR" dirty="0" smtClean="0"/>
          </a:p>
          <a:p>
            <a:pPr lvl="2" algn="just" eaLnBrk="1" hangingPunct="1"/>
            <a:r>
              <a:rPr lang="pt-BR" dirty="0" smtClean="0"/>
              <a:t>Não existe necessariamente uma divisão funcional através de papéis tradicionais, tais como programador, designer ou analista de testes.</a:t>
            </a:r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7045F-D51D-4EBC-B4EE-681FD891C587}" type="slidenum">
              <a:rPr lang="pt-BR" smtClean="0"/>
              <a:pPr/>
              <a:t>14</a:t>
            </a:fld>
            <a:endParaRPr lang="pt-BR" dirty="0" smtClean="0"/>
          </a:p>
        </p:txBody>
      </p:sp>
      <p:pic>
        <p:nvPicPr>
          <p:cNvPr id="34819" name="Picture 3" descr="G:\trabalho metodologia scrum\equi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09563"/>
            <a:ext cx="3238496" cy="26515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752600"/>
            <a:ext cx="8715436" cy="4876800"/>
          </a:xfrm>
        </p:spPr>
        <p:txBody>
          <a:bodyPr/>
          <a:lstStyle/>
          <a:p>
            <a:pPr lvl="1" eaLnBrk="1" hangingPunct="1">
              <a:buFont typeface="Courier New" pitchFamily="49" charset="0"/>
              <a:buChar char="o"/>
            </a:pPr>
            <a:r>
              <a:rPr lang="pt-BR" b="1" dirty="0" smtClean="0"/>
              <a:t>SCRUM </a:t>
            </a:r>
            <a:r>
              <a:rPr lang="pt-BR" b="1" dirty="0" err="1" smtClean="0"/>
              <a:t>Master</a:t>
            </a:r>
            <a:r>
              <a:rPr lang="pt-BR" b="1" dirty="0" smtClean="0"/>
              <a:t>:</a:t>
            </a:r>
          </a:p>
          <a:p>
            <a:pPr lvl="1" eaLnBrk="1" hangingPunct="1">
              <a:buNone/>
            </a:pPr>
            <a:endParaRPr lang="pt-BR" b="1" dirty="0" smtClean="0"/>
          </a:p>
          <a:p>
            <a:pPr lvl="2" algn="just" eaLnBrk="1" hangingPunct="1"/>
            <a:r>
              <a:rPr lang="pt-BR" dirty="0" smtClean="0"/>
              <a:t>O </a:t>
            </a:r>
            <a:r>
              <a:rPr lang="pt-BR" b="1" dirty="0" smtClean="0"/>
              <a:t>Scrum Master </a:t>
            </a:r>
            <a:r>
              <a:rPr lang="pt-BR" dirty="0" smtClean="0"/>
              <a:t>procura assegurar que a equipe respeite e siga os valores e as práticas do SCRUM.</a:t>
            </a:r>
          </a:p>
          <a:p>
            <a:pPr lvl="2" algn="just" eaLnBrk="1" hangingPunct="1"/>
            <a:r>
              <a:rPr lang="pt-BR" dirty="0" smtClean="0"/>
              <a:t>O papel de </a:t>
            </a:r>
            <a:r>
              <a:rPr lang="pt-BR" b="1" dirty="0" smtClean="0"/>
              <a:t>Scrum Master</a:t>
            </a:r>
            <a:r>
              <a:rPr lang="pt-BR" dirty="0" smtClean="0"/>
              <a:t> é tipicamente exercido por um gerente de projeto ou um líder técnico, mas em princípio pode ser qualquer pessoa da equipe.</a:t>
            </a:r>
          </a:p>
          <a:p>
            <a:pPr lvl="2" algn="just" eaLnBrk="1" hangingPunct="1"/>
            <a:r>
              <a:rPr lang="pt-BR" dirty="0" smtClean="0"/>
              <a:t>Protege a equipe assegurando que ela não se comprometa excessivamente com relação àquilo que é capaz de realizar durante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6AE1-9ADD-429C-B0AB-C23DA7DBCF43}" type="slidenum">
              <a:rPr lang="pt-BR" smtClean="0"/>
              <a:pPr/>
              <a:t>15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715436" cy="4876800"/>
          </a:xfrm>
        </p:spPr>
        <p:txBody>
          <a:bodyPr/>
          <a:lstStyle/>
          <a:p>
            <a:pPr lvl="1"/>
            <a:endParaRPr lang="pt-BR" b="1" dirty="0" smtClean="0"/>
          </a:p>
          <a:p>
            <a:pPr lvl="1"/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:</a:t>
            </a:r>
          </a:p>
          <a:p>
            <a:pPr lvl="1">
              <a:buNone/>
            </a:pPr>
            <a:endParaRPr lang="pt-BR" b="1" dirty="0" smtClean="0"/>
          </a:p>
          <a:p>
            <a:pPr lvl="2" eaLnBrk="1" hangingPunct="1"/>
            <a:r>
              <a:rPr lang="pt-BR" dirty="0" smtClean="0"/>
              <a:t>É uma lista contendo todas as funcionalidades desejadas para um produto.</a:t>
            </a:r>
          </a:p>
          <a:p>
            <a:pPr lvl="2" eaLnBrk="1" hangingPunct="1"/>
            <a:r>
              <a:rPr lang="pt-BR" dirty="0" smtClean="0"/>
              <a:t>Não precisa estar completo no início de um projeto.</a:t>
            </a:r>
          </a:p>
          <a:p>
            <a:pPr lvl="2" eaLnBrk="1" hangingPunct="1"/>
            <a:r>
              <a:rPr lang="pt-BR" dirty="0" smtClean="0"/>
              <a:t>Começa com tudo aquilo que é mais óbvio em um primeiro momento.</a:t>
            </a:r>
          </a:p>
          <a:p>
            <a:pPr lvl="2" eaLnBrk="1" hangingPunct="1"/>
            <a:r>
              <a:rPr lang="pt-BR" dirty="0" smtClean="0"/>
              <a:t>Com o tempo, o </a:t>
            </a:r>
            <a:r>
              <a:rPr lang="pt-BR" b="1" dirty="0" smtClean="0"/>
              <a:t>Product Backlog </a:t>
            </a:r>
            <a:r>
              <a:rPr lang="pt-BR" dirty="0" smtClean="0"/>
              <a:t>cresce e muda à medida que se aprende mais sobre o produto e seus usuários.</a:t>
            </a:r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E716F-B716-4BFD-9985-BA334316DA40}" type="slidenum">
              <a:rPr lang="pt-BR" smtClean="0"/>
              <a:pPr/>
              <a:t>16</a:t>
            </a:fld>
            <a:endParaRPr lang="pt-BR" dirty="0" smtClean="0"/>
          </a:p>
        </p:txBody>
      </p:sp>
      <p:pic>
        <p:nvPicPr>
          <p:cNvPr id="11266" name="Picture 2" descr="G:\trabalho metodologia scrum\pesquisa-de-mercad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14290"/>
            <a:ext cx="3475178" cy="2286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752600"/>
            <a:ext cx="8572560" cy="4876800"/>
          </a:xfrm>
        </p:spPr>
        <p:txBody>
          <a:bodyPr/>
          <a:lstStyle/>
          <a:p>
            <a:pPr lvl="1"/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:</a:t>
            </a:r>
          </a:p>
          <a:p>
            <a:pPr lvl="1"/>
            <a:endParaRPr lang="pt-BR" b="1" dirty="0" smtClean="0"/>
          </a:p>
          <a:p>
            <a:pPr lvl="2" algn="just" eaLnBrk="1" hangingPunct="1"/>
            <a:r>
              <a:rPr lang="pt-BR" dirty="0" smtClean="0"/>
              <a:t>É a pessoa que define os itens que compõem o </a:t>
            </a:r>
            <a:r>
              <a:rPr lang="pt-BR" b="1" dirty="0" smtClean="0"/>
              <a:t>Product Backlog.</a:t>
            </a:r>
          </a:p>
          <a:p>
            <a:pPr lvl="2" algn="just" eaLnBrk="1" hangingPunct="1"/>
            <a:r>
              <a:rPr lang="pt-BR" dirty="0" smtClean="0"/>
              <a:t>O </a:t>
            </a:r>
            <a:r>
              <a:rPr lang="pt-BR" b="1" dirty="0" smtClean="0"/>
              <a:t>Scrum Team </a:t>
            </a:r>
            <a:r>
              <a:rPr lang="pt-BR" dirty="0" smtClean="0"/>
              <a:t>olha para o </a:t>
            </a:r>
            <a:r>
              <a:rPr lang="pt-BR" b="1" dirty="0" smtClean="0"/>
              <a:t>Product Backlog </a:t>
            </a:r>
            <a:r>
              <a:rPr lang="pt-BR" dirty="0" smtClean="0"/>
              <a:t>priorizado, seleciona os itens mais prioritários e se compromete a entregá-los ao final de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  <a:p>
            <a:pPr lvl="2" algn="just" eaLnBrk="1" hangingPunct="1"/>
            <a:r>
              <a:rPr lang="pt-BR" dirty="0" smtClean="0"/>
              <a:t>Estes itens transformam-se no </a:t>
            </a:r>
            <a:r>
              <a:rPr lang="pt-BR" b="1" dirty="0" smtClean="0"/>
              <a:t>Sprint Backlog.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61E82-12F6-41EF-A299-F7AC60978387}" type="slidenum">
              <a:rPr lang="pt-BR" smtClean="0"/>
              <a:pPr/>
              <a:t>17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429684" cy="4876800"/>
          </a:xfrm>
        </p:spPr>
        <p:txBody>
          <a:bodyPr/>
          <a:lstStyle/>
          <a:p>
            <a:pPr lvl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smtClean="0"/>
              <a:t>Planning Meeting</a:t>
            </a:r>
            <a:r>
              <a:rPr lang="pt-BR" b="1" dirty="0" smtClean="0"/>
              <a:t>:</a:t>
            </a:r>
          </a:p>
          <a:p>
            <a:pPr lvl="1" algn="just"/>
            <a:endParaRPr lang="pt-BR" b="1" dirty="0" smtClean="0"/>
          </a:p>
          <a:p>
            <a:pPr lvl="2" algn="just" eaLnBrk="1" hangingPunct="1"/>
            <a:r>
              <a:rPr lang="pt-BR" dirty="0" smtClean="0"/>
              <a:t>É uma reunião na qual estão presentes o </a:t>
            </a:r>
            <a:r>
              <a:rPr lang="pt-BR" b="1" dirty="0" smtClean="0"/>
              <a:t>Product </a:t>
            </a:r>
            <a:r>
              <a:rPr lang="pt-BR" b="1" dirty="0" err="1" smtClean="0"/>
              <a:t>Owner</a:t>
            </a:r>
            <a:r>
              <a:rPr lang="pt-BR" dirty="0" smtClean="0"/>
              <a:t>,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dirty="0" smtClean="0"/>
              <a:t>e todo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Team</a:t>
            </a:r>
            <a:r>
              <a:rPr lang="pt-BR" dirty="0" smtClean="0"/>
              <a:t>.</a:t>
            </a:r>
          </a:p>
          <a:p>
            <a:pPr lvl="2" algn="just" eaLnBrk="1" hangingPunct="1"/>
            <a:r>
              <a:rPr lang="pt-BR" dirty="0" smtClean="0"/>
              <a:t>Durante 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</a:t>
            </a:r>
            <a:r>
              <a:rPr lang="pt-BR" dirty="0" smtClean="0"/>
              <a:t>, 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descreve as funcionalidades de maior prioridade para a equipe.</a:t>
            </a:r>
          </a:p>
          <a:p>
            <a:pPr lvl="2" algn="just" eaLnBrk="1" hangingPunct="1"/>
            <a:r>
              <a:rPr lang="pt-BR" dirty="0" smtClean="0"/>
              <a:t>Essas prioridades serão quebradas em pequenas tarefas. Essas tarefas irão dar origem ao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.</a:t>
            </a:r>
            <a:endParaRPr lang="pt-BR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FA26D-7027-4B6A-A170-BF359B8856F1}" type="slidenum">
              <a:rPr lang="pt-BR" smtClean="0"/>
              <a:pPr/>
              <a:t>18</a:t>
            </a:fld>
            <a:endParaRPr lang="pt-BR" smtClean="0"/>
          </a:p>
        </p:txBody>
      </p:sp>
      <p:pic>
        <p:nvPicPr>
          <p:cNvPr id="27653" name="Picture 5" descr="G:\trabalho metodologia scrum\metodologi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667019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572560" cy="4876800"/>
          </a:xfrm>
        </p:spPr>
        <p:txBody>
          <a:bodyPr/>
          <a:lstStyle/>
          <a:p>
            <a:pPr lvl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:</a:t>
            </a:r>
          </a:p>
          <a:p>
            <a:pPr lvl="1" algn="just">
              <a:buNone/>
            </a:pPr>
            <a:endParaRPr lang="pt-BR" b="1" dirty="0" smtClean="0"/>
          </a:p>
          <a:p>
            <a:pPr lvl="2" algn="just" eaLnBrk="1" hangingPunct="1"/>
            <a:r>
              <a:rPr lang="pt-BR" dirty="0" smtClean="0"/>
              <a:t>É uma lista de tarefas que o </a:t>
            </a:r>
            <a:r>
              <a:rPr lang="pt-BR" b="1" dirty="0" smtClean="0"/>
              <a:t>SCRUM </a:t>
            </a:r>
            <a:r>
              <a:rPr lang="pt-BR" b="1" dirty="0" err="1" smtClean="0"/>
              <a:t>Team</a:t>
            </a:r>
            <a:r>
              <a:rPr lang="pt-BR" b="1" dirty="0" smtClean="0"/>
              <a:t> </a:t>
            </a:r>
            <a:r>
              <a:rPr lang="pt-BR" dirty="0" smtClean="0"/>
              <a:t>se compromete a fazer em um </a:t>
            </a:r>
            <a:r>
              <a:rPr lang="pt-BR" b="1" dirty="0" err="1" smtClean="0"/>
              <a:t>Sprint</a:t>
            </a:r>
            <a:r>
              <a:rPr lang="pt-BR" dirty="0" smtClean="0"/>
              <a:t>.</a:t>
            </a:r>
          </a:p>
          <a:p>
            <a:pPr lvl="2" algn="just" eaLnBrk="1" hangingPunct="1"/>
            <a:r>
              <a:rPr lang="pt-BR" dirty="0" smtClean="0"/>
              <a:t>Os itens do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dirty="0" smtClean="0"/>
              <a:t>são extraídos do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, </a:t>
            </a:r>
            <a:r>
              <a:rPr lang="pt-BR" dirty="0" smtClean="0"/>
              <a:t>pela equipe, com base nas prioridades definidas pelo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e a percepção da equipe sobre o tempo que será necessário para completar as várias funcionalidades.</a:t>
            </a:r>
            <a:endParaRPr lang="pt-BR" b="1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E2ACC-B100-4C10-A84F-2E4A0B8E00D5}" type="slidenum">
              <a:rPr lang="pt-BR" smtClean="0"/>
              <a:pPr/>
              <a:t>19</a:t>
            </a:fld>
            <a:endParaRPr lang="pt-BR" smtClean="0"/>
          </a:p>
        </p:txBody>
      </p:sp>
      <p:pic>
        <p:nvPicPr>
          <p:cNvPr id="10242" name="Picture 2" descr="G:\trabalho metodologia scrum\como-manter-rastreabilidad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14290"/>
            <a:ext cx="2786062" cy="2284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          Jeff Sutherland                      Ken </a:t>
            </a:r>
            <a:r>
              <a:rPr lang="pt-BR" sz="2800" dirty="0" err="1" smtClean="0"/>
              <a:t>Schwaber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520" y="2276873"/>
            <a:ext cx="290893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59584"/>
            <a:ext cx="3088400" cy="37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572560" cy="4876800"/>
          </a:xfrm>
        </p:spPr>
        <p:txBody>
          <a:bodyPr/>
          <a:lstStyle/>
          <a:p>
            <a:pPr lvl="1" eaLnBrk="1" hangingPunct="1"/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smtClean="0"/>
              <a:t>SCRUM</a:t>
            </a:r>
            <a:r>
              <a:rPr lang="pt-BR" b="1" dirty="0" smtClean="0"/>
              <a:t>:</a:t>
            </a:r>
          </a:p>
          <a:p>
            <a:pPr lvl="1" eaLnBrk="1" hangingPunct="1">
              <a:buNone/>
            </a:pPr>
            <a:endParaRPr lang="pt-BR" b="1" dirty="0" smtClean="0"/>
          </a:p>
          <a:p>
            <a:pPr lvl="2" algn="just" eaLnBrk="1" hangingPunct="1"/>
            <a:r>
              <a:rPr lang="pt-BR" dirty="0" smtClean="0"/>
              <a:t>A cada dia do </a:t>
            </a:r>
            <a:r>
              <a:rPr lang="pt-BR" dirty="0" err="1" smtClean="0"/>
              <a:t>Sprint</a:t>
            </a:r>
            <a:r>
              <a:rPr lang="pt-BR" dirty="0" smtClean="0"/>
              <a:t> a equipe faz uma reunião diária, chamada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.</a:t>
            </a:r>
          </a:p>
          <a:p>
            <a:pPr lvl="2" algn="just" eaLnBrk="1" hangingPunct="1"/>
            <a:r>
              <a:rPr lang="pt-BR" dirty="0" smtClean="0"/>
              <a:t>Ela tem como objetivo disseminar conhecimento sobre o que foi feito no dia anterior, identificar impedimentos e priorizar o trabalho a ser realizado no dia que se inicia.</a:t>
            </a:r>
            <a:endParaRPr lang="pt-BR" b="1" dirty="0" smtClean="0"/>
          </a:p>
          <a:p>
            <a:pPr lvl="2" algn="just" eaLnBrk="1" hangingPunct="1"/>
            <a:r>
              <a:rPr lang="pt-BR" dirty="0" smtClean="0"/>
              <a:t>Normalmente são realizadas no mesmo lugar, na mesma hora do dia</a:t>
            </a:r>
            <a:r>
              <a:rPr lang="pt-BR" dirty="0" smtClean="0"/>
              <a:t>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21D48-B31B-47C4-B876-D21A8773624E}" type="slidenum">
              <a:rPr lang="pt-BR" smtClean="0"/>
              <a:pPr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929718" cy="4876800"/>
          </a:xfrm>
        </p:spPr>
        <p:txBody>
          <a:bodyPr/>
          <a:lstStyle/>
          <a:p>
            <a:pPr lvl="2" eaLnBrk="1" hangingPunct="1"/>
            <a:r>
              <a:rPr lang="pt-BR" dirty="0" smtClean="0"/>
              <a:t>Durante </a:t>
            </a:r>
            <a:r>
              <a:rPr lang="pt-BR" dirty="0" smtClean="0"/>
              <a:t>o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, cada membro da equipe provê respostas para cada uma destas três perguntas:</a:t>
            </a:r>
          </a:p>
          <a:p>
            <a:pPr lvl="3" eaLnBrk="1" hangingPunct="1"/>
            <a:r>
              <a:rPr lang="pt-BR" dirty="0" smtClean="0"/>
              <a:t>O que você fez ontem?</a:t>
            </a:r>
          </a:p>
          <a:p>
            <a:pPr lvl="3" eaLnBrk="1" hangingPunct="1"/>
            <a:r>
              <a:rPr lang="pt-BR" dirty="0" smtClean="0"/>
              <a:t>O que você fará hoje?</a:t>
            </a:r>
          </a:p>
          <a:p>
            <a:pPr lvl="3" eaLnBrk="1" hangingPunct="1"/>
            <a:r>
              <a:rPr lang="pt-BR" dirty="0" smtClean="0"/>
              <a:t>Há algum impedimento no seu caminho?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D1FF7-1B0A-49B9-B3BD-7F1D0C15D5DD}" type="slidenum">
              <a:rPr lang="pt-BR" smtClean="0"/>
              <a:pPr/>
              <a:t>21</a:t>
            </a:fld>
            <a:endParaRPr lang="pt-BR" smtClean="0"/>
          </a:p>
        </p:txBody>
      </p:sp>
      <p:pic>
        <p:nvPicPr>
          <p:cNvPr id="6147" name="Picture 3" descr="G:\trabalho metodologia scrum\imag_curso_imag.ph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643314"/>
            <a:ext cx="3786202" cy="2797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52600"/>
            <a:ext cx="8643998" cy="4876800"/>
          </a:xfrm>
        </p:spPr>
        <p:txBody>
          <a:bodyPr/>
          <a:lstStyle/>
          <a:p>
            <a:pPr lvl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</a:t>
            </a:r>
            <a:r>
              <a:rPr lang="pt-BR" b="1" dirty="0" smtClean="0"/>
              <a:t>:</a:t>
            </a:r>
          </a:p>
          <a:p>
            <a:pPr lvl="1" algn="just"/>
            <a:endParaRPr lang="pt-BR" b="1" dirty="0" smtClean="0"/>
          </a:p>
          <a:p>
            <a:pPr lvl="2" algn="just" eaLnBrk="1" hangingPunct="1"/>
            <a:r>
              <a:rPr lang="pt-BR" dirty="0" smtClean="0"/>
              <a:t>Ao final de um </a:t>
            </a:r>
            <a:r>
              <a:rPr lang="pt-BR" b="1" dirty="0" err="1" smtClean="0"/>
              <a:t>Sprint</a:t>
            </a:r>
            <a:r>
              <a:rPr lang="pt-BR" dirty="0" smtClean="0"/>
              <a:t>, a equipe apresenta as funcionalidades implementadas em uma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Meeting.</a:t>
            </a:r>
          </a:p>
          <a:p>
            <a:pPr lvl="2" algn="just" eaLnBrk="1" hangingPunct="1"/>
            <a:r>
              <a:rPr lang="pt-BR" dirty="0" smtClean="0"/>
              <a:t>Tipicamente, isso tem o formato de um demo das novas funcionalidades.</a:t>
            </a:r>
          </a:p>
          <a:p>
            <a:pPr lvl="2" algn="just" eaLnBrk="1" hangingPunct="1"/>
            <a:r>
              <a:rPr lang="pt-BR" dirty="0" smtClean="0"/>
              <a:t>Durante o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, o projeto é avaliado em relação aos objetivos do </a:t>
            </a:r>
            <a:r>
              <a:rPr lang="pt-BR" dirty="0" err="1" smtClean="0"/>
              <a:t>Sprint</a:t>
            </a:r>
            <a:r>
              <a:rPr lang="pt-BR" dirty="0" smtClean="0"/>
              <a:t>, determinados durante 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541C-E342-4435-82C9-5A9243297376}" type="slidenum">
              <a:rPr lang="pt-BR" smtClean="0"/>
              <a:pPr/>
              <a:t>22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lvl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endParaRPr lang="pt-BR" b="1" dirty="0" smtClean="0"/>
          </a:p>
          <a:p>
            <a:pPr lvl="1"/>
            <a:endParaRPr lang="pt-BR" b="1" dirty="0" smtClean="0"/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r>
              <a:rPr lang="pt-BR" b="1" dirty="0" smtClean="0"/>
              <a:t> </a:t>
            </a:r>
            <a:r>
              <a:rPr lang="pt-BR" dirty="0" smtClean="0"/>
              <a:t>ocorre ao final de um </a:t>
            </a:r>
            <a:r>
              <a:rPr lang="pt-BR" b="1" dirty="0" err="1" smtClean="0"/>
              <a:t>Sprint</a:t>
            </a:r>
            <a:r>
              <a:rPr lang="pt-BR" dirty="0" smtClean="0"/>
              <a:t> e serve para identificar o que funcionou bem, o que pode ser melhorado e que ações serão tomadas para melhorar.</a:t>
            </a:r>
            <a:endParaRPr lang="pt-BR" b="1" dirty="0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42B9E-B3FA-4ED6-ADA2-02A5BD7918F6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9218" name="Picture 2" descr="G:\trabalho metodologia scrum\scru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143248"/>
            <a:ext cx="5334000" cy="349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pt-BR" dirty="0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2CE24-AE26-43A5-A1FD-AB64BCBB74E4}" type="slidenum">
              <a:rPr lang="pt-BR" smtClean="0"/>
              <a:pPr/>
              <a:t>24</a:t>
            </a:fld>
            <a:endParaRPr lang="pt-BR" smtClean="0"/>
          </a:p>
        </p:txBody>
      </p:sp>
      <p:pic>
        <p:nvPicPr>
          <p:cNvPr id="16389" name="Picture 3" descr="C:\Users\rafael\Desktop\sprint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8604"/>
            <a:ext cx="870453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G:\trabalho metodologia scrum\figura_scru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715728" cy="6031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52600"/>
            <a:ext cx="857256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Dentre </a:t>
            </a:r>
            <a:r>
              <a:rPr lang="pt-BR" sz="2000" dirty="0" smtClean="0"/>
              <a:t>os principais benefícios esperados com adoção da metodologia estão: </a:t>
            </a:r>
          </a:p>
          <a:p>
            <a:pPr algn="just"/>
            <a:r>
              <a:rPr lang="pt-BR" sz="2000" dirty="0" smtClean="0"/>
              <a:t>Melhoria </a:t>
            </a:r>
            <a:r>
              <a:rPr lang="pt-BR" sz="2000" dirty="0" smtClean="0"/>
              <a:t>na comunicação e aumento da colaboração entre envolvidos; </a:t>
            </a:r>
          </a:p>
          <a:p>
            <a:pPr algn="just"/>
            <a:r>
              <a:rPr lang="pt-BR" sz="2000" dirty="0" smtClean="0"/>
              <a:t>Aumento </a:t>
            </a:r>
            <a:r>
              <a:rPr lang="pt-BR" sz="2000" dirty="0" smtClean="0"/>
              <a:t>da motivação da equipe de desenvolvimento; </a:t>
            </a:r>
          </a:p>
          <a:p>
            <a:pPr algn="just"/>
            <a:r>
              <a:rPr lang="pt-BR" sz="2000" dirty="0" smtClean="0"/>
              <a:t>Diminuição </a:t>
            </a:r>
            <a:r>
              <a:rPr lang="pt-BR" sz="2000" dirty="0" smtClean="0"/>
              <a:t>no tempo gasto para terminar o projeto (prazo); </a:t>
            </a:r>
          </a:p>
          <a:p>
            <a:pPr algn="just"/>
            <a:r>
              <a:rPr lang="pt-BR" sz="2000" dirty="0" smtClean="0"/>
              <a:t>Diminuição </a:t>
            </a:r>
            <a:r>
              <a:rPr lang="pt-BR" sz="2000" dirty="0" smtClean="0"/>
              <a:t>do risco do projeto (menor possibilidade de insucesso); </a:t>
            </a:r>
          </a:p>
          <a:p>
            <a:pPr algn="just"/>
            <a:r>
              <a:rPr lang="pt-BR" sz="2000" dirty="0" smtClean="0"/>
              <a:t>Diminuição </a:t>
            </a:r>
            <a:r>
              <a:rPr lang="pt-BR" sz="2000" dirty="0" smtClean="0"/>
              <a:t>dos custos de produção (mão-de-obra); </a:t>
            </a:r>
          </a:p>
          <a:p>
            <a:pPr algn="just"/>
            <a:r>
              <a:rPr lang="pt-BR" sz="2000" dirty="0" smtClean="0"/>
              <a:t>Aumento </a:t>
            </a:r>
            <a:r>
              <a:rPr lang="pt-BR" sz="2000" dirty="0" smtClean="0"/>
              <a:t>de produtividade da equipe. 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FF86B-719F-4823-A6E0-3F68E49B2B2A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285984" y="357166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3">
                    <a:lumMod val="75000"/>
                  </a:schemeClr>
                </a:solidFill>
              </a:rPr>
              <a:t>Considerações Finais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	Por </a:t>
            </a:r>
            <a:r>
              <a:rPr lang="pt-BR" sz="2000" dirty="0" smtClean="0"/>
              <a:t>décadas o desenvolvimento de software seguiu o modelo clássico de cascata para desenvolvimento de produtos. 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		Nesse </a:t>
            </a:r>
            <a:r>
              <a:rPr lang="pt-BR" sz="2000" dirty="0" smtClean="0"/>
              <a:t>modelo, o projeto passa por diversas etapas (análise, design, documentação, codificação e testes) antes de ser entregue ao cliente diminuindo a flexibilidade do processo e prejudicando a obtenção de repostas rápidas às exigências de mercado por parte da </a:t>
            </a:r>
            <a:r>
              <a:rPr lang="pt-BR" sz="2000" dirty="0" smtClean="0"/>
              <a:t>empresa.</a:t>
            </a:r>
          </a:p>
          <a:p>
            <a:pPr algn="just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</a:p>
          <a:p>
            <a:pPr algn="just">
              <a:buNone/>
            </a:pPr>
            <a:r>
              <a:rPr lang="pt-BR" sz="2000" dirty="0" smtClean="0"/>
              <a:t>		 Esse enrijecimento do modelo de gestão adotado garantiu que as taxas de sucesso das entregas dos softwares desenvolvidos fossem baixas.</a:t>
            </a:r>
            <a:endParaRPr lang="pt-BR" sz="20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sz="2400" dirty="0" smtClean="0"/>
              <a:t>	</a:t>
            </a:r>
            <a:r>
              <a:rPr lang="pt-BR" sz="2000" dirty="0" smtClean="0"/>
              <a:t>O </a:t>
            </a:r>
            <a:r>
              <a:rPr lang="pt-BR" sz="2000" dirty="0" err="1" smtClean="0"/>
              <a:t>Scrum</a:t>
            </a:r>
            <a:r>
              <a:rPr lang="pt-BR" sz="2000" dirty="0" smtClean="0"/>
              <a:t>, juntamente com as outras metodologias que surgiram a partir das mesmas necessidades de agilizar o processo de desenvolvimento de software, acarretaram no surgimento do Manifesto Ágil (2001) no qual foram expostos os princípios do desenvolvimento ágil</a:t>
            </a:r>
            <a:r>
              <a:rPr lang="pt-BR" sz="2000" dirty="0" smtClean="0"/>
              <a:t>:</a:t>
            </a:r>
          </a:p>
          <a:p>
            <a:pPr algn="just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dirty="0" smtClean="0"/>
              <a:t>Desenvolvimento </a:t>
            </a:r>
            <a:r>
              <a:rPr lang="pt-BR" sz="2000" dirty="0" smtClean="0"/>
              <a:t>de projetos que atendam aos clientes, </a:t>
            </a:r>
            <a:r>
              <a:rPr lang="pt-BR" sz="2000" dirty="0" smtClean="0"/>
              <a:t>projetos </a:t>
            </a:r>
            <a:r>
              <a:rPr lang="pt-BR" sz="2000" dirty="0" smtClean="0"/>
              <a:t>flexíveis e indivíduos e iterações ao invés de processos e ferramentas</a:t>
            </a:r>
            <a:r>
              <a:rPr lang="pt-BR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		Jeff </a:t>
            </a:r>
            <a:r>
              <a:rPr lang="pt-BR" sz="2000" dirty="0" smtClean="0"/>
              <a:t>Sutherland aplicou a primeira concepção do </a:t>
            </a:r>
            <a:r>
              <a:rPr lang="pt-BR" sz="2000" dirty="0" err="1" smtClean="0"/>
              <a:t>Scrum</a:t>
            </a:r>
            <a:r>
              <a:rPr lang="pt-BR" sz="2000" dirty="0" smtClean="0"/>
              <a:t> na </a:t>
            </a:r>
            <a:r>
              <a:rPr lang="pt-BR" sz="2000" dirty="0" err="1" smtClean="0"/>
              <a:t>Easel</a:t>
            </a:r>
            <a:r>
              <a:rPr lang="pt-BR" sz="2000" dirty="0" smtClean="0"/>
              <a:t> </a:t>
            </a:r>
            <a:r>
              <a:rPr lang="pt-BR" sz="2000" dirty="0" err="1" smtClean="0"/>
              <a:t>Corporation</a:t>
            </a:r>
            <a:r>
              <a:rPr lang="pt-BR" sz="2000" dirty="0" smtClean="0"/>
              <a:t> em 1993, mais tarde, por volta de 1995, Ken </a:t>
            </a:r>
            <a:r>
              <a:rPr lang="pt-BR" sz="2000" dirty="0" err="1" smtClean="0"/>
              <a:t>Schwaber</a:t>
            </a:r>
            <a:r>
              <a:rPr lang="pt-BR" sz="2000" dirty="0" smtClean="0"/>
              <a:t> refinou essa metodologia baseando-se em sua própria experiência no desenvolvimento de sistemas e processos.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12"/>
            <a:ext cx="8715404" cy="5057788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pt-BR" dirty="0" smtClean="0"/>
              <a:t>		</a:t>
            </a:r>
            <a:r>
              <a:rPr lang="pt-BR" sz="2000" dirty="0" smtClean="0"/>
              <a:t>O </a:t>
            </a:r>
            <a:r>
              <a:rPr lang="pt-BR" sz="2000" dirty="0" smtClean="0"/>
              <a:t>SCRUM assume-se como uma metodologia extremamente ágil e flexível, que tem por objetivo definir um processo de desenvolvimento interativo e incremental de otimização da previsibilidade e controle de riscos, podendo ser aplicado a qualquer produto ou no gerenciamento de qualquer atividade complexa. </a:t>
            </a:r>
            <a:endParaRPr lang="pt-BR" sz="2000" dirty="0" smtClean="0"/>
          </a:p>
          <a:p>
            <a:pPr lvl="1" algn="just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Esta </a:t>
            </a:r>
            <a:r>
              <a:rPr lang="pt-BR" sz="2000" dirty="0" smtClean="0"/>
              <a:t>metodologia baseia-se no desenvolvimento incremental das aplicações centrado na equipe com ciclos de iteração </a:t>
            </a:r>
            <a:r>
              <a:rPr lang="pt-BR" sz="2000" dirty="0" smtClean="0"/>
              <a:t>curto.</a:t>
            </a:r>
          </a:p>
          <a:p>
            <a:pPr lvl="1" algn="just">
              <a:buNone/>
            </a:pPr>
            <a:endParaRPr lang="pt-BR" sz="2000" dirty="0" smtClean="0"/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05E4D-40B1-41D7-9A2D-0C951D96D22B}" type="slidenum">
              <a:rPr lang="pt-BR" smtClean="0"/>
              <a:pPr/>
              <a:t>5</a:t>
            </a:fld>
            <a:endParaRPr lang="pt-BR" dirty="0" smtClean="0"/>
          </a:p>
        </p:txBody>
      </p:sp>
      <p:pic>
        <p:nvPicPr>
          <p:cNvPr id="2050" name="Picture 2" descr="G:\trabalho metodologia scrum\scrum00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571876"/>
            <a:ext cx="3738570" cy="2812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Sendo assim, três pilares sustentam essa metodologia:</a:t>
            </a:r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Transparência: </a:t>
            </a:r>
            <a:r>
              <a:rPr lang="pt-BR" sz="2000" dirty="0" smtClean="0"/>
              <a:t>garante que todos os aspectos relevantes ao sucesso do processo se mantenham visíveis e conhecidos de modo a garantir que o resultado obtido seja coerente ao definido previamente;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dirty="0" smtClean="0"/>
              <a:t>é feita com finalidade de se detectar qualquer não conformidade que possa vir a prejudicar os resultados da equipe</a:t>
            </a:r>
            <a:r>
              <a:rPr lang="pt-BR" sz="2000" dirty="0" smtClean="0"/>
              <a:t>;</a:t>
            </a:r>
          </a:p>
          <a:p>
            <a:pPr algn="just">
              <a:buNone/>
            </a:pP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Adaptação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dirty="0" smtClean="0"/>
              <a:t>a partir da identificação da irregularidade são feitas adaptações no processo ou no material em processo, reduzindo a probabilidade de um resultado insatisfatório.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sz="2000" dirty="0" smtClean="0"/>
              <a:t>Quanto </a:t>
            </a:r>
            <a:r>
              <a:rPr lang="pt-BR" sz="2000" dirty="0" smtClean="0"/>
              <a:t>às características do </a:t>
            </a:r>
            <a:r>
              <a:rPr lang="pt-BR" sz="2000" dirty="0" err="1" smtClean="0"/>
              <a:t>Scrum</a:t>
            </a:r>
            <a:r>
              <a:rPr lang="pt-BR" sz="2000" dirty="0" smtClean="0"/>
              <a:t>, podemos listar seis principais características</a:t>
            </a:r>
            <a:r>
              <a:rPr lang="pt-BR" sz="2000" dirty="0" smtClean="0"/>
              <a:t>: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flexíveis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dirty="0" smtClean="0"/>
              <a:t>o </a:t>
            </a:r>
            <a:r>
              <a:rPr lang="pt-BR" sz="2000" dirty="0" smtClean="0"/>
              <a:t>conteúdo das entregas é definido de acordo com as necessidades de mercado ou do cliente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Flexibilidade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prazos: </a:t>
            </a:r>
            <a:r>
              <a:rPr lang="pt-BR" sz="2000" dirty="0" smtClean="0"/>
              <a:t>as entregas podem ser requisitadas antes ou após do inicialmente planejado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Pequenos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times: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geralmente </a:t>
            </a:r>
            <a:r>
              <a:rPr lang="pt-BR" sz="2000" dirty="0" smtClean="0"/>
              <a:t>não é composto por mais de 6 membros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Revisões </a:t>
            </a:r>
            <a:r>
              <a:rPr lang="pt-B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frequentes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dirty="0" smtClean="0"/>
              <a:t>revisões </a:t>
            </a:r>
            <a:r>
              <a:rPr lang="pt-BR" sz="2000" dirty="0" smtClean="0"/>
              <a:t>são feitas durante todo progresso do time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Colaboração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há </a:t>
            </a:r>
            <a:r>
              <a:rPr lang="pt-BR" sz="2000" dirty="0" smtClean="0"/>
              <a:t>intra e inter colaboração entre os membros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algn="just"/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dirty="0" smtClean="0"/>
              <a:t>cada time irá listar os objetos com interface e comportamento bem definidos.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sz="2400" dirty="0" smtClean="0"/>
              <a:t>	</a:t>
            </a:r>
          </a:p>
          <a:p>
            <a:pPr algn="just">
              <a:buNone/>
            </a:pPr>
            <a:r>
              <a:rPr lang="pt-BR" sz="2400" dirty="0" smtClean="0"/>
              <a:t>	       Métodos </a:t>
            </a:r>
            <a:r>
              <a:rPr lang="pt-BR" sz="2400" dirty="0" smtClean="0"/>
              <a:t>de desenvolvimento ágeis tem como foco principal a entrega e a otimização do tempo, Existem várias formas de se gerir e planejar um projeto de desenvolvimento, mas atualmente uma metodologia vem se destacando pela forma ágil que consegue fazer com que os projetos sejam conduzidos e finalizados, o </a:t>
            </a:r>
            <a:r>
              <a:rPr lang="pt-BR" sz="2400" dirty="0" err="1" smtClean="0"/>
              <a:t>Scrum</a:t>
            </a:r>
            <a:r>
              <a:rPr lang="pt-BR" sz="24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368152"/>
          </a:xfrm>
        </p:spPr>
        <p:txBody>
          <a:bodyPr>
            <a:normAutofit/>
          </a:bodyPr>
          <a:lstStyle/>
          <a:p>
            <a:r>
              <a:rPr lang="pt-BR" dirty="0" smtClean="0"/>
              <a:t>CONHECENDO MELHOR O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err="1" smtClean="0"/>
              <a:t>Scrum</a:t>
            </a:r>
            <a:r>
              <a:rPr lang="pt-BR" sz="2400" dirty="0" smtClean="0"/>
              <a:t> é bastante objetivo, com papéis bem definidos, de fácil adaptação e ainda, sua curva de aprendizado é relativamente baixa. Não é um processo previsível, ele não define o que fazer em toda circunstância.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4098" name="Picture 2" descr="G:\trabalho metodologia scrum\metodologi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71876"/>
            <a:ext cx="4053115" cy="27146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414</TotalTime>
  <Words>639</Words>
  <Application>Microsoft Office PowerPoint</Application>
  <PresentationFormat>Apresentação na tela (4:3)</PresentationFormat>
  <Paragraphs>158</Paragraphs>
  <Slides>26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Cívico</vt:lpstr>
      <vt:lpstr>TÉCNICO EM INFORMÁTICA- III MÓDULO Disciplina: Tópicos especiais Professor: Petrônio</vt:lpstr>
      <vt:lpstr>Criadores</vt:lpstr>
      <vt:lpstr>Introdução</vt:lpstr>
      <vt:lpstr>Fundamentação Teórica</vt:lpstr>
      <vt:lpstr>Slide 5</vt:lpstr>
      <vt:lpstr>Slide 6</vt:lpstr>
      <vt:lpstr>Slide 7</vt:lpstr>
      <vt:lpstr>METODOLOGIA SCRUM </vt:lpstr>
      <vt:lpstr>CONHECENDO MELHOR O SCRUM </vt:lpstr>
      <vt:lpstr>Como funciona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INFORMÁTICA- III MÓDULO Disciplina: Português Professora: Marli Fróes</dc:title>
  <dc:creator>LUD MILLA</dc:creator>
  <cp:lastModifiedBy>LUD MILLA</cp:lastModifiedBy>
  <cp:revision>43</cp:revision>
  <dcterms:created xsi:type="dcterms:W3CDTF">2014-04-24T03:34:16Z</dcterms:created>
  <dcterms:modified xsi:type="dcterms:W3CDTF">2014-04-27T17:18:05Z</dcterms:modified>
</cp:coreProperties>
</file>