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Ras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2" roundtripDataSignature="AMtx7mj0pYoLxKlnHGwP8w9+cE8ybwDL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s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s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sa-boldItalic.fntdata"/><Relationship Id="rId30" Type="http://schemas.openxmlformats.org/officeDocument/2006/relationships/font" Target="fonts/Ras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003300" y="695325"/>
            <a:ext cx="48450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3" type="hdr"/>
          </p:nvPr>
        </p:nvSpPr>
        <p:spPr>
          <a:xfrm>
            <a:off x="0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0" type="dt"/>
          </p:nvPr>
        </p:nvSpPr>
        <p:spPr>
          <a:xfrm>
            <a:off x="3881437" y="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2" type="sldNum"/>
          </p:nvPr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2" name="Google Shape;92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:notes"/>
          <p:cNvSpPr txBox="1"/>
          <p:nvPr/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1003300" y="695325"/>
            <a:ext cx="4845050" cy="3425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2" name="Google Shape;202;p12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0" name="Google Shape;210;p13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8" name="Google Shape;218;p14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6" name="Google Shape;226;p15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4" name="Google Shape;234;p16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2" name="Google Shape;242;p17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8" name="Google Shape;258;p19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5" name="Google Shape;265;p2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6" name="Google Shape;266;p20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2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4" name="Google Shape;274;p21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2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22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2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0" name="Google Shape;110;p3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1" name="Google Shape;131;p4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" name="Google Shape;139;p5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7" name="Google Shape;147;p6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5" name="Google Shape;155;p7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4" name="Google Shape;164;p8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/>
        </p:nvSpPr>
        <p:spPr>
          <a:xfrm>
            <a:off x="3881437" y="8686800"/>
            <a:ext cx="2973387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/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/>
          <p:nvPr>
            <p:ph type="title"/>
          </p:nvPr>
        </p:nvSpPr>
        <p:spPr>
          <a:xfrm>
            <a:off x="457200" y="273050"/>
            <a:ext cx="8226425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/>
          <p:nvPr>
            <p:ph type="title"/>
          </p:nvPr>
        </p:nvSpPr>
        <p:spPr>
          <a:xfrm>
            <a:off x="457200" y="273050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411163" y="1414463"/>
            <a:ext cx="4037012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2" type="body"/>
          </p:nvPr>
        </p:nvSpPr>
        <p:spPr>
          <a:xfrm>
            <a:off x="4600575" y="1414463"/>
            <a:ext cx="4037013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35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457200" y="273050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411162" y="1414462"/>
            <a:ext cx="8226425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 rot="5400000">
            <a:off x="4728369" y="2161382"/>
            <a:ext cx="584358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 rot="5400000">
            <a:off x="515938" y="168275"/>
            <a:ext cx="5843588" cy="605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57200" y="273050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 rot="5400000">
            <a:off x="2173287" y="-347663"/>
            <a:ext cx="4702175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29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0" name="Google Shape;50;p29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457200" y="273050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3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3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3"/>
          <p:cNvSpPr txBox="1"/>
          <p:nvPr>
            <p:ph type="title"/>
          </p:nvPr>
        </p:nvSpPr>
        <p:spPr>
          <a:xfrm>
            <a:off x="457200" y="273050"/>
            <a:ext cx="8226425" cy="11414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" type="body"/>
          </p:nvPr>
        </p:nvSpPr>
        <p:spPr>
          <a:xfrm>
            <a:off x="411162" y="1414462"/>
            <a:ext cx="8226425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93700" lvl="0" marL="457200" marR="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Char char="•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5000"/>
              </a:lnSpc>
              <a:spcBef>
                <a:spcPts val="6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5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0" type="dt"/>
          </p:nvPr>
        </p:nvSpPr>
        <p:spPr>
          <a:xfrm>
            <a:off x="457200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1" type="ftr"/>
          </p:nvPr>
        </p:nvSpPr>
        <p:spPr>
          <a:xfrm>
            <a:off x="3127375" y="6246812"/>
            <a:ext cx="289560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3"/>
          <p:cNvSpPr txBox="1"/>
          <p:nvPr>
            <p:ph idx="12" type="sldNum"/>
          </p:nvPr>
        </p:nvSpPr>
        <p:spPr>
          <a:xfrm>
            <a:off x="6556375" y="6246812"/>
            <a:ext cx="2127250" cy="4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idx="4294967295" type="subTitle"/>
          </p:nvPr>
        </p:nvSpPr>
        <p:spPr>
          <a:xfrm>
            <a:off x="457200" y="4679950"/>
            <a:ext cx="8229600" cy="149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1" marL="45720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Rodrigo D. Malara</a:t>
            </a:r>
            <a:endParaRPr/>
          </a:p>
          <a:p>
            <a:pPr indent="0" lvl="1" marL="457200" marR="0" rtl="0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(adaptado de Claudio Esperança)</a:t>
            </a:r>
            <a:endParaRPr/>
          </a:p>
        </p:txBody>
      </p:sp>
      <p:sp>
        <p:nvSpPr>
          <p:cNvPr id="98" name="Google Shape;98;p1"/>
          <p:cNvSpPr txBox="1"/>
          <p:nvPr>
            <p:ph type="title"/>
          </p:nvPr>
        </p:nvSpPr>
        <p:spPr>
          <a:xfrm>
            <a:off x="360362" y="1758950"/>
            <a:ext cx="8229600" cy="274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Python:</a:t>
            </a:r>
            <a:b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Comandos Básicos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while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Repete uma seqüência de comandos enquanto uma dada expressão booleana é avaliada como verdadeira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Formato: </a:t>
            </a: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while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expressão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</a:t>
            </a:r>
            <a:b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  ...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br>
              <a:rPr b="0" i="0" lang="en-US" sz="2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= 10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while a&gt;8: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...    print (a),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...    a = a-1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...</a:t>
            </a:r>
            <a:b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10 9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411162" y="1260475"/>
            <a:ext cx="7869237" cy="605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o comando condicional 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Formatos: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expressao</a:t>
            </a: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</a:t>
            </a:r>
            <a:b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comandos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expressao</a:t>
            </a: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</a:t>
            </a:r>
            <a:b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comandos1</a:t>
            </a:r>
            <a:b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else:</a:t>
            </a:r>
            <a:b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comandos2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if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expressao1</a:t>
            </a: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</a:t>
            </a:r>
            <a:b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comandos1</a:t>
            </a:r>
            <a:b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elif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expressao2</a:t>
            </a: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</a:t>
            </a:r>
            <a:b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comandos2</a:t>
            </a:r>
            <a:b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else:</a:t>
            </a:r>
            <a:br>
              <a:rPr b="1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comandos(N)‏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3965575" y="1781175"/>
            <a:ext cx="2154237" cy="917575"/>
          </a:xfrm>
          <a:prstGeom prst="wedgeRoundRectCallout">
            <a:avLst>
              <a:gd fmla="val -8009" name="adj1"/>
              <a:gd fmla="val 16580" name="adj2"/>
              <a:gd fmla="val 0" name="adj3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 comandos 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apenas se expressão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verdadeira</a:t>
            </a: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4076700" y="2882900"/>
            <a:ext cx="2770187" cy="720725"/>
          </a:xfrm>
          <a:prstGeom prst="wedgeRectCallout">
            <a:avLst>
              <a:gd fmla="val -6779" name="adj1"/>
              <a:gd fmla="val 9207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 seq de comandos 1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expressão seja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verdadeira. 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6121400" y="3408362"/>
            <a:ext cx="2244725" cy="584200"/>
          </a:xfrm>
          <a:prstGeom prst="wedgeRectCallout">
            <a:avLst>
              <a:gd fmla="val -26055" name="adj1"/>
              <a:gd fmla="val 20374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contrário, executa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de comandos 2</a:t>
            </a: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3952875" y="3963987"/>
            <a:ext cx="2871787" cy="720725"/>
          </a:xfrm>
          <a:prstGeom prst="wedgeRectCallout">
            <a:avLst>
              <a:gd fmla="val -4327" name="adj1"/>
              <a:gd fmla="val 15047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 seq de comandos 1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expressão1 seja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verdadeira. 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5940425" y="4670425"/>
            <a:ext cx="3060700" cy="774700"/>
          </a:xfrm>
          <a:prstGeom prst="wedgeRectCallout">
            <a:avLst>
              <a:gd fmla="val -14859" name="adj1"/>
              <a:gd fmla="val 15743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contrário, testa expressao2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executa seq de comandos 2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verdadeira</a:t>
            </a:r>
            <a:endParaRPr/>
          </a:p>
        </p:txBody>
      </p:sp>
      <p:sp>
        <p:nvSpPr>
          <p:cNvPr id="198" name="Google Shape;198;p11"/>
          <p:cNvSpPr/>
          <p:nvPr/>
        </p:nvSpPr>
        <p:spPr>
          <a:xfrm>
            <a:off x="6005512" y="5586412"/>
            <a:ext cx="2244725" cy="584200"/>
          </a:xfrm>
          <a:prstGeom prst="wedgeRectCallout">
            <a:avLst>
              <a:gd fmla="val -24222" name="adj1"/>
              <a:gd fmla="val 13902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contrário, executa</a:t>
            </a:r>
            <a:b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de comandos 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endParaRPr/>
          </a:p>
        </p:txBody>
      </p:sp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411162" y="1414462"/>
            <a:ext cx="8229600" cy="4729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1</a:t>
            </a:r>
            <a:endParaRPr/>
          </a:p>
          <a:p>
            <a:pPr indent="0" lvl="1" marL="457200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int(input("Entre com um numero:"))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a &lt; 0: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 (a," é negativo")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("Obrigado!")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114300" lvl="1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1: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numero:2</a:t>
            </a:r>
            <a:b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Obrigado!</a:t>
            </a:r>
            <a:endParaRPr/>
          </a:p>
          <a:p>
            <a:pPr indent="-114300" lvl="1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2: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numero:-2</a:t>
            </a:r>
            <a:b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-2 é negativo</a:t>
            </a:r>
            <a:b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endParaRPr/>
          </a:p>
        </p:txBody>
      </p:sp>
      <p:sp>
        <p:nvSpPr>
          <p:cNvPr id="214" name="Google Shape;214;p13"/>
          <p:cNvSpPr txBox="1"/>
          <p:nvPr>
            <p:ph idx="1" type="body"/>
          </p:nvPr>
        </p:nvSpPr>
        <p:spPr>
          <a:xfrm>
            <a:off x="411162" y="1192212"/>
            <a:ext cx="8229600" cy="5492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2</a:t>
            </a:r>
            <a:endParaRPr/>
          </a:p>
          <a:p>
            <a:pPr indent="0" lvl="1" marL="457200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int(input("Entre com um numero:"))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a &lt; 0: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 (a," é negativo")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 (a," é zero ou positivo“)</a:t>
            </a:r>
            <a:b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("Obrigado!")</a:t>
            </a:r>
            <a:endParaRPr/>
          </a:p>
          <a:p>
            <a:pPr indent="-114300" lvl="1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1: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numero:2</a:t>
            </a:r>
            <a:b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 é zero ou positivo</a:t>
            </a:r>
            <a:b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Obrigado!</a:t>
            </a:r>
            <a:endParaRPr/>
          </a:p>
          <a:p>
            <a:pPr indent="-114300" lvl="1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2: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numero:-2</a:t>
            </a:r>
            <a:b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-2 é negativo</a:t>
            </a:r>
            <a:b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if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411162" y="1192212"/>
            <a:ext cx="8229600" cy="5332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3</a:t>
            </a:r>
            <a:endParaRPr/>
          </a:p>
          <a:p>
            <a:pPr indent="0" lvl="1" marL="457200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input("Entre com um numero:")</a:t>
            </a:r>
            <a:b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a &lt; 0: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 (a," é negativo“)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elif a==0: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 (a," é zero“)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print (a," é positivo“)</a:t>
            </a:r>
            <a:b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 ("Obrigado!</a:t>
            </a: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“)</a:t>
            </a:r>
            <a:endParaRPr/>
          </a:p>
          <a:p>
            <a:pPr indent="-114300" lvl="1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1: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numero:0</a:t>
            </a:r>
            <a:b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0 é zero</a:t>
            </a:r>
            <a:b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Obrigado!</a:t>
            </a:r>
            <a:endParaRPr/>
          </a:p>
          <a:p>
            <a:pPr indent="-114300" lvl="1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Execução 2:</a:t>
            </a:r>
            <a:b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numero:2</a:t>
            </a:r>
            <a:b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 é positivo</a:t>
            </a:r>
            <a:b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Obrigado!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Exercício: algarismos romanos</a:t>
            </a:r>
            <a:endParaRPr/>
          </a:p>
        </p:txBody>
      </p:sp>
      <p:sp>
        <p:nvSpPr>
          <p:cNvPr id="230" name="Google Shape;230;p15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que escreva a representação em algarismos romanos de um número inteiro positivo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usuário deve entrar com um número (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deve ser impresso no console (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 de execução: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 positivo: </a:t>
            </a:r>
            <a:r>
              <a:rPr b="0" i="0" lang="en-US" sz="22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1985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Em algarismos romanos: MCMLXXXV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 1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Escrever um programa que permita ao usuário digitar a idade, o </a:t>
            </a:r>
            <a:r>
              <a:rPr lang="en-US"/>
              <a:t>genero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 o salário de uma pessoa. Analise os dados de entrada e imprima uma das possíveis mensagens abaixo: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Masculino, com menos de 18 anos.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Feminino, com salário acima de R$ 50.000,00 e com idade acima de 40 anos.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Masculino ou feminino e idade entre 20 e 30 anos.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se encaixa em nenhuma das possibilidades anteriores.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 2</a:t>
            </a:r>
            <a:endParaRPr/>
          </a:p>
        </p:txBody>
      </p:sp>
      <p:sp>
        <p:nvSpPr>
          <p:cNvPr id="246" name="Google Shape;246;p17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Escrever um programa que permita ao usuário digitar 10 números positivos e em seguida imprimir o maior, o menor, a soma e a média deles.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 3</a:t>
            </a:r>
            <a:endParaRPr/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diretor de um orfanato deseja um programa que permita cadastrar todos os internos a fim de obter o seguinte relatório: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crianças do sexo masculino e feminino.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crianças com idade entre 0 e 2 anos.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Percentual de crianças acima de 16 anos.</a:t>
            </a:r>
            <a:endParaRPr/>
          </a:p>
          <a:p>
            <a:pPr indent="-33813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Percentual de meninas com 17 anos.</a:t>
            </a:r>
            <a:endParaRPr/>
          </a:p>
          <a:p>
            <a:pPr indent="-338137" lvl="0" marL="338137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cadastro de internos deverá ser encerrado se for digitada uma idade maior que 17.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E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 2</a:t>
            </a:r>
            <a:endParaRPr/>
          </a:p>
        </p:txBody>
      </p:sp>
      <p:sp>
        <p:nvSpPr>
          <p:cNvPr id="262" name="Google Shape;262;p19"/>
          <p:cNvSpPr txBox="1"/>
          <p:nvPr>
            <p:ph idx="1" type="body"/>
          </p:nvPr>
        </p:nvSpPr>
        <p:spPr>
          <a:xfrm>
            <a:off x="411162" y="1287462"/>
            <a:ext cx="8229600" cy="53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Algoritmo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representação em romanos é uma string à qual é acrescentada uma letra por vez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Inicialmente, uma string vazia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Examinar as sucessivas potências de 10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a letra 'M' corresponde à casa dos milhares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número é 2200, sabemos que teremos dois M's na representação em romanos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Sabemos que há M's se o número é maior ou igual a 1000</a:t>
            </a:r>
            <a:endParaRPr/>
          </a:p>
          <a:p>
            <a:pPr indent="-228600" lvl="3" marL="1600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Sempre que um milhar for computado, subtrair 1000 do número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processamento semelhante é feito para outros algarismos romanos, por exemplo: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número é maior ou igual que 500, acrescentar 'D'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número é maior que 900, acrescentar 'CM'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Primeiros passos em programação</a:t>
            </a:r>
            <a:endParaRPr/>
          </a:p>
        </p:txBody>
      </p:sp>
      <p:sp>
        <p:nvSpPr>
          <p:cNvPr id="106" name="Google Shape;106;p2"/>
          <p:cNvSpPr txBox="1"/>
          <p:nvPr>
            <p:ph idx="1" type="body"/>
          </p:nvPr>
        </p:nvSpPr>
        <p:spPr>
          <a:xfrm>
            <a:off x="411162" y="1414462"/>
            <a:ext cx="8229600" cy="4975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Até agora só vimos como computar algumas expressões simples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Expressões são escritas e computadas imediatamente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Variáveis podem ser usadas para valores temporários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programa típico entretanto usa vários tipos de construções tais como: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 condicionais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 de repetição 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e uso de procedimentos (subprogramas)‏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 e uso de classes e objetos (programação OO)‏</a:t>
            </a:r>
            <a:endParaRPr/>
          </a:p>
          <a:p>
            <a:pPr indent="-190500" lvl="0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E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 2</a:t>
            </a:r>
            <a:endParaRPr/>
          </a:p>
        </p:txBody>
      </p:sp>
      <p:sp>
        <p:nvSpPr>
          <p:cNvPr id="270" name="Google Shape;270;p20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DICA: processando um número entre 1 e 9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if num &gt;= 9: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romano = romano + "IX"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num = num-9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if num &gt;= 5: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romano = romano + "V"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num = num-5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if num &gt;= 4: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romano = romano + "IV"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num = num - 4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while num &gt;= 1: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romano = romano + "I"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num = num - 1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E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Exercício: números primos</a:t>
            </a:r>
            <a:endParaRPr/>
          </a:p>
        </p:txBody>
      </p:sp>
      <p:sp>
        <p:nvSpPr>
          <p:cNvPr id="278" name="Google Shape;278;p21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Fazer um programa que decida se um número positivo dado é primo ou não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Entrada: número inteiro positivo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Saída: diagnóstico de primalidade do número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Exemplos de execução: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número inteiro positivo: </a:t>
            </a:r>
            <a:r>
              <a:rPr b="0" i="0" lang="en-US" sz="22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169</a:t>
            </a:r>
            <a:br>
              <a:rPr b="0" i="0" lang="en-US" sz="22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169 é múltiplo de 13</a:t>
            </a:r>
            <a:endParaRPr/>
          </a:p>
          <a:p>
            <a:pPr indent="-280987" lvl="1" marL="738187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número inteiro positivo: </a:t>
            </a:r>
            <a:r>
              <a:rPr b="0" i="0" lang="en-US" sz="22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983</a:t>
            </a:r>
            <a:br>
              <a:rPr b="0" i="0" lang="en-US" sz="22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</a:b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983 é primo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E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Exercício: números primos</a:t>
            </a:r>
            <a:endParaRPr/>
          </a:p>
        </p:txBody>
      </p:sp>
      <p:sp>
        <p:nvSpPr>
          <p:cNvPr id="286" name="Google Shape;286;p22"/>
          <p:cNvSpPr txBox="1"/>
          <p:nvPr>
            <p:ph idx="1" type="body"/>
          </p:nvPr>
        </p:nvSpPr>
        <p:spPr>
          <a:xfrm>
            <a:off x="411162" y="1414462"/>
            <a:ext cx="8229600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número natural é primo se é divisível apenas por si mesmo ou pela unidade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 sugere o seguinte algoritmo: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número é 1, então </a:t>
            </a:r>
            <a:r>
              <a:rPr b="1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primo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número é 2, então é primo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contrário, 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Seja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 possível divisor, cujo valor é inicialmente 2</a:t>
            </a:r>
            <a:endParaRPr/>
          </a:p>
          <a:p>
            <a:pPr indent="-228600" lvl="2" marL="11430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Repetir</a:t>
            </a:r>
            <a:endParaRPr/>
          </a:p>
          <a:p>
            <a:pPr indent="-228600" lvl="3" marL="1600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o resto da divisão do número por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zero, então o número não é primo</a:t>
            </a:r>
            <a:endParaRPr/>
          </a:p>
          <a:p>
            <a:pPr indent="-228600" lvl="3" marL="1600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Caso contrário, incrementar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  <a:p>
            <a:pPr indent="-228600" lvl="3" marL="1600200" rtl="0" algn="l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igual ou maior que o número, então terminar repetição diagnosticando o número como primo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Primeiros passos em programação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230187" y="1260475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# Série de Fibonacci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a,b=0,1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while b &lt; 10: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print (b)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a=b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b=a+b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3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8 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724525" y="1431925"/>
            <a:ext cx="1979612" cy="539750"/>
          </a:xfrm>
          <a:prstGeom prst="wedgeRectCallout">
            <a:avLst>
              <a:gd fmla="val -5167" name="adj1"/>
              <a:gd fmla="val 16534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Comentário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5586412" y="2017712"/>
            <a:ext cx="2519362" cy="539750"/>
          </a:xfrm>
          <a:prstGeom prst="wedgeRectCallout">
            <a:avLst>
              <a:gd fmla="val -23077" name="adj1"/>
              <a:gd fmla="val 7885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Atribuição dupla</a:t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5397500" y="2638425"/>
            <a:ext cx="3060700" cy="539750"/>
          </a:xfrm>
          <a:prstGeom prst="wedgeRectCallout">
            <a:avLst>
              <a:gd fmla="val -10783" name="adj1"/>
              <a:gd fmla="val -2216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 de repetição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2605087" y="2835275"/>
            <a:ext cx="4183062" cy="1885950"/>
            <a:chOff x="2381" y="1814"/>
            <a:chExt cx="2635" cy="1188"/>
          </a:xfrm>
        </p:grpSpPr>
        <p:sp>
          <p:nvSpPr>
            <p:cNvPr id="119" name="Google Shape;119;p3"/>
            <p:cNvSpPr/>
            <p:nvPr/>
          </p:nvSpPr>
          <p:spPr>
            <a:xfrm>
              <a:off x="2381" y="1814"/>
              <a:ext cx="226" cy="33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sq" cmpd="sng" w="180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203" y="2585"/>
              <a:ext cx="1813" cy="417"/>
            </a:xfrm>
            <a:prstGeom prst="wedgeRectCallout">
              <a:avLst>
                <a:gd fmla="val -7332" name="adj1"/>
                <a:gd fmla="val -28917" name="adj2"/>
              </a:avLst>
            </a:prstGeom>
            <a:solidFill>
              <a:srgbClr val="99CCFF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Bloco do </a:t>
              </a:r>
              <a:b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comando de repetição</a:t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1387475" y="2325687"/>
            <a:ext cx="5916612" cy="1466850"/>
            <a:chOff x="1515" y="1474"/>
            <a:chExt cx="3727" cy="924"/>
          </a:xfrm>
        </p:grpSpPr>
        <p:sp>
          <p:nvSpPr>
            <p:cNvPr id="122" name="Google Shape;122;p3"/>
            <p:cNvSpPr/>
            <p:nvPr/>
          </p:nvSpPr>
          <p:spPr>
            <a:xfrm>
              <a:off x="1515" y="1474"/>
              <a:ext cx="779" cy="226"/>
            </a:xfrm>
            <a:prstGeom prst="roundRect">
              <a:avLst>
                <a:gd fmla="val 16667" name="adj"/>
              </a:avLst>
            </a:prstGeom>
            <a:noFill/>
            <a:ln cap="sq" cmpd="sng" w="180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542" y="2059"/>
              <a:ext cx="1700" cy="339"/>
            </a:xfrm>
            <a:prstGeom prst="wedgeRectCallout">
              <a:avLst>
                <a:gd fmla="val -15549" name="adj1"/>
                <a:gd fmla="val -21657" name="adj2"/>
              </a:avLst>
            </a:prstGeom>
            <a:solidFill>
              <a:srgbClr val="99CCFF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Expressão booleana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1231900" y="3852862"/>
            <a:ext cx="4551362" cy="2054225"/>
            <a:chOff x="776" y="2427"/>
            <a:chExt cx="2867" cy="1294"/>
          </a:xfrm>
        </p:grpSpPr>
        <p:sp>
          <p:nvSpPr>
            <p:cNvPr id="125" name="Google Shape;125;p3"/>
            <p:cNvSpPr/>
            <p:nvPr/>
          </p:nvSpPr>
          <p:spPr>
            <a:xfrm>
              <a:off x="776" y="2427"/>
              <a:ext cx="226" cy="1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sq" cmpd="sng" w="180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397" y="3268"/>
              <a:ext cx="1246" cy="453"/>
            </a:xfrm>
            <a:prstGeom prst="wedgeRectCallout">
              <a:avLst>
                <a:gd fmla="val -22283" name="adj1"/>
                <a:gd fmla="val -10265" name="adj2"/>
              </a:avLst>
            </a:prstGeom>
            <a:solidFill>
              <a:srgbClr val="99CCFF"/>
            </a:solidFill>
            <a:ln cap="sq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8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Resultado</a:t>
              </a:r>
              <a:endParaRPr/>
            </a:p>
          </p:txBody>
        </p:sp>
      </p:grpSp>
      <p:sp>
        <p:nvSpPr>
          <p:cNvPr id="127" name="Google Shape;127;p3"/>
          <p:cNvSpPr/>
          <p:nvPr/>
        </p:nvSpPr>
        <p:spPr>
          <a:xfrm>
            <a:off x="2519362" y="3959225"/>
            <a:ext cx="1438275" cy="719137"/>
          </a:xfrm>
          <a:prstGeom prst="wedgeRectCallout">
            <a:avLst>
              <a:gd fmla="val -11364" name="adj1"/>
              <a:gd fmla="val -3788" name="adj2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Indentação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Programas armazenados</a:t>
            </a:r>
            <a:endParaRPr/>
          </a:p>
        </p:txBody>
      </p:sp>
      <p:sp>
        <p:nvSpPr>
          <p:cNvPr id="135" name="Google Shape;135;p4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À medida que os programas vão se tornando mais complicados, é mais interessante guardá-los em arquivos e executá-los quando necessário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Arquivo 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fibo.py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(use um editor de textos como o do IDLE):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# Série de Fibonacci: 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a, b = 0, 1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while b &lt; 10: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print (b)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a=b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b=a+b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457200" y="317500"/>
            <a:ext cx="82296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Formas de Executar </a:t>
            </a:r>
            <a:b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um Programa</a:t>
            </a:r>
            <a:endParaRPr/>
          </a:p>
        </p:txBody>
      </p:sp>
      <p:sp>
        <p:nvSpPr>
          <p:cNvPr id="143" name="Google Shape;143;p5"/>
          <p:cNvSpPr txBox="1"/>
          <p:nvPr>
            <p:ph idx="1" type="body"/>
          </p:nvPr>
        </p:nvSpPr>
        <p:spPr>
          <a:xfrm>
            <a:off x="360362" y="1800225"/>
            <a:ext cx="82296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Digite</a:t>
            </a:r>
            <a:r>
              <a:rPr b="0" i="0" lang="en-US" sz="2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1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python fibo.py</a:t>
            </a:r>
            <a:r>
              <a:rPr b="0" i="0" lang="en-US" sz="200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seu shell, ou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Clique no ícone do arquivo, ou 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dentro do editor IDLE, selecione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Module (F5), ou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dentro do interpretador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python:</a:t>
            </a:r>
            <a:endParaRPr/>
          </a:p>
          <a:p>
            <a:pPr indent="-280987" lvl="1" marL="739775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1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</a:t>
            </a: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execfile ("fibo.py")‏</a:t>
            </a:r>
            <a:endParaRPr/>
          </a:p>
          <a:p>
            <a:pPr indent="-280987" lvl="1" marL="739775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1 1 2 3</a:t>
            </a:r>
            <a:endParaRPr/>
          </a:p>
          <a:p>
            <a:pPr indent="-280987" lvl="1" marL="739775" rtl="0" algn="l">
              <a:lnSpc>
                <a:spcPct val="101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1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print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geral: </a:t>
            </a:r>
            <a:r>
              <a:rPr b="1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print (</a:t>
            </a:r>
            <a:r>
              <a:rPr b="1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</a:t>
            </a:r>
            <a:r>
              <a:rPr b="1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,</a:t>
            </a:r>
            <a:r>
              <a:rPr b="1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expr</a:t>
            </a:r>
            <a:r>
              <a:rPr b="1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,...)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valores das expressões são escritos um após o outro sem pular de linha: 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print ("1.001 ao quadrado é ",1.001**2)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1.001 ao quadrado é  1.002001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input</a:t>
            </a:r>
            <a:endParaRPr/>
          </a:p>
        </p:txBody>
      </p:sp>
      <p:sp>
        <p:nvSpPr>
          <p:cNvPr id="159" name="Google Shape;159;p7"/>
          <p:cNvSpPr txBox="1"/>
          <p:nvPr>
            <p:ph idx="1" type="body"/>
          </p:nvPr>
        </p:nvSpPr>
        <p:spPr>
          <a:xfrm>
            <a:off x="411162" y="1260475"/>
            <a:ext cx="8229600" cy="5940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programa que computa elementos da série de Fibonacci termina quando atinge um elemento com valor superior a uma constante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Podemos tornar o programa mais flexível se ao usuário for permitido estipular o valor máximo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input permite perguntar ao usuário um valor (normalmente é atribuído a uma variável)‏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Formato: </a:t>
            </a:r>
            <a:r>
              <a:rPr b="1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input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pergunta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onde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pergunta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string opcional que será exibida para indicar o valor que se espera (i.e.,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= input‏("Entre com um numero: ")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 numero: </a:t>
            </a:r>
            <a:r>
              <a:rPr b="0" i="0" lang="en-US" sz="20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19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print (a)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19</a:t>
            </a:r>
            <a:endParaRPr/>
          </a:p>
          <a:p>
            <a:pPr indent="-215900" lvl="0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5037137" y="6216650"/>
            <a:ext cx="3240087" cy="539750"/>
          </a:xfrm>
          <a:prstGeom prst="wedgeRoundRectCallout">
            <a:avLst>
              <a:gd fmla="val -3889" name="adj1"/>
              <a:gd fmla="val -14635" name="adj2"/>
              <a:gd fmla="val 0" name="adj3"/>
            </a:avLst>
          </a:prstGeom>
          <a:solidFill>
            <a:srgbClr val="99CCFF"/>
          </a:solidFill>
          <a:ln cap="sq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 digita o número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E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input</a:t>
            </a:r>
            <a:endParaRPr/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411162" y="1414462"/>
            <a:ext cx="8229600" cy="5402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comando 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input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espera que se digite algo que faça sentido do lado direito de um sinal de atribuição. Ex: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print (a)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19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b = input()‏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b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19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 = input("entre com uma cadeia de caracteres: ")‏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uma cadeia de caracteres: </a:t>
            </a:r>
            <a:r>
              <a:rPr b="0" i="0" lang="en-US" sz="18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abc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"&lt;stdin&gt;", line 1, in ?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"&lt;string&gt;", line 0, in ?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NameError: name 'abc' is not defined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 = input("entre com uma cadeia de caracteres: ")‏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com uma cadeia de caracteres: </a:t>
            </a:r>
            <a:r>
              <a:rPr b="0" i="0" lang="en-US" sz="18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"abc"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</a:t>
            </a:r>
            <a:endParaRPr/>
          </a:p>
          <a:p>
            <a:pPr indent="-280987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'abc'</a:t>
            </a:r>
            <a:endParaRPr/>
          </a:p>
          <a:p>
            <a:pPr indent="-228600" lvl="0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FFFE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raw_input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8137" lvl="0" marL="338137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semelhante ao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input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mas não tenta interpretar o que foi digitado como uma expressão</a:t>
            </a:r>
            <a:endParaRPr/>
          </a:p>
          <a:p>
            <a:pPr indent="-280987" lvl="1" marL="738187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resultado é simplesmente uma string com o texto digitado</a:t>
            </a:r>
            <a:endParaRPr/>
          </a:p>
          <a:p>
            <a:pPr indent="-338137" lvl="0" marL="338137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nome = raw_input ("Entre seu nome: ")‏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Entre seu nome: Joao</a:t>
            </a:r>
            <a:r>
              <a:rPr b="0" i="0" lang="en-US" sz="2000" u="sng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print (nome)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Joao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nome</a:t>
            </a:r>
            <a:endParaRPr/>
          </a:p>
          <a:p>
            <a:pPr indent="-280987" lvl="1" marL="738187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'Joao'</a:t>
            </a:r>
            <a:endParaRPr/>
          </a:p>
          <a:p>
            <a:pPr indent="-215900" lvl="0" marL="342900" rtl="0" algn="l">
              <a:lnSpc>
                <a:spcPct val="105000"/>
              </a:lnSpc>
              <a:spcBef>
                <a:spcPts val="7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Claudio Esperança</dc:creator>
</cp:coreProperties>
</file>