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69" r:id="rId19"/>
    <p:sldId id="270" r:id="rId20"/>
    <p:sldId id="285" r:id="rId21"/>
    <p:sldId id="286" r:id="rId22"/>
    <p:sldId id="287" r:id="rId23"/>
    <p:sldId id="288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31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0ED4DEA8-7C53-419D-86C3-15E2061FC06F}"/>
    <pc:docChg chg="addSld modSld">
      <pc:chgData name="Rodrigo Malara" userId="d6dcf8413d90d1af" providerId="LiveId" clId="{0ED4DEA8-7C53-419D-86C3-15E2061FC06F}" dt="2021-06-17T22:09:08.840" v="3" actId="404"/>
      <pc:docMkLst>
        <pc:docMk/>
      </pc:docMkLst>
      <pc:sldChg chg="modSp add mod">
        <pc:chgData name="Rodrigo Malara" userId="d6dcf8413d90d1af" providerId="LiveId" clId="{0ED4DEA8-7C53-419D-86C3-15E2061FC06F}" dt="2021-06-17T22:09:08.840" v="3" actId="404"/>
        <pc:sldMkLst>
          <pc:docMk/>
          <pc:sldMk cId="2640792481" sldId="288"/>
        </pc:sldMkLst>
        <pc:spChg chg="mod">
          <ac:chgData name="Rodrigo Malara" userId="d6dcf8413d90d1af" providerId="LiveId" clId="{0ED4DEA8-7C53-419D-86C3-15E2061FC06F}" dt="2021-06-17T22:08:59.378" v="1" actId="20577"/>
          <ac:spMkLst>
            <pc:docMk/>
            <pc:sldMk cId="2640792481" sldId="288"/>
            <ac:spMk id="2" creationId="{274C70A5-7308-4F0D-8088-B95C9B6748CA}"/>
          </ac:spMkLst>
        </pc:spChg>
        <pc:spChg chg="mod">
          <ac:chgData name="Rodrigo Malara" userId="d6dcf8413d90d1af" providerId="LiveId" clId="{0ED4DEA8-7C53-419D-86C3-15E2061FC06F}" dt="2021-06-17T22:09:08.840" v="3" actId="404"/>
          <ac:spMkLst>
            <pc:docMk/>
            <pc:sldMk cId="2640792481" sldId="288"/>
            <ac:spMk id="3" creationId="{6420F9CF-A59A-4EEF-AC5C-AEAEF427E8A2}"/>
          </ac:spMkLst>
        </pc:spChg>
      </pc:sldChg>
    </pc:docChg>
  </pc:docChgLst>
  <pc:docChgLst>
    <pc:chgData name="Rodrigo Malara" userId="d6dcf8413d90d1af" providerId="LiveId" clId="{36D4F8CA-A795-49A1-9B86-29C123E84FFF}"/>
    <pc:docChg chg="undo custSel addSld delSld modSld">
      <pc:chgData name="Rodrigo Malara" userId="d6dcf8413d90d1af" providerId="LiveId" clId="{36D4F8CA-A795-49A1-9B86-29C123E84FFF}" dt="2018-10-23T20:34:11.482" v="119" actId="20577"/>
      <pc:docMkLst>
        <pc:docMk/>
      </pc:docMkLst>
      <pc:sldChg chg="modSp">
        <pc:chgData name="Rodrigo Malara" userId="d6dcf8413d90d1af" providerId="LiveId" clId="{36D4F8CA-A795-49A1-9B86-29C123E84FFF}" dt="2018-10-23T20:30:18.983" v="21" actId="20577"/>
        <pc:sldMkLst>
          <pc:docMk/>
          <pc:sldMk cId="0" sldId="267"/>
        </pc:sldMkLst>
        <pc:spChg chg="mod">
          <ac:chgData name="Rodrigo Malara" userId="d6dcf8413d90d1af" providerId="LiveId" clId="{36D4F8CA-A795-49A1-9B86-29C123E84FFF}" dt="2018-10-23T20:30:18.983" v="21" actId="20577"/>
          <ac:spMkLst>
            <pc:docMk/>
            <pc:sldMk cId="0" sldId="267"/>
            <ac:spMk id="25607" creationId="{80C8C589-86FA-48B9-8487-B1116BB5C759}"/>
          </ac:spMkLst>
        </pc:spChg>
      </pc:sldChg>
      <pc:sldChg chg="del">
        <pc:chgData name="Rodrigo Malara" userId="d6dcf8413d90d1af" providerId="LiveId" clId="{36D4F8CA-A795-49A1-9B86-29C123E84FFF}" dt="2018-10-23T20:26:44.228" v="16" actId="2696"/>
        <pc:sldMkLst>
          <pc:docMk/>
          <pc:sldMk cId="980510123" sldId="271"/>
        </pc:sldMkLst>
      </pc:sldChg>
      <pc:sldChg chg="add setBg">
        <pc:chgData name="Rodrigo Malara" userId="d6dcf8413d90d1af" providerId="LiveId" clId="{36D4F8CA-A795-49A1-9B86-29C123E84FFF}" dt="2018-10-23T20:26:53.217" v="19"/>
        <pc:sldMkLst>
          <pc:docMk/>
          <pc:sldMk cId="980510123" sldId="271"/>
        </pc:sldMkLst>
      </pc:sldChg>
      <pc:sldChg chg="add setBg">
        <pc:chgData name="Rodrigo Malara" userId="d6dcf8413d90d1af" providerId="LiveId" clId="{36D4F8CA-A795-49A1-9B86-29C123E84FFF}" dt="2018-10-23T20:26:53.217" v="19"/>
        <pc:sldMkLst>
          <pc:docMk/>
          <pc:sldMk cId="2052132105" sldId="272"/>
        </pc:sldMkLst>
      </pc:sldChg>
      <pc:sldChg chg="del">
        <pc:chgData name="Rodrigo Malara" userId="d6dcf8413d90d1af" providerId="LiveId" clId="{36D4F8CA-A795-49A1-9B86-29C123E84FFF}" dt="2018-10-23T20:26:44.259" v="17" actId="2696"/>
        <pc:sldMkLst>
          <pc:docMk/>
          <pc:sldMk cId="2052132105" sldId="272"/>
        </pc:sldMkLst>
      </pc:sldChg>
      <pc:sldChg chg="del">
        <pc:chgData name="Rodrigo Malara" userId="d6dcf8413d90d1af" providerId="LiveId" clId="{36D4F8CA-A795-49A1-9B86-29C123E84FFF}" dt="2018-10-23T20:26:44.306" v="18" actId="2696"/>
        <pc:sldMkLst>
          <pc:docMk/>
          <pc:sldMk cId="79240532" sldId="273"/>
        </pc:sldMkLst>
      </pc:sldChg>
      <pc:sldChg chg="add setBg">
        <pc:chgData name="Rodrigo Malara" userId="d6dcf8413d90d1af" providerId="LiveId" clId="{36D4F8CA-A795-49A1-9B86-29C123E84FFF}" dt="2018-10-23T20:26:53.217" v="19"/>
        <pc:sldMkLst>
          <pc:docMk/>
          <pc:sldMk cId="79240532" sldId="273"/>
        </pc:sldMkLst>
      </pc:sldChg>
      <pc:sldChg chg="modSp">
        <pc:chgData name="Rodrigo Malara" userId="d6dcf8413d90d1af" providerId="LiveId" clId="{36D4F8CA-A795-49A1-9B86-29C123E84FFF}" dt="2018-10-23T20:31:22.263" v="43" actId="20577"/>
        <pc:sldMkLst>
          <pc:docMk/>
          <pc:sldMk cId="0" sldId="274"/>
        </pc:sldMkLst>
        <pc:spChg chg="mod">
          <ac:chgData name="Rodrigo Malara" userId="d6dcf8413d90d1af" providerId="LiveId" clId="{36D4F8CA-A795-49A1-9B86-29C123E84FFF}" dt="2018-10-23T20:25:48.363" v="14" actId="20577"/>
          <ac:spMkLst>
            <pc:docMk/>
            <pc:sldMk cId="0" sldId="274"/>
            <ac:spMk id="21506" creationId="{BB203020-9BE5-43EB-A57E-AC7C41938A0D}"/>
          </ac:spMkLst>
        </pc:spChg>
        <pc:spChg chg="mod">
          <ac:chgData name="Rodrigo Malara" userId="d6dcf8413d90d1af" providerId="LiveId" clId="{36D4F8CA-A795-49A1-9B86-29C123E84FFF}" dt="2018-10-23T20:31:22.263" v="43" actId="20577"/>
          <ac:spMkLst>
            <pc:docMk/>
            <pc:sldMk cId="0" sldId="274"/>
            <ac:spMk id="39939" creationId="{22AE5BB3-79EA-4E53-B6E4-48BFF8E8CC4F}"/>
          </ac:spMkLst>
        </pc:spChg>
      </pc:sldChg>
      <pc:sldChg chg="del">
        <pc:chgData name="Rodrigo Malara" userId="d6dcf8413d90d1af" providerId="LiveId" clId="{36D4F8CA-A795-49A1-9B86-29C123E84FFF}" dt="2018-10-23T20:26:27.507" v="15" actId="2696"/>
        <pc:sldMkLst>
          <pc:docMk/>
          <pc:sldMk cId="0" sldId="283"/>
        </pc:sldMkLst>
      </pc:sldChg>
      <pc:sldChg chg="modSp add">
        <pc:chgData name="Rodrigo Malara" userId="d6dcf8413d90d1af" providerId="LiveId" clId="{36D4F8CA-A795-49A1-9B86-29C123E84FFF}" dt="2018-10-23T20:32:25.069" v="92" actId="14100"/>
        <pc:sldMkLst>
          <pc:docMk/>
          <pc:sldMk cId="466260662" sldId="286"/>
        </pc:sldMkLst>
        <pc:spChg chg="mod">
          <ac:chgData name="Rodrigo Malara" userId="d6dcf8413d90d1af" providerId="LiveId" clId="{36D4F8CA-A795-49A1-9B86-29C123E84FFF}" dt="2018-10-23T20:31:30.630" v="53" actId="20577"/>
          <ac:spMkLst>
            <pc:docMk/>
            <pc:sldMk cId="466260662" sldId="286"/>
            <ac:spMk id="2" creationId="{274C70A5-7308-4F0D-8088-B95C9B6748CA}"/>
          </ac:spMkLst>
        </pc:spChg>
        <pc:spChg chg="mod">
          <ac:chgData name="Rodrigo Malara" userId="d6dcf8413d90d1af" providerId="LiveId" clId="{36D4F8CA-A795-49A1-9B86-29C123E84FFF}" dt="2018-10-23T20:32:25.069" v="92" actId="14100"/>
          <ac:spMkLst>
            <pc:docMk/>
            <pc:sldMk cId="466260662" sldId="286"/>
            <ac:spMk id="3" creationId="{6420F9CF-A59A-4EEF-AC5C-AEAEF427E8A2}"/>
          </ac:spMkLst>
        </pc:spChg>
      </pc:sldChg>
      <pc:sldChg chg="modSp add">
        <pc:chgData name="Rodrigo Malara" userId="d6dcf8413d90d1af" providerId="LiveId" clId="{36D4F8CA-A795-49A1-9B86-29C123E84FFF}" dt="2018-10-23T20:34:11.482" v="119" actId="20577"/>
        <pc:sldMkLst>
          <pc:docMk/>
          <pc:sldMk cId="2707716382" sldId="287"/>
        </pc:sldMkLst>
        <pc:spChg chg="mod">
          <ac:chgData name="Rodrigo Malara" userId="d6dcf8413d90d1af" providerId="LiveId" clId="{36D4F8CA-A795-49A1-9B86-29C123E84FFF}" dt="2018-10-23T20:34:11.482" v="119" actId="20577"/>
          <ac:spMkLst>
            <pc:docMk/>
            <pc:sldMk cId="2707716382" sldId="287"/>
            <ac:spMk id="2" creationId="{274C70A5-7308-4F0D-8088-B95C9B6748CA}"/>
          </ac:spMkLst>
        </pc:spChg>
        <pc:spChg chg="mod">
          <ac:chgData name="Rodrigo Malara" userId="d6dcf8413d90d1af" providerId="LiveId" clId="{36D4F8CA-A795-49A1-9B86-29C123E84FFF}" dt="2018-10-23T20:33:54.559" v="113" actId="404"/>
          <ac:spMkLst>
            <pc:docMk/>
            <pc:sldMk cId="2707716382" sldId="287"/>
            <ac:spMk id="3" creationId="{6420F9CF-A59A-4EEF-AC5C-AEAEF427E8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AE14C74A-B37B-40F0-8952-C8E316B5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835143-D7B4-4640-B785-22FD1BD1386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99AF61-A298-4539-889E-3197A692E14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98DFDA94-B3FC-482C-B20E-697DC72816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D3FD45D-12EA-419C-BAD1-9250CE18C94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C3BC61C-0965-4E88-837B-74E4EACA5A3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39AC296-8DA6-40E7-950B-1B93D72DFF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79C659AF-1BC1-4B5C-A232-8CB2E254D82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C9DEE62-9947-47CA-BB74-645AA4951F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F58AA5-73EA-4AD6-9180-9A848862C446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pt-BR">
              <a:cs typeface="DejaVu Sans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22F46A88-8632-4ABA-9F65-D4D31AAFA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01B6739-0721-4427-98DA-E9D534C2D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31C742C-CBE9-475E-8651-C40352A855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3AB09B-F368-43AA-819E-3211F2D538B4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pt-BR"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C2364B40-28A6-4307-A928-7CF205990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CEB1D68-C7DE-44AA-8B73-4C3A96B05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45A8E4D-E2D6-41C4-9B4D-96B7ACDE2D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B51E68-F54F-4859-A99E-C18FF1086D78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pt-BR"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13494F72-4B9A-45FF-A589-20B705E10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445F87B-46B6-413D-8C96-ECBD283B1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CFF2629-339E-400D-8D1D-0476A7B398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938AA5-0A43-44D6-90C4-14A67B65D3BB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pt-BR"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3D6738C1-B458-4D10-9E23-6E085B107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18FCFAF-6873-4139-ACF2-7B89F5E58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367877B-A605-4172-8A63-295E6AF933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7BEAD0-49E9-473F-8593-662D552631BB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pt-BR"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193AD4BF-6467-4EFB-A45C-9A1D10934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6FB4EB0-D8CB-4BE5-84FA-A1D78FF69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3D94755-0DED-4FAC-AC89-8A661BCF1F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4344A8-C2E0-42C5-8D9D-D718EE344402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pt-BR"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FF1F281F-B8C9-4454-84A4-7B2931811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B4B7EE4-8A3F-4F64-9FAB-5FA16411A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62B21C5-B76C-448D-AC47-2C6C166C8C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2DEE28-BCB6-41CA-8D16-3C5C92D50CB7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3BAC0EA1-5CA1-4056-A22D-AA7B5D984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AE54A1A-7197-488E-87A7-EA5F266EC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391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71E6E17-2D3D-4986-BD0B-A9B4887E10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4251CD-14BC-46CD-9C8C-A2B47D6A31EE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pt-BR"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BFC804BF-BF0D-4AE4-BA3A-8B7ED4909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C61465A-7815-43ED-AA9C-DC6E13814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6818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E8F5C1D-E6BE-4288-A055-6EA11F2C13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11D7C7-86BF-4E94-B678-B0DFAB22B165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pt-BR"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4442D6BC-D520-4100-AEBE-DC5A2EE59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65935336-CFC4-4E6A-927F-E66097626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9693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DBF3688-E3D5-4539-BFE5-473AA73119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0B8D52-F0EF-4109-BAA2-8D3207D0C275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pt-BR"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4873C1FE-61A0-42D3-86A4-455A9E7CF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18149E5F-19E7-4E31-8BB0-B1296E96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3AF09A0-13C1-463C-BE10-E0961AF071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0F4672-D192-4593-AE72-0AC99A2AB544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44E4EDA1-FA29-4044-AD89-A677422A8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CA4512DD-C5F4-492B-9C0B-312424AD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9ECF219-EB93-414B-9461-BBDBD87F7F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CFFDCB-0FBF-4235-859F-3F7CD5426799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pt-BR">
              <a:cs typeface="DejaVu Sans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859647C7-A5F3-4B5E-BADB-DFB6BF09C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64AEF4C-2143-4BF3-8A27-DFC1F9DA6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48FB8EE-A676-44C3-81B7-66BB09A730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5B83C0-C6D0-4078-8181-E06059041253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FDD68AE7-5B9F-4C6C-B0D0-041477F93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7512557A-B465-48DB-BF63-040FA300C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632B112-E975-4171-A02B-D9756F373C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B9F9A4-0F17-4FAD-AC27-A7D37911CB9B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pt-BR"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E30D9B97-70FE-4CBB-A201-A5BB09B76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98F4BAA7-0703-41D7-8070-F16CC3CC4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7C5C6B7-910F-46FE-904A-37F4E18F3B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3F3BAB-A039-46B3-B15E-4C68F05AEED5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pt-BR"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FF03870A-3CE9-4047-8137-3A97C3D1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803BE155-D9F1-482B-A247-710CB8A33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D5C35F4-BD78-466E-9FE0-9C582DFFA4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FF7EEF-F0CC-43C6-99A5-35CF196C28FB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pt-BR"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6A4D0EDA-F1CD-4E50-836E-BF9CAB3B2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7BD8FFC3-2F39-453C-8E29-E6C2C2201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B257281-074E-4EF6-9B20-79820993A9B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A8EEC6-9CD7-47AC-9CA8-EF8B0859CC8A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pt-BR"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00EC2054-3A5B-4126-B167-3ABA84CEF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90FEE8E6-D828-4FF0-BE4F-DABF8B07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F3F6386-48F0-429D-A7E3-FA25C2184A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FC6DF1-229A-42FA-A96B-F42F80102716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pt-BR"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CC7C21A-9728-4144-9E1C-DC0D1DA04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22E6A3FD-80AC-421E-AA60-C9006FAC8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D205ED1-4C95-4912-8EF9-B7B301C538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7AD6ED-14F6-4037-AB27-EF8E2050E45D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pt-BR"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8BAE54D0-6093-4039-8F47-1C8CEF6C9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87B46CD9-BBEA-4CDF-A22B-825BB2D1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24852DD-DD60-4F7C-9B31-7A4D0C754F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C25666-CD42-4428-8F36-3E84D552159C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pt-BR"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E507ED03-5FC2-4554-8A12-0A006032F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0DCC9AEC-7008-4536-9060-D06384CD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623AEAD-94E7-419D-83DE-64326AB382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8DEFF3-ABEB-47BB-9112-9C1CE7661545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pt-BR"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42BB02E4-D7EC-4457-88BD-95D1C2FB5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02126833-F148-4023-B6FD-8F88D182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7EACE30-EB76-470B-B8AD-9877FD1539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AE750F-FBBB-479D-A468-9F8FB504B12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pt-BR"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653DBC33-817D-444D-9CAE-FE01D6F14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20439A13-C8B8-4FD6-A0E9-410C65A5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D0A918E-5EA1-4F60-8F68-AE3E355DBA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A217A4-AA81-4325-82A1-1E67A8CE83BE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pt-BR">
              <a:cs typeface="DejaVu Sans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CA8272B5-B5E4-4FE0-863E-26F924835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F443F47-F9DD-4DE3-BAA7-1EC664AC1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298B164-BC97-414B-BF50-389DA97CB6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7F319E-9A45-4B55-8B18-7545C25141B8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pt-BR">
              <a:cs typeface="DejaVu Sans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FADCC72-DF9E-4538-860C-7419CCA9C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7189B1A4-BFC8-4F33-BF4A-261E3EAFC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1716645-4B84-4E5F-A1A5-062D37A84A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84A6A4-62BE-4F2C-A264-B024B3BED86D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pt-BR">
              <a:cs typeface="DejaVu Sans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AAAC2744-6B2A-4541-8166-68469505B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B489885-4469-4082-9876-856328446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7DADEAF-A2B4-4C4D-9374-F404D15B35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C48525-2279-49A5-AF9D-5035F5AD2FD9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pt-BR">
              <a:cs typeface="DejaVu Sans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FE94B1A4-5349-416D-8951-592BBDF11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D4BF8286-28C5-414C-BB78-A2475D0AF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1CD3313-3BC1-49A6-ABCE-351D6946F9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39D6CB-F894-4E72-B447-AD3B8C2A3C9D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pt-BR">
              <a:cs typeface="DejaVu Sans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B1AF1C46-CE2A-4466-A3F7-2080A266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BE2A773-DF65-404B-A362-E9EFFC8DB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CB70A87-6C21-4176-AD04-4ECE3E8F0A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AAE1C1-1622-4F87-8CA1-806C911818EB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pt-BR">
              <a:cs typeface="DejaVu Sans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67284CAC-9F0D-43DF-B529-418F4AF26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C608552-0718-43EE-995A-BA5070EF9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26B90BC-A375-4FD3-8189-CE17C3AD8C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FCE770-A0F6-48CE-8FCE-A80D0CF730A2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pt-BR">
              <a:cs typeface="DejaVu Sans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BAF62D69-D145-4E25-B3D7-6304D3263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73483AD-DDE8-46AD-9A7F-37D9F8D25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E5CD-8FBD-4AD8-8469-7ED59341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ECF79-072F-4569-B317-19417A72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E72BB-2D96-4C40-B24D-529FF8D6CA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160BD-5665-46E6-BDAB-30E8B6B4376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F6063-67E6-4844-821F-56A95E0C9F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140F2-89F7-46F2-A89A-2F0EA7F120F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285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F593-49D9-4F36-9502-EA5B5FE5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D455A-8679-47A0-9268-819E28D3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93FF3-63F8-42D8-8572-8F4EA1BC404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0B134-F518-4BE4-9CE3-B988870B16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7B5BB-8158-4A14-8242-D1E67642E0C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0F42-3396-48F4-8F24-66A6B9AA473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597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A7A3C-3D8D-4C75-BEB0-B737F65FD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2CE0-33B9-4E1F-B0A2-05B12603B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E1083-4CEC-4EA5-B32D-835DB3B4B9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FD7A0-2B51-4152-8B65-F8A646C587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5E7226-CD71-4758-900D-DDEF701C9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7C1E3-1A57-431C-964C-D9EE015A1E1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78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BB4B-CA30-4367-88D3-0C8AED81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CE6C-B6F1-4996-A2A6-E44C25A6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0D9E4-18C7-4865-83D3-6758551261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581EC-8B72-4CDD-9CA3-E1466CD009C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116C4-A606-457C-9E4A-95009ECBA52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3A2E-A07C-47BD-9C61-1E847FB014A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164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56B8-6AEC-48FE-BE37-22F1B68C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5DBE6-019E-4342-A4D4-83A95135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9D035-F529-4BAD-8686-3FED5A5DF3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C52FA6-BD81-4D0F-97DE-1DEC23564B2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8FC20-76FB-4B61-A1BD-D9E79AD1238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2634-0415-4940-AA3E-4533AE8B14F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434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7E5-BC03-43E5-B211-7951AD27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803F-3504-4630-A1AB-6AEF28ECB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9143-A03D-4ABD-81E5-A5B8C6A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E16FD9-7C24-492C-A68B-1F9FC9A7B9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907A3B-3324-47C7-8483-4D024F7CFED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A74DCC-1707-49F9-B75E-1833177522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BEC1C-0091-4945-9226-05E2484E726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598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D665-0947-4F93-B346-F6070575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EFFC-3A45-4D0B-AC5F-EE3A245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59C6A-896C-4EBB-8819-C787EDA3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39AC6-CF3C-4F36-9150-DB89B994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D8A1D-4995-4CA5-8059-8BDAD604D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426448-0E15-4023-ACE2-E90480837C2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2A7023-B4DC-4839-ABBF-90B522C3CF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E7B18A-290C-459E-91B2-7EF72B031A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F1F23-00EA-4D7C-A0FE-3A5481E87D6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64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F58-161D-47AD-B8FC-0201ADC2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F08CCC-097D-4D00-A8FB-CE2A6F2BC7A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A0C07C-A588-42ED-A310-0D983D7CB0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D813DF-04B1-4BF5-8DFA-7A363F6712F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778AA-AD4E-4F3D-A664-105F159A54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713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F7544F6-448F-4209-9435-809BDEE472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59C698-5FF6-48B8-BAD6-62EA46F1938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36947B-BCF2-452D-B4BC-FE0AF417386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B1896-987B-44CC-A42A-561EFDD7681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125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CA89-4C05-4743-B274-AB05498E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71CA-B223-4373-B1EC-F976E437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84844-2FA0-4494-B0D1-B2787763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A74728-B68F-45E4-8421-D7BDB8A7C8E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294EA5-E2BE-4E72-A6BF-A0A452EE110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8F8576-0718-49EC-8C79-2B1BE5B74B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933DA-A7CE-44BE-8F24-130BD5F39CC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79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30E6-42E8-4BA6-A0D1-C2CA5A13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98E08-B8C0-465B-8948-528C9210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7CDE8-19D4-4744-BA98-71B9D306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17BB41-7A4A-441B-B557-07D372A8E5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9CAB3E4-4F8E-4F30-8D84-F02544F8F86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7C701-0247-4CF8-AB1B-C7981243529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E32D3-38D7-4A9C-ABF5-2DF780FC364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382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76B3FE-D9AD-4790-93E8-F396C137B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9C57887-26BF-43BD-B8BF-E915AA517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0B09487-96D1-4A9B-B341-83D70EF8D24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4C420E-7DE9-4F9C-B63F-D5879D18DED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BEBAEC-489E-47FC-B829-0FA3338D0E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046CC53F-A9E0-46C3-A237-A7D93BF0AD4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DejaVu Sans" panose="020B0603030804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799ADB-27BC-4A12-8DD3-1B5B258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E1758-65A2-4776-B31C-84FFA80C7ECF}" type="slidenum">
              <a:rPr lang="en-US" altLang="pt-BR">
                <a:latin typeface="+mj-lt"/>
              </a:rPr>
              <a:pPr>
                <a:defRPr/>
              </a:pPr>
              <a:t>1</a:t>
            </a:fld>
            <a:endParaRPr lang="en-US" altLang="pt-BR">
              <a:latin typeface="+mj-lt"/>
            </a:endParaRPr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18B60064-5DB1-47C8-9C2C-45AE8849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2205038"/>
            <a:ext cx="4168775" cy="39925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class </a:t>
            </a:r>
            <a:r>
              <a:rPr lang="en-US" altLang="pt-BR" dirty="0" err="1">
                <a:latin typeface="+mj-lt"/>
              </a:rPr>
              <a:t>Retangulo</a:t>
            </a:r>
            <a:r>
              <a:rPr lang="en-US" altLang="pt-BR" dirty="0">
                <a:latin typeface="+mj-lt"/>
              </a:rPr>
              <a:t> {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private: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    int </a:t>
            </a:r>
            <a:r>
              <a:rPr lang="en-US" altLang="pt-BR" dirty="0" err="1">
                <a:latin typeface="+mj-lt"/>
              </a:rPr>
              <a:t>nroVertices</a:t>
            </a:r>
            <a:r>
              <a:rPr lang="en-US" altLang="pt-BR" dirty="0">
                <a:latin typeface="+mj-lt"/>
              </a:rPr>
              <a:t>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    float *</a:t>
            </a:r>
            <a:r>
              <a:rPr lang="en-US" altLang="pt-BR" dirty="0" err="1">
                <a:latin typeface="+mj-lt"/>
              </a:rPr>
              <a:t>xCord</a:t>
            </a:r>
            <a:r>
              <a:rPr lang="en-US" altLang="pt-BR" dirty="0">
                <a:latin typeface="+mj-lt"/>
              </a:rPr>
              <a:t>, *</a:t>
            </a:r>
            <a:r>
              <a:rPr lang="en-US" altLang="pt-BR" dirty="0" err="1">
                <a:latin typeface="+mj-lt"/>
              </a:rPr>
              <a:t>yCord</a:t>
            </a:r>
            <a:r>
              <a:rPr lang="en-US" altLang="pt-BR" dirty="0">
                <a:latin typeface="+mj-lt"/>
              </a:rPr>
              <a:t>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public: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    void set(float *x, float *y, int </a:t>
            </a:r>
            <a:r>
              <a:rPr lang="en-US" altLang="pt-BR" dirty="0" err="1">
                <a:latin typeface="+mj-lt"/>
              </a:rPr>
              <a:t>nV</a:t>
            </a:r>
            <a:r>
              <a:rPr lang="en-US" altLang="pt-BR" dirty="0">
                <a:latin typeface="+mj-lt"/>
              </a:rPr>
              <a:t>);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    float area();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};</a:t>
            </a: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91F71FFB-7CC6-444A-BD04-C41F80338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Conceito de herança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7962B4E-2FB2-47CC-83FD-EFE338C9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1052513"/>
            <a:ext cx="1828800" cy="7620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3200" dirty="0" err="1">
                <a:solidFill>
                  <a:srgbClr val="FFFF00"/>
                </a:solidFill>
                <a:latin typeface="+mj-lt"/>
              </a:rPr>
              <a:t>Retângulo</a:t>
            </a:r>
            <a:endParaRPr lang="en-US" altLang="pt-BR" sz="28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7C2C517-8726-4DE7-BDF8-DA047C2B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25538"/>
            <a:ext cx="1828800" cy="6096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3200" dirty="0" err="1">
                <a:solidFill>
                  <a:srgbClr val="000066"/>
                </a:solidFill>
                <a:latin typeface="+mj-lt"/>
              </a:rPr>
              <a:t>Polígono</a:t>
            </a:r>
            <a:endParaRPr lang="en-US" altLang="pt-BR" sz="320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B66F5BF-11E2-49C7-B0CF-9B71C999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05038"/>
            <a:ext cx="4343400" cy="3992562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class </a:t>
            </a:r>
            <a:r>
              <a:rPr lang="en-US" altLang="pt-BR" dirty="0" err="1">
                <a:latin typeface="+mj-lt"/>
              </a:rPr>
              <a:t>Poligono</a:t>
            </a:r>
            <a:r>
              <a:rPr lang="en-US" altLang="pt-BR" dirty="0">
                <a:latin typeface="+mj-lt"/>
              </a:rPr>
              <a:t> {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private: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          int </a:t>
            </a:r>
            <a:r>
              <a:rPr lang="en-US" altLang="pt-BR" dirty="0" err="1">
                <a:latin typeface="+mj-lt"/>
              </a:rPr>
              <a:t>nroVertices</a:t>
            </a:r>
            <a:r>
              <a:rPr lang="en-US" altLang="pt-BR" dirty="0">
                <a:latin typeface="+mj-lt"/>
              </a:rPr>
              <a:t>;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          float *</a:t>
            </a:r>
            <a:r>
              <a:rPr lang="en-US" altLang="pt-BR" dirty="0" err="1">
                <a:latin typeface="+mj-lt"/>
              </a:rPr>
              <a:t>xCord</a:t>
            </a:r>
            <a:r>
              <a:rPr lang="en-US" altLang="pt-BR" dirty="0">
                <a:latin typeface="+mj-lt"/>
              </a:rPr>
              <a:t>, *</a:t>
            </a:r>
            <a:r>
              <a:rPr lang="en-US" altLang="pt-BR" dirty="0" err="1">
                <a:latin typeface="+mj-lt"/>
              </a:rPr>
              <a:t>yCord</a:t>
            </a:r>
            <a:r>
              <a:rPr lang="en-US" altLang="pt-BR" dirty="0">
                <a:latin typeface="+mj-lt"/>
              </a:rPr>
              <a:t>;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public: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          void set(float *x, float *y, int </a:t>
            </a:r>
            <a:r>
              <a:rPr lang="en-US" altLang="pt-BR" dirty="0" err="1">
                <a:latin typeface="+mj-lt"/>
              </a:rPr>
              <a:t>nV</a:t>
            </a:r>
            <a:r>
              <a:rPr lang="en-US" altLang="pt-BR" dirty="0">
                <a:latin typeface="+mj-lt"/>
              </a:rPr>
              <a:t>);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1D1834BE-B8BB-4A73-9551-ACF96E2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6912F9EE-639E-4979-87C5-8093868FAB3D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10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25AF79E-061D-4DC1-B80E-063839363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6096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O que herda?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0B2128E-9E26-4F12-80F6-B183FAA57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34350" cy="3962400"/>
          </a:xfrm>
        </p:spPr>
        <p:txBody>
          <a:bodyPr/>
          <a:lstStyle/>
          <a:p>
            <a:pPr marL="341313" indent="-341313"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600" dirty="0" err="1">
                <a:solidFill>
                  <a:srgbClr val="3333CC"/>
                </a:solidFill>
                <a:latin typeface="+mj-lt"/>
              </a:rPr>
              <a:t>Em</a:t>
            </a:r>
            <a:r>
              <a:rPr lang="en-US" altLang="pt-BR" sz="36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3600" dirty="0" err="1">
                <a:solidFill>
                  <a:srgbClr val="3333CC"/>
                </a:solidFill>
                <a:latin typeface="+mj-lt"/>
              </a:rPr>
              <a:t>princípio</a:t>
            </a:r>
            <a:r>
              <a:rPr lang="en-US" altLang="pt-BR" sz="3600" dirty="0">
                <a:latin typeface="+mj-lt"/>
              </a:rPr>
              <a:t>, </a:t>
            </a:r>
            <a:r>
              <a:rPr lang="en-US" altLang="pt-BR" sz="3600" dirty="0" err="1">
                <a:latin typeface="+mj-lt"/>
              </a:rPr>
              <a:t>cada</a:t>
            </a:r>
            <a:r>
              <a:rPr lang="en-US" altLang="pt-BR" sz="3600" dirty="0">
                <a:latin typeface="+mj-lt"/>
              </a:rPr>
              <a:t> </a:t>
            </a:r>
            <a:r>
              <a:rPr lang="en-US" altLang="pt-BR" sz="3600" dirty="0" err="1">
                <a:latin typeface="+mj-lt"/>
              </a:rPr>
              <a:t>membro</a:t>
            </a:r>
            <a:r>
              <a:rPr lang="en-US" altLang="pt-BR" sz="3600" dirty="0">
                <a:latin typeface="+mj-lt"/>
              </a:rPr>
              <a:t> de </a:t>
            </a:r>
            <a:r>
              <a:rPr lang="en-US" altLang="pt-BR" sz="3600" dirty="0" err="1">
                <a:latin typeface="+mj-lt"/>
              </a:rPr>
              <a:t>uma</a:t>
            </a:r>
            <a:r>
              <a:rPr lang="en-US" altLang="pt-BR" sz="3600" dirty="0">
                <a:latin typeface="+mj-lt"/>
              </a:rPr>
              <a:t> </a:t>
            </a:r>
            <a:r>
              <a:rPr lang="en-US" altLang="pt-BR" sz="3600" dirty="0" err="1">
                <a:latin typeface="+mj-lt"/>
              </a:rPr>
              <a:t>classe</a:t>
            </a:r>
            <a:r>
              <a:rPr lang="en-US" altLang="pt-BR" sz="3600" dirty="0">
                <a:latin typeface="+mj-lt"/>
              </a:rPr>
              <a:t> base é </a:t>
            </a:r>
            <a:r>
              <a:rPr lang="en-US" altLang="pt-BR" sz="3600" dirty="0" err="1">
                <a:latin typeface="+mj-lt"/>
              </a:rPr>
              <a:t>herdado</a:t>
            </a:r>
            <a:r>
              <a:rPr lang="en-US" altLang="pt-BR" sz="3600" dirty="0">
                <a:latin typeface="+mj-lt"/>
              </a:rPr>
              <a:t> por </a:t>
            </a:r>
            <a:r>
              <a:rPr lang="en-US" altLang="pt-BR" sz="3600" dirty="0" err="1">
                <a:latin typeface="+mj-lt"/>
              </a:rPr>
              <a:t>uma</a:t>
            </a:r>
            <a:r>
              <a:rPr lang="en-US" altLang="pt-BR" sz="3600" dirty="0">
                <a:latin typeface="+mj-lt"/>
              </a:rPr>
              <a:t> </a:t>
            </a:r>
            <a:r>
              <a:rPr lang="en-US" altLang="pt-BR" sz="3600" dirty="0" err="1">
                <a:latin typeface="+mj-lt"/>
              </a:rPr>
              <a:t>classe</a:t>
            </a:r>
            <a:r>
              <a:rPr lang="en-US" altLang="pt-BR" sz="3600" dirty="0">
                <a:latin typeface="+mj-lt"/>
              </a:rPr>
              <a:t> </a:t>
            </a:r>
            <a:r>
              <a:rPr lang="en-US" altLang="pt-BR" sz="3600" dirty="0" err="1">
                <a:solidFill>
                  <a:srgbClr val="FF0000"/>
                </a:solidFill>
                <a:latin typeface="+mj-lt"/>
              </a:rPr>
              <a:t>derivada</a:t>
            </a:r>
            <a:endParaRPr lang="en-US" altLang="pt-BR" sz="3600" dirty="0">
              <a:solidFill>
                <a:srgbClr val="FF0000"/>
              </a:solidFill>
              <a:latin typeface="+mj-lt"/>
            </a:endParaRP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200" dirty="0" err="1">
                <a:latin typeface="+mj-lt"/>
              </a:rPr>
              <a:t>apenas</a:t>
            </a:r>
            <a:r>
              <a:rPr lang="en-US" altLang="pt-BR" sz="3200" dirty="0">
                <a:latin typeface="+mj-lt"/>
              </a:rPr>
              <a:t> com </a:t>
            </a:r>
            <a:r>
              <a:rPr lang="en-US" altLang="pt-BR" sz="3200" dirty="0" err="1">
                <a:latin typeface="+mj-lt"/>
              </a:rPr>
              <a:t>permissões</a:t>
            </a:r>
            <a:r>
              <a:rPr lang="en-US" altLang="pt-BR" sz="3200" dirty="0">
                <a:latin typeface="+mj-lt"/>
              </a:rPr>
              <a:t> de </a:t>
            </a:r>
            <a:r>
              <a:rPr lang="en-US" altLang="pt-BR" sz="3200" dirty="0" err="1">
                <a:latin typeface="+mj-lt"/>
              </a:rPr>
              <a:t>acesso</a:t>
            </a:r>
            <a:r>
              <a:rPr lang="en-US" altLang="pt-BR" sz="3200" dirty="0">
                <a:latin typeface="+mj-lt"/>
              </a:rPr>
              <a:t> </a:t>
            </a:r>
            <a:r>
              <a:rPr lang="en-US" altLang="pt-BR" sz="3200" dirty="0" err="1">
                <a:latin typeface="+mj-lt"/>
              </a:rPr>
              <a:t>diferentes</a:t>
            </a:r>
            <a:endParaRPr lang="en-US" altLang="pt-BR" sz="32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9DC1AC46-EE0A-4D9C-B2B4-899DC070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03413" cy="4556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7FF3AAD8-8C17-4C36-823E-4E6A31391C01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11</a:t>
            </a:fld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A3639724-4A8F-4E87-877E-9928D9517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" y="55563"/>
            <a:ext cx="8710613" cy="7810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Controle de acesso sobre os membros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2A8641B-F26E-409D-8D83-2B63D9112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7675" y="1268413"/>
            <a:ext cx="6156325" cy="2095500"/>
          </a:xfrm>
        </p:spPr>
        <p:txBody>
          <a:bodyPr/>
          <a:lstStyle/>
          <a:p>
            <a:pPr marL="0" indent="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latin typeface="+mj-lt"/>
              </a:rPr>
              <a:t>Há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dois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níveis</a:t>
            </a:r>
            <a:r>
              <a:rPr lang="en-US" altLang="pt-BR" dirty="0">
                <a:latin typeface="+mj-lt"/>
              </a:rPr>
              <a:t> de </a:t>
            </a:r>
            <a:r>
              <a:rPr lang="en-US" altLang="pt-BR" dirty="0" err="1">
                <a:latin typeface="+mj-lt"/>
              </a:rPr>
              <a:t>controle</a:t>
            </a:r>
            <a:r>
              <a:rPr lang="en-US" altLang="pt-BR" dirty="0">
                <a:latin typeface="+mj-lt"/>
              </a:rPr>
              <a:t> de </a:t>
            </a:r>
            <a:r>
              <a:rPr lang="en-US" altLang="pt-BR" dirty="0" err="1">
                <a:latin typeface="+mj-lt"/>
              </a:rPr>
              <a:t>acesso</a:t>
            </a:r>
            <a:r>
              <a:rPr lang="en-US" altLang="pt-BR" dirty="0">
                <a:latin typeface="+mj-lt"/>
              </a:rPr>
              <a:t> para </a:t>
            </a:r>
            <a:r>
              <a:rPr lang="en-US" altLang="pt-BR" dirty="0" err="1">
                <a:latin typeface="+mj-lt"/>
              </a:rPr>
              <a:t>os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membros</a:t>
            </a:r>
            <a:r>
              <a:rPr lang="en-US" altLang="pt-BR" dirty="0">
                <a:latin typeface="+mj-lt"/>
              </a:rPr>
              <a:t> da </a:t>
            </a:r>
            <a:r>
              <a:rPr lang="en-US" altLang="pt-BR" dirty="0" err="1">
                <a:latin typeface="+mj-lt"/>
              </a:rPr>
              <a:t>classe</a:t>
            </a:r>
            <a:endParaRPr lang="en-US" altLang="pt-BR" dirty="0">
              <a:latin typeface="+mj-lt"/>
            </a:endParaRPr>
          </a:p>
          <a:p>
            <a:pPr marL="741363" lvl="1" indent="-284163">
              <a:spcBef>
                <a:spcPts val="600"/>
              </a:spcBef>
              <a:buClr>
                <a:srgbClr val="3333CC"/>
              </a:buClr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definição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de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classe</a:t>
            </a:r>
            <a:endParaRPr lang="en-US" altLang="pt-BR" dirty="0">
              <a:solidFill>
                <a:srgbClr val="3333CC"/>
              </a:solidFill>
              <a:latin typeface="+mj-lt"/>
            </a:endParaRPr>
          </a:p>
          <a:p>
            <a:pPr marL="741363" lvl="1" indent="-284163">
              <a:spcBef>
                <a:spcPts val="600"/>
              </a:spcBef>
              <a:buClr>
                <a:srgbClr val="339933"/>
              </a:buClr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tipo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de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herança</a:t>
            </a:r>
            <a:endParaRPr lang="en-US" altLang="pt-BR" dirty="0">
              <a:solidFill>
                <a:srgbClr val="339933"/>
              </a:solidFill>
              <a:latin typeface="+mj-lt"/>
            </a:endParaRPr>
          </a:p>
        </p:txBody>
      </p:sp>
      <p:graphicFrame>
        <p:nvGraphicFramePr>
          <p:cNvPr id="23557" name="Object 3">
            <a:extLst>
              <a:ext uri="{FF2B5EF4-FFF2-40B4-BE49-F238E27FC236}">
                <a16:creationId xmlns:a16="http://schemas.microsoft.com/office/drawing/2014/main" id="{9AD30B80-EE8F-4C6C-B66A-35C4DA7F9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998788"/>
          <a:ext cx="2895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45440" imgH="1905480" progId="">
                  <p:embed/>
                </p:oleObj>
              </mc:Choice>
              <mc:Fallback>
                <p:oleObj r:id="rId3" imgW="1945440" imgH="1905480" progId="">
                  <p:embed/>
                  <p:pic>
                    <p:nvPicPr>
                      <p:cNvPr id="23557" name="Object 3">
                        <a:extLst>
                          <a:ext uri="{FF2B5EF4-FFF2-40B4-BE49-F238E27FC236}">
                            <a16:creationId xmlns:a16="http://schemas.microsoft.com/office/drawing/2014/main" id="{9AD30B80-EE8F-4C6C-B66A-35C4DA7F9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98788"/>
                        <a:ext cx="2895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AE0504D0-FEF9-4B58-A229-C2E6FDCF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363913"/>
            <a:ext cx="4113212" cy="17414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Ponto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protected: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int x, y;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public: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void set(int a, int b);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92B22AF-7437-40DF-80C1-021BBCAB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5105400"/>
            <a:ext cx="4113212" cy="1276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Circulo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public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Ponto{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... ...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5FD6BB0-0DCC-49BA-A59F-DA8E5490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4EE385E3-11B4-45FA-BEDD-8744F2B41877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12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8361CEB4-4D99-4FEC-A46F-8686D958161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4797425"/>
            <a:ext cx="8001000" cy="1546225"/>
          </a:xfrm>
        </p:spPr>
        <p:txBody>
          <a:bodyPr anchor="t"/>
          <a:lstStyle/>
          <a:p>
            <a:pPr marL="341313" indent="-341313" algn="l">
              <a:spcBef>
                <a:spcPts val="600"/>
              </a:spcBef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200" dirty="0">
                <a:solidFill>
                  <a:srgbClr val="3333CC"/>
                </a:solidFill>
              </a:rPr>
              <a:t>O </a:t>
            </a:r>
            <a:r>
              <a:rPr lang="en-US" altLang="pt-BR" sz="3200" dirty="0" err="1">
                <a:solidFill>
                  <a:srgbClr val="3333CC"/>
                </a:solidFill>
              </a:rPr>
              <a:t>tipo</a:t>
            </a:r>
            <a:r>
              <a:rPr lang="en-US" altLang="pt-BR" sz="3200" dirty="0">
                <a:solidFill>
                  <a:srgbClr val="3333CC"/>
                </a:solidFill>
              </a:rPr>
              <a:t> de </a:t>
            </a:r>
            <a:r>
              <a:rPr lang="en-US" altLang="pt-BR" sz="3200" dirty="0" err="1">
                <a:solidFill>
                  <a:srgbClr val="3333CC"/>
                </a:solidFill>
              </a:rPr>
              <a:t>herança</a:t>
            </a:r>
            <a:r>
              <a:rPr lang="en-US" altLang="pt-BR" sz="3200" dirty="0">
                <a:solidFill>
                  <a:srgbClr val="3333CC"/>
                </a:solidFill>
              </a:rPr>
              <a:t> define o </a:t>
            </a:r>
            <a:r>
              <a:rPr lang="en-US" altLang="pt-BR" sz="3200" dirty="0" err="1">
                <a:solidFill>
                  <a:srgbClr val="3333CC"/>
                </a:solidFill>
              </a:rPr>
              <a:t>nível</a:t>
            </a:r>
            <a:r>
              <a:rPr lang="en-US" altLang="pt-BR" sz="3200" dirty="0">
                <a:solidFill>
                  <a:srgbClr val="3333CC"/>
                </a:solidFill>
              </a:rPr>
              <a:t> de </a:t>
            </a:r>
            <a:r>
              <a:rPr lang="en-US" altLang="pt-BR" sz="3200" dirty="0" err="1">
                <a:solidFill>
                  <a:srgbClr val="3333CC"/>
                </a:solidFill>
              </a:rPr>
              <a:t>acesso</a:t>
            </a:r>
            <a:r>
              <a:rPr lang="en-US" altLang="pt-BR" sz="3200" dirty="0">
                <a:solidFill>
                  <a:srgbClr val="3333CC"/>
                </a:solidFill>
              </a:rPr>
              <a:t> para </a:t>
            </a:r>
            <a:r>
              <a:rPr lang="en-US" altLang="pt-BR" sz="3200" dirty="0" err="1">
                <a:solidFill>
                  <a:srgbClr val="3333CC"/>
                </a:solidFill>
              </a:rPr>
              <a:t>os</a:t>
            </a:r>
            <a:r>
              <a:rPr lang="en-US" altLang="pt-BR" sz="3200" dirty="0">
                <a:solidFill>
                  <a:srgbClr val="3333CC"/>
                </a:solidFill>
              </a:rPr>
              <a:t> </a:t>
            </a:r>
            <a:r>
              <a:rPr lang="en-US" altLang="pt-BR" sz="3200" dirty="0" err="1">
                <a:solidFill>
                  <a:srgbClr val="3333CC"/>
                </a:solidFill>
              </a:rPr>
              <a:t>membros</a:t>
            </a:r>
            <a:r>
              <a:rPr lang="en-US" altLang="pt-BR" sz="3200" dirty="0">
                <a:solidFill>
                  <a:srgbClr val="3333CC"/>
                </a:solidFill>
              </a:rPr>
              <a:t> da </a:t>
            </a:r>
            <a:r>
              <a:rPr lang="en-US" altLang="pt-BR" sz="3200" dirty="0" err="1">
                <a:solidFill>
                  <a:srgbClr val="3333CC"/>
                </a:solidFill>
              </a:rPr>
              <a:t>classe</a:t>
            </a:r>
            <a:r>
              <a:rPr lang="en-US" altLang="pt-BR" sz="3200" dirty="0">
                <a:solidFill>
                  <a:srgbClr val="3333CC"/>
                </a:solidFill>
              </a:rPr>
              <a:t> </a:t>
            </a:r>
            <a:r>
              <a:rPr lang="en-US" altLang="pt-BR" sz="3200" dirty="0" err="1">
                <a:solidFill>
                  <a:srgbClr val="3333CC"/>
                </a:solidFill>
              </a:rPr>
              <a:t>derivada</a:t>
            </a:r>
            <a:r>
              <a:rPr lang="en-US" altLang="pt-BR" sz="3200" b="1" dirty="0">
                <a:solidFill>
                  <a:srgbClr val="3333CC"/>
                </a:solidFill>
              </a:rPr>
              <a:t> </a:t>
            </a:r>
            <a:r>
              <a:rPr lang="en-US" altLang="pt-BR" sz="3200" dirty="0">
                <a:solidFill>
                  <a:srgbClr val="3333CC"/>
                </a:solidFill>
              </a:rPr>
              <a:t>que </a:t>
            </a:r>
            <a:r>
              <a:rPr lang="en-US" altLang="pt-BR" sz="3200" dirty="0" err="1">
                <a:solidFill>
                  <a:srgbClr val="3333CC"/>
                </a:solidFill>
              </a:rPr>
              <a:t>são</a:t>
            </a:r>
            <a:r>
              <a:rPr lang="en-US" altLang="pt-BR" sz="3200" dirty="0">
                <a:solidFill>
                  <a:srgbClr val="3333CC"/>
                </a:solidFill>
              </a:rPr>
              <a:t> </a:t>
            </a:r>
            <a:r>
              <a:rPr lang="en-US" altLang="pt-BR" sz="3200" dirty="0" err="1">
                <a:solidFill>
                  <a:srgbClr val="3333CC"/>
                </a:solidFill>
              </a:rPr>
              <a:t>herdados</a:t>
            </a:r>
            <a:r>
              <a:rPr lang="en-US" altLang="pt-BR" sz="3200" dirty="0">
                <a:solidFill>
                  <a:srgbClr val="3333CC"/>
                </a:solidFill>
              </a:rPr>
              <a:t> a </a:t>
            </a:r>
            <a:r>
              <a:rPr lang="en-US" altLang="pt-BR" sz="3200" dirty="0" err="1">
                <a:solidFill>
                  <a:srgbClr val="3333CC"/>
                </a:solidFill>
              </a:rPr>
              <a:t>partir</a:t>
            </a:r>
            <a:r>
              <a:rPr lang="en-US" altLang="pt-BR" sz="3200" dirty="0">
                <a:solidFill>
                  <a:srgbClr val="3333CC"/>
                </a:solidFill>
              </a:rPr>
              <a:t> da </a:t>
            </a:r>
            <a:r>
              <a:rPr lang="en-US" altLang="pt-BR" sz="3200" dirty="0" err="1">
                <a:solidFill>
                  <a:srgbClr val="3333CC"/>
                </a:solidFill>
              </a:rPr>
              <a:t>classe</a:t>
            </a:r>
            <a:r>
              <a:rPr lang="en-US" altLang="pt-BR" sz="3200" dirty="0">
                <a:solidFill>
                  <a:srgbClr val="3333CC"/>
                </a:solidFill>
              </a:rPr>
              <a:t> base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8128FC5-2DEA-4BF6-81F6-2FF46CB2B278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685800" y="115888"/>
            <a:ext cx="7772400" cy="990600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>
                <a:latin typeface="+mj-lt"/>
              </a:rPr>
              <a:t>Direitos</a:t>
            </a:r>
            <a:r>
              <a:rPr lang="en-US" altLang="pt-BR" sz="4400" dirty="0">
                <a:latin typeface="+mj-lt"/>
              </a:rPr>
              <a:t> de </a:t>
            </a:r>
            <a:r>
              <a:rPr lang="en-US" altLang="pt-BR" sz="4400" dirty="0" err="1">
                <a:latin typeface="+mj-lt"/>
              </a:rPr>
              <a:t>Acesso</a:t>
            </a:r>
            <a:r>
              <a:rPr lang="en-US" altLang="pt-BR" sz="4400" dirty="0">
                <a:latin typeface="+mj-lt"/>
              </a:rPr>
              <a:t> de classes </a:t>
            </a:r>
            <a:r>
              <a:rPr lang="en-US" altLang="pt-BR" sz="4400" dirty="0" err="1">
                <a:latin typeface="+mj-lt"/>
              </a:rPr>
              <a:t>derivadas</a:t>
            </a:r>
            <a:endParaRPr lang="en-US" altLang="pt-BR" sz="4400" dirty="0">
              <a:latin typeface="+mj-lt"/>
            </a:endParaRPr>
          </a:p>
        </p:txBody>
      </p:sp>
      <p:graphicFrame>
        <p:nvGraphicFramePr>
          <p:cNvPr id="13315" name="Group 3">
            <a:extLst>
              <a:ext uri="{FF2B5EF4-FFF2-40B4-BE49-F238E27FC236}">
                <a16:creationId xmlns:a16="http://schemas.microsoft.com/office/drawing/2014/main" id="{39437EAF-FF8C-48B2-9570-7ABBBDAF9F54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2533650"/>
          <a:ext cx="7008813" cy="2047876"/>
        </p:xfrm>
        <a:graphic>
          <a:graphicData uri="http://schemas.openxmlformats.org/drawingml/2006/table">
            <a:tbl>
              <a:tblPr/>
              <a:tblGrid>
                <a:gridCol w="1576572">
                  <a:extLst>
                    <a:ext uri="{9D8B030D-6E8A-4147-A177-3AD203B41FA5}">
                      <a16:colId xmlns:a16="http://schemas.microsoft.com/office/drawing/2014/main" val="2063873754"/>
                    </a:ext>
                  </a:extLst>
                </a:gridCol>
                <a:gridCol w="1928747">
                  <a:extLst>
                    <a:ext uri="{9D8B030D-6E8A-4147-A177-3AD203B41FA5}">
                      <a16:colId xmlns:a16="http://schemas.microsoft.com/office/drawing/2014/main" val="1307531604"/>
                    </a:ext>
                  </a:extLst>
                </a:gridCol>
                <a:gridCol w="1751747">
                  <a:extLst>
                    <a:ext uri="{9D8B030D-6E8A-4147-A177-3AD203B41FA5}">
                      <a16:colId xmlns:a16="http://schemas.microsoft.com/office/drawing/2014/main" val="2327945421"/>
                    </a:ext>
                  </a:extLst>
                </a:gridCol>
                <a:gridCol w="1751747">
                  <a:extLst>
                    <a:ext uri="{9D8B030D-6E8A-4147-A177-3AD203B41FA5}">
                      <a16:colId xmlns:a16="http://schemas.microsoft.com/office/drawing/2014/main" val="2353064685"/>
                    </a:ext>
                  </a:extLst>
                </a:gridCol>
              </a:tblGrid>
              <a:tr h="511969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panose="020B0603030804020204" pitchFamily="34" charset="0"/>
                      </a:endParaRPr>
                    </a:p>
                  </a:txBody>
                  <a:tcPr marL="90000" marR="90000" marT="68157" marB="46814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private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protected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public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37830"/>
                  </a:ext>
                </a:extLst>
              </a:tr>
              <a:tr h="511969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private</a:t>
                      </a:r>
                    </a:p>
                  </a:txBody>
                  <a:tcPr marL="90000" marR="90000" marT="68157" marB="46814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-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-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-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37170"/>
                  </a:ext>
                </a:extLst>
              </a:tr>
              <a:tr h="511969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protected</a:t>
                      </a:r>
                    </a:p>
                  </a:txBody>
                  <a:tcPr marL="90000" marR="90000" marT="68157" marB="46814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private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protected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protected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923627"/>
                  </a:ext>
                </a:extLst>
              </a:tr>
              <a:tr h="511969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public</a:t>
                      </a:r>
                    </a:p>
                  </a:txBody>
                  <a:tcPr marL="90000" marR="90000" marT="68157" marB="46814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private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protected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panose="020B06030308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panose="020B0603030804020204" pitchFamily="34" charset="0"/>
                        </a:rPr>
                        <a:t>public</a:t>
                      </a:r>
                    </a:p>
                  </a:txBody>
                  <a:tcPr marL="90000" marR="90000" marT="68157" marB="46814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600589"/>
                  </a:ext>
                </a:extLst>
              </a:tr>
            </a:tbl>
          </a:graphicData>
        </a:graphic>
      </p:graphicFrame>
      <p:sp>
        <p:nvSpPr>
          <p:cNvPr id="23584" name="Text Box 60">
            <a:extLst>
              <a:ext uri="{FF2B5EF4-FFF2-40B4-BE49-F238E27FC236}">
                <a16:creationId xmlns:a16="http://schemas.microsoft.com/office/drawing/2014/main" id="{4E0CA34A-867C-4684-968B-05AE3ED5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1906588"/>
            <a:ext cx="2813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3200" dirty="0">
                <a:solidFill>
                  <a:srgbClr val="000000"/>
                </a:solidFill>
                <a:latin typeface="+mj-lt"/>
              </a:rPr>
              <a:t>Tipo de </a:t>
            </a:r>
            <a:r>
              <a:rPr lang="en-US" altLang="pt-BR" sz="3200" dirty="0" err="1">
                <a:solidFill>
                  <a:srgbClr val="000000"/>
                </a:solidFill>
                <a:latin typeface="+mj-lt"/>
              </a:rPr>
              <a:t>herança</a:t>
            </a:r>
            <a:endParaRPr lang="en-US" altLang="pt-B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585" name="Text Box 61">
            <a:extLst>
              <a:ext uri="{FF2B5EF4-FFF2-40B4-BE49-F238E27FC236}">
                <a16:creationId xmlns:a16="http://schemas.microsoft.com/office/drawing/2014/main" id="{8517D576-204A-4955-9D09-204EABFC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286000"/>
            <a:ext cx="920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rtl="1">
              <a:buClrTx/>
              <a:buFontTx/>
              <a:buNone/>
              <a:defRPr/>
            </a:pP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Controle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acesso</a:t>
            </a:r>
            <a:endParaRPr lang="en-US" altLang="pt-BR" b="1" dirty="0">
              <a:solidFill>
                <a:srgbClr val="000000"/>
              </a:solidFill>
              <a:latin typeface="+mj-lt"/>
            </a:endParaRPr>
          </a:p>
          <a:p>
            <a:pPr rtl="1"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para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os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deputados</a:t>
            </a:r>
            <a:endParaRPr lang="en-US" altLang="pt-BR" b="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99838516-5996-4D37-9F57-65B7A5C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9D0F566F-4924-484F-B39D-EA65CE57002D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13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ECFA64C-A46B-4CBA-A3F1-33298202C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Classe Derivada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6B41103-08B5-4B9E-BF9C-0FDE1F52C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1268413"/>
            <a:ext cx="3352800" cy="2249487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mae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mProt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public: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mPubl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private: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mPriv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C5E9CF8C-2345-4F8F-BF43-4C31B6499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3581400" cy="1676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filha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: 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---------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mae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private: double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dPriv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pública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void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dFoo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80C8C589-86FA-48B9-8487-B1116BB5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4581525"/>
            <a:ext cx="35814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void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filha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::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dFoo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()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mPriv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= 10;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//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erro</a:t>
            </a:r>
            <a:endParaRPr lang="en-US" altLang="pt-BR" dirty="0">
              <a:solidFill>
                <a:srgbClr val="000066"/>
              </a:solidFill>
              <a:latin typeface="+mj-lt"/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mProt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= 20;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};</a:t>
            </a:r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69CA45A5-F50F-4794-999B-5B0277B9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952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25609" name="Text Box 7">
            <a:extLst>
              <a:ext uri="{FF2B5EF4-FFF2-40B4-BE49-F238E27FC236}">
                <a16:creationId xmlns:a16="http://schemas.microsoft.com/office/drawing/2014/main" id="{C1AE2DB5-D1C2-44EA-B358-B6257CE1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479800"/>
            <a:ext cx="3886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private/protected/ public</a:t>
            </a:r>
          </a:p>
        </p:txBody>
      </p:sp>
      <p:sp>
        <p:nvSpPr>
          <p:cNvPr id="25610" name="Line 8">
            <a:extLst>
              <a:ext uri="{FF2B5EF4-FFF2-40B4-BE49-F238E27FC236}">
                <a16:creationId xmlns:a16="http://schemas.microsoft.com/office/drawing/2014/main" id="{BD308CD5-2E13-4B11-A1BD-65E87D2F6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987800"/>
            <a:ext cx="30162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25611" name="Rectangle 9">
            <a:extLst>
              <a:ext uri="{FF2B5EF4-FFF2-40B4-BE49-F238E27FC236}">
                <a16:creationId xmlns:a16="http://schemas.microsoft.com/office/drawing/2014/main" id="{7FC3B9FF-5B96-4C42-B13C-ED25235B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141663"/>
            <a:ext cx="3657600" cy="13763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int main () {	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/*....*/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</a:t>
            </a:r>
          </a:p>
        </p:txBody>
      </p:sp>
      <p:sp>
        <p:nvSpPr>
          <p:cNvPr id="25612" name="Rectangle 10">
            <a:extLst>
              <a:ext uri="{FF2B5EF4-FFF2-40B4-BE49-F238E27FC236}">
                <a16:creationId xmlns:a16="http://schemas.microsoft.com/office/drawing/2014/main" id="{0B964505-6D8C-4AB7-8EB4-60B37DD3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95400"/>
            <a:ext cx="4572000" cy="17764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neta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: 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public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filha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private: double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nPriv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public:  void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nFoo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AB1A2537-7443-47B2-8BF4-92E4A316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4BA21245-4DBA-4E83-BFFC-D66211660FF3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14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DA2F28B5-D96A-406C-858C-86BCD460B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6096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O que herda?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E94EAD2-7F5B-4B00-BE27-7746C38F0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483225"/>
          </a:xfrm>
        </p:spPr>
        <p:txBody>
          <a:bodyPr/>
          <a:lstStyle/>
          <a:p>
            <a:pPr marL="341313" indent="-341313"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Em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princípio</a:t>
            </a:r>
            <a:r>
              <a:rPr lang="en-US" altLang="pt-BR" dirty="0">
                <a:latin typeface="+mj-lt"/>
              </a:rPr>
              <a:t>, </a:t>
            </a:r>
            <a:r>
              <a:rPr lang="en-US" altLang="pt-BR" dirty="0" err="1">
                <a:latin typeface="+mj-lt"/>
              </a:rPr>
              <a:t>cada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membro</a:t>
            </a:r>
            <a:r>
              <a:rPr lang="en-US" altLang="pt-BR" dirty="0">
                <a:latin typeface="+mj-lt"/>
              </a:rPr>
              <a:t> de </a:t>
            </a:r>
            <a:r>
              <a:rPr lang="en-US" altLang="pt-BR" dirty="0" err="1">
                <a:latin typeface="+mj-lt"/>
              </a:rPr>
              <a:t>uma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classe</a:t>
            </a:r>
            <a:r>
              <a:rPr lang="en-US" altLang="pt-BR" dirty="0">
                <a:latin typeface="+mj-lt"/>
              </a:rPr>
              <a:t> base é </a:t>
            </a:r>
            <a:r>
              <a:rPr lang="en-US" altLang="pt-BR" dirty="0" err="1">
                <a:latin typeface="+mj-lt"/>
              </a:rPr>
              <a:t>herdado</a:t>
            </a:r>
            <a:r>
              <a:rPr lang="en-US" altLang="pt-BR" dirty="0">
                <a:latin typeface="+mj-lt"/>
              </a:rPr>
              <a:t> por </a:t>
            </a:r>
            <a:r>
              <a:rPr lang="en-US" altLang="pt-BR" dirty="0" err="1">
                <a:latin typeface="+mj-lt"/>
              </a:rPr>
              <a:t>uma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classe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derivada</a:t>
            </a:r>
            <a:endParaRPr lang="en-US" altLang="pt-BR" dirty="0">
              <a:latin typeface="+mj-lt"/>
            </a:endParaRP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latin typeface="+mj-lt"/>
              </a:rPr>
              <a:t>Apenas</a:t>
            </a:r>
            <a:r>
              <a:rPr lang="en-US" altLang="pt-BR" dirty="0">
                <a:latin typeface="+mj-lt"/>
              </a:rPr>
              <a:t> com </a:t>
            </a:r>
            <a:r>
              <a:rPr lang="en-US" altLang="pt-BR" dirty="0" err="1">
                <a:latin typeface="+mj-lt"/>
              </a:rPr>
              <a:t>permissões</a:t>
            </a:r>
            <a:r>
              <a:rPr lang="en-US" altLang="pt-BR" dirty="0">
                <a:latin typeface="+mj-lt"/>
              </a:rPr>
              <a:t> de </a:t>
            </a:r>
            <a:r>
              <a:rPr lang="en-US" altLang="pt-BR" dirty="0" err="1">
                <a:latin typeface="+mj-lt"/>
              </a:rPr>
              <a:t>acesso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diferentes</a:t>
            </a:r>
            <a:endParaRPr lang="en-US" altLang="pt-BR" dirty="0">
              <a:latin typeface="+mj-lt"/>
            </a:endParaRPr>
          </a:p>
          <a:p>
            <a:pPr marL="741363" lvl="1" indent="-284163">
              <a:spcBef>
                <a:spcPts val="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000" dirty="0">
              <a:latin typeface="+mj-lt"/>
            </a:endParaRPr>
          </a:p>
          <a:p>
            <a:pPr marL="341313" indent="-341313">
              <a:buClr>
                <a:srgbClr val="FF0000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solidFill>
                  <a:srgbClr val="FF0000"/>
                </a:solidFill>
                <a:latin typeface="+mj-lt"/>
              </a:rPr>
              <a:t>Contudo</a:t>
            </a:r>
            <a:r>
              <a:rPr lang="en-US" altLang="pt-BR" dirty="0">
                <a:latin typeface="+mj-lt"/>
              </a:rPr>
              <a:t>, </a:t>
            </a:r>
            <a:r>
              <a:rPr lang="en-US" altLang="pt-BR" dirty="0" err="1">
                <a:latin typeface="+mj-lt"/>
              </a:rPr>
              <a:t>há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exceções</a:t>
            </a:r>
            <a:r>
              <a:rPr lang="en-US" altLang="pt-BR" dirty="0">
                <a:latin typeface="+mj-lt"/>
              </a:rPr>
              <a:t> para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latin typeface="+mj-lt"/>
              </a:rPr>
              <a:t>construtor</a:t>
            </a:r>
            <a:r>
              <a:rPr lang="en-US" altLang="pt-BR" dirty="0">
                <a:latin typeface="+mj-lt"/>
              </a:rPr>
              <a:t> e </a:t>
            </a:r>
            <a:r>
              <a:rPr lang="en-US" altLang="pt-BR" dirty="0" err="1">
                <a:latin typeface="+mj-lt"/>
              </a:rPr>
              <a:t>destruidor</a:t>
            </a:r>
            <a:r>
              <a:rPr lang="en-US" altLang="pt-BR" dirty="0">
                <a:latin typeface="+mj-lt"/>
              </a:rPr>
              <a:t> 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latin typeface="+mj-lt"/>
              </a:rPr>
              <a:t>operador</a:t>
            </a:r>
            <a:r>
              <a:rPr lang="en-US" altLang="pt-BR" dirty="0">
                <a:latin typeface="+mj-lt"/>
              </a:rPr>
              <a:t> = () </a:t>
            </a:r>
            <a:r>
              <a:rPr lang="en-US" altLang="pt-BR" dirty="0" err="1">
                <a:latin typeface="+mj-lt"/>
              </a:rPr>
              <a:t>membro</a:t>
            </a:r>
            <a:r>
              <a:rPr lang="en-US" altLang="pt-BR" dirty="0">
                <a:latin typeface="+mj-lt"/>
              </a:rPr>
              <a:t> 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latin typeface="+mj-lt"/>
              </a:rPr>
              <a:t>amigos</a:t>
            </a:r>
          </a:p>
          <a:p>
            <a:pPr marL="341313" indent="-339725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latin typeface="+mj-lt"/>
              </a:rPr>
              <a:t>	Uma </a:t>
            </a:r>
            <a:r>
              <a:rPr lang="en-US" altLang="pt-BR" dirty="0" err="1">
                <a:latin typeface="+mj-lt"/>
              </a:rPr>
              <a:t>vez</a:t>
            </a:r>
            <a:r>
              <a:rPr lang="en-US" altLang="pt-BR" dirty="0">
                <a:latin typeface="+mj-lt"/>
              </a:rPr>
              <a:t> que </a:t>
            </a:r>
            <a:r>
              <a:rPr lang="en-US" altLang="pt-BR" dirty="0" err="1">
                <a:latin typeface="+mj-lt"/>
              </a:rPr>
              <a:t>todas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estas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funções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são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específicas</a:t>
            </a:r>
            <a:r>
              <a:rPr lang="en-US" altLang="pt-BR" dirty="0">
                <a:latin typeface="+mj-lt"/>
              </a:rPr>
              <a:t> de </a:t>
            </a:r>
            <a:r>
              <a:rPr lang="en-US" altLang="pt-BR" dirty="0" err="1">
                <a:latin typeface="+mj-lt"/>
              </a:rPr>
              <a:t>cada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classe</a:t>
            </a:r>
            <a:endParaRPr lang="en-US" altLang="pt-BR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indefinite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indefinite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5EE0D95E-0791-429E-BBF7-8CED1A5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0239CEAC-CE67-49E1-A2FF-F3FDE95B9945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15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D4274F8D-A18A-4E36-91DE-837C25DC2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5875"/>
            <a:ext cx="7772400" cy="5334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Defina seus próprios membros</a:t>
            </a:r>
          </a:p>
        </p:txBody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BF850CBA-4355-4E32-A0B0-749C63DA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420938"/>
            <a:ext cx="89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Ponto</a:t>
            </a: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63284F71-A3DB-4BF9-9B2E-0958AB9B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3487738"/>
            <a:ext cx="10969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Círculo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8D397689-FF47-4B01-9096-6B423888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908050"/>
            <a:ext cx="3505200" cy="2233613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Ponto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x, y;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set(int a, int b);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195AD582-D75C-426A-B43E-CDCA38B7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08438"/>
            <a:ext cx="4189412" cy="2695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Circulo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public Ponto{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private: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    double r;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    void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set_r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(double c);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33800" name="Text Box 6">
            <a:extLst>
              <a:ext uri="{FF2B5EF4-FFF2-40B4-BE49-F238E27FC236}">
                <a16:creationId xmlns:a16="http://schemas.microsoft.com/office/drawing/2014/main" id="{C4C11057-FFF6-4F20-B629-9D5BDC03D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79663"/>
            <a:ext cx="336550" cy="8334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y</a:t>
            </a:r>
          </a:p>
        </p:txBody>
      </p:sp>
      <p:sp>
        <p:nvSpPr>
          <p:cNvPr id="33801" name="Text Box 7">
            <a:extLst>
              <a:ext uri="{FF2B5EF4-FFF2-40B4-BE49-F238E27FC236}">
                <a16:creationId xmlns:a16="http://schemas.microsoft.com/office/drawing/2014/main" id="{F220FE8E-A195-497A-98C0-1F4F65F2C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08275"/>
            <a:ext cx="334963" cy="12033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y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r</a:t>
            </a:r>
          </a:p>
        </p:txBody>
      </p:sp>
      <p:sp>
        <p:nvSpPr>
          <p:cNvPr id="33802" name="Line 8">
            <a:extLst>
              <a:ext uri="{FF2B5EF4-FFF2-40B4-BE49-F238E27FC236}">
                <a16:creationId xmlns:a16="http://schemas.microsoft.com/office/drawing/2014/main" id="{8550D0E9-4535-42D7-9E0C-BE3403E8F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1013" y="2878138"/>
            <a:ext cx="384175" cy="68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F3622550-8492-4B18-AA77-3734482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141663"/>
            <a:ext cx="3505200" cy="30956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Circulo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{	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FF0000"/>
                </a:solidFill>
                <a:latin typeface="+mj-lt"/>
              </a:rPr>
              <a:t>     protected: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x, y;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private: 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double r;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public: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set(int a, int b);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void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set_r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(double c);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33804" name="Text Box 10">
            <a:extLst>
              <a:ext uri="{FF2B5EF4-FFF2-40B4-BE49-F238E27FC236}">
                <a16:creationId xmlns:a16="http://schemas.microsoft.com/office/drawing/2014/main" id="{074A3EF4-0F74-4C81-A7EB-1B303617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908050"/>
            <a:ext cx="4984750" cy="12033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derivada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também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pode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definir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seus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próprios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membros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além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dos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membros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herdados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da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base</a:t>
            </a:r>
          </a:p>
        </p:txBody>
      </p:sp>
    </p:spTree>
    <p:extLst>
      <p:ext uri="{BB962C8B-B14F-4D97-AF65-F5344CB8AC3E}">
        <p14:creationId xmlns:p14="http://schemas.microsoft.com/office/powerpoint/2010/main" val="98051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AC8671D-3FE7-45B3-BF4B-B0F7D380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C560271F-135A-43D3-AF3B-210FCD275491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16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16A5A08B-88E9-4115-88DA-834C0F2D5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6096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Ainda mais …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CF43C81-5BF8-4B18-B84C-919755F2C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08050"/>
            <a:ext cx="7772400" cy="2541588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latin typeface="+mj-lt"/>
              </a:rPr>
              <a:t>Uma </a:t>
            </a:r>
            <a:r>
              <a:rPr lang="en-US" altLang="pt-BR" sz="2800" dirty="0" err="1">
                <a:latin typeface="+mj-lt"/>
              </a:rPr>
              <a:t>classe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derivada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pode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solidFill>
                  <a:srgbClr val="FF0000"/>
                </a:solidFill>
                <a:latin typeface="+mj-lt"/>
              </a:rPr>
              <a:t>sobrepor</a:t>
            </a:r>
            <a:r>
              <a:rPr lang="en-US" altLang="pt-BR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os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métodos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definidos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em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sua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classe</a:t>
            </a:r>
            <a:r>
              <a:rPr lang="en-US" altLang="pt-BR" sz="2800" dirty="0">
                <a:latin typeface="+mj-lt"/>
              </a:rPr>
              <a:t> </a:t>
            </a:r>
            <a:r>
              <a:rPr lang="en-US" altLang="pt-BR" sz="2800" dirty="0" err="1">
                <a:latin typeface="+mj-lt"/>
              </a:rPr>
              <a:t>pai</a:t>
            </a:r>
            <a:r>
              <a:rPr lang="en-US" altLang="pt-BR" sz="2800" dirty="0">
                <a:latin typeface="+mj-lt"/>
              </a:rPr>
              <a:t>. Com </a:t>
            </a:r>
            <a:r>
              <a:rPr lang="en-US" altLang="pt-BR" sz="2800" dirty="0" err="1">
                <a:latin typeface="+mj-lt"/>
              </a:rPr>
              <a:t>sobrescrita</a:t>
            </a:r>
            <a:r>
              <a:rPr lang="en-US" altLang="pt-BR" sz="2400" dirty="0">
                <a:latin typeface="+mj-lt"/>
              </a:rPr>
              <a:t>,</a:t>
            </a:r>
            <a:r>
              <a:rPr lang="en-US" altLang="pt-BR" dirty="0">
                <a:latin typeface="+mj-lt"/>
              </a:rPr>
              <a:t> </a:t>
            </a: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>
                <a:latin typeface="+mj-lt"/>
              </a:rPr>
              <a:t>o </a:t>
            </a:r>
            <a:r>
              <a:rPr lang="en-US" altLang="pt-BR" sz="2400" dirty="0" err="1">
                <a:latin typeface="+mj-lt"/>
              </a:rPr>
              <a:t>método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na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subclasse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tem</a:t>
            </a:r>
            <a:r>
              <a:rPr lang="en-US" altLang="pt-BR" sz="2400" dirty="0">
                <a:latin typeface="+mj-lt"/>
              </a:rPr>
              <a:t> a </a:t>
            </a:r>
            <a:r>
              <a:rPr lang="en-US" altLang="pt-BR" sz="2400" dirty="0" err="1">
                <a:latin typeface="+mj-lt"/>
              </a:rPr>
              <a:t>assinatura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idêntico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ao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método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na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base. </a:t>
            </a: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uma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subclasse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implementa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sua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própria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versão</a:t>
            </a:r>
            <a:r>
              <a:rPr lang="en-US" altLang="pt-BR" sz="2400" dirty="0">
                <a:latin typeface="+mj-lt"/>
              </a:rPr>
              <a:t> de um </a:t>
            </a:r>
            <a:r>
              <a:rPr lang="en-US" altLang="pt-BR" sz="2400" dirty="0" err="1">
                <a:latin typeface="+mj-lt"/>
              </a:rPr>
              <a:t>método</a:t>
            </a:r>
            <a:r>
              <a:rPr lang="en-US" altLang="pt-BR" sz="2400" dirty="0">
                <a:latin typeface="+mj-lt"/>
              </a:rPr>
              <a:t> de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base.</a:t>
            </a:r>
            <a:r>
              <a:rPr lang="en-US" altLang="pt-BR" sz="2000" dirty="0">
                <a:latin typeface="+mj-lt"/>
              </a:rPr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414DF7B-F4AD-41E4-8EA0-C1051511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32200"/>
            <a:ext cx="3962400" cy="30718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A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 protected: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int x, y;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 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void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imprime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{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&lt;&lt; “De A” &lt;&lt;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A028523-D02F-4358-8FD3-FA9A782C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40386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class B: public A{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   public: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void </a:t>
            </a:r>
            <a:r>
              <a:rPr lang="en-US" altLang="pt-BR" dirty="0" err="1">
                <a:solidFill>
                  <a:srgbClr val="3333CC"/>
                </a:solidFill>
              </a:rPr>
              <a:t>imprime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()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&lt;&lt; “De B” &lt;&lt;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};</a:t>
            </a:r>
          </a:p>
        </p:txBody>
      </p:sp>
      <p:sp>
        <p:nvSpPr>
          <p:cNvPr id="19461" name="Freeform 5">
            <a:extLst>
              <a:ext uri="{FF2B5EF4-FFF2-40B4-BE49-F238E27FC236}">
                <a16:creationId xmlns:a16="http://schemas.microsoft.com/office/drawing/2014/main" id="{1E5BE239-34D9-4530-AE27-A2A4C7BE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5373688"/>
            <a:ext cx="2667000" cy="152400"/>
          </a:xfrm>
          <a:custGeom>
            <a:avLst/>
            <a:gdLst>
              <a:gd name="T0" fmla="*/ 0 w 7410"/>
              <a:gd name="T1" fmla="*/ 152041 h 424"/>
              <a:gd name="T2" fmla="*/ 2666640 w 7410"/>
              <a:gd name="T3" fmla="*/ 0 h 4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410" h="424">
                <a:moveTo>
                  <a:pt x="0" y="423"/>
                </a:moveTo>
                <a:lnTo>
                  <a:pt x="7409" y="0"/>
                </a:lnTo>
              </a:path>
            </a:pathLst>
          </a:custGeom>
          <a:noFill/>
          <a:ln w="2844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32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84644A9A-D1E5-442E-A0F6-CC6ADD70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0C5C7D54-9711-46E5-9C9F-86312CED7803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17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48D968A0-22F5-4A4A-BC41-BA9831F1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6613"/>
            <a:ext cx="3276600" cy="390525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Ponto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int x, y;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set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(int a, int b)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	{x = a; y = b};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</a:t>
            </a:r>
            <a:r>
              <a:rPr lang="en-US" altLang="pt-BR" dirty="0">
                <a:solidFill>
                  <a:srgbClr val="660066"/>
                </a:solidFill>
                <a:latin typeface="+mj-lt"/>
              </a:rPr>
              <a:t>foo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</a:t>
            </a:r>
            <a:r>
              <a:rPr lang="en-US" altLang="pt-BR" dirty="0" err="1">
                <a:solidFill>
                  <a:srgbClr val="00CC00"/>
                </a:solidFill>
                <a:latin typeface="+mj-lt"/>
              </a:rPr>
              <a:t>imprime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83979E4-F076-4ECC-B5D3-219B92A8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6613"/>
            <a:ext cx="4724400" cy="36591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Circulo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public Ponto{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private: double r;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void 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set 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(int a, int b, double c) {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Ponto :: set (a, b); </a:t>
            </a:r>
            <a:r>
              <a:rPr lang="en-US" altLang="pt-BR" sz="1800" dirty="0">
                <a:solidFill>
                  <a:srgbClr val="3333CC"/>
                </a:solidFill>
                <a:latin typeface="+mj-lt"/>
              </a:rPr>
              <a:t>// </a:t>
            </a:r>
            <a:r>
              <a:rPr lang="en-US" altLang="pt-BR" sz="1800" dirty="0" err="1">
                <a:solidFill>
                  <a:srgbClr val="3333CC"/>
                </a:solidFill>
                <a:latin typeface="+mj-lt"/>
              </a:rPr>
              <a:t>chamada</a:t>
            </a:r>
            <a:r>
              <a:rPr lang="en-US" altLang="pt-BR" sz="1800" dirty="0">
                <a:solidFill>
                  <a:srgbClr val="3333CC"/>
                </a:solidFill>
                <a:latin typeface="+mj-lt"/>
              </a:rPr>
              <a:t> de </a:t>
            </a:r>
            <a:r>
              <a:rPr lang="en-US" altLang="pt-BR" sz="1800" dirty="0" err="1">
                <a:solidFill>
                  <a:srgbClr val="3333CC"/>
                </a:solidFill>
                <a:latin typeface="+mj-lt"/>
              </a:rPr>
              <a:t>função</a:t>
            </a:r>
            <a:r>
              <a:rPr lang="en-US" altLang="pt-BR" sz="18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1800" dirty="0" err="1">
                <a:solidFill>
                  <a:srgbClr val="3333CC"/>
                </a:solidFill>
                <a:latin typeface="+mj-lt"/>
              </a:rPr>
              <a:t>mesmo</a:t>
            </a:r>
            <a:r>
              <a:rPr lang="en-US" altLang="pt-BR" sz="18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1800" dirty="0" err="1">
                <a:solidFill>
                  <a:srgbClr val="3333CC"/>
                </a:solidFill>
                <a:latin typeface="+mj-lt"/>
              </a:rPr>
              <a:t>nome</a:t>
            </a:r>
            <a:endParaRPr lang="en-US" altLang="pt-BR" sz="1800" dirty="0">
              <a:solidFill>
                <a:srgbClr val="3333CC"/>
              </a:solidFill>
              <a:latin typeface="+mj-lt"/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r = c;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void </a:t>
            </a:r>
            <a:r>
              <a:rPr lang="en-US" altLang="pt-BR" dirty="0" err="1">
                <a:solidFill>
                  <a:srgbClr val="BE7100"/>
                </a:solidFill>
                <a:latin typeface="+mj-lt"/>
              </a:rPr>
              <a:t>imprime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(); };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46EE0A5-54E6-4AA1-9AAD-BB2D7887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-26988"/>
            <a:ext cx="79248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900"/>
              </a:spcBef>
              <a:buClrTx/>
              <a:buFontTx/>
              <a:buNone/>
              <a:defRPr/>
            </a:pPr>
            <a:r>
              <a:rPr lang="en-US" altLang="pt-BR" sz="4400">
                <a:solidFill>
                  <a:srgbClr val="000000"/>
                </a:solidFill>
                <a:latin typeface="+mj-lt"/>
              </a:rPr>
              <a:t>	Acessar um método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C9B8531-7598-492D-ADDF-A999772F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81525"/>
            <a:ext cx="4392613" cy="1524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Circulo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 C;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C.</a:t>
            </a:r>
            <a:r>
              <a:rPr lang="en-US" altLang="pt-BR" sz="2000" dirty="0" err="1">
                <a:solidFill>
                  <a:srgbClr val="FF0000"/>
                </a:solidFill>
                <a:latin typeface="+mj-lt"/>
              </a:rPr>
              <a:t>set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(10,10,100); // da 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Circulo</a:t>
            </a:r>
            <a:endParaRPr lang="en-US" altLang="pt-BR" sz="2000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C.</a:t>
            </a:r>
            <a:r>
              <a:rPr lang="en-US" altLang="pt-BR" sz="2000" dirty="0" err="1">
                <a:solidFill>
                  <a:srgbClr val="660066"/>
                </a:solidFill>
                <a:latin typeface="+mj-lt"/>
              </a:rPr>
              <a:t>foo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(); // do 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 base Ponto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C.</a:t>
            </a:r>
            <a:r>
              <a:rPr lang="en-US" altLang="pt-BR" sz="2000" dirty="0" err="1">
                <a:solidFill>
                  <a:srgbClr val="BE7100"/>
                </a:solidFill>
                <a:latin typeface="+mj-lt"/>
              </a:rPr>
              <a:t>imprime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(); // da 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  <a:latin typeface="+mj-lt"/>
              </a:rPr>
              <a:t>Circulo</a:t>
            </a:r>
            <a:endParaRPr lang="en-US" altLang="pt-BR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6B46C9D3-1DB3-4D04-ADCC-2D6ED76B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876800"/>
            <a:ext cx="39624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Ponto A;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A.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set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(30,50); </a:t>
            </a:r>
            <a:r>
              <a:rPr lang="en-US" altLang="pt-BR" sz="1800" dirty="0">
                <a:solidFill>
                  <a:srgbClr val="000000"/>
                </a:solidFill>
                <a:latin typeface="+mj-lt"/>
              </a:rPr>
              <a:t>// da </a:t>
            </a:r>
            <a:r>
              <a:rPr lang="en-US" altLang="pt-BR" sz="18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1800" dirty="0">
                <a:solidFill>
                  <a:srgbClr val="000000"/>
                </a:solidFill>
                <a:latin typeface="+mj-lt"/>
              </a:rPr>
              <a:t> base Ponto</a:t>
            </a:r>
          </a:p>
          <a:p>
            <a:pPr>
              <a:spcBef>
                <a:spcPts val="400"/>
              </a:spcBef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A.</a:t>
            </a:r>
            <a:r>
              <a:rPr lang="en-US" altLang="pt-BR" dirty="0" err="1">
                <a:solidFill>
                  <a:srgbClr val="00CC00"/>
                </a:solidFill>
                <a:latin typeface="+mj-lt"/>
              </a:rPr>
              <a:t>imprime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(); </a:t>
            </a:r>
            <a:r>
              <a:rPr lang="en-US" altLang="pt-BR" sz="1800" dirty="0">
                <a:solidFill>
                  <a:srgbClr val="000000"/>
                </a:solidFill>
                <a:latin typeface="+mj-lt"/>
              </a:rPr>
              <a:t>// da </a:t>
            </a:r>
            <a:r>
              <a:rPr lang="en-US" altLang="pt-BR" sz="18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1800" dirty="0">
                <a:solidFill>
                  <a:srgbClr val="000000"/>
                </a:solidFill>
                <a:latin typeface="+mj-lt"/>
              </a:rPr>
              <a:t> base Ponto</a:t>
            </a:r>
          </a:p>
        </p:txBody>
      </p:sp>
    </p:spTree>
    <p:extLst>
      <p:ext uri="{BB962C8B-B14F-4D97-AF65-F5344CB8AC3E}">
        <p14:creationId xmlns:p14="http://schemas.microsoft.com/office/powerpoint/2010/main" val="7924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 additive="repl"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D30DD44-C455-4791-A27F-70BAB226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C3B7ED2D-4313-43AA-8D05-232B9AB55525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18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C1A5A80E-0F04-48AF-968A-FE10AFBB0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0" y="125413"/>
            <a:ext cx="8953500" cy="1143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Regras</a:t>
            </a:r>
            <a:r>
              <a:rPr lang="en-US" altLang="pt-BR" sz="4000"/>
              <a:t> de construtor para classes derivadas 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EFEC522-4F2D-48A7-931D-88F778039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1125538"/>
            <a:ext cx="7521575" cy="1143000"/>
          </a:xfrm>
        </p:spPr>
        <p:txBody>
          <a:bodyPr lIns="92160" tIns="46080" rIns="92160" bIns="46080"/>
          <a:lstStyle/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>
                <a:latin typeface="+mj-lt"/>
              </a:rPr>
              <a:t>	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O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construtor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padrão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e o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destrutor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da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base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são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sempre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chamados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quando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um novo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objeto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de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uma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derivada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é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criado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ou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destruído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.</a:t>
            </a:r>
            <a:r>
              <a:rPr lang="en-US" altLang="pt-BR" sz="2800" dirty="0">
                <a:latin typeface="+mj-lt"/>
              </a:rPr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018EC5A-4A0A-44D7-903C-E739CDD9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4754563" cy="34417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A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 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A ( 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&lt;&lt; “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A:padrão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” &lt;&lt;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A (int a)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&lt;&lt; “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A:parâmetro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” &lt;&lt;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85F8BB7-7762-4B51-BA8F-640250787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36863"/>
            <a:ext cx="3529013" cy="23209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class B: public A{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   public: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B (int a)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&lt;&lt; “B” &lt;&lt;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};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71A5B930-6D38-474F-9AE1-BE814BF9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19800"/>
            <a:ext cx="1470025" cy="463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B teste(1);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34A6C85D-8C47-48D9-92E8-AA6B3013C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91200"/>
            <a:ext cx="1752600" cy="8255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A:padrão</a:t>
            </a:r>
          </a:p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B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4B74FA96-458D-4440-84ED-08A8B82D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732463"/>
            <a:ext cx="8985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saída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01BCA855-1E21-4075-91AB-E8F10D4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9D338D93-6F51-4A8E-80A2-1396940D3D97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19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7363C347-02A0-47C0-976D-23026A029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53500" cy="1341438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Regras de construtor para classes derivadas 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0868C3E-6BCE-4DAF-B639-AB1ED3B6E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2066925"/>
            <a:ext cx="6669087" cy="1217613"/>
          </a:xfrm>
        </p:spPr>
        <p:txBody>
          <a:bodyPr lIns="92160" tIns="46080" rIns="92160" bIns="46080"/>
          <a:lstStyle/>
          <a:p>
            <a:pPr indent="-341313" algn="ctr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+mj-lt"/>
              </a:rPr>
              <a:t>	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Você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também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pode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especificar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um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construtor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da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classe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base que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não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seja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o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construtor</a:t>
            </a:r>
            <a:r>
              <a:rPr lang="en-US" altLang="pt-BR" dirty="0">
                <a:solidFill>
                  <a:srgbClr val="339933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339933"/>
                </a:solidFill>
                <a:latin typeface="+mj-lt"/>
              </a:rPr>
              <a:t>padrão</a:t>
            </a:r>
            <a:endParaRPr lang="en-US" altLang="pt-BR" dirty="0">
              <a:solidFill>
                <a:srgbClr val="339933"/>
              </a:solidFill>
              <a:latin typeface="+mj-lt"/>
            </a:endParaRPr>
          </a:p>
        </p:txBody>
      </p:sp>
      <p:sp>
        <p:nvSpPr>
          <p:cNvPr id="31754" name="Text Box 8">
            <a:extLst>
              <a:ext uri="{FF2B5EF4-FFF2-40B4-BE49-F238E27FC236}">
                <a16:creationId xmlns:a16="http://schemas.microsoft.com/office/drawing/2014/main" id="{1BB12B6C-F638-45F9-B174-37CAC32B6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292600"/>
            <a:ext cx="8132763" cy="12033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marL="4572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lvl="1" indent="0">
              <a:buClrTx/>
              <a:buFontTx/>
              <a:buNone/>
              <a:defRPr/>
            </a:pP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ConstrDerivada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(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args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derivada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): 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ConstrBase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(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args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base) 	</a:t>
            </a:r>
          </a:p>
          <a:p>
            <a:pPr lvl="1" indent="0">
              <a:buClrTx/>
              <a:buFontTx/>
              <a:buNone/>
              <a:defRPr/>
            </a:pP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	{ 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ClasseDerivada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corpo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do 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construtor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799ADB-27BC-4A12-8DD3-1B5B258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6183C-C198-4D7F-8A8B-76D055BD5207}" type="slidenum">
              <a:rPr lang="en-US" altLang="pt-BR">
                <a:latin typeface="+mj-lt"/>
              </a:rPr>
              <a:pPr>
                <a:defRPr/>
              </a:pPr>
              <a:t>2</a:t>
            </a:fld>
            <a:endParaRPr lang="en-US" altLang="pt-BR">
              <a:latin typeface="+mj-lt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FCA4A09-4F70-4593-895D-7F68AB9CD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77724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Conceito de herança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199A51E-5319-4FC2-B3C9-CA5985EF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1952625"/>
            <a:ext cx="5203825" cy="35639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class </a:t>
            </a:r>
            <a:r>
              <a:rPr lang="en-US" altLang="pt-BR" dirty="0" err="1">
                <a:latin typeface="+mj-lt"/>
              </a:rPr>
              <a:t>Triangulo</a:t>
            </a:r>
            <a:r>
              <a:rPr lang="en-US" altLang="pt-BR" dirty="0">
                <a:latin typeface="+mj-lt"/>
              </a:rPr>
              <a:t> {	 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private: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   int </a:t>
            </a:r>
            <a:r>
              <a:rPr lang="en-US" altLang="pt-BR" dirty="0" err="1">
                <a:latin typeface="+mj-lt"/>
              </a:rPr>
              <a:t>nroVertices</a:t>
            </a:r>
            <a:r>
              <a:rPr lang="en-US" altLang="pt-BR" dirty="0">
                <a:latin typeface="+mj-lt"/>
              </a:rPr>
              <a:t>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         float *</a:t>
            </a:r>
            <a:r>
              <a:rPr lang="en-US" altLang="pt-BR" dirty="0" err="1">
                <a:latin typeface="+mj-lt"/>
              </a:rPr>
              <a:t>xCord</a:t>
            </a:r>
            <a:r>
              <a:rPr lang="en-US" altLang="pt-BR" dirty="0">
                <a:latin typeface="+mj-lt"/>
              </a:rPr>
              <a:t>, *</a:t>
            </a:r>
            <a:r>
              <a:rPr lang="en-US" altLang="pt-BR" dirty="0" err="1">
                <a:latin typeface="+mj-lt"/>
              </a:rPr>
              <a:t>yCord</a:t>
            </a:r>
            <a:r>
              <a:rPr lang="en-US" altLang="pt-BR" dirty="0">
                <a:latin typeface="+mj-lt"/>
              </a:rPr>
              <a:t>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public: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          void set(float *x, float *y, int </a:t>
            </a:r>
            <a:r>
              <a:rPr lang="en-US" altLang="pt-BR" dirty="0" err="1">
                <a:latin typeface="+mj-lt"/>
              </a:rPr>
              <a:t>nV</a:t>
            </a:r>
            <a:r>
              <a:rPr lang="en-US" altLang="pt-BR" dirty="0">
                <a:latin typeface="+mj-lt"/>
              </a:rPr>
              <a:t>);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      float area();</a:t>
            </a:r>
          </a:p>
          <a:p>
            <a:pPr>
              <a:spcBef>
                <a:spcPts val="450"/>
              </a:spcBef>
              <a:buSzPct val="100000"/>
              <a:defRPr/>
            </a:pPr>
            <a:r>
              <a:rPr lang="en-US" altLang="pt-BR" dirty="0">
                <a:latin typeface="+mj-lt"/>
              </a:rPr>
              <a:t>	};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798CB1E1-FF0E-4E9B-AED7-DF39F4DC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981075"/>
            <a:ext cx="2636837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3200" dirty="0" err="1">
                <a:solidFill>
                  <a:srgbClr val="FFFF00"/>
                </a:solidFill>
                <a:latin typeface="+mj-lt"/>
              </a:rPr>
              <a:t>Triângulo</a:t>
            </a:r>
            <a:endParaRPr lang="en-US" altLang="pt-BR" sz="28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.5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01BCA855-1E21-4075-91AB-E8F10D4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39E8F7A4-420D-44C5-A77D-5E068FD386A2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20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BABBE74B-B459-403F-8881-01B8A2A77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8763"/>
            <a:ext cx="8953500" cy="1082675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Regras de construtor para classes derivadas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9934741-C524-4CA1-9E59-F6EAC67F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4968875" cy="30956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A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 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A ( 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&lt;&lt; “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A:padrao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” &lt;&lt;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A (int a)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 &lt;&lt; “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A:parâmetro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” &lt;&lt;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EE277CC-3850-48FA-A459-66C88529B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557338"/>
            <a:ext cx="3600450" cy="23764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class C: public A{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   public: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0066FF"/>
                </a:solidFill>
                <a:latin typeface="+mj-lt"/>
              </a:rPr>
              <a:t>C (int a) : A (a)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 {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cout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 &lt;&lt; “C” &lt;&lt; </a:t>
            </a:r>
            <a:r>
              <a:rPr lang="en-US" altLang="pt-BR" dirty="0" err="1">
                <a:solidFill>
                  <a:srgbClr val="3333CC"/>
                </a:solidFill>
                <a:latin typeface="+mj-lt"/>
              </a:rPr>
              <a:t>endl</a:t>
            </a:r>
            <a:r>
              <a:rPr lang="en-US" altLang="pt-BR" dirty="0">
                <a:solidFill>
                  <a:srgbClr val="3333CC"/>
                </a:solidFill>
                <a:latin typeface="+mj-lt"/>
              </a:rPr>
              <a:t>;}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};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6D8BF31-89D8-4FD4-BD02-C5C63570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73688"/>
            <a:ext cx="1470025" cy="463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 teste(1);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149F5012-E553-45EE-94B5-CE36E6CE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013325"/>
            <a:ext cx="1903412" cy="83343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A:parâmetro</a:t>
            </a:r>
          </a:p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9BE9BAEC-C1DD-4BEB-9D70-83C4E7C91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373688"/>
            <a:ext cx="8985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saída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C70A5-7308-4F0D-8088-B95C9B6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0F9CF-A59A-4EEF-AC5C-AEAEF427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7770813" cy="4537621"/>
          </a:xfrm>
        </p:spPr>
        <p:txBody>
          <a:bodyPr/>
          <a:lstStyle/>
          <a:p>
            <a:r>
              <a:rPr lang="pt-BR" dirty="0"/>
              <a:t>Crie um programa que permita gerenciar pessoas físicas e pessoas jurídicas. Toda pessoa física possui nome, CPF e endereço, e toda pessoa jurídica possui nome, CNPJ e endereço. Crie a classe principal do programa para instanciar uma pessoa física com base em valores predefinidos, e imprima seus dados. Faça a reutilização de código usando herança</a:t>
            </a:r>
          </a:p>
        </p:txBody>
      </p:sp>
    </p:spTree>
    <p:extLst>
      <p:ext uri="{BB962C8B-B14F-4D97-AF65-F5344CB8AC3E}">
        <p14:creationId xmlns:p14="http://schemas.microsoft.com/office/powerpoint/2010/main" val="46626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C70A5-7308-4F0D-8088-B95C9B6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0F9CF-A59A-4EEF-AC5C-AEAEF427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537621"/>
          </a:xfrm>
        </p:spPr>
        <p:txBody>
          <a:bodyPr/>
          <a:lstStyle/>
          <a:p>
            <a:r>
              <a:rPr lang="pt-BR" sz="2400" dirty="0"/>
              <a:t>Escreva um conjunto de classes a serem usadas em uma ferramenta matemática. Essa ferramenta deve gerenciar figuras geométricas. Considere apenas quadrados, triângulos e losangos. Crie classes que representem as figuras geométricas, considerando-se os atributos necessários para cada tipo de figura. Além disso, crie um método responsável em calcular e retornar a área para cada tipo de figura. Observação: a área do quadrado é dada por: lado*lado; a área do triângulo é dada por: base*altura/2; e a área do losango é dada por: D*d/2, onde D é a diagonal maior e d é a diagonal menor</a:t>
            </a:r>
          </a:p>
        </p:txBody>
      </p:sp>
    </p:spTree>
    <p:extLst>
      <p:ext uri="{BB962C8B-B14F-4D97-AF65-F5344CB8AC3E}">
        <p14:creationId xmlns:p14="http://schemas.microsoft.com/office/powerpoint/2010/main" val="270771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C70A5-7308-4F0D-8088-B95C9B6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0F9CF-A59A-4EEF-AC5C-AEAEF427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537621"/>
          </a:xfrm>
        </p:spPr>
        <p:txBody>
          <a:bodyPr/>
          <a:lstStyle/>
          <a:p>
            <a:r>
              <a:rPr lang="pt-BR" sz="2000" dirty="0"/>
              <a:t>Escreva um conjunto de classes a serem usadas em uma ferramenta matemática. Essa ferramenta deve gerenciar figuras geométricas. Considere apenas quadrados, triângulos e losangos. Crie classes que representem as figuras geométricas, considerando-se os atributos necessários para cada tipo de figura. Além disso, crie um método responsável em calcular e retornar a área para cada tipo de figura. Observação: a área do quadrado é dada por: lado*lado; a área do triângulo é dada por: base*altura/2; e a área do losango é dada por: D*d/2, onde D é a diagonal maior e d é a diagonal menor. Cada classe filha deverá ter um construtor recebendo as dimensões da figura e um construtor padrão. Também criar destrutores para as classes filhas que, quando invocados, exibam a mensagem: “Destruindo &lt;tipo da figura&gt;”. Exemplo: se for a classe Quadrado, exibir “Destruindo quadrado”. Fazer uma função </a:t>
            </a:r>
            <a:r>
              <a:rPr lang="pt-BR" sz="2000" dirty="0" err="1"/>
              <a:t>main</a:t>
            </a:r>
            <a:r>
              <a:rPr lang="pt-BR" sz="2000" dirty="0"/>
              <a:t> que teste todas 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6407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E5358315-730B-4347-938E-37150176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AFE68279-6FC6-48A5-89B9-2B50BECE23D5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24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22AE5BB3-79EA-4E53-B6E4-48BFF8E8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5888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defRPr/>
            </a:pPr>
            <a:r>
              <a:rPr lang="en-US" altLang="pt-BR" sz="4400" dirty="0" err="1">
                <a:solidFill>
                  <a:srgbClr val="000000"/>
                </a:solidFill>
                <a:latin typeface="+mj-lt"/>
              </a:rPr>
              <a:t>Exemplo</a:t>
            </a:r>
            <a:r>
              <a:rPr lang="en-US" altLang="pt-BR" sz="44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altLang="pt-BR" sz="4400" dirty="0" err="1">
                <a:solidFill>
                  <a:srgbClr val="000000"/>
                </a:solidFill>
                <a:latin typeface="+mj-lt"/>
              </a:rPr>
              <a:t>Herança</a:t>
            </a:r>
            <a:endParaRPr lang="en-US" altLang="pt-BR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B203020-9BE5-43EB-A57E-AC7C41938A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50825" y="1490663"/>
            <a:ext cx="6467475" cy="4746625"/>
          </a:xfrm>
        </p:spPr>
        <p:txBody>
          <a:bodyPr anchor="t"/>
          <a:lstStyle/>
          <a:p>
            <a:pPr marL="341313" indent="-341313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3333CC"/>
                </a:solidFill>
              </a:rPr>
              <a:t>Tempo</a:t>
            </a:r>
            <a:r>
              <a:rPr lang="en-US" altLang="pt-BR" sz="2800" dirty="0"/>
              <a:t> é a </a:t>
            </a:r>
            <a:r>
              <a:rPr lang="en-US" altLang="pt-BR" sz="2800" dirty="0" err="1"/>
              <a:t>classe</a:t>
            </a:r>
            <a:r>
              <a:rPr lang="en-US" altLang="pt-BR" sz="2800" dirty="0"/>
              <a:t> base</a:t>
            </a:r>
          </a:p>
          <a:p>
            <a:pPr marL="341313" indent="-341313" algn="l">
              <a:lnSpc>
                <a:spcPct val="90000"/>
              </a:lnSpc>
              <a:spcBef>
                <a:spcPts val="600"/>
              </a:spcBef>
              <a:buClr>
                <a:srgbClr val="006600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006600"/>
                </a:solidFill>
              </a:rPr>
              <a:t>ExtTempo</a:t>
            </a:r>
            <a:r>
              <a:rPr lang="en-US" altLang="pt-BR" sz="2800" dirty="0"/>
              <a:t> é a </a:t>
            </a:r>
            <a:r>
              <a:rPr lang="en-US" altLang="pt-BR" sz="2800" dirty="0" err="1"/>
              <a:t>classe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derivada</a:t>
            </a:r>
            <a:r>
              <a:rPr lang="en-US" altLang="pt-BR" sz="2800" dirty="0"/>
              <a:t> com </a:t>
            </a:r>
            <a:r>
              <a:rPr lang="en-US" altLang="pt-BR" sz="2800" dirty="0" err="1"/>
              <a:t>herança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pública</a:t>
            </a:r>
            <a:endParaRPr lang="en-US" altLang="pt-BR" sz="2800" dirty="0"/>
          </a:p>
          <a:p>
            <a:pPr marL="341313" indent="-341313" algn="l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/>
              <a:t>A </a:t>
            </a:r>
            <a:r>
              <a:rPr lang="en-US" altLang="pt-BR" sz="2800" dirty="0" err="1"/>
              <a:t>classe</a:t>
            </a:r>
            <a:r>
              <a:rPr lang="en-US" altLang="pt-BR" sz="2800" dirty="0"/>
              <a:t> </a:t>
            </a:r>
            <a:r>
              <a:rPr lang="en-US" altLang="pt-BR" sz="2800" dirty="0" err="1">
                <a:solidFill>
                  <a:srgbClr val="FF0000"/>
                </a:solidFill>
              </a:rPr>
              <a:t>derivada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pode</a:t>
            </a:r>
            <a:endParaRPr lang="en-US" altLang="pt-BR" sz="2800" dirty="0"/>
          </a:p>
          <a:p>
            <a:pPr marL="741363" lvl="1" indent="-284163" algn="l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herdar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todos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os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membros</a:t>
            </a:r>
            <a:r>
              <a:rPr lang="en-US" altLang="pt-BR" sz="2400" dirty="0">
                <a:latin typeface="+mj-lt"/>
              </a:rPr>
              <a:t> da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base, </a:t>
            </a:r>
            <a:r>
              <a:rPr lang="en-US" altLang="pt-BR" sz="2400" dirty="0" err="1">
                <a:latin typeface="+mj-lt"/>
              </a:rPr>
              <a:t>exceto</a:t>
            </a:r>
            <a:r>
              <a:rPr lang="en-US" altLang="pt-BR" sz="2400" dirty="0">
                <a:latin typeface="+mj-lt"/>
              </a:rPr>
              <a:t> o </a:t>
            </a:r>
            <a:r>
              <a:rPr lang="en-US" altLang="pt-BR" sz="2400" dirty="0" err="1">
                <a:latin typeface="+mj-lt"/>
              </a:rPr>
              <a:t>construtor</a:t>
            </a:r>
            <a:endParaRPr lang="en-US" altLang="pt-BR" sz="2400" dirty="0">
              <a:latin typeface="+mj-lt"/>
            </a:endParaRPr>
          </a:p>
          <a:p>
            <a:pPr marL="741363" lvl="1" indent="-284163" algn="l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acessar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todos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os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/>
              <a:t>membros</a:t>
            </a:r>
            <a:r>
              <a:rPr lang="en-US" altLang="pt-BR" sz="2400" dirty="0"/>
              <a:t> </a:t>
            </a:r>
            <a:r>
              <a:rPr lang="en-US" altLang="pt-BR" sz="2400" dirty="0" err="1">
                <a:latin typeface="+mj-lt"/>
              </a:rPr>
              <a:t>publicos</a:t>
            </a:r>
            <a:r>
              <a:rPr lang="en-US" altLang="pt-BR" sz="2400" dirty="0">
                <a:latin typeface="+mj-lt"/>
              </a:rPr>
              <a:t> e </a:t>
            </a:r>
            <a:r>
              <a:rPr lang="en-US" altLang="pt-BR" sz="2400" dirty="0" err="1">
                <a:latin typeface="+mj-lt"/>
              </a:rPr>
              <a:t>protegidos</a:t>
            </a:r>
            <a:r>
              <a:rPr lang="en-US" altLang="pt-BR" sz="2400" dirty="0">
                <a:latin typeface="+mj-lt"/>
              </a:rPr>
              <a:t> da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base</a:t>
            </a:r>
          </a:p>
          <a:p>
            <a:pPr marL="741363" lvl="1" indent="-284163" algn="l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definir</a:t>
            </a:r>
            <a:r>
              <a:rPr lang="en-US" altLang="pt-BR" sz="2400" dirty="0">
                <a:latin typeface="+mj-lt"/>
              </a:rPr>
              <a:t> o </a:t>
            </a:r>
            <a:r>
              <a:rPr lang="en-US" altLang="pt-BR" sz="2400" dirty="0" err="1">
                <a:latin typeface="+mj-lt"/>
              </a:rPr>
              <a:t>seu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membro</a:t>
            </a:r>
            <a:r>
              <a:rPr lang="en-US" altLang="pt-BR" sz="2400" dirty="0">
                <a:latin typeface="+mj-lt"/>
              </a:rPr>
              <a:t> de dados privado</a:t>
            </a:r>
          </a:p>
          <a:p>
            <a:pPr marL="741363" lvl="1" indent="-284163" algn="l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fornecer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seu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próprio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construtor</a:t>
            </a:r>
            <a:endParaRPr lang="en-US" altLang="pt-BR" sz="2400" dirty="0">
              <a:latin typeface="+mj-lt"/>
            </a:endParaRPr>
          </a:p>
          <a:p>
            <a:pPr marL="741363" lvl="1" indent="-284163" algn="l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definir</a:t>
            </a:r>
            <a:r>
              <a:rPr lang="en-US" altLang="pt-BR" sz="2400" dirty="0">
                <a:latin typeface="+mj-lt"/>
              </a:rPr>
              <a:t> as </a:t>
            </a:r>
            <a:r>
              <a:rPr lang="en-US" altLang="pt-BR" sz="2400" dirty="0" err="1">
                <a:latin typeface="+mj-lt"/>
              </a:rPr>
              <a:t>suas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funções</a:t>
            </a:r>
            <a:r>
              <a:rPr lang="en-US" altLang="pt-BR" sz="2400" dirty="0">
                <a:latin typeface="+mj-lt"/>
              </a:rPr>
              <a:t> de </a:t>
            </a:r>
            <a:r>
              <a:rPr lang="en-US" altLang="pt-BR" sz="2400" dirty="0" err="1">
                <a:latin typeface="+mj-lt"/>
              </a:rPr>
              <a:t>membros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publicos</a:t>
            </a:r>
            <a:endParaRPr lang="en-US" altLang="pt-BR" sz="2400" dirty="0">
              <a:latin typeface="+mj-lt"/>
            </a:endParaRPr>
          </a:p>
          <a:p>
            <a:pPr marL="741363" lvl="1" indent="-284163" algn="l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substituir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funções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herdadas</a:t>
            </a:r>
            <a:r>
              <a:rPr lang="en-US" altLang="pt-BR" sz="2400" dirty="0">
                <a:latin typeface="+mj-lt"/>
              </a:rPr>
              <a:t> da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base</a:t>
            </a:r>
          </a:p>
        </p:txBody>
      </p:sp>
      <p:sp>
        <p:nvSpPr>
          <p:cNvPr id="39941" name="Line 3">
            <a:extLst>
              <a:ext uri="{FF2B5EF4-FFF2-40B4-BE49-F238E27FC236}">
                <a16:creationId xmlns:a16="http://schemas.microsoft.com/office/drawing/2014/main" id="{3279285C-145C-4221-963E-4F787E901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3048000"/>
            <a:ext cx="1587" cy="9144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grpSp>
        <p:nvGrpSpPr>
          <p:cNvPr id="44038" name="Group 4">
            <a:extLst>
              <a:ext uri="{FF2B5EF4-FFF2-40B4-BE49-F238E27FC236}">
                <a16:creationId xmlns:a16="http://schemas.microsoft.com/office/drawing/2014/main" id="{2CE91121-7ADD-479E-9B8A-E3259FF7B192}"/>
              </a:ext>
            </a:extLst>
          </p:cNvPr>
          <p:cNvGrpSpPr>
            <a:grpSpLocks/>
          </p:cNvGrpSpPr>
          <p:nvPr/>
        </p:nvGrpSpPr>
        <p:grpSpPr bwMode="auto">
          <a:xfrm>
            <a:off x="5656263" y="3962400"/>
            <a:ext cx="2436812" cy="912813"/>
            <a:chOff x="768" y="2496"/>
            <a:chExt cx="1535" cy="575"/>
          </a:xfrm>
        </p:grpSpPr>
        <p:sp>
          <p:nvSpPr>
            <p:cNvPr id="39946" name="Oval 5">
              <a:extLst>
                <a:ext uri="{FF2B5EF4-FFF2-40B4-BE49-F238E27FC236}">
                  <a16:creationId xmlns:a16="http://schemas.microsoft.com/office/drawing/2014/main" id="{5F1AC52C-9001-456A-B230-B89E4D73C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1535" cy="575"/>
            </a:xfrm>
            <a:prstGeom prst="ellipse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altLang="pt-BR">
                <a:latin typeface="+mj-lt"/>
                <a:cs typeface="DejaVu Sans" panose="020B0603030804020204" pitchFamily="34" charset="0"/>
              </a:endParaRPr>
            </a:p>
          </p:txBody>
        </p:sp>
        <p:sp>
          <p:nvSpPr>
            <p:cNvPr id="39947" name="Text Box 6">
              <a:extLst>
                <a:ext uri="{FF2B5EF4-FFF2-40B4-BE49-F238E27FC236}">
                  <a16:creationId xmlns:a16="http://schemas.microsoft.com/office/drawing/2014/main" id="{C32D4B79-A368-4030-8055-0F07B4900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1053" cy="3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ClrTx/>
                <a:buFontTx/>
                <a:buNone/>
                <a:defRPr/>
              </a:pPr>
              <a:r>
                <a:rPr lang="en-US" altLang="pt-BR" sz="2800" dirty="0" err="1">
                  <a:solidFill>
                    <a:srgbClr val="000000"/>
                  </a:solidFill>
                  <a:latin typeface="+mj-lt"/>
                </a:rPr>
                <a:t>ExtTempo</a:t>
              </a:r>
              <a:endParaRPr lang="en-US" altLang="pt-BR" sz="28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44039" name="Group 7">
            <a:extLst>
              <a:ext uri="{FF2B5EF4-FFF2-40B4-BE49-F238E27FC236}">
                <a16:creationId xmlns:a16="http://schemas.microsoft.com/office/drawing/2014/main" id="{0D69198F-ECF1-4479-956D-79D0F0F8EE08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133600"/>
            <a:ext cx="2436812" cy="912813"/>
            <a:chOff x="720" y="1344"/>
            <a:chExt cx="1535" cy="575"/>
          </a:xfrm>
        </p:grpSpPr>
        <p:sp>
          <p:nvSpPr>
            <p:cNvPr id="39944" name="Oval 8">
              <a:extLst>
                <a:ext uri="{FF2B5EF4-FFF2-40B4-BE49-F238E27FC236}">
                  <a16:creationId xmlns:a16="http://schemas.microsoft.com/office/drawing/2014/main" id="{A055F3B5-5C65-4DBA-A81B-8F286B0C5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44"/>
              <a:ext cx="1535" cy="575"/>
            </a:xfrm>
            <a:prstGeom prst="ellipse">
              <a:avLst/>
            </a:prstGeom>
            <a:solidFill>
              <a:srgbClr val="FFFFCC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 altLang="pt-BR">
                <a:latin typeface="+mj-lt"/>
                <a:cs typeface="DejaVu Sans" panose="020B0603030804020204" pitchFamily="34" charset="0"/>
              </a:endParaRPr>
            </a:p>
          </p:txBody>
        </p:sp>
        <p:sp>
          <p:nvSpPr>
            <p:cNvPr id="39945" name="Text Box 9">
              <a:extLst>
                <a:ext uri="{FF2B5EF4-FFF2-40B4-BE49-F238E27FC236}">
                  <a16:creationId xmlns:a16="http://schemas.microsoft.com/office/drawing/2014/main" id="{83A735BC-3D0A-4B32-92A3-9723A9CB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488"/>
              <a:ext cx="739" cy="3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ClrTx/>
                <a:buFontTx/>
                <a:buNone/>
                <a:defRPr/>
              </a:pPr>
              <a:r>
                <a:rPr lang="en-US" altLang="pt-BR" sz="2800" dirty="0">
                  <a:solidFill>
                    <a:srgbClr val="3333CC"/>
                  </a:solidFill>
                  <a:latin typeface="+mj-lt"/>
                </a:rPr>
                <a:t>Tempo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C8699CAC-9CAB-4170-BA3A-C269CF4D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1903413" cy="4556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5F4E225F-7DDA-4CF9-A481-6369E70B181D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25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5F029B87-BFB4-4371-A9DC-FAF27AA0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1052513"/>
            <a:ext cx="8340725" cy="536257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E59B554-F6CA-4409-8189-1241F7D0C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725" y="304800"/>
            <a:ext cx="7478713" cy="763588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Especificação da </a:t>
            </a:r>
            <a:r>
              <a:rPr lang="en-US" altLang="pt-BR" sz="4800"/>
              <a:t>classe</a:t>
            </a:r>
            <a:r>
              <a:rPr lang="en-US" altLang="pt-BR"/>
              <a:t> </a:t>
            </a:r>
            <a:r>
              <a:rPr lang="en-US" altLang="pt-BR" b="1"/>
              <a:t>Tempo</a:t>
            </a:r>
            <a:endParaRPr lang="en-US" altLang="pt-BR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90177D2-244B-4BF6-B007-DEC342592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875" y="1371600"/>
            <a:ext cx="7239000" cy="5053013"/>
          </a:xfrm>
        </p:spPr>
        <p:txBody>
          <a:bodyPr lIns="92160" tIns="46080" rIns="92160" bIns="46080"/>
          <a:lstStyle/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class Tempo{						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50" b="1" dirty="0"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public: 				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void </a:t>
            </a:r>
            <a:r>
              <a:rPr lang="en-US" altLang="pt-BR" sz="2400" b="1" dirty="0" err="1">
                <a:latin typeface="+mj-lt"/>
              </a:rPr>
              <a:t>definir</a:t>
            </a:r>
            <a:r>
              <a:rPr lang="en-US" altLang="pt-BR" sz="2400" b="1" dirty="0">
                <a:latin typeface="+mj-lt"/>
              </a:rPr>
              <a:t> (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b="1" dirty="0">
                <a:latin typeface="+mj-lt"/>
              </a:rPr>
              <a:t>int h,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b="1" dirty="0">
                <a:latin typeface="+mj-lt"/>
              </a:rPr>
              <a:t>int m, int s);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void	 </a:t>
            </a:r>
            <a:r>
              <a:rPr lang="en-US" altLang="pt-BR" sz="2400" b="1" dirty="0" err="1">
                <a:latin typeface="+mj-lt"/>
              </a:rPr>
              <a:t>incremento</a:t>
            </a:r>
            <a:r>
              <a:rPr lang="en-US" altLang="pt-BR" sz="2400" b="1" dirty="0">
                <a:latin typeface="+mj-lt"/>
              </a:rPr>
              <a:t> ();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void </a:t>
            </a:r>
            <a:r>
              <a:rPr lang="en-US" altLang="pt-BR" sz="2400" b="1" dirty="0" err="1">
                <a:latin typeface="+mj-lt"/>
              </a:rPr>
              <a:t>escrever</a:t>
            </a:r>
            <a:r>
              <a:rPr lang="en-US" altLang="pt-BR" sz="2400" b="1" dirty="0">
                <a:latin typeface="+mj-lt"/>
              </a:rPr>
              <a:t> ( ) const;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Tempo (int </a:t>
            </a:r>
            <a:r>
              <a:rPr lang="en-US" altLang="pt-BR" sz="2400" b="1" dirty="0" err="1">
                <a:latin typeface="+mj-lt"/>
              </a:rPr>
              <a:t>initH</a:t>
            </a:r>
            <a:r>
              <a:rPr lang="en-US" altLang="pt-BR" sz="2400" b="1" dirty="0">
                <a:latin typeface="+mj-lt"/>
              </a:rPr>
              <a:t>, int </a:t>
            </a:r>
            <a:r>
              <a:rPr lang="en-US" altLang="pt-BR" sz="2400" b="1" dirty="0" err="1">
                <a:latin typeface="+mj-lt"/>
              </a:rPr>
              <a:t>initM</a:t>
            </a:r>
            <a:r>
              <a:rPr lang="en-US" altLang="pt-BR" sz="2400" b="1" dirty="0">
                <a:latin typeface="+mj-lt"/>
              </a:rPr>
              <a:t>, int </a:t>
            </a:r>
            <a:r>
              <a:rPr lang="en-US" altLang="pt-BR" sz="2400" b="1" dirty="0" err="1">
                <a:latin typeface="+mj-lt"/>
              </a:rPr>
              <a:t>initS</a:t>
            </a:r>
            <a:r>
              <a:rPr lang="en-US" altLang="pt-BR" sz="2400" b="1" dirty="0">
                <a:latin typeface="+mj-lt"/>
              </a:rPr>
              <a:t>); </a:t>
            </a:r>
            <a:r>
              <a:rPr lang="en-US" altLang="pt-BR" sz="2400" dirty="0">
                <a:solidFill>
                  <a:srgbClr val="CC0000"/>
                </a:solidFill>
                <a:latin typeface="+mj-lt"/>
              </a:rPr>
              <a:t>// </a:t>
            </a:r>
            <a:r>
              <a:rPr lang="en-US" altLang="pt-BR" sz="2400" dirty="0" err="1">
                <a:solidFill>
                  <a:srgbClr val="CC0000"/>
                </a:solidFill>
                <a:latin typeface="+mj-lt"/>
              </a:rPr>
              <a:t>construtor</a:t>
            </a:r>
            <a:r>
              <a:rPr lang="en-US" altLang="pt-BR" sz="2400" dirty="0">
                <a:latin typeface="+mj-lt"/>
              </a:rPr>
              <a:t> 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Tempo (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b="1" dirty="0">
                <a:latin typeface="+mj-lt"/>
              </a:rPr>
              <a:t>); 			 </a:t>
            </a:r>
            <a:r>
              <a:rPr lang="en-US" altLang="pt-BR" sz="2400" dirty="0">
                <a:solidFill>
                  <a:srgbClr val="CC0000"/>
                </a:solidFill>
                <a:latin typeface="+mj-lt"/>
              </a:rPr>
              <a:t>// </a:t>
            </a:r>
            <a:r>
              <a:rPr lang="en-US" altLang="pt-BR" sz="2400" dirty="0" err="1">
                <a:solidFill>
                  <a:srgbClr val="CC0000"/>
                </a:solidFill>
                <a:latin typeface="+mj-lt"/>
              </a:rPr>
              <a:t>construtor</a:t>
            </a:r>
            <a:r>
              <a:rPr lang="en-US" altLang="pt-BR" sz="2400" dirty="0">
                <a:solidFill>
                  <a:srgbClr val="CC0000"/>
                </a:solidFill>
                <a:latin typeface="+mj-lt"/>
              </a:rPr>
              <a:t> </a:t>
            </a:r>
            <a:r>
              <a:rPr lang="en-US" altLang="pt-BR" sz="2400" dirty="0" err="1">
                <a:solidFill>
                  <a:srgbClr val="CC0000"/>
                </a:solidFill>
                <a:latin typeface="+mj-lt"/>
              </a:rPr>
              <a:t>padrão</a:t>
            </a:r>
            <a:endParaRPr lang="en-US" altLang="pt-BR" sz="2400" dirty="0">
              <a:solidFill>
                <a:srgbClr val="CC0000"/>
              </a:solidFill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protected :				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int horas; 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int </a:t>
            </a:r>
            <a:r>
              <a:rPr lang="en-US" altLang="pt-BR" sz="2400" b="1" dirty="0" err="1">
                <a:latin typeface="+mj-lt"/>
              </a:rPr>
              <a:t>minutos</a:t>
            </a:r>
            <a:r>
              <a:rPr lang="en-US" altLang="pt-BR" sz="2400" b="1" dirty="0">
                <a:latin typeface="+mj-lt"/>
              </a:rPr>
              <a:t>; 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int </a:t>
            </a:r>
            <a:r>
              <a:rPr lang="en-US" altLang="pt-BR" sz="2400" b="1" dirty="0" err="1">
                <a:latin typeface="+mj-lt"/>
              </a:rPr>
              <a:t>segundos</a:t>
            </a:r>
            <a:r>
              <a:rPr lang="en-US" altLang="pt-BR" sz="2400" b="1" dirty="0">
                <a:latin typeface="+mj-lt"/>
              </a:rPr>
              <a:t> 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};</a:t>
            </a:r>
            <a:r>
              <a:rPr lang="en-US" altLang="pt-BR" sz="2000" b="1" i="1" dirty="0">
                <a:solidFill>
                  <a:srgbClr val="B2B2B2"/>
                </a:solidFill>
                <a:latin typeface="+mj-lt"/>
              </a:rPr>
              <a:t>	</a:t>
            </a: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B440CA95-0C5A-4959-A180-1508CF0B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1052513"/>
            <a:ext cx="77628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// ESPECIFICAÇÃO ARQUIVO 		         (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Tempo.h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E7D457D8-5460-4776-B364-62B3AF2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29375B-46D0-417A-B0B5-2C2C4EFC50EF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pt-BR" sz="2400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9C4F069A-73FD-449A-A360-93D835DB7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 </a:t>
            </a:r>
            <a:br>
              <a:rPr lang="en-US" altLang="pt-BR">
                <a:latin typeface="Arial Rounded MT Bold" panose="020F0704030504030204" pitchFamily="34" charset="0"/>
              </a:rPr>
            </a:br>
            <a:endParaRPr lang="en-US" altLang="pt-BR">
              <a:latin typeface="Arial Rounded MT Bold" panose="020F070403050403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38203B06-18B8-4998-B055-0E06914B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1325"/>
            <a:ext cx="801846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4400" b="1"/>
              <a:t>Diagrama de Interface de Classe</a:t>
            </a:r>
          </a:p>
        </p:txBody>
      </p:sp>
      <p:sp>
        <p:nvSpPr>
          <p:cNvPr id="48133" name="Oval 3">
            <a:extLst>
              <a:ext uri="{FF2B5EF4-FFF2-40B4-BE49-F238E27FC236}">
                <a16:creationId xmlns:a16="http://schemas.microsoft.com/office/drawing/2014/main" id="{72324663-91A4-4A58-849A-FA9AA46D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368550"/>
            <a:ext cx="3913187" cy="39497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4" name="Oval 4">
            <a:extLst>
              <a:ext uri="{FF2B5EF4-FFF2-40B4-BE49-F238E27FC236}">
                <a16:creationId xmlns:a16="http://schemas.microsoft.com/office/drawing/2014/main" id="{E9943F45-9B15-4112-BE6B-0879F4E5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2873375"/>
            <a:ext cx="1825625" cy="407988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5" name="Oval 5">
            <a:extLst>
              <a:ext uri="{FF2B5EF4-FFF2-40B4-BE49-F238E27FC236}">
                <a16:creationId xmlns:a16="http://schemas.microsoft.com/office/drawing/2014/main" id="{CEB7945F-2529-4E1A-BBB9-53A1C3B5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054475"/>
            <a:ext cx="1825625" cy="409575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6" name="Oval 6">
            <a:extLst>
              <a:ext uri="{FF2B5EF4-FFF2-40B4-BE49-F238E27FC236}">
                <a16:creationId xmlns:a16="http://schemas.microsoft.com/office/drawing/2014/main" id="{C462BC9A-7FB5-497F-AA46-6609F10E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72916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7" name="Oval 7">
            <a:extLst>
              <a:ext uri="{FF2B5EF4-FFF2-40B4-BE49-F238E27FC236}">
                <a16:creationId xmlns:a16="http://schemas.microsoft.com/office/drawing/2014/main" id="{ACC07351-B42E-4536-B602-567FA2A4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5318125"/>
            <a:ext cx="1825625" cy="411163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8" name="Oval 8">
            <a:extLst>
              <a:ext uri="{FF2B5EF4-FFF2-40B4-BE49-F238E27FC236}">
                <a16:creationId xmlns:a16="http://schemas.microsoft.com/office/drawing/2014/main" id="{634F0C71-C786-49B6-A13E-13B28756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46551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39" name="Rectangle 9">
            <a:extLst>
              <a:ext uri="{FF2B5EF4-FFF2-40B4-BE49-F238E27FC236}">
                <a16:creationId xmlns:a16="http://schemas.microsoft.com/office/drawing/2014/main" id="{B2127179-2FF0-4E6B-A6B4-1FA4A5D0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381375"/>
            <a:ext cx="2473325" cy="2505075"/>
          </a:xfrm>
          <a:prstGeom prst="rect">
            <a:avLst/>
          </a:prstGeom>
          <a:solidFill>
            <a:srgbClr val="FFFF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40" name="Rectangle 10">
            <a:extLst>
              <a:ext uri="{FF2B5EF4-FFF2-40B4-BE49-F238E27FC236}">
                <a16:creationId xmlns:a16="http://schemas.microsoft.com/office/drawing/2014/main" id="{0AB4BD5A-97CA-4A7A-A44D-2CC59EFC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348038"/>
            <a:ext cx="2498725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dados protecteds: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11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horas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minutos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segundos</a:t>
            </a:r>
          </a:p>
        </p:txBody>
      </p:sp>
      <p:sp>
        <p:nvSpPr>
          <p:cNvPr id="48141" name="Rectangle 11">
            <a:extLst>
              <a:ext uri="{FF2B5EF4-FFF2-40B4-BE49-F238E27FC236}">
                <a16:creationId xmlns:a16="http://schemas.microsoft.com/office/drawing/2014/main" id="{139A856E-C5C9-426A-A96A-07E55035E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901950"/>
            <a:ext cx="596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Set</a:t>
            </a:r>
          </a:p>
        </p:txBody>
      </p:sp>
      <p:sp>
        <p:nvSpPr>
          <p:cNvPr id="48142" name="Rectangle 12">
            <a:extLst>
              <a:ext uri="{FF2B5EF4-FFF2-40B4-BE49-F238E27FC236}">
                <a16:creationId xmlns:a16="http://schemas.microsoft.com/office/drawing/2014/main" id="{00C4287F-2244-4371-B5F9-5F7724536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3429000"/>
            <a:ext cx="170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Incremento</a:t>
            </a:r>
          </a:p>
        </p:txBody>
      </p:sp>
      <p:sp>
        <p:nvSpPr>
          <p:cNvPr id="48143" name="Rectangle 13">
            <a:extLst>
              <a:ext uri="{FF2B5EF4-FFF2-40B4-BE49-F238E27FC236}">
                <a16:creationId xmlns:a16="http://schemas.microsoft.com/office/drawing/2014/main" id="{1D228289-96F0-4086-B6E8-DAEC2EBA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005263"/>
            <a:ext cx="1339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Escrever</a:t>
            </a:r>
          </a:p>
        </p:txBody>
      </p:sp>
      <p:sp>
        <p:nvSpPr>
          <p:cNvPr id="48144" name="Rectangle 14">
            <a:extLst>
              <a:ext uri="{FF2B5EF4-FFF2-40B4-BE49-F238E27FC236}">
                <a16:creationId xmlns:a16="http://schemas.microsoft.com/office/drawing/2014/main" id="{3E0736F3-6219-4FB5-9014-1EA5B287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724400"/>
            <a:ext cx="13065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   Tempo</a:t>
            </a:r>
          </a:p>
        </p:txBody>
      </p:sp>
      <p:sp>
        <p:nvSpPr>
          <p:cNvPr id="48145" name="Rectangle 15">
            <a:extLst>
              <a:ext uri="{FF2B5EF4-FFF2-40B4-BE49-F238E27FC236}">
                <a16:creationId xmlns:a16="http://schemas.microsoft.com/office/drawing/2014/main" id="{6C1B15FF-20DE-4467-BE1D-F45F7199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300663"/>
            <a:ext cx="10810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Tempo</a:t>
            </a:r>
          </a:p>
        </p:txBody>
      </p:sp>
      <p:sp>
        <p:nvSpPr>
          <p:cNvPr id="48146" name="Rectangle 16">
            <a:extLst>
              <a:ext uri="{FF2B5EF4-FFF2-40B4-BE49-F238E27FC236}">
                <a16:creationId xmlns:a16="http://schemas.microsoft.com/office/drawing/2014/main" id="{02BD2075-2746-4AD6-9577-FC8608E3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3884613"/>
            <a:ext cx="738188" cy="407987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47" name="Rectangle 17">
            <a:extLst>
              <a:ext uri="{FF2B5EF4-FFF2-40B4-BE49-F238E27FC236}">
                <a16:creationId xmlns:a16="http://schemas.microsoft.com/office/drawing/2014/main" id="{80C80E8C-2454-424D-A791-4F9A4DFA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605338"/>
            <a:ext cx="738188" cy="407987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48" name="Rectangle 18">
            <a:extLst>
              <a:ext uri="{FF2B5EF4-FFF2-40B4-BE49-F238E27FC236}">
                <a16:creationId xmlns:a16="http://schemas.microsoft.com/office/drawing/2014/main" id="{FECF11C4-95F0-4768-9551-16D88238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5394325"/>
            <a:ext cx="738187" cy="411163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149" name="Rectangle 19">
            <a:extLst>
              <a:ext uri="{FF2B5EF4-FFF2-40B4-BE49-F238E27FC236}">
                <a16:creationId xmlns:a16="http://schemas.microsoft.com/office/drawing/2014/main" id="{E4F975B0-F50C-4695-8F1A-F1D29D1E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722438"/>
            <a:ext cx="2641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b="1"/>
              <a:t>Classe </a:t>
            </a:r>
            <a:r>
              <a:rPr lang="en-US" altLang="pt-BR" b="1">
                <a:latin typeface="Courier New" panose="02070309020205020404" pitchFamily="49" charset="0"/>
              </a:rPr>
              <a:t>Tempo</a:t>
            </a:r>
            <a:endParaRPr lang="en-US" altLang="pt-BR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6156C25F-72A3-49AA-BACA-8CDEA212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D7794F51-D095-4B1E-AE61-FE0C68AF7AD9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27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A439DC12-A9E4-4D5D-BD12-43F437E43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620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800"/>
              <a:t>Classe</a:t>
            </a:r>
            <a:r>
              <a:rPr lang="en-US" altLang="pt-BR"/>
              <a:t> derivada </a:t>
            </a:r>
            <a:r>
              <a:rPr lang="en-US" altLang="pt-BR" b="1"/>
              <a:t>ExtTempo</a:t>
            </a:r>
            <a:r>
              <a:rPr lang="en-US" altLang="pt-BR"/>
              <a:t> 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B73C7CF-4350-4D80-A548-4462C558F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836613"/>
            <a:ext cx="8604250" cy="5867400"/>
          </a:xfrm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lIns="92160" tIns="46080" rIns="92160" bIns="46080"/>
          <a:lstStyle/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>
                <a:latin typeface="+mj-lt"/>
              </a:rPr>
              <a:t>// ESPECIFICAÇÃO ARQUIVO 			(</a:t>
            </a:r>
            <a:r>
              <a:rPr lang="en-US" altLang="pt-BR" sz="2000" b="1" dirty="0" err="1">
                <a:latin typeface="+mj-lt"/>
              </a:rPr>
              <a:t>ExtTempo.h</a:t>
            </a:r>
            <a:r>
              <a:rPr lang="en-US" altLang="pt-BR" sz="2000" b="1" dirty="0">
                <a:latin typeface="+mj-lt"/>
              </a:rPr>
              <a:t>)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b="1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#include </a:t>
            </a:r>
            <a:r>
              <a:rPr lang="en-US" altLang="pt-BR" sz="2400" dirty="0">
                <a:latin typeface="+mj-lt"/>
              </a:rPr>
              <a:t>“</a:t>
            </a:r>
            <a:r>
              <a:rPr lang="en-US" altLang="pt-BR" sz="2400" dirty="0" err="1">
                <a:latin typeface="+mj-lt"/>
              </a:rPr>
              <a:t>Tempo.h</a:t>
            </a:r>
            <a:r>
              <a:rPr lang="en-US" altLang="pt-BR" sz="2400" dirty="0">
                <a:latin typeface="+mj-lt"/>
              </a:rPr>
              <a:t>”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 err="1">
                <a:latin typeface="+mj-lt"/>
              </a:rPr>
              <a:t>enum</a:t>
            </a:r>
            <a:r>
              <a:rPr lang="en-US" altLang="pt-BR" sz="2400" b="1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ZoneType</a:t>
            </a:r>
            <a:r>
              <a:rPr lang="en-US" altLang="pt-BR" sz="2400" dirty="0">
                <a:latin typeface="+mj-lt"/>
              </a:rPr>
              <a:t> {EST, CST, MST, PST, EDT, CDT, MDT, PDT};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000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 err="1">
                <a:latin typeface="+mj-lt"/>
              </a:rPr>
              <a:t>classe</a:t>
            </a:r>
            <a:r>
              <a:rPr lang="en-US" altLang="pt-BR" sz="2400" b="1" dirty="0">
                <a:latin typeface="+mj-lt"/>
              </a:rPr>
              <a:t> </a:t>
            </a: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: public Tempo 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dirty="0">
                <a:solidFill>
                  <a:srgbClr val="990000"/>
                </a:solidFill>
                <a:latin typeface="+mj-lt"/>
              </a:rPr>
              <a:t>		// Tempo é a </a:t>
            </a:r>
            <a:r>
              <a:rPr lang="en-US" altLang="pt-BR" sz="2000" dirty="0" err="1">
                <a:solidFill>
                  <a:srgbClr val="990000"/>
                </a:solidFill>
                <a:latin typeface="+mj-lt"/>
              </a:rPr>
              <a:t>classe</a:t>
            </a:r>
            <a:r>
              <a:rPr lang="en-US" altLang="pt-BR" sz="2000" dirty="0">
                <a:solidFill>
                  <a:srgbClr val="990000"/>
                </a:solidFill>
                <a:latin typeface="+mj-lt"/>
              </a:rPr>
              <a:t> base e </a:t>
            </a:r>
            <a:r>
              <a:rPr lang="en-US" altLang="pt-BR" sz="2000" dirty="0" err="1">
                <a:solidFill>
                  <a:srgbClr val="990000"/>
                </a:solidFill>
                <a:latin typeface="+mj-lt"/>
              </a:rPr>
              <a:t>usa</a:t>
            </a:r>
            <a:r>
              <a:rPr lang="en-US" altLang="pt-BR" sz="2000" dirty="0">
                <a:solidFill>
                  <a:srgbClr val="990000"/>
                </a:solidFill>
                <a:latin typeface="+mj-lt"/>
              </a:rPr>
              <a:t> a </a:t>
            </a:r>
            <a:r>
              <a:rPr lang="en-US" altLang="pt-BR" sz="2000" dirty="0" err="1">
                <a:solidFill>
                  <a:srgbClr val="990000"/>
                </a:solidFill>
                <a:latin typeface="+mj-lt"/>
              </a:rPr>
              <a:t>herança</a:t>
            </a:r>
            <a:r>
              <a:rPr lang="en-US" altLang="pt-BR" sz="2000" dirty="0">
                <a:solidFill>
                  <a:srgbClr val="990000"/>
                </a:solidFill>
                <a:latin typeface="+mj-lt"/>
              </a:rPr>
              <a:t> </a:t>
            </a:r>
            <a:r>
              <a:rPr lang="en-US" altLang="pt-BR" sz="2000" dirty="0" err="1">
                <a:solidFill>
                  <a:srgbClr val="990000"/>
                </a:solidFill>
                <a:latin typeface="+mj-lt"/>
              </a:rPr>
              <a:t>pública</a:t>
            </a:r>
            <a:endParaRPr lang="en-US" altLang="pt-BR" sz="2000" dirty="0">
              <a:solidFill>
                <a:srgbClr val="990000"/>
              </a:solidFill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{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 public: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i="1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void </a:t>
            </a:r>
            <a:r>
              <a:rPr lang="en-US" altLang="pt-BR" sz="2400" b="1" dirty="0" err="1">
                <a:latin typeface="+mj-lt"/>
              </a:rPr>
              <a:t>definir</a:t>
            </a:r>
            <a:r>
              <a:rPr lang="en-US" altLang="pt-BR" sz="2400" b="1" dirty="0">
                <a:latin typeface="+mj-lt"/>
              </a:rPr>
              <a:t> (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b="1" dirty="0">
                <a:latin typeface="+mj-lt"/>
              </a:rPr>
              <a:t>int h, int m, int s, </a:t>
            </a:r>
            <a:r>
              <a:rPr lang="en-US" altLang="pt-BR" sz="2400" b="1" dirty="0" err="1">
                <a:latin typeface="+mj-lt"/>
              </a:rPr>
              <a:t>timeZone</a:t>
            </a:r>
            <a:r>
              <a:rPr lang="en-US" altLang="pt-BR" sz="2400" b="1" dirty="0">
                <a:latin typeface="+mj-lt"/>
              </a:rPr>
              <a:t> </a:t>
            </a:r>
            <a:r>
              <a:rPr lang="en-US" altLang="pt-BR" sz="2400" b="1" dirty="0" err="1">
                <a:latin typeface="+mj-lt"/>
              </a:rPr>
              <a:t>ZoneType</a:t>
            </a:r>
            <a:r>
              <a:rPr lang="en-US" altLang="pt-BR" sz="2400" b="1" dirty="0">
                <a:latin typeface="+mj-lt"/>
              </a:rPr>
              <a:t>);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void </a:t>
            </a:r>
            <a:r>
              <a:rPr lang="en-US" altLang="pt-BR" sz="2400" b="1" dirty="0" err="1">
                <a:latin typeface="+mj-lt"/>
              </a:rPr>
              <a:t>escrever</a:t>
            </a:r>
            <a:r>
              <a:rPr lang="en-US" altLang="pt-BR" sz="2400" b="1" dirty="0">
                <a:latin typeface="+mj-lt"/>
              </a:rPr>
              <a:t> ( ) const; </a:t>
            </a:r>
            <a:r>
              <a:rPr lang="en-US" altLang="pt-BR" sz="2000" b="1" dirty="0">
                <a:solidFill>
                  <a:srgbClr val="3333CC"/>
                </a:solidFill>
                <a:latin typeface="+mj-lt"/>
              </a:rPr>
              <a:t>//</a:t>
            </a:r>
            <a:r>
              <a:rPr lang="en-US" altLang="pt-BR" sz="2000" dirty="0" err="1">
                <a:solidFill>
                  <a:srgbClr val="3333CC"/>
                </a:solidFill>
                <a:latin typeface="+mj-lt"/>
              </a:rPr>
              <a:t>substituído</a:t>
            </a:r>
            <a:endParaRPr lang="en-US" altLang="pt-BR" sz="2000" dirty="0">
              <a:solidFill>
                <a:srgbClr val="3333CC"/>
              </a:solidFill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   </a:t>
            </a: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(int </a:t>
            </a:r>
            <a:r>
              <a:rPr lang="en-US" altLang="pt-BR" sz="2400" b="1" dirty="0" err="1">
                <a:latin typeface="+mj-lt"/>
              </a:rPr>
              <a:t>initH</a:t>
            </a:r>
            <a:r>
              <a:rPr lang="en-US" altLang="pt-BR" sz="2400" b="1" dirty="0">
                <a:latin typeface="+mj-lt"/>
              </a:rPr>
              <a:t>, int </a:t>
            </a:r>
            <a:r>
              <a:rPr lang="en-US" altLang="pt-BR" sz="2400" b="1" dirty="0" err="1">
                <a:latin typeface="+mj-lt"/>
              </a:rPr>
              <a:t>initM</a:t>
            </a:r>
            <a:r>
              <a:rPr lang="en-US" altLang="pt-BR" sz="2400" b="1" dirty="0">
                <a:latin typeface="+mj-lt"/>
              </a:rPr>
              <a:t>, int </a:t>
            </a:r>
            <a:r>
              <a:rPr lang="en-US" altLang="pt-BR" sz="2400" b="1" dirty="0" err="1">
                <a:latin typeface="+mj-lt"/>
              </a:rPr>
              <a:t>initS</a:t>
            </a:r>
            <a:r>
              <a:rPr lang="en-US" altLang="pt-BR" sz="2400" b="1" dirty="0">
                <a:latin typeface="+mj-lt"/>
              </a:rPr>
              <a:t>, </a:t>
            </a:r>
            <a:r>
              <a:rPr lang="en-US" altLang="pt-BR" sz="2400" b="1" dirty="0" err="1">
                <a:latin typeface="+mj-lt"/>
              </a:rPr>
              <a:t>ZoneType</a:t>
            </a:r>
            <a:r>
              <a:rPr lang="en-US" altLang="pt-BR" sz="2400" b="1" dirty="0">
                <a:latin typeface="+mj-lt"/>
              </a:rPr>
              <a:t> </a:t>
            </a:r>
            <a:r>
              <a:rPr lang="en-US" altLang="pt-BR" sz="2400" b="1" dirty="0" err="1">
                <a:latin typeface="+mj-lt"/>
              </a:rPr>
              <a:t>initZone</a:t>
            </a:r>
            <a:r>
              <a:rPr lang="en-US" altLang="pt-BR" sz="2400" b="1" dirty="0">
                <a:latin typeface="+mj-lt"/>
              </a:rPr>
              <a:t>); 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   </a:t>
            </a: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(); </a:t>
            </a:r>
            <a:r>
              <a:rPr lang="en-US" altLang="pt-BR" sz="2000" dirty="0">
                <a:solidFill>
                  <a:srgbClr val="3333CC"/>
                </a:solidFill>
                <a:latin typeface="+mj-lt"/>
              </a:rPr>
              <a:t>// </a:t>
            </a:r>
            <a:r>
              <a:rPr lang="en-US" altLang="pt-BR" sz="2000" dirty="0" err="1">
                <a:solidFill>
                  <a:srgbClr val="3333CC"/>
                </a:solidFill>
                <a:latin typeface="+mj-lt"/>
              </a:rPr>
              <a:t>construtor</a:t>
            </a:r>
            <a:r>
              <a:rPr lang="en-US" altLang="pt-BR" sz="20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000" dirty="0" err="1">
                <a:solidFill>
                  <a:srgbClr val="3333CC"/>
                </a:solidFill>
                <a:latin typeface="+mj-lt"/>
              </a:rPr>
              <a:t>padrão</a:t>
            </a:r>
            <a:endParaRPr lang="en-US" altLang="pt-BR" sz="2000" dirty="0">
              <a:solidFill>
                <a:srgbClr val="3333CC"/>
              </a:solidFill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private :				</a:t>
            </a: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</a:t>
            </a:r>
            <a:r>
              <a:rPr lang="en-US" altLang="pt-BR" sz="2400" b="1" dirty="0" err="1">
                <a:latin typeface="+mj-lt"/>
              </a:rPr>
              <a:t>ZoneType</a:t>
            </a:r>
            <a:r>
              <a:rPr lang="en-US" altLang="pt-BR" sz="2400" b="1" dirty="0">
                <a:latin typeface="+mj-lt"/>
              </a:rPr>
              <a:t> zona; 	</a:t>
            </a:r>
            <a:r>
              <a:rPr lang="en-US" altLang="pt-BR" sz="2000" dirty="0">
                <a:solidFill>
                  <a:srgbClr val="CC0000"/>
                </a:solidFill>
                <a:latin typeface="+mj-lt"/>
              </a:rPr>
              <a:t>// </a:t>
            </a:r>
            <a:r>
              <a:rPr lang="en-US" altLang="pt-BR" sz="2000" dirty="0" err="1">
                <a:solidFill>
                  <a:srgbClr val="CC0000"/>
                </a:solidFill>
                <a:latin typeface="+mj-lt"/>
              </a:rPr>
              <a:t>membro</a:t>
            </a:r>
            <a:r>
              <a:rPr lang="en-US" altLang="pt-BR" sz="2000" dirty="0">
                <a:solidFill>
                  <a:srgbClr val="CC0000"/>
                </a:solidFill>
                <a:latin typeface="+mj-lt"/>
              </a:rPr>
              <a:t> de dados </a:t>
            </a:r>
            <a:r>
              <a:rPr lang="en-US" altLang="pt-BR" sz="2000" dirty="0" err="1">
                <a:solidFill>
                  <a:srgbClr val="CC0000"/>
                </a:solidFill>
              </a:rPr>
              <a:t>adicionado</a:t>
            </a:r>
            <a:endParaRPr lang="en-US" altLang="pt-BR" sz="2000" dirty="0">
              <a:solidFill>
                <a:srgbClr val="CC0000"/>
              </a:solidFill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dirty="0">
              <a:latin typeface="+mj-lt"/>
            </a:endParaRPr>
          </a:p>
          <a:p>
            <a:pPr indent="-341313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DC0BE02D-1D30-48EA-9631-0F463B0C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C8321-CFFF-4A70-BA06-507B722E6F6F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pt-BR" sz="2400"/>
          </a:p>
        </p:txBody>
      </p:sp>
      <p:sp>
        <p:nvSpPr>
          <p:cNvPr id="52227" name="Oval 1">
            <a:extLst>
              <a:ext uri="{FF2B5EF4-FFF2-40B4-BE49-F238E27FC236}">
                <a16:creationId xmlns:a16="http://schemas.microsoft.com/office/drawing/2014/main" id="{AD77A873-CE35-45DB-9A52-1248302A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1606550"/>
            <a:ext cx="5549900" cy="5167313"/>
          </a:xfrm>
          <a:prstGeom prst="ellipse">
            <a:avLst/>
          </a:prstGeom>
          <a:solidFill>
            <a:srgbClr val="FFFFC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28" name="Oval 2">
            <a:extLst>
              <a:ext uri="{FF2B5EF4-FFF2-40B4-BE49-F238E27FC236}">
                <a16:creationId xmlns:a16="http://schemas.microsoft.com/office/drawing/2014/main" id="{D7156222-0D29-4E0E-AFDF-D616A759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1987550"/>
            <a:ext cx="3721100" cy="39497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63D80CE-1CB0-49C8-BC94-3A6F52AC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076575"/>
            <a:ext cx="2370137" cy="2720975"/>
          </a:xfrm>
          <a:prstGeom prst="rect">
            <a:avLst/>
          </a:prstGeom>
          <a:solidFill>
            <a:srgbClr val="FFFF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30" name="Rectangle 4">
            <a:extLst>
              <a:ext uri="{FF2B5EF4-FFF2-40B4-BE49-F238E27FC236}">
                <a16:creationId xmlns:a16="http://schemas.microsoft.com/office/drawing/2014/main" id="{7091DD4C-7D70-4F48-BF6C-DD53213FB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 </a:t>
            </a:r>
            <a:br>
              <a:rPr lang="en-US" altLang="pt-BR">
                <a:latin typeface="Arial Rounded MT Bold" panose="020F0704030504030204" pitchFamily="34" charset="0"/>
              </a:rPr>
            </a:br>
            <a:endParaRPr lang="en-US" altLang="pt-BR">
              <a:latin typeface="Arial Rounded MT Bold" panose="020F0704030504030204" pitchFamily="34" charset="0"/>
            </a:endParaRPr>
          </a:p>
        </p:txBody>
      </p:sp>
      <p:sp>
        <p:nvSpPr>
          <p:cNvPr id="52231" name="Rectangle 5">
            <a:extLst>
              <a:ext uri="{FF2B5EF4-FFF2-40B4-BE49-F238E27FC236}">
                <a16:creationId xmlns:a16="http://schemas.microsoft.com/office/drawing/2014/main" id="{F9269AA7-CBC2-4596-B1FC-BB26BBF0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2725"/>
            <a:ext cx="801846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4400" b="1"/>
              <a:t>Diagrama de Interface de Classe</a:t>
            </a:r>
          </a:p>
        </p:txBody>
      </p:sp>
      <p:sp>
        <p:nvSpPr>
          <p:cNvPr id="52232" name="Rectangle 6">
            <a:extLst>
              <a:ext uri="{FF2B5EF4-FFF2-40B4-BE49-F238E27FC236}">
                <a16:creationId xmlns:a16="http://schemas.microsoft.com/office/drawing/2014/main" id="{C78FDD49-4B6C-48BF-B3E4-CC56AA2C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119438"/>
            <a:ext cx="249872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dados protecteds: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horas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minutos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segundos</a:t>
            </a:r>
          </a:p>
        </p:txBody>
      </p:sp>
      <p:sp>
        <p:nvSpPr>
          <p:cNvPr id="52233" name="Rectangle 7">
            <a:extLst>
              <a:ext uri="{FF2B5EF4-FFF2-40B4-BE49-F238E27FC236}">
                <a16:creationId xmlns:a16="http://schemas.microsoft.com/office/drawing/2014/main" id="{0F5A0A77-459C-4D41-BD5E-97C86212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884613"/>
            <a:ext cx="738188" cy="407987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34" name="Rectangle 8">
            <a:extLst>
              <a:ext uri="{FF2B5EF4-FFF2-40B4-BE49-F238E27FC236}">
                <a16:creationId xmlns:a16="http://schemas.microsoft.com/office/drawing/2014/main" id="{CF1B4F07-A2F1-4449-9E5E-CA1154DE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605338"/>
            <a:ext cx="738188" cy="407987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35" name="Rectangle 9">
            <a:extLst>
              <a:ext uri="{FF2B5EF4-FFF2-40B4-BE49-F238E27FC236}">
                <a16:creationId xmlns:a16="http://schemas.microsoft.com/office/drawing/2014/main" id="{50CADEE2-017C-43E9-BFA7-806CEB7A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321300"/>
            <a:ext cx="738188" cy="411163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36" name="Rectangle 10">
            <a:extLst>
              <a:ext uri="{FF2B5EF4-FFF2-40B4-BE49-F238E27FC236}">
                <a16:creationId xmlns:a16="http://schemas.microsoft.com/office/drawing/2014/main" id="{5ED42FBE-BF34-4029-A827-22D45659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944563"/>
            <a:ext cx="33829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b="1"/>
              <a:t>Classe </a:t>
            </a:r>
            <a:r>
              <a:rPr lang="en-US" altLang="pt-BR" b="1">
                <a:latin typeface="Courier New" panose="02070309020205020404" pitchFamily="49" charset="0"/>
              </a:rPr>
              <a:t>ExtTempo</a:t>
            </a:r>
            <a:endParaRPr lang="en-US" altLang="pt-BR" b="1"/>
          </a:p>
        </p:txBody>
      </p:sp>
      <p:sp>
        <p:nvSpPr>
          <p:cNvPr id="52237" name="Oval 11">
            <a:extLst>
              <a:ext uri="{FF2B5EF4-FFF2-40B4-BE49-F238E27FC236}">
                <a16:creationId xmlns:a16="http://schemas.microsoft.com/office/drawing/2014/main" id="{679CB800-32DE-43B1-BE61-7DB246DA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568575"/>
            <a:ext cx="1825625" cy="407988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38" name="Oval 12">
            <a:extLst>
              <a:ext uri="{FF2B5EF4-FFF2-40B4-BE49-F238E27FC236}">
                <a16:creationId xmlns:a16="http://schemas.microsoft.com/office/drawing/2014/main" id="{096D7BEB-B20C-4FA9-AC70-E94C6798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3749675"/>
            <a:ext cx="1825625" cy="409575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39" name="Oval 13">
            <a:extLst>
              <a:ext uri="{FF2B5EF4-FFF2-40B4-BE49-F238E27FC236}">
                <a16:creationId xmlns:a16="http://schemas.microsoft.com/office/drawing/2014/main" id="{1F5C209F-4E9C-490E-A397-7F9FB694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442436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40" name="Oval 14">
            <a:extLst>
              <a:ext uri="{FF2B5EF4-FFF2-40B4-BE49-F238E27FC236}">
                <a16:creationId xmlns:a16="http://schemas.microsoft.com/office/drawing/2014/main" id="{32A3D3A2-1BE7-4D5F-98A8-876286A0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013325"/>
            <a:ext cx="1825625" cy="411163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41" name="Oval 15">
            <a:extLst>
              <a:ext uri="{FF2B5EF4-FFF2-40B4-BE49-F238E27FC236}">
                <a16:creationId xmlns:a16="http://schemas.microsoft.com/office/drawing/2014/main" id="{EA52BD6D-EACA-4AB7-88D0-5F650119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316071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42" name="Rectangle 16">
            <a:extLst>
              <a:ext uri="{FF2B5EF4-FFF2-40B4-BE49-F238E27FC236}">
                <a16:creationId xmlns:a16="http://schemas.microsoft.com/office/drawing/2014/main" id="{C3E95A53-11C0-4BA2-A5AD-F37AADA3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597150"/>
            <a:ext cx="596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Set</a:t>
            </a:r>
          </a:p>
        </p:txBody>
      </p:sp>
      <p:sp>
        <p:nvSpPr>
          <p:cNvPr id="52243" name="Rectangle 17">
            <a:extLst>
              <a:ext uri="{FF2B5EF4-FFF2-40B4-BE49-F238E27FC236}">
                <a16:creationId xmlns:a16="http://schemas.microsoft.com/office/drawing/2014/main" id="{73CA8B88-E677-40AE-ACB6-129497BD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3141663"/>
            <a:ext cx="170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Incremento</a:t>
            </a:r>
          </a:p>
        </p:txBody>
      </p:sp>
      <p:sp>
        <p:nvSpPr>
          <p:cNvPr id="52244" name="Rectangle 18">
            <a:extLst>
              <a:ext uri="{FF2B5EF4-FFF2-40B4-BE49-F238E27FC236}">
                <a16:creationId xmlns:a16="http://schemas.microsoft.com/office/drawing/2014/main" id="{53F4AA29-487F-4C77-A9F2-1E5F398A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716338"/>
            <a:ext cx="1339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Escrever</a:t>
            </a:r>
          </a:p>
        </p:txBody>
      </p:sp>
      <p:sp>
        <p:nvSpPr>
          <p:cNvPr id="52245" name="Rectangle 19">
            <a:extLst>
              <a:ext uri="{FF2B5EF4-FFF2-40B4-BE49-F238E27FC236}">
                <a16:creationId xmlns:a16="http://schemas.microsoft.com/office/drawing/2014/main" id="{026027BF-1422-4C4F-8C70-8BD062B1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365625"/>
            <a:ext cx="1306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   Tempo</a:t>
            </a:r>
          </a:p>
        </p:txBody>
      </p:sp>
      <p:sp>
        <p:nvSpPr>
          <p:cNvPr id="52246" name="Rectangle 20">
            <a:extLst>
              <a:ext uri="{FF2B5EF4-FFF2-40B4-BE49-F238E27FC236}">
                <a16:creationId xmlns:a16="http://schemas.microsoft.com/office/drawing/2014/main" id="{37E3E562-7E74-4502-A803-0764B677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941888"/>
            <a:ext cx="1081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Tempo</a:t>
            </a:r>
          </a:p>
        </p:txBody>
      </p:sp>
      <p:sp>
        <p:nvSpPr>
          <p:cNvPr id="52247" name="Oval 21">
            <a:extLst>
              <a:ext uri="{FF2B5EF4-FFF2-40B4-BE49-F238E27FC236}">
                <a16:creationId xmlns:a16="http://schemas.microsoft.com/office/drawing/2014/main" id="{7E23DD09-7B12-4CC5-8E22-87FD98E02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68575"/>
            <a:ext cx="1825625" cy="407988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48" name="Oval 22">
            <a:extLst>
              <a:ext uri="{FF2B5EF4-FFF2-40B4-BE49-F238E27FC236}">
                <a16:creationId xmlns:a16="http://schemas.microsoft.com/office/drawing/2014/main" id="{83F475A0-344C-41C0-BD60-DE61959F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749675"/>
            <a:ext cx="1825625" cy="409575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49" name="Oval 23">
            <a:extLst>
              <a:ext uri="{FF2B5EF4-FFF2-40B4-BE49-F238E27FC236}">
                <a16:creationId xmlns:a16="http://schemas.microsoft.com/office/drawing/2014/main" id="{574B8FE1-DFB0-4EE1-BE7C-424DDA07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442436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50" name="Oval 24">
            <a:extLst>
              <a:ext uri="{FF2B5EF4-FFF2-40B4-BE49-F238E27FC236}">
                <a16:creationId xmlns:a16="http://schemas.microsoft.com/office/drawing/2014/main" id="{D1C31DA0-E71E-4B35-A76F-75498523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5013325"/>
            <a:ext cx="1825625" cy="411163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51" name="Oval 25">
            <a:extLst>
              <a:ext uri="{FF2B5EF4-FFF2-40B4-BE49-F238E27FC236}">
                <a16:creationId xmlns:a16="http://schemas.microsoft.com/office/drawing/2014/main" id="{FA69C80D-4BD9-4576-864A-4CD77D874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16071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52" name="Rectangle 26">
            <a:extLst>
              <a:ext uri="{FF2B5EF4-FFF2-40B4-BE49-F238E27FC236}">
                <a16:creationId xmlns:a16="http://schemas.microsoft.com/office/drawing/2014/main" id="{434F29CB-90F5-4EB5-82C1-FEE43213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2574925"/>
            <a:ext cx="596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Set</a:t>
            </a:r>
          </a:p>
        </p:txBody>
      </p:sp>
      <p:sp>
        <p:nvSpPr>
          <p:cNvPr id="52253" name="Rectangle 27">
            <a:extLst>
              <a:ext uri="{FF2B5EF4-FFF2-40B4-BE49-F238E27FC236}">
                <a16:creationId xmlns:a16="http://schemas.microsoft.com/office/drawing/2014/main" id="{878203D2-64D4-47E3-90B1-8045392C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41663"/>
            <a:ext cx="170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Incremento</a:t>
            </a:r>
          </a:p>
        </p:txBody>
      </p:sp>
      <p:sp>
        <p:nvSpPr>
          <p:cNvPr id="52254" name="Rectangle 28">
            <a:extLst>
              <a:ext uri="{FF2B5EF4-FFF2-40B4-BE49-F238E27FC236}">
                <a16:creationId xmlns:a16="http://schemas.microsoft.com/office/drawing/2014/main" id="{757483F5-9208-45F3-855C-520D63B6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716338"/>
            <a:ext cx="13414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Escrever</a:t>
            </a:r>
          </a:p>
        </p:txBody>
      </p:sp>
      <p:sp>
        <p:nvSpPr>
          <p:cNvPr id="52255" name="Rectangle 29">
            <a:extLst>
              <a:ext uri="{FF2B5EF4-FFF2-40B4-BE49-F238E27FC236}">
                <a16:creationId xmlns:a16="http://schemas.microsoft.com/office/drawing/2014/main" id="{86E6FB69-CCD4-491A-8706-FD789FF5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65625"/>
            <a:ext cx="1773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   ExtTempo</a:t>
            </a:r>
          </a:p>
        </p:txBody>
      </p:sp>
      <p:sp>
        <p:nvSpPr>
          <p:cNvPr id="52256" name="Rectangle 30">
            <a:extLst>
              <a:ext uri="{FF2B5EF4-FFF2-40B4-BE49-F238E27FC236}">
                <a16:creationId xmlns:a16="http://schemas.microsoft.com/office/drawing/2014/main" id="{BBF68E2A-8FB5-4667-9289-21324212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941888"/>
            <a:ext cx="1543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ExtTempo</a:t>
            </a:r>
          </a:p>
        </p:txBody>
      </p:sp>
      <p:sp>
        <p:nvSpPr>
          <p:cNvPr id="52257" name="Line 31">
            <a:extLst>
              <a:ext uri="{FF2B5EF4-FFF2-40B4-BE49-F238E27FC236}">
                <a16:creationId xmlns:a16="http://schemas.microsoft.com/office/drawing/2014/main" id="{C49A3499-6A8E-469E-B258-F6C21F917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3352800"/>
            <a:ext cx="46037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prstDash val="dash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258" name="Rectangle 32">
            <a:extLst>
              <a:ext uri="{FF2B5EF4-FFF2-40B4-BE49-F238E27FC236}">
                <a16:creationId xmlns:a16="http://schemas.microsoft.com/office/drawing/2014/main" id="{58C12187-6751-4331-89A1-7258FA0B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5568950"/>
            <a:ext cx="2166937" cy="773113"/>
          </a:xfrm>
          <a:prstGeom prst="rect">
            <a:avLst/>
          </a:prstGeom>
          <a:solidFill>
            <a:srgbClr val="FF99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2259" name="Rectangle 33">
            <a:extLst>
              <a:ext uri="{FF2B5EF4-FFF2-40B4-BE49-F238E27FC236}">
                <a16:creationId xmlns:a16="http://schemas.microsoft.com/office/drawing/2014/main" id="{2E3EB023-6C0D-4E10-B318-3F167805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5516563"/>
            <a:ext cx="23907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Dados privados: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/>
              <a:t>zona</a:t>
            </a:r>
          </a:p>
        </p:txBody>
      </p:sp>
      <p:sp>
        <p:nvSpPr>
          <p:cNvPr id="52260" name="Rectangle 34">
            <a:extLst>
              <a:ext uri="{FF2B5EF4-FFF2-40B4-BE49-F238E27FC236}">
                <a16:creationId xmlns:a16="http://schemas.microsoft.com/office/drawing/2014/main" id="{4C12E15E-E912-4FFC-8D36-CFD95B84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934075"/>
            <a:ext cx="728662" cy="374650"/>
          </a:xfrm>
          <a:prstGeom prst="rect">
            <a:avLst/>
          </a:prstGeom>
          <a:solidFill>
            <a:srgbClr val="00CC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1BA6DF79-804B-496F-BA48-47DB2FD6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4BC580C7-1D25-4C48-B758-AC06847BC1A3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29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C89FC6B6-B224-473A-8A86-11C74D6B7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848600" cy="8382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Implementação de </a:t>
            </a:r>
            <a:r>
              <a:rPr lang="en-US" altLang="pt-BR" b="1"/>
              <a:t>ExtTempo</a:t>
            </a:r>
          </a:p>
        </p:txBody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BEB4AA6E-CF4E-4B3A-96FC-A2AE7366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876425"/>
            <a:ext cx="31575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000000"/>
                </a:solidFill>
                <a:latin typeface="+mj-lt"/>
              </a:rPr>
              <a:t>Construtor</a:t>
            </a:r>
            <a:r>
              <a:rPr lang="en-US" altLang="pt-BR" sz="3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  <a:latin typeface="+mj-lt"/>
              </a:rPr>
              <a:t>padrão</a:t>
            </a:r>
            <a:endParaRPr lang="en-US" altLang="pt-B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7FB11557-9FF8-4585-BAA4-8CCF4E1EA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597150"/>
            <a:ext cx="3733800" cy="1676400"/>
          </a:xfrm>
          <a:solidFill>
            <a:srgbClr val="CCFFFF"/>
          </a:solidFill>
        </p:spPr>
        <p:txBody>
          <a:bodyPr lIns="92160" tIns="46080" rIns="92160" bIns="46080"/>
          <a:lstStyle/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:: </a:t>
            </a: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( )</a:t>
            </a: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{</a:t>
            </a: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 zona = HUSA ;</a:t>
            </a: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}</a:t>
            </a:r>
          </a:p>
        </p:txBody>
      </p:sp>
      <p:sp>
        <p:nvSpPr>
          <p:cNvPr id="50182" name="Text Box 4">
            <a:extLst>
              <a:ext uri="{FF2B5EF4-FFF2-40B4-BE49-F238E27FC236}">
                <a16:creationId xmlns:a16="http://schemas.microsoft.com/office/drawing/2014/main" id="{609D6346-4961-451E-95CB-2286ECAA5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695825"/>
            <a:ext cx="4435475" cy="181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O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construtor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padrão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da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base, Tempo (), é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chamado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automaticamente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quando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um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objeto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ExtTempo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é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criado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50183" name="Rectangle 5">
            <a:extLst>
              <a:ext uri="{FF2B5EF4-FFF2-40B4-BE49-F238E27FC236}">
                <a16:creationId xmlns:a16="http://schemas.microsoft.com/office/drawing/2014/main" id="{15FC004D-718E-4C66-A016-35483B99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67000"/>
            <a:ext cx="3276600" cy="4572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	 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ExtTempo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et1;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D8A22F1-B864-41DB-BEF8-4CB49D7A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1828800" cy="16764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h = 0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min = 0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seg = 0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zona = EST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AC15E42C-A4BF-4650-9D99-C82684A8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3851275"/>
            <a:ext cx="6191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et1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E02DCB6D-FA8A-4D3E-AD96-6E38E5A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6E664952-0284-4BD7-BFDD-9C0231AC60AD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3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8693AB7D-38FB-4469-8FB1-D7CA4BAB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73275"/>
            <a:ext cx="1954213" cy="7620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FFFF00"/>
                </a:solidFill>
                <a:latin typeface="+mj-lt"/>
              </a:rPr>
              <a:t>Retângulo</a:t>
            </a:r>
            <a:endParaRPr lang="en-US" altLang="pt-BR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124" name="AutoShape 2">
            <a:extLst>
              <a:ext uri="{FF2B5EF4-FFF2-40B4-BE49-F238E27FC236}">
                <a16:creationId xmlns:a16="http://schemas.microsoft.com/office/drawing/2014/main" id="{2A142647-314E-4613-93A4-73253116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2036763"/>
            <a:ext cx="2647950" cy="798512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FFFF00"/>
                </a:solidFill>
                <a:latin typeface="+mj-lt"/>
              </a:rPr>
              <a:t>Triângulo</a:t>
            </a:r>
            <a:endParaRPr lang="en-US" altLang="pt-BR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F7839C9-5648-4D73-8B11-AE201666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803275"/>
            <a:ext cx="1828800" cy="6096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000066"/>
                </a:solidFill>
                <a:latin typeface="+mj-lt"/>
              </a:rPr>
              <a:t>Polígono</a:t>
            </a:r>
            <a:endParaRPr lang="en-US" altLang="pt-BR" sz="320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8F36D277-6349-4380-9223-B0D2490171F5}"/>
              </a:ext>
            </a:extLst>
          </p:cNvPr>
          <p:cNvSpPr>
            <a:spLocks/>
          </p:cNvSpPr>
          <p:nvPr/>
        </p:nvSpPr>
        <p:spPr bwMode="auto">
          <a:xfrm>
            <a:off x="5243513" y="1485900"/>
            <a:ext cx="265112" cy="511175"/>
          </a:xfrm>
          <a:custGeom>
            <a:avLst/>
            <a:gdLst>
              <a:gd name="T0" fmla="*/ 533040 w 1483"/>
              <a:gd name="T1" fmla="*/ 0 h 2117"/>
              <a:gd name="T2" fmla="*/ 0 w 1483"/>
              <a:gd name="T3" fmla="*/ 761640 h 211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83" h="2117">
                <a:moveTo>
                  <a:pt x="1482" y="0"/>
                </a:moveTo>
                <a:lnTo>
                  <a:pt x="0" y="2116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9C11F00B-5297-498F-8EB6-6FFA95CA9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3859212" cy="381635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Poligono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FF0000"/>
                </a:solidFill>
                <a:latin typeface="+mj-lt"/>
              </a:rPr>
              <a:t>	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nroVertices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*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xCord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, float *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yCord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set(float *x, float *y, 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nV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09A4901-22C8-426E-BB4D-022813FC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08500"/>
            <a:ext cx="3886200" cy="21955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Retangulo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public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Poligono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public: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area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6FF4261E-F8B5-4A12-9FD4-6D2040B4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410200"/>
            <a:ext cx="381000" cy="228600"/>
          </a:xfrm>
          <a:prstGeom prst="leftRightArrow">
            <a:avLst>
              <a:gd name="adj1" fmla="val 50000"/>
              <a:gd name="adj2" fmla="val 33179"/>
            </a:avLst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3F421C5A-20BC-4B76-A6A6-FF06E07E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24175"/>
            <a:ext cx="4038600" cy="38179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Retangulo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FF0000"/>
                </a:solidFill>
                <a:latin typeface="+mj-lt"/>
              </a:rPr>
              <a:t>	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nroVertices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*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xCord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, float *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yCord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set(float *x, float *y, 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nV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area ();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pt-BR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79" name="Rectangle 9">
            <a:extLst>
              <a:ext uri="{FF2B5EF4-FFF2-40B4-BE49-F238E27FC236}">
                <a16:creationId xmlns:a16="http://schemas.microsoft.com/office/drawing/2014/main" id="{8D64ECA4-9354-476F-9069-B1BBEAE12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Conceito de herança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FCB9E1A2-FA12-4C4F-A4BC-2559D3A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3838" y="6251575"/>
            <a:ext cx="1903412" cy="4556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43BBCE0F-BE2A-4DDE-B115-A0625E60DB7F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30</a:t>
            </a:fld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87F8A5AA-AD30-4F6C-8629-244EEA3B8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15888"/>
            <a:ext cx="7848600" cy="8382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Implementação de </a:t>
            </a:r>
            <a:r>
              <a:rPr lang="en-US" altLang="pt-BR" b="1"/>
              <a:t>ExtTempo</a:t>
            </a:r>
          </a:p>
        </p:txBody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668B2BBD-59A6-48A1-B1E5-06870B63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52513"/>
            <a:ext cx="2997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3200" dirty="0">
                <a:solidFill>
                  <a:srgbClr val="000000"/>
                </a:solidFill>
                <a:latin typeface="+mj-lt"/>
              </a:rPr>
              <a:t>Outro </a:t>
            </a:r>
            <a:r>
              <a:rPr lang="en-US" altLang="pt-BR" sz="3200" dirty="0" err="1">
                <a:solidFill>
                  <a:srgbClr val="000000"/>
                </a:solidFill>
                <a:latin typeface="+mj-lt"/>
              </a:rPr>
              <a:t>Construtor</a:t>
            </a:r>
            <a:endParaRPr lang="en-US" altLang="pt-BR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E3D00F5B-65F5-40E0-A8E5-0B89698B9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62100"/>
            <a:ext cx="8424863" cy="2476500"/>
          </a:xfrm>
          <a:solidFill>
            <a:srgbClr val="CCFFFF"/>
          </a:solidFill>
        </p:spPr>
        <p:txBody>
          <a:bodyPr lIns="92160" tIns="46080" rIns="92160" bIns="46080"/>
          <a:lstStyle/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:: </a:t>
            </a: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(int </a:t>
            </a:r>
            <a:r>
              <a:rPr lang="en-US" altLang="pt-BR" sz="2400" b="1" dirty="0" err="1">
                <a:latin typeface="+mj-lt"/>
              </a:rPr>
              <a:t>initH</a:t>
            </a:r>
            <a:r>
              <a:rPr lang="en-US" altLang="pt-BR" sz="2400" b="1" dirty="0">
                <a:latin typeface="+mj-lt"/>
              </a:rPr>
              <a:t>, int </a:t>
            </a:r>
            <a:r>
              <a:rPr lang="en-US" altLang="pt-BR" sz="2400" b="1" dirty="0" err="1">
                <a:latin typeface="+mj-lt"/>
              </a:rPr>
              <a:t>initM</a:t>
            </a:r>
            <a:r>
              <a:rPr lang="en-US" altLang="pt-BR" sz="2400" b="1" dirty="0">
                <a:latin typeface="+mj-lt"/>
              </a:rPr>
              <a:t>, int </a:t>
            </a:r>
            <a:r>
              <a:rPr lang="en-US" altLang="pt-BR" sz="2400" b="1" dirty="0" err="1">
                <a:latin typeface="+mj-lt"/>
              </a:rPr>
              <a:t>initS</a:t>
            </a:r>
            <a:r>
              <a:rPr lang="en-US" altLang="pt-BR" sz="2400" b="1" dirty="0">
                <a:latin typeface="+mj-lt"/>
              </a:rPr>
              <a:t>, </a:t>
            </a:r>
            <a:r>
              <a:rPr lang="en-US" altLang="pt-BR" sz="2400" b="1" dirty="0" err="1">
                <a:latin typeface="+mj-lt"/>
              </a:rPr>
              <a:t>ZoneType</a:t>
            </a:r>
            <a:r>
              <a:rPr lang="en-US" altLang="pt-BR" sz="2400" b="1" dirty="0">
                <a:latin typeface="+mj-lt"/>
              </a:rPr>
              <a:t> </a:t>
            </a:r>
            <a:r>
              <a:rPr lang="en-US" altLang="pt-BR" sz="2400" b="1" dirty="0" err="1">
                <a:latin typeface="+mj-lt"/>
              </a:rPr>
              <a:t>initZone</a:t>
            </a:r>
            <a:r>
              <a:rPr lang="en-US" altLang="pt-BR" sz="2400" b="1" dirty="0">
                <a:latin typeface="+mj-lt"/>
              </a:rPr>
              <a:t>)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		 : Tempo (</a:t>
            </a:r>
            <a:r>
              <a:rPr lang="en-US" altLang="pt-BR" sz="2400" b="1" dirty="0" err="1">
                <a:latin typeface="+mj-lt"/>
              </a:rPr>
              <a:t>initH</a:t>
            </a:r>
            <a:r>
              <a:rPr lang="en-US" altLang="pt-BR" sz="2400" b="1" dirty="0">
                <a:latin typeface="+mj-lt"/>
              </a:rPr>
              <a:t>, </a:t>
            </a:r>
            <a:r>
              <a:rPr lang="en-US" altLang="pt-BR" sz="2400" b="1" dirty="0" err="1">
                <a:latin typeface="+mj-lt"/>
              </a:rPr>
              <a:t>initM</a:t>
            </a:r>
            <a:r>
              <a:rPr lang="en-US" altLang="pt-BR" sz="2400" b="1" dirty="0">
                <a:latin typeface="+mj-lt"/>
              </a:rPr>
              <a:t>, </a:t>
            </a:r>
            <a:r>
              <a:rPr lang="en-US" altLang="pt-BR" sz="2400" b="1" dirty="0" err="1">
                <a:latin typeface="+mj-lt"/>
              </a:rPr>
              <a:t>initS</a:t>
            </a:r>
            <a:r>
              <a:rPr lang="en-US" altLang="pt-BR" sz="2400" b="1" dirty="0">
                <a:latin typeface="+mj-lt"/>
              </a:rPr>
              <a:t>)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		 // constructor </a:t>
            </a:r>
            <a:r>
              <a:rPr lang="en-US" altLang="pt-BR" sz="2400" dirty="0" err="1">
                <a:solidFill>
                  <a:srgbClr val="3333CC"/>
                </a:solidFill>
              </a:rPr>
              <a:t>inicializador</a:t>
            </a:r>
            <a:endParaRPr lang="en-US" altLang="pt-BR" sz="2400" dirty="0">
              <a:solidFill>
                <a:srgbClr val="3333CC"/>
              </a:solidFill>
              <a:latin typeface="+mj-lt"/>
            </a:endParaRP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{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          zona = </a:t>
            </a:r>
            <a:r>
              <a:rPr lang="en-US" altLang="pt-BR" sz="2400" b="1" dirty="0" err="1">
                <a:latin typeface="+mj-lt"/>
              </a:rPr>
              <a:t>initZone</a:t>
            </a:r>
            <a:r>
              <a:rPr lang="en-US" altLang="pt-BR" sz="2400" b="1" dirty="0">
                <a:latin typeface="+mj-lt"/>
              </a:rPr>
              <a:t>;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}</a:t>
            </a:r>
          </a:p>
        </p:txBody>
      </p:sp>
      <p:sp>
        <p:nvSpPr>
          <p:cNvPr id="52230" name="Rectangle 4">
            <a:extLst>
              <a:ext uri="{FF2B5EF4-FFF2-40B4-BE49-F238E27FC236}">
                <a16:creationId xmlns:a16="http://schemas.microsoft.com/office/drawing/2014/main" id="{295E9949-BD03-4129-875E-722B6B95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076700"/>
            <a:ext cx="7051675" cy="533400"/>
          </a:xfrm>
          <a:prstGeom prst="rect">
            <a:avLst/>
          </a:prstGeom>
          <a:solidFill>
            <a:srgbClr val="FF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ExtTempo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*et2 = new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ExtTempo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(8,30,0, EST);</a:t>
            </a:r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4241A061-DC77-4397-BE5A-5A8C541949A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610100"/>
            <a:ext cx="5484812" cy="2132013"/>
            <a:chOff x="1344" y="2832"/>
            <a:chExt cx="3455" cy="1343"/>
          </a:xfrm>
        </p:grpSpPr>
        <p:sp>
          <p:nvSpPr>
            <p:cNvPr id="52232" name="Rectangle 6">
              <a:extLst>
                <a:ext uri="{FF2B5EF4-FFF2-40B4-BE49-F238E27FC236}">
                  <a16:creationId xmlns:a16="http://schemas.microsoft.com/office/drawing/2014/main" id="{873C8C37-E6A0-4FC3-A5EE-66BBA2E4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120"/>
              <a:ext cx="1429" cy="1055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/>
            <a:lstStyle>
              <a:lvl1pPr marL="342900" indent="-341313"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buClrTx/>
                <a:buFontTx/>
                <a:buNone/>
                <a:defRPr/>
              </a:pPr>
              <a:r>
                <a:rPr lang="en-US" altLang="pt-BR" dirty="0">
                  <a:solidFill>
                    <a:srgbClr val="000000"/>
                  </a:solidFill>
                  <a:latin typeface="+mj-lt"/>
                </a:rPr>
                <a:t>h = 8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buClrTx/>
                <a:buFontTx/>
                <a:buNone/>
                <a:defRPr/>
              </a:pPr>
              <a:r>
                <a:rPr lang="en-US" altLang="pt-BR" dirty="0">
                  <a:solidFill>
                    <a:srgbClr val="000000"/>
                  </a:solidFill>
                  <a:latin typeface="+mj-lt"/>
                </a:rPr>
                <a:t>min = 30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buClrTx/>
                <a:buFontTx/>
                <a:buNone/>
                <a:defRPr/>
              </a:pPr>
              <a:r>
                <a:rPr lang="en-US" altLang="pt-BR" dirty="0">
                  <a:solidFill>
                    <a:srgbClr val="000000"/>
                  </a:solidFill>
                  <a:latin typeface="+mj-lt"/>
                </a:rPr>
                <a:t>seg = 0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buClrTx/>
                <a:buFontTx/>
                <a:buNone/>
                <a:defRPr/>
              </a:pPr>
              <a:r>
                <a:rPr lang="en-US" altLang="pt-BR" dirty="0">
                  <a:solidFill>
                    <a:srgbClr val="000000"/>
                  </a:solidFill>
                  <a:latin typeface="+mj-lt"/>
                </a:rPr>
                <a:t>zona = EST</a:t>
              </a:r>
            </a:p>
          </p:txBody>
        </p:sp>
        <p:sp>
          <p:nvSpPr>
            <p:cNvPr id="52233" name="Text Box 7">
              <a:extLst>
                <a:ext uri="{FF2B5EF4-FFF2-40B4-BE49-F238E27FC236}">
                  <a16:creationId xmlns:a16="http://schemas.microsoft.com/office/drawing/2014/main" id="{9B2E4CD7-A26C-4714-9725-2EC8609D3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12"/>
              <a:ext cx="39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>
                <a:buClrTx/>
                <a:buFontTx/>
                <a:buNone/>
                <a:defRPr/>
              </a:pPr>
              <a:r>
                <a:rPr lang="en-US" altLang="pt-BR" sz="2800" dirty="0">
                  <a:solidFill>
                    <a:srgbClr val="000000"/>
                  </a:solidFill>
                  <a:latin typeface="+mj-lt"/>
                </a:rPr>
                <a:t>et2</a:t>
              </a:r>
            </a:p>
          </p:txBody>
        </p:sp>
        <p:sp>
          <p:nvSpPr>
            <p:cNvPr id="52234" name="Text Box 8">
              <a:extLst>
                <a:ext uri="{FF2B5EF4-FFF2-40B4-BE49-F238E27FC236}">
                  <a16:creationId xmlns:a16="http://schemas.microsoft.com/office/drawing/2014/main" id="{3660841A-BCD3-43CD-825E-D637C9F4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832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  <a:defRPr/>
              </a:pPr>
              <a:r>
                <a:rPr lang="en-US" altLang="pt-BR" b="1" dirty="0">
                  <a:solidFill>
                    <a:srgbClr val="000000"/>
                  </a:solidFill>
                  <a:latin typeface="+mj-lt"/>
                </a:rPr>
                <a:t>5000</a:t>
              </a:r>
              <a:endParaRPr lang="en-US" altLang="pt-BR" sz="1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2235" name="Rectangle 9">
              <a:extLst>
                <a:ext uri="{FF2B5EF4-FFF2-40B4-BE49-F238E27FC236}">
                  <a16:creationId xmlns:a16="http://schemas.microsoft.com/office/drawing/2014/main" id="{3D6E52F9-0B08-47C4-B32B-F500D8368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00"/>
              <a:ext cx="767" cy="287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  <a:defRPr/>
              </a:pPr>
              <a:r>
                <a:rPr lang="en-US" altLang="pt-BR" sz="1800" b="1">
                  <a:solidFill>
                    <a:srgbClr val="000000"/>
                  </a:solidFill>
                  <a:latin typeface="+mj-lt"/>
                </a:rPr>
                <a:t>???</a:t>
              </a:r>
            </a:p>
          </p:txBody>
        </p:sp>
        <p:sp>
          <p:nvSpPr>
            <p:cNvPr id="52236" name="Text Box 10">
              <a:extLst>
                <a:ext uri="{FF2B5EF4-FFF2-40B4-BE49-F238E27FC236}">
                  <a16:creationId xmlns:a16="http://schemas.microsoft.com/office/drawing/2014/main" id="{692A1A6B-F0B2-4CA2-BE73-80BB2D0D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359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  <a:defRPr/>
              </a:pPr>
              <a:r>
                <a:rPr lang="en-US" altLang="pt-BR" b="1" dirty="0">
                  <a:solidFill>
                    <a:srgbClr val="000000"/>
                  </a:solidFill>
                  <a:latin typeface="+mj-lt"/>
                </a:rPr>
                <a:t>6000</a:t>
              </a:r>
              <a:endParaRPr lang="en-US" altLang="pt-BR" sz="1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2237" name="Rectangle 11">
              <a:extLst>
                <a:ext uri="{FF2B5EF4-FFF2-40B4-BE49-F238E27FC236}">
                  <a16:creationId xmlns:a16="http://schemas.microsoft.com/office/drawing/2014/main" id="{EE2BFC7B-3220-4E32-ACC6-E27C6D3A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00"/>
              <a:ext cx="767" cy="287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panose="020B0603030804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  <a:defRPr/>
              </a:pPr>
              <a:r>
                <a:rPr lang="en-US" altLang="pt-BR" b="1" dirty="0">
                  <a:solidFill>
                    <a:srgbClr val="000000"/>
                  </a:solidFill>
                  <a:latin typeface="+mj-lt"/>
                </a:rPr>
                <a:t>5000</a:t>
              </a:r>
              <a:endParaRPr lang="en-US" altLang="pt-BR" sz="1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2238" name="Line 12">
              <a:extLst>
                <a:ext uri="{FF2B5EF4-FFF2-40B4-BE49-F238E27FC236}">
                  <a16:creationId xmlns:a16="http://schemas.microsoft.com/office/drawing/2014/main" id="{5494F303-3838-4463-BDBE-F1AFDBE79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3119"/>
              <a:ext cx="767" cy="481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>
                <a:latin typeface="+mj-lt"/>
                <a:cs typeface="DejaVu Sans" panose="020B0603030804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7587A3BD-E0AE-4A1D-9CDB-614D1E2F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688" y="6381750"/>
            <a:ext cx="1903412" cy="4556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AFAE4EDB-93AE-4C37-B9B7-0269D5E6F9C1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31</a:t>
            </a:fld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1BC98116-30AC-4D68-8EC0-CCBB1C0B0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848600" cy="838200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Implementação</a:t>
            </a:r>
            <a:r>
              <a:rPr lang="en-US" altLang="pt-BR" sz="4000"/>
              <a:t> de </a:t>
            </a:r>
            <a:r>
              <a:rPr lang="en-US" altLang="pt-BR" sz="4000" b="1"/>
              <a:t>ExtTempo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994C3D05-1690-49DA-8D80-777D3057B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24862" cy="2043112"/>
          </a:xfrm>
          <a:solidFill>
            <a:srgbClr val="FFFFCC"/>
          </a:solidFill>
        </p:spPr>
        <p:txBody>
          <a:bodyPr lIns="92160" tIns="46080" rIns="92160" bIns="46080"/>
          <a:lstStyle/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void </a:t>
            </a:r>
            <a:r>
              <a:rPr lang="en-US" altLang="pt-BR" sz="2400" b="1" dirty="0" err="1">
                <a:latin typeface="+mj-lt"/>
              </a:rPr>
              <a:t>ExtTempo</a:t>
            </a:r>
            <a:r>
              <a:rPr lang="en-US" altLang="pt-BR" sz="2400" b="1" dirty="0">
                <a:latin typeface="+mj-lt"/>
              </a:rPr>
              <a:t> :: Set (int h, int m, int s, </a:t>
            </a:r>
            <a:r>
              <a:rPr lang="en-US" altLang="pt-BR" sz="2400" b="1" dirty="0" err="1">
                <a:latin typeface="+mj-lt"/>
              </a:rPr>
              <a:t>ZoneType</a:t>
            </a:r>
            <a:r>
              <a:rPr lang="en-US" altLang="pt-BR" sz="2400" b="1" dirty="0">
                <a:latin typeface="+mj-lt"/>
              </a:rPr>
              <a:t> </a:t>
            </a:r>
            <a:r>
              <a:rPr lang="en-US" altLang="pt-BR" sz="2400" b="1" dirty="0" err="1">
                <a:latin typeface="+mj-lt"/>
              </a:rPr>
              <a:t>timeZone</a:t>
            </a:r>
            <a:r>
              <a:rPr lang="en-US" altLang="pt-BR" sz="2400" b="1" dirty="0">
                <a:latin typeface="+mj-lt"/>
              </a:rPr>
              <a:t>){</a:t>
            </a:r>
          </a:p>
          <a:p>
            <a:pPr indent="-341313"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    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Tempo :: Set (horas, 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minutos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, 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segundos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); </a:t>
            </a:r>
            <a:r>
              <a:rPr lang="en-US" altLang="pt-BR" sz="1800" dirty="0">
                <a:solidFill>
                  <a:srgbClr val="3333CC"/>
                </a:solidFill>
                <a:latin typeface="+mj-lt"/>
              </a:rPr>
              <a:t>// </a:t>
            </a:r>
            <a:r>
              <a:rPr lang="en-US" altLang="pt-BR" sz="2200" dirty="0" err="1">
                <a:solidFill>
                  <a:srgbClr val="3333CC"/>
                </a:solidFill>
                <a:latin typeface="+mj-lt"/>
              </a:rPr>
              <a:t>chamada</a:t>
            </a:r>
            <a:r>
              <a:rPr lang="en-US" altLang="pt-BR" sz="2200" dirty="0">
                <a:solidFill>
                  <a:srgbClr val="3333CC"/>
                </a:solidFill>
                <a:latin typeface="+mj-lt"/>
              </a:rPr>
              <a:t> de </a:t>
            </a:r>
            <a:r>
              <a:rPr lang="en-US" altLang="pt-BR" sz="2200" dirty="0" err="1">
                <a:solidFill>
                  <a:srgbClr val="3333CC"/>
                </a:solidFill>
                <a:latin typeface="+mj-lt"/>
              </a:rPr>
              <a:t>função</a:t>
            </a:r>
            <a:r>
              <a:rPr lang="en-US" altLang="pt-BR" sz="1800" dirty="0">
                <a:solidFill>
                  <a:srgbClr val="3333CC"/>
                </a:solidFill>
                <a:latin typeface="+mj-lt"/>
              </a:rPr>
              <a:t> 							</a:t>
            </a:r>
            <a:r>
              <a:rPr lang="en-US" altLang="pt-BR" sz="2200" dirty="0" err="1">
                <a:solidFill>
                  <a:srgbClr val="3333CC"/>
                </a:solidFill>
                <a:latin typeface="+mj-lt"/>
              </a:rPr>
              <a:t>mesmo</a:t>
            </a:r>
            <a:r>
              <a:rPr lang="en-US" altLang="pt-BR" sz="22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200" dirty="0" err="1">
                <a:solidFill>
                  <a:srgbClr val="3333CC"/>
                </a:solidFill>
                <a:latin typeface="+mj-lt"/>
              </a:rPr>
              <a:t>nome</a:t>
            </a:r>
            <a:endParaRPr lang="en-US" altLang="pt-BR" sz="2200" dirty="0">
              <a:solidFill>
                <a:srgbClr val="3333CC"/>
              </a:solidFill>
              <a:latin typeface="+mj-lt"/>
            </a:endParaRP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      zona = </a:t>
            </a:r>
            <a:r>
              <a:rPr lang="en-US" altLang="pt-BR" sz="2400" b="1" dirty="0" err="1">
                <a:latin typeface="+mj-lt"/>
              </a:rPr>
              <a:t>timeZone</a:t>
            </a:r>
            <a:r>
              <a:rPr lang="en-US" altLang="pt-BR" sz="2400" b="1" dirty="0">
                <a:latin typeface="+mj-lt"/>
              </a:rPr>
              <a:t>;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+mj-lt"/>
              </a:rPr>
              <a:t>}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38909F3-A8B2-4ED0-A408-4AF422D1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41663"/>
            <a:ext cx="8262937" cy="32400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void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ExtTempo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::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Escrever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() const </a:t>
            </a:r>
            <a:r>
              <a:rPr lang="en-US" altLang="pt-BR" sz="2000" dirty="0">
                <a:solidFill>
                  <a:srgbClr val="000000"/>
                </a:solidFill>
                <a:latin typeface="+mj-lt"/>
              </a:rPr>
              <a:t>// </a:t>
            </a:r>
            <a:r>
              <a:rPr lang="en-US" altLang="pt-BR" sz="2200" dirty="0" err="1">
                <a:solidFill>
                  <a:srgbClr val="000000"/>
                </a:solidFill>
                <a:latin typeface="+mj-lt"/>
              </a:rPr>
              <a:t>função</a:t>
            </a:r>
            <a:r>
              <a:rPr lang="en-US" altLang="pt-BR" sz="2200" dirty="0">
                <a:solidFill>
                  <a:srgbClr val="000000"/>
                </a:solidFill>
                <a:latin typeface="+mj-lt"/>
              </a:rPr>
              <a:t> primordial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  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tring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zoneString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[8] =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{“EST”,“OCS”,MST”,‘PST’,‘EST’,‘CDT’,‘MST’,‘PDT’};</a:t>
            </a:r>
          </a:p>
          <a:p>
            <a:pPr>
              <a:spcBef>
                <a:spcPts val="200"/>
              </a:spcBef>
              <a:buClrTx/>
              <a:buFontTx/>
              <a:buNone/>
              <a:defRPr/>
            </a:pPr>
            <a:endParaRPr lang="en-US" altLang="pt-BR" sz="900" b="1" dirty="0">
              <a:solidFill>
                <a:srgbClr val="3333CC"/>
              </a:solidFill>
              <a:latin typeface="+mj-lt"/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 Tempo :: </a:t>
            </a:r>
            <a:r>
              <a:rPr lang="en-US" altLang="pt-BR" b="1" dirty="0" err="1">
                <a:solidFill>
                  <a:srgbClr val="3333CC"/>
                </a:solidFill>
                <a:latin typeface="+mj-lt"/>
              </a:rPr>
              <a:t>Escrever</a:t>
            </a:r>
            <a:r>
              <a:rPr lang="en-US" altLang="pt-BR" b="1" dirty="0">
                <a:solidFill>
                  <a:srgbClr val="3333CC"/>
                </a:solidFill>
                <a:latin typeface="+mj-lt"/>
              </a:rPr>
              <a:t> 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cout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 &lt;&lt;</a:t>
            </a:r>
            <a:r>
              <a:rPr lang="en-US" altLang="pt-BR" b="1" dirty="0">
                <a:solidFill>
                  <a:srgbClr val="000000"/>
                </a:solidFill>
              </a:rPr>
              <a:t>‘  ‘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&lt;&lt;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zoneString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[zona] &lt;&lt; </a:t>
            </a: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endl</a:t>
            </a: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0E834CA4-AE35-46DA-B2E8-ED8E12F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7938"/>
            <a:ext cx="1903413" cy="4556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72F3823F-8576-4564-A624-337E840EF5AC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32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E34DDFCF-C13B-4462-82BD-78F51B21F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26988"/>
            <a:ext cx="7918450" cy="790576"/>
          </a:xfrm>
        </p:spPr>
        <p:txBody>
          <a:bodyPr lIns="92160" tIns="46080" rIns="92160" bIns="4608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Trabalhando</a:t>
            </a:r>
            <a:r>
              <a:rPr lang="en-US" altLang="pt-BR" sz="4000"/>
              <a:t> com </a:t>
            </a:r>
            <a:r>
              <a:rPr lang="en-US" altLang="pt-BR" sz="4000" b="1"/>
              <a:t>ExtTempo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B3159477-3C7F-4348-9E9F-A669DF957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592763"/>
          </a:xfrm>
          <a:solidFill>
            <a:srgbClr val="CCFFFF"/>
          </a:solidFill>
        </p:spPr>
        <p:txBody>
          <a:bodyPr lIns="92160" tIns="46080" rIns="92160" bIns="46080"/>
          <a:lstStyle/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    #include “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ExtTempo.h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”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... ...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solidFill>
                <a:srgbClr val="3333CC"/>
              </a:solidFill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int main ()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    {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solidFill>
                <a:srgbClr val="3333CC"/>
              </a:solidFill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 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ExtTempo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esteTempo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(8, 35, 0, PST);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 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ExtTempo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aqueleTempo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; 	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//</a:t>
            </a:r>
            <a:r>
              <a:rPr lang="en-US" altLang="pt-BR" sz="2400" dirty="0" err="1">
                <a:solidFill>
                  <a:srgbClr val="3333CC"/>
                </a:solidFill>
                <a:latin typeface="+mj-lt"/>
              </a:rPr>
              <a:t>construtor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dirty="0" err="1">
                <a:solidFill>
                  <a:srgbClr val="3333CC"/>
                </a:solidFill>
                <a:latin typeface="+mj-lt"/>
              </a:rPr>
              <a:t>padrão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dirty="0" err="1">
                <a:solidFill>
                  <a:srgbClr val="3333CC"/>
                </a:solidFill>
                <a:latin typeface="+mj-lt"/>
              </a:rPr>
              <a:t>chamado</a:t>
            </a:r>
            <a:endParaRPr lang="en-US" altLang="pt-BR" sz="2400" dirty="0">
              <a:solidFill>
                <a:srgbClr val="3333CC"/>
              </a:solidFill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50" b="1" dirty="0">
              <a:solidFill>
                <a:srgbClr val="3333CC"/>
              </a:solidFill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aqueleTempo.Escrever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();		 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// </a:t>
            </a:r>
            <a:r>
              <a:rPr lang="en-US" altLang="pt-BR" sz="2400" dirty="0" err="1">
                <a:solidFill>
                  <a:srgbClr val="3333CC"/>
                </a:solidFill>
                <a:latin typeface="+mj-lt"/>
              </a:rPr>
              <a:t>saídas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00:00:00 EST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1050" b="1" dirty="0">
                <a:solidFill>
                  <a:srgbClr val="3333CC"/>
                </a:solidFill>
                <a:latin typeface="+mj-lt"/>
              </a:rPr>
              <a:t>	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aqueleTempo.Set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(16, 49, 23, CDT); 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aqueleTempo.Escrever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();		 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// </a:t>
            </a:r>
            <a:r>
              <a:rPr lang="en-US" altLang="pt-BR" sz="2400" dirty="0" err="1">
                <a:solidFill>
                  <a:srgbClr val="3333CC"/>
                </a:solidFill>
                <a:latin typeface="+mj-lt"/>
              </a:rPr>
              <a:t>saídas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16:49:23 CDT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50" b="1" dirty="0">
              <a:solidFill>
                <a:srgbClr val="3333CC"/>
              </a:solidFill>
              <a:latin typeface="+mj-lt"/>
            </a:endParaRP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esteTempo.incremento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();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esteTempo.incremento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();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		</a:t>
            </a:r>
            <a:r>
              <a:rPr lang="en-US" altLang="pt-BR" sz="2400" b="1" dirty="0" err="1">
                <a:solidFill>
                  <a:srgbClr val="3333CC"/>
                </a:solidFill>
                <a:latin typeface="+mj-lt"/>
              </a:rPr>
              <a:t>esteTempo.Escrever</a:t>
            </a:r>
            <a:r>
              <a:rPr lang="en-US" altLang="pt-BR" sz="2400" b="1" dirty="0">
                <a:solidFill>
                  <a:srgbClr val="3333CC"/>
                </a:solidFill>
                <a:latin typeface="+mj-lt"/>
              </a:rPr>
              <a:t> ();		 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// </a:t>
            </a:r>
            <a:r>
              <a:rPr lang="en-US" altLang="pt-BR" sz="2400" dirty="0" err="1">
                <a:solidFill>
                  <a:srgbClr val="3333CC"/>
                </a:solidFill>
                <a:latin typeface="+mj-lt"/>
              </a:rPr>
              <a:t>saídas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08:35:02 PST</a:t>
            </a:r>
          </a:p>
          <a:p>
            <a:pPr indent="-341313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D71A446B-C4D8-4973-9864-80207944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C4FB1EAD-1B09-4566-8CF9-7A3AF5A99BB4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4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3AD25CA0-1133-4339-9591-0B76AA5F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79638"/>
            <a:ext cx="1674813" cy="7620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FFFF00"/>
                </a:solidFill>
                <a:latin typeface="+mj-lt"/>
              </a:rPr>
              <a:t>Retângulo</a:t>
            </a:r>
            <a:endParaRPr lang="en-US" altLang="pt-BR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172" name="AutoShape 2">
            <a:extLst>
              <a:ext uri="{FF2B5EF4-FFF2-40B4-BE49-F238E27FC236}">
                <a16:creationId xmlns:a16="http://schemas.microsoft.com/office/drawing/2014/main" id="{295759FA-177C-47F2-821A-FF34CA21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2162175"/>
            <a:ext cx="2646363" cy="762000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FFFF00"/>
                </a:solidFill>
                <a:latin typeface="+mj-lt"/>
              </a:rPr>
              <a:t>Triângulo</a:t>
            </a:r>
            <a:endParaRPr lang="en-US" altLang="pt-BR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A2693A4-CF37-4D19-868B-A6F91597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692150"/>
            <a:ext cx="1828800" cy="6096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3200" dirty="0" err="1">
                <a:solidFill>
                  <a:srgbClr val="000066"/>
                </a:solidFill>
                <a:latin typeface="+mj-lt"/>
              </a:rPr>
              <a:t>Polígono</a:t>
            </a:r>
            <a:endParaRPr lang="en-US" altLang="pt-BR" sz="320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174" name="Line 4">
            <a:extLst>
              <a:ext uri="{FF2B5EF4-FFF2-40B4-BE49-F238E27FC236}">
                <a16:creationId xmlns:a16="http://schemas.microsoft.com/office/drawing/2014/main" id="{B2105335-3EA7-4F19-9564-72CCCA05A3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50" y="1341438"/>
            <a:ext cx="590550" cy="7620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75" name="Line 5">
            <a:extLst>
              <a:ext uri="{FF2B5EF4-FFF2-40B4-BE49-F238E27FC236}">
                <a16:creationId xmlns:a16="http://schemas.microsoft.com/office/drawing/2014/main" id="{9D513AEB-E7D6-4AEA-BA5B-2128D4637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813" y="1323975"/>
            <a:ext cx="533400" cy="7620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76" name="Rectangle 6">
            <a:extLst>
              <a:ext uri="{FF2B5EF4-FFF2-40B4-BE49-F238E27FC236}">
                <a16:creationId xmlns:a16="http://schemas.microsoft.com/office/drawing/2014/main" id="{9450EE2E-EBE5-4C86-AD94-86E0B762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58813"/>
            <a:ext cx="3505200" cy="3840162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Poligono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FF0000"/>
                </a:solidFill>
                <a:latin typeface="+mj-lt"/>
              </a:rPr>
              <a:t>	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nroVertices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*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xCord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, float *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yCord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set(float *x, float *y, 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nV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7177" name="Rectangle 7">
            <a:extLst>
              <a:ext uri="{FF2B5EF4-FFF2-40B4-BE49-F238E27FC236}">
                <a16:creationId xmlns:a16="http://schemas.microsoft.com/office/drawing/2014/main" id="{F5A2151A-97FF-4E0F-9390-931A1B87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81525"/>
            <a:ext cx="3505200" cy="208756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66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6600"/>
                </a:solidFill>
                <a:latin typeface="+mj-lt"/>
              </a:rPr>
              <a:t>Triangulo</a:t>
            </a:r>
            <a:r>
              <a:rPr lang="en-US" altLang="pt-BR" dirty="0">
                <a:solidFill>
                  <a:srgbClr val="006600"/>
                </a:solidFill>
                <a:latin typeface="+mj-lt"/>
              </a:rPr>
              <a:t> : public </a:t>
            </a:r>
            <a:r>
              <a:rPr lang="en-US" altLang="pt-BR" dirty="0" err="1">
                <a:solidFill>
                  <a:srgbClr val="006600"/>
                </a:solidFill>
                <a:latin typeface="+mj-lt"/>
              </a:rPr>
              <a:t>Poligono</a:t>
            </a:r>
            <a:r>
              <a:rPr lang="en-US" altLang="pt-BR" dirty="0">
                <a:solidFill>
                  <a:srgbClr val="006600"/>
                </a:solidFill>
                <a:latin typeface="+mj-lt"/>
              </a:rPr>
              <a:t>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6600"/>
                </a:solidFill>
                <a:latin typeface="+mj-lt"/>
              </a:rPr>
              <a:t>	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6600"/>
                </a:solidFill>
                <a:latin typeface="+mj-lt"/>
              </a:rPr>
              <a:t>	 float area();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6600"/>
                </a:solidFill>
                <a:latin typeface="+mj-lt"/>
              </a:rPr>
              <a:t>};</a:t>
            </a:r>
          </a:p>
        </p:txBody>
      </p:sp>
      <p:sp>
        <p:nvSpPr>
          <p:cNvPr id="7178" name="AutoShape 8">
            <a:extLst>
              <a:ext uri="{FF2B5EF4-FFF2-40B4-BE49-F238E27FC236}">
                <a16:creationId xmlns:a16="http://schemas.microsoft.com/office/drawing/2014/main" id="{3569B62E-6BF2-40CB-B323-F6A090FB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410200"/>
            <a:ext cx="381000" cy="228600"/>
          </a:xfrm>
          <a:prstGeom prst="leftRightArrow">
            <a:avLst>
              <a:gd name="adj1" fmla="val 50000"/>
              <a:gd name="adj2" fmla="val 33179"/>
            </a:avLst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800" dirty="0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79" name="Rectangle 9">
            <a:extLst>
              <a:ext uri="{FF2B5EF4-FFF2-40B4-BE49-F238E27FC236}">
                <a16:creationId xmlns:a16="http://schemas.microsoft.com/office/drawing/2014/main" id="{88751D8D-C769-4BDE-847F-69D77BC26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17838"/>
            <a:ext cx="4464050" cy="38401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Triangulo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FF0000"/>
                </a:solidFill>
                <a:latin typeface="+mj-lt"/>
              </a:rPr>
              <a:t>	 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nroVertices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*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xCord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, float *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yCord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set(float *x, float *y, int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nV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float area();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9228" name="Rectangle 10">
            <a:extLst>
              <a:ext uri="{FF2B5EF4-FFF2-40B4-BE49-F238E27FC236}">
                <a16:creationId xmlns:a16="http://schemas.microsoft.com/office/drawing/2014/main" id="{B60D559D-50BE-47AB-97DF-C2656039E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685801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Conceito de herança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1D92DF93-0228-4A5D-BF8E-7991AA36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159B4957-983E-48F6-ACFA-8975A49ED37C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5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ED578E6-8226-45E3-9C6D-650E0E20D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685801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Conceito de herança</a:t>
            </a: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483D89-2A5B-4947-A8F8-0F0959197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1676400"/>
            <a:ext cx="102076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Ponto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B27C54B9-C174-404A-A71B-7D49B68CB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2743200"/>
            <a:ext cx="12573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Círculo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AEEEAC1C-9146-41EA-8C64-111B32F8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2743200"/>
            <a:ext cx="157956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3D-Ponto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A7C2115C-A007-4BFA-8BB0-CE6A51A9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447800"/>
            <a:ext cx="3276600" cy="2590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Ponto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int x, y;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set(int a, int b);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3436C40-5F9B-4A39-BB20-3A36E5A0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2000"/>
            <a:ext cx="372745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Circulo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public Ponto{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private: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   double r;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4981558-BE8C-428E-9D56-DC33CEB3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92600"/>
            <a:ext cx="4100513" cy="18002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3D-Ponto: public Ponto{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private: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   int z;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9226" name="Text Box 8">
            <a:extLst>
              <a:ext uri="{FF2B5EF4-FFF2-40B4-BE49-F238E27FC236}">
                <a16:creationId xmlns:a16="http://schemas.microsoft.com/office/drawing/2014/main" id="{DBE17710-29D1-450D-847F-BC985AE3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557338"/>
            <a:ext cx="336550" cy="8318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y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6B0B070E-2689-40C8-B271-538E85F9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3213100"/>
            <a:ext cx="334962" cy="12017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y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r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B29F6F71-C792-44FF-9789-91CF066E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89288"/>
            <a:ext cx="334963" cy="12017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y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z</a:t>
            </a:r>
          </a:p>
        </p:txBody>
      </p:sp>
      <p:sp>
        <p:nvSpPr>
          <p:cNvPr id="6155" name="Freeform 11">
            <a:extLst>
              <a:ext uri="{FF2B5EF4-FFF2-40B4-BE49-F238E27FC236}">
                <a16:creationId xmlns:a16="http://schemas.microsoft.com/office/drawing/2014/main" id="{0E5C297F-1A2A-4135-A608-DD841D34018D}"/>
              </a:ext>
            </a:extLst>
          </p:cNvPr>
          <p:cNvSpPr>
            <a:spLocks/>
          </p:cNvSpPr>
          <p:nvPr/>
        </p:nvSpPr>
        <p:spPr bwMode="auto">
          <a:xfrm>
            <a:off x="1676400" y="2133600"/>
            <a:ext cx="381000" cy="685800"/>
          </a:xfrm>
          <a:custGeom>
            <a:avLst/>
            <a:gdLst>
              <a:gd name="T0" fmla="*/ 380640 w 1059"/>
              <a:gd name="T1" fmla="*/ 0 h 1906"/>
              <a:gd name="T2" fmla="*/ 0 w 1059"/>
              <a:gd name="T3" fmla="*/ 685440 h 19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59" h="1906">
                <a:moveTo>
                  <a:pt x="1058" y="0"/>
                </a:moveTo>
                <a:lnTo>
                  <a:pt x="0" y="1905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6156" name="Freeform 12">
            <a:extLst>
              <a:ext uri="{FF2B5EF4-FFF2-40B4-BE49-F238E27FC236}">
                <a16:creationId xmlns:a16="http://schemas.microsoft.com/office/drawing/2014/main" id="{5CD222E0-C2AE-4305-A09F-EB888BDBCF7A}"/>
              </a:ext>
            </a:extLst>
          </p:cNvPr>
          <p:cNvSpPr>
            <a:spLocks/>
          </p:cNvSpPr>
          <p:nvPr/>
        </p:nvSpPr>
        <p:spPr bwMode="auto">
          <a:xfrm>
            <a:off x="2514600" y="2133600"/>
            <a:ext cx="381000" cy="685800"/>
          </a:xfrm>
          <a:custGeom>
            <a:avLst/>
            <a:gdLst>
              <a:gd name="T0" fmla="*/ 0 w 1059"/>
              <a:gd name="T1" fmla="*/ 0 h 1906"/>
              <a:gd name="T2" fmla="*/ 380640 w 1059"/>
              <a:gd name="T3" fmla="*/ 685440 h 190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59" h="1906">
                <a:moveTo>
                  <a:pt x="0" y="0"/>
                </a:moveTo>
                <a:lnTo>
                  <a:pt x="1058" y="1905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CAFF82A2-F672-4775-9739-90DB13F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9375"/>
            <a:ext cx="1903413" cy="4556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1E8B0F8-72EC-4FFC-9F75-3144054E8AF0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6</a:t>
            </a:fld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0679CC4C-E5C3-4C7C-B021-00B734DA2EE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1295400"/>
            <a:ext cx="7772400" cy="4114800"/>
          </a:xfrm>
        </p:spPr>
        <p:txBody>
          <a:bodyPr anchor="t"/>
          <a:lstStyle/>
          <a:p>
            <a:pPr marL="341313" indent="-341313" algn="l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200" dirty="0" err="1"/>
              <a:t>Aumentando</a:t>
            </a:r>
            <a:r>
              <a:rPr lang="en-US" altLang="pt-BR" sz="3200" dirty="0"/>
              <a:t> a </a:t>
            </a:r>
            <a:r>
              <a:rPr lang="en-US" altLang="pt-BR" sz="3200" dirty="0" err="1"/>
              <a:t>classe</a:t>
            </a:r>
            <a:r>
              <a:rPr lang="en-US" altLang="pt-BR" sz="3200" dirty="0"/>
              <a:t> original</a:t>
            </a:r>
          </a:p>
          <a:p>
            <a:pPr marL="341313" indent="-341313" algn="l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3200" dirty="0"/>
          </a:p>
          <a:p>
            <a:pPr marL="341313" indent="-341313" algn="l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3200" dirty="0"/>
          </a:p>
          <a:p>
            <a:pPr marL="341313" indent="-341313" algn="l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3200" dirty="0"/>
          </a:p>
          <a:p>
            <a:pPr marL="341313" indent="-341313" algn="l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3200" dirty="0"/>
          </a:p>
          <a:p>
            <a:pPr marL="341313" indent="-341313" algn="l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200" dirty="0" err="1"/>
              <a:t>Especializando</a:t>
            </a:r>
            <a:r>
              <a:rPr lang="en-US" altLang="pt-BR" sz="3200" dirty="0"/>
              <a:t> a </a:t>
            </a:r>
            <a:r>
              <a:rPr lang="en-US" altLang="pt-BR" sz="3200" dirty="0" err="1"/>
              <a:t>classe</a:t>
            </a:r>
            <a:r>
              <a:rPr lang="en-US" altLang="pt-BR" sz="3200" dirty="0"/>
              <a:t> original</a:t>
            </a:r>
          </a:p>
        </p:txBody>
      </p:sp>
      <p:sp>
        <p:nvSpPr>
          <p:cNvPr id="7170" name="AutoShape 2">
            <a:extLst>
              <a:ext uri="{FF2B5EF4-FFF2-40B4-BE49-F238E27FC236}">
                <a16:creationId xmlns:a16="http://schemas.microsoft.com/office/drawing/2014/main" id="{EBF38EC4-38BE-4A2A-9743-9D63564A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5943600"/>
            <a:ext cx="2057400" cy="609600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36B008EA-8C11-4E34-96CF-50794824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5943600"/>
            <a:ext cx="2560637" cy="6096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8DC714A5-53F0-4E00-A096-6D5AFA0B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783138"/>
            <a:ext cx="2438400" cy="609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71" name="Oval 5">
            <a:extLst>
              <a:ext uri="{FF2B5EF4-FFF2-40B4-BE49-F238E27FC236}">
                <a16:creationId xmlns:a16="http://schemas.microsoft.com/office/drawing/2014/main" id="{C1F981DF-CB49-4195-8787-687E7E46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1295400" cy="609600"/>
          </a:xfrm>
          <a:prstGeom prst="ellipse">
            <a:avLst/>
          </a:prstGeom>
          <a:solidFill>
            <a:srgbClr val="FF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72" name="Oval 6">
            <a:extLst>
              <a:ext uri="{FF2B5EF4-FFF2-40B4-BE49-F238E27FC236}">
                <a16:creationId xmlns:a16="http://schemas.microsoft.com/office/drawing/2014/main" id="{0FCBFE92-D3C6-48D5-AF41-F665C824C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1295400" cy="609600"/>
          </a:xfrm>
          <a:prstGeom prst="ellipse">
            <a:avLst/>
          </a:prstGeom>
          <a:solidFill>
            <a:srgbClr val="FF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73" name="Oval 7">
            <a:extLst>
              <a:ext uri="{FF2B5EF4-FFF2-40B4-BE49-F238E27FC236}">
                <a16:creationId xmlns:a16="http://schemas.microsoft.com/office/drawing/2014/main" id="{73E8CEDB-E4FB-4978-AE71-B7E492B6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1066800" cy="457200"/>
          </a:xfrm>
          <a:prstGeom prst="ellipse">
            <a:avLst/>
          </a:prstGeom>
          <a:solidFill>
            <a:srgbClr val="FF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748DC9E8-B191-4498-9FAB-CA457E411F9A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685800" y="44450"/>
            <a:ext cx="7772400" cy="685800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>
                <a:latin typeface="+mj-lt"/>
              </a:rPr>
              <a:t>Conceito</a:t>
            </a:r>
            <a:r>
              <a:rPr lang="en-US" altLang="pt-BR" sz="4400" dirty="0">
                <a:latin typeface="+mj-lt"/>
              </a:rPr>
              <a:t> de </a:t>
            </a:r>
            <a:r>
              <a:rPr lang="en-US" altLang="pt-BR" sz="4400" dirty="0" err="1">
                <a:latin typeface="+mj-lt"/>
              </a:rPr>
              <a:t>herança</a:t>
            </a:r>
            <a:endParaRPr lang="en-US" altLang="pt-BR" sz="4400" dirty="0">
              <a:latin typeface="+mj-lt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7472180-2945-4FB7-B3D5-2C8799ED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6019800"/>
            <a:ext cx="17859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Número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real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D7942174-2DA3-4A7F-A44A-F12408C67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868863"/>
            <a:ext cx="24796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Número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complexo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7ED6DDC-4EC1-4B8E-8B5D-3415F92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6019800"/>
            <a:ext cx="25987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Número</a:t>
            </a:r>
            <a:r>
              <a:rPr lang="en-US" altLang="pt-BR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imaginário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78" name="Rectangle 12">
            <a:extLst>
              <a:ext uri="{FF2B5EF4-FFF2-40B4-BE49-F238E27FC236}">
                <a16:creationId xmlns:a16="http://schemas.microsoft.com/office/drawing/2014/main" id="{F033865F-7F51-4114-8581-650B188F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327400"/>
            <a:ext cx="1611312" cy="558800"/>
          </a:xfrm>
          <a:prstGeom prst="rect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2800" b="1" dirty="0" err="1">
                <a:solidFill>
                  <a:srgbClr val="FFFF00"/>
                </a:solidFill>
                <a:latin typeface="+mj-lt"/>
              </a:rPr>
              <a:t>Retângulo</a:t>
            </a:r>
            <a:endParaRPr lang="en-US" altLang="pt-BR" sz="18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279" name="AutoShape 13">
            <a:extLst>
              <a:ext uri="{FF2B5EF4-FFF2-40B4-BE49-F238E27FC236}">
                <a16:creationId xmlns:a16="http://schemas.microsoft.com/office/drawing/2014/main" id="{EA65D549-8236-4251-A892-6303D1DCB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14675"/>
            <a:ext cx="2563813" cy="771525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2800" b="1" dirty="0" err="1">
                <a:solidFill>
                  <a:srgbClr val="FFFF00"/>
                </a:solidFill>
                <a:latin typeface="+mj-lt"/>
              </a:rPr>
              <a:t>Triângulo</a:t>
            </a:r>
            <a:endParaRPr lang="en-US" altLang="pt-BR" sz="18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280" name="Rectangle 14">
            <a:extLst>
              <a:ext uri="{FF2B5EF4-FFF2-40B4-BE49-F238E27FC236}">
                <a16:creationId xmlns:a16="http://schemas.microsoft.com/office/drawing/2014/main" id="{E8670F9A-4CBC-42C7-987B-E3ECE089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060575"/>
            <a:ext cx="1462087" cy="542925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altLang="pt-BR" sz="2800" b="1" dirty="0" err="1">
                <a:solidFill>
                  <a:srgbClr val="000066"/>
                </a:solidFill>
                <a:latin typeface="+mj-lt"/>
              </a:rPr>
              <a:t>Polígono</a:t>
            </a:r>
            <a:endParaRPr lang="en-US" altLang="pt-BR" sz="1800" b="1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11281" name="Line 15">
            <a:extLst>
              <a:ext uri="{FF2B5EF4-FFF2-40B4-BE49-F238E27FC236}">
                <a16:creationId xmlns:a16="http://schemas.microsoft.com/office/drawing/2014/main" id="{7F57EC5D-CB9B-4EA4-80A2-49B9883BA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2636838"/>
            <a:ext cx="482600" cy="6350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82" name="Line 16">
            <a:extLst>
              <a:ext uri="{FF2B5EF4-FFF2-40B4-BE49-F238E27FC236}">
                <a16:creationId xmlns:a16="http://schemas.microsoft.com/office/drawing/2014/main" id="{9EE7BAE1-0D7F-449E-B286-40C02AC0E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36838"/>
            <a:ext cx="282575" cy="477837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83" name="Text Box 17">
            <a:extLst>
              <a:ext uri="{FF2B5EF4-FFF2-40B4-BE49-F238E27FC236}">
                <a16:creationId xmlns:a16="http://schemas.microsoft.com/office/drawing/2014/main" id="{95A3214F-7EFA-49BA-854B-0D2572AA0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255838"/>
            <a:ext cx="12573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Ponto</a:t>
            </a:r>
          </a:p>
        </p:txBody>
      </p:sp>
      <p:sp>
        <p:nvSpPr>
          <p:cNvPr id="11284" name="Text Box 18">
            <a:extLst>
              <a:ext uri="{FF2B5EF4-FFF2-40B4-BE49-F238E27FC236}">
                <a16:creationId xmlns:a16="http://schemas.microsoft.com/office/drawing/2014/main" id="{48C7F4BB-71B6-41F9-9D61-81E4DA59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429000"/>
            <a:ext cx="12573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Círculo</a:t>
            </a:r>
            <a:endParaRPr lang="en-US" altLang="pt-BR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85" name="Line 19">
            <a:extLst>
              <a:ext uri="{FF2B5EF4-FFF2-40B4-BE49-F238E27FC236}">
                <a16:creationId xmlns:a16="http://schemas.microsoft.com/office/drawing/2014/main" id="{F620782F-8339-4998-A87F-29EE5EF2D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3738" y="2743200"/>
            <a:ext cx="384175" cy="68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86" name="Line 20">
            <a:extLst>
              <a:ext uri="{FF2B5EF4-FFF2-40B4-BE49-F238E27FC236}">
                <a16:creationId xmlns:a16="http://schemas.microsoft.com/office/drawing/2014/main" id="{6F8F1887-79DC-4F30-A930-FC62283C9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43200"/>
            <a:ext cx="381000" cy="68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89" name="Freeform 21">
            <a:extLst>
              <a:ext uri="{FF2B5EF4-FFF2-40B4-BE49-F238E27FC236}">
                <a16:creationId xmlns:a16="http://schemas.microsoft.com/office/drawing/2014/main" id="{773CC28B-3AF1-4F7F-A2C1-1761F36DA7DC}"/>
              </a:ext>
            </a:extLst>
          </p:cNvPr>
          <p:cNvSpPr>
            <a:spLocks/>
          </p:cNvSpPr>
          <p:nvPr/>
        </p:nvSpPr>
        <p:spPr bwMode="auto">
          <a:xfrm>
            <a:off x="3438525" y="5443538"/>
            <a:ext cx="388938" cy="423862"/>
          </a:xfrm>
          <a:custGeom>
            <a:avLst/>
            <a:gdLst>
              <a:gd name="T0" fmla="*/ 761640 w 2118"/>
              <a:gd name="T1" fmla="*/ 0 h 1482"/>
              <a:gd name="T2" fmla="*/ 0 w 2118"/>
              <a:gd name="T3" fmla="*/ 533040 h 148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18" h="1482">
                <a:moveTo>
                  <a:pt x="2117" y="0"/>
                </a:moveTo>
                <a:lnTo>
                  <a:pt x="0" y="1481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90" name="Freeform 22">
            <a:extLst>
              <a:ext uri="{FF2B5EF4-FFF2-40B4-BE49-F238E27FC236}">
                <a16:creationId xmlns:a16="http://schemas.microsoft.com/office/drawing/2014/main" id="{43DE5F00-7C6E-458F-8D17-40FDD011437A}"/>
              </a:ext>
            </a:extLst>
          </p:cNvPr>
          <p:cNvSpPr>
            <a:spLocks/>
          </p:cNvSpPr>
          <p:nvPr/>
        </p:nvSpPr>
        <p:spPr bwMode="auto">
          <a:xfrm>
            <a:off x="5105400" y="5443538"/>
            <a:ext cx="431800" cy="449262"/>
          </a:xfrm>
          <a:custGeom>
            <a:avLst/>
            <a:gdLst>
              <a:gd name="T0" fmla="*/ 0 w 2329"/>
              <a:gd name="T1" fmla="*/ 0 h 1482"/>
              <a:gd name="T2" fmla="*/ 837840 w 2329"/>
              <a:gd name="T3" fmla="*/ 533040 h 148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29" h="1482">
                <a:moveTo>
                  <a:pt x="0" y="0"/>
                </a:moveTo>
                <a:lnTo>
                  <a:pt x="2328" y="1481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C09B0C9D-B1C1-498F-ABAE-2C53E8A62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4724400"/>
            <a:ext cx="1682750" cy="8334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real</a:t>
            </a:r>
          </a:p>
          <a:p>
            <a:pPr>
              <a:buClrTx/>
              <a:buFontTx/>
              <a:buNone/>
              <a:defRPr/>
            </a:pP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imaginário</a:t>
            </a:r>
            <a:endParaRPr lang="en-US" altLang="pt-BR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FC04EE5D-54DE-457D-B2D0-97923551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6021388"/>
            <a:ext cx="687388" cy="463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>
                <a:solidFill>
                  <a:srgbClr val="000000"/>
                </a:solidFill>
                <a:latin typeface="+mj-lt"/>
              </a:rPr>
              <a:t>real</a:t>
            </a: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D0FAA22E-EF63-47EE-85B8-64C2D148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021388"/>
            <a:ext cx="1616075" cy="4635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b="1" dirty="0" err="1">
                <a:solidFill>
                  <a:srgbClr val="000000"/>
                </a:solidFill>
                <a:latin typeface="+mj-lt"/>
              </a:rPr>
              <a:t>imaginário</a:t>
            </a:r>
            <a:endParaRPr lang="en-US" altLang="pt-BR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292" name="Oval 26">
            <a:extLst>
              <a:ext uri="{FF2B5EF4-FFF2-40B4-BE49-F238E27FC236}">
                <a16:creationId xmlns:a16="http://schemas.microsoft.com/office/drawing/2014/main" id="{F6880DEF-14B6-4861-8501-CB4E5DFA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1579563" cy="609600"/>
          </a:xfrm>
          <a:prstGeom prst="ellipse">
            <a:avLst/>
          </a:prstGeom>
          <a:solidFill>
            <a:srgbClr val="FF66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1293" name="Text Box 27">
            <a:extLst>
              <a:ext uri="{FF2B5EF4-FFF2-40B4-BE49-F238E27FC236}">
                <a16:creationId xmlns:a16="http://schemas.microsoft.com/office/drawing/2014/main" id="{70CE5DE3-076C-48E9-AB78-B8CFA377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05200"/>
            <a:ext cx="157956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3D-Ponto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39389970-5C48-4136-B6F0-2A7E4562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0B118712-3951-43ED-88FE-CF19B86FDAA2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7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DFC99CAA-7698-44EC-B2F7-8E6E2CA6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Porque herança?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445F1E1-56D1-471A-8BA4-1CA9762A7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58763" y="1676400"/>
            <a:ext cx="9078913" cy="4038600"/>
          </a:xfrm>
        </p:spPr>
        <p:txBody>
          <a:bodyPr/>
          <a:lstStyle/>
          <a:p>
            <a:pPr indent="-341313">
              <a:spcBef>
                <a:spcPts val="200"/>
              </a:spcBef>
              <a:spcAft>
                <a:spcPts val="20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800" dirty="0">
              <a:latin typeface="+mj-lt"/>
            </a:endParaRPr>
          </a:p>
          <a:p>
            <a:pPr lvl="1" indent="-284163">
              <a:spcBef>
                <a:spcPts val="200"/>
              </a:spcBef>
              <a:spcAft>
                <a:spcPts val="20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3200" dirty="0">
                <a:latin typeface="+mj-lt"/>
              </a:rPr>
              <a:t>		A </a:t>
            </a:r>
            <a:r>
              <a:rPr lang="en-US" altLang="pt-BR" sz="3200" dirty="0" err="1">
                <a:latin typeface="+mj-lt"/>
              </a:rPr>
              <a:t>herança</a:t>
            </a:r>
            <a:r>
              <a:rPr lang="en-US" altLang="pt-BR" sz="3200" dirty="0">
                <a:latin typeface="+mj-lt"/>
              </a:rPr>
              <a:t> é um </a:t>
            </a:r>
            <a:r>
              <a:rPr lang="en-US" altLang="pt-BR" sz="3200" dirty="0" err="1">
                <a:latin typeface="+mj-lt"/>
              </a:rPr>
              <a:t>mecanismo</a:t>
            </a:r>
            <a:r>
              <a:rPr lang="en-US" altLang="pt-BR" sz="3200" dirty="0">
                <a:latin typeface="+mj-lt"/>
              </a:rPr>
              <a:t> para </a:t>
            </a:r>
          </a:p>
          <a:p>
            <a:pPr lvl="1" indent="-284163">
              <a:spcBef>
                <a:spcPts val="200"/>
              </a:spcBef>
              <a:spcAft>
                <a:spcPts val="20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00" dirty="0">
              <a:latin typeface="+mj-lt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 err="1">
                <a:solidFill>
                  <a:srgbClr val="3333CC"/>
                </a:solidFill>
                <a:latin typeface="+mj-lt"/>
              </a:rPr>
              <a:t>construção</a:t>
            </a:r>
            <a:r>
              <a:rPr lang="en-US" altLang="pt-BR" sz="2800" dirty="0">
                <a:solidFill>
                  <a:srgbClr val="3333CC"/>
                </a:solidFill>
                <a:latin typeface="+mj-lt"/>
              </a:rPr>
              <a:t> de classes de </a:t>
            </a:r>
            <a:r>
              <a:rPr lang="en-US" altLang="pt-BR" sz="2800" dirty="0" err="1">
                <a:solidFill>
                  <a:srgbClr val="3333CC"/>
                </a:solidFill>
              </a:rPr>
              <a:t>tipos</a:t>
            </a:r>
            <a:r>
              <a:rPr lang="en-US" altLang="pt-BR" sz="2800" dirty="0">
                <a:solidFill>
                  <a:srgbClr val="3333CC"/>
                </a:solidFill>
              </a:rPr>
              <a:t> de classes </a:t>
            </a:r>
            <a:r>
              <a:rPr lang="en-US" altLang="pt-BR" sz="2800" dirty="0" err="1">
                <a:solidFill>
                  <a:srgbClr val="3333CC"/>
                </a:solidFill>
              </a:rPr>
              <a:t>já</a:t>
            </a:r>
            <a:r>
              <a:rPr lang="en-US" altLang="pt-BR" sz="2800" dirty="0">
                <a:solidFill>
                  <a:srgbClr val="3333CC"/>
                </a:solidFill>
              </a:rPr>
              <a:t> </a:t>
            </a:r>
            <a:r>
              <a:rPr lang="en-US" altLang="pt-BR" sz="2800" dirty="0" err="1">
                <a:solidFill>
                  <a:srgbClr val="3333CC"/>
                </a:solidFill>
                <a:latin typeface="+mj-lt"/>
              </a:rPr>
              <a:t>existentes</a:t>
            </a:r>
            <a:endParaRPr lang="en-US" altLang="pt-BR" sz="2800" dirty="0">
              <a:solidFill>
                <a:srgbClr val="3333CC"/>
              </a:solidFill>
              <a:latin typeface="+mj-lt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Clr>
                <a:srgbClr val="3333CC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00" dirty="0">
              <a:solidFill>
                <a:srgbClr val="3333CC"/>
              </a:solidFill>
              <a:latin typeface="+mj-lt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Clr>
                <a:srgbClr val="006600"/>
              </a:buClr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definição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de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novos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tipos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de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para ser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uma</a:t>
            </a:r>
            <a:r>
              <a:rPr lang="en-US" altLang="pt-BR" sz="2800" dirty="0">
                <a:latin typeface="+mj-lt"/>
              </a:rPr>
              <a:t> 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 err="1">
                <a:latin typeface="+mj-lt"/>
              </a:rPr>
              <a:t>especialização</a:t>
            </a:r>
            <a:r>
              <a:rPr lang="en-US" altLang="pt-BR" sz="2800" dirty="0">
                <a:latin typeface="+mj-lt"/>
              </a:rPr>
              <a:t> 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 err="1">
                <a:latin typeface="+mj-lt"/>
              </a:rPr>
              <a:t>aumento</a:t>
            </a:r>
            <a:r>
              <a:rPr lang="en-US" altLang="pt-BR" sz="2800" dirty="0">
                <a:latin typeface="+mj-lt"/>
              </a:rPr>
              <a:t> </a:t>
            </a:r>
          </a:p>
          <a:p>
            <a:pPr lvl="2" indent="-227013">
              <a:spcBef>
                <a:spcPts val="200"/>
              </a:spcBef>
              <a:spcAft>
                <a:spcPts val="20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dirty="0">
                <a:latin typeface="+mj-lt"/>
              </a:rPr>
              <a:t>	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de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tipos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já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existentes</a:t>
            </a:r>
            <a:endParaRPr lang="en-US" altLang="pt-BR" sz="28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1F3B055-7DC9-40E6-BF9E-97F6E7A8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60CA407D-CC8D-4FF6-9D07-8E962F1CD472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8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737D4576-DD7D-4A8F-A681-490DAF6E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62200"/>
            <a:ext cx="793115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E6A6CAE-E395-4FD7-AECD-84A11848D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762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/>
              <a:t>Definir uma hierarquia de classes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81A0F6A-312F-4880-9C02-BD211D627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367712" cy="4475162"/>
          </a:xfrm>
        </p:spPr>
        <p:txBody>
          <a:bodyPr/>
          <a:lstStyle/>
          <a:p>
            <a:pPr marL="341313" indent="-341313">
              <a:spcBef>
                <a:spcPts val="700"/>
              </a:spcBef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3333CC"/>
                </a:solidFill>
                <a:latin typeface="+mj-lt"/>
              </a:rPr>
              <a:t>Sintaxe</a:t>
            </a:r>
            <a:r>
              <a:rPr lang="en-US" altLang="pt-BR" sz="2800" dirty="0">
                <a:solidFill>
                  <a:srgbClr val="3333CC"/>
                </a:solidFill>
                <a:latin typeface="+mj-lt"/>
              </a:rPr>
              <a:t>:</a:t>
            </a: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i="1" dirty="0">
                <a:latin typeface="+mj-lt"/>
              </a:rPr>
              <a:t>	</a:t>
            </a:r>
            <a:r>
              <a:rPr lang="en-US" altLang="pt-BR" sz="2800" dirty="0">
                <a:solidFill>
                  <a:srgbClr val="000066"/>
                </a:solidFill>
                <a:latin typeface="+mj-lt"/>
              </a:rPr>
              <a:t>class</a:t>
            </a:r>
            <a:r>
              <a:rPr lang="en-US" altLang="pt-BR" sz="28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i="1" dirty="0" err="1">
                <a:solidFill>
                  <a:srgbClr val="006600"/>
                </a:solidFill>
                <a:latin typeface="+mj-lt"/>
              </a:rPr>
              <a:t>NomeClasseDerivada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: </a:t>
            </a:r>
            <a:r>
              <a:rPr lang="en-US" altLang="pt-BR" sz="2400" dirty="0" err="1">
                <a:solidFill>
                  <a:srgbClr val="663300"/>
                </a:solidFill>
                <a:latin typeface="+mj-lt"/>
              </a:rPr>
              <a:t>nível</a:t>
            </a:r>
            <a:r>
              <a:rPr lang="en-US" altLang="pt-BR" sz="2400" dirty="0">
                <a:solidFill>
                  <a:srgbClr val="663300"/>
                </a:solidFill>
                <a:latin typeface="+mj-lt"/>
              </a:rPr>
              <a:t> de </a:t>
            </a:r>
            <a:r>
              <a:rPr lang="en-US" altLang="pt-BR" sz="2400" dirty="0" err="1">
                <a:solidFill>
                  <a:srgbClr val="663300"/>
                </a:solidFill>
                <a:latin typeface="+mj-lt"/>
              </a:rPr>
              <a:t>acesso</a:t>
            </a:r>
            <a:r>
              <a:rPr lang="en-US" altLang="pt-BR" sz="2400" dirty="0">
                <a:solidFill>
                  <a:srgbClr val="3333CC"/>
                </a:solidFill>
                <a:latin typeface="+mj-lt"/>
              </a:rPr>
              <a:t> </a:t>
            </a:r>
            <a:r>
              <a:rPr lang="en-US" altLang="pt-BR" sz="2400" i="1" dirty="0" err="1">
                <a:solidFill>
                  <a:srgbClr val="006600"/>
                </a:solidFill>
                <a:latin typeface="+mj-lt"/>
              </a:rPr>
              <a:t>NomeClasseBase</a:t>
            </a:r>
            <a:endParaRPr lang="en-US" altLang="pt-BR" sz="2400" i="1" dirty="0">
              <a:solidFill>
                <a:srgbClr val="006600"/>
              </a:solidFill>
              <a:latin typeface="+mj-lt"/>
            </a:endParaRPr>
          </a:p>
          <a:p>
            <a:pPr marL="341313" indent="-339725">
              <a:spcBef>
                <a:spcPts val="2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800" i="1" dirty="0">
              <a:solidFill>
                <a:srgbClr val="006600"/>
              </a:solidFill>
              <a:latin typeface="+mj-lt"/>
            </a:endParaRP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i="1" dirty="0">
                <a:latin typeface="+mj-lt"/>
              </a:rPr>
              <a:t>	</a:t>
            </a:r>
            <a:r>
              <a:rPr lang="en-US" altLang="pt-BR" sz="2400" dirty="0" err="1">
                <a:latin typeface="+mj-lt"/>
              </a:rPr>
              <a:t>Onde</a:t>
            </a:r>
            <a:r>
              <a:rPr lang="en-US" altLang="pt-BR" sz="2400" dirty="0">
                <a:latin typeface="+mj-lt"/>
              </a:rPr>
              <a:t> </a:t>
            </a:r>
          </a:p>
          <a:p>
            <a:pPr marL="741363" lvl="1" indent="-284163">
              <a:spcBef>
                <a:spcPts val="600"/>
              </a:spcBef>
              <a:buClr>
                <a:srgbClr val="663300"/>
              </a:buClr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solidFill>
                  <a:srgbClr val="663300"/>
                </a:solidFill>
                <a:latin typeface="+mj-lt"/>
              </a:rPr>
              <a:t>nível</a:t>
            </a:r>
            <a:r>
              <a:rPr lang="en-US" altLang="pt-BR" sz="2400" dirty="0">
                <a:solidFill>
                  <a:srgbClr val="663300"/>
                </a:solidFill>
                <a:latin typeface="+mj-lt"/>
              </a:rPr>
              <a:t> de </a:t>
            </a:r>
            <a:r>
              <a:rPr lang="en-US" altLang="pt-BR" sz="2400" dirty="0" err="1">
                <a:solidFill>
                  <a:srgbClr val="663300"/>
                </a:solidFill>
                <a:latin typeface="+mj-lt"/>
              </a:rPr>
              <a:t>acesso</a:t>
            </a:r>
            <a:r>
              <a:rPr lang="en-US" altLang="pt-BR" sz="2400" dirty="0">
                <a:solidFill>
                  <a:srgbClr val="663300"/>
                </a:solidFill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especifica</a:t>
            </a:r>
            <a:r>
              <a:rPr lang="en-US" altLang="pt-BR" sz="2400" dirty="0">
                <a:latin typeface="+mj-lt"/>
              </a:rPr>
              <a:t> o </a:t>
            </a:r>
            <a:r>
              <a:rPr lang="en-US" altLang="pt-BR" sz="2400" dirty="0" err="1">
                <a:latin typeface="+mj-lt"/>
              </a:rPr>
              <a:t>tipo</a:t>
            </a:r>
            <a:r>
              <a:rPr lang="en-US" altLang="pt-BR" sz="2400" dirty="0">
                <a:latin typeface="+mj-lt"/>
              </a:rPr>
              <a:t> de </a:t>
            </a:r>
            <a:r>
              <a:rPr lang="en-US" altLang="pt-BR" sz="2400" dirty="0" err="1">
                <a:latin typeface="+mj-lt"/>
              </a:rPr>
              <a:t>derivação</a:t>
            </a:r>
            <a:endParaRPr lang="en-US" altLang="pt-BR" sz="2400" dirty="0">
              <a:latin typeface="+mj-lt"/>
            </a:endParaRPr>
          </a:p>
          <a:p>
            <a:pPr lvl="2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latin typeface="+mj-lt"/>
              </a:rPr>
              <a:t>por </a:t>
            </a:r>
            <a:r>
              <a:rPr lang="en-US" altLang="pt-BR" dirty="0" err="1">
                <a:latin typeface="+mj-lt"/>
              </a:rPr>
              <a:t>padrão</a:t>
            </a:r>
            <a:r>
              <a:rPr lang="en-US" altLang="pt-BR" dirty="0">
                <a:latin typeface="+mj-lt"/>
              </a:rPr>
              <a:t> </a:t>
            </a:r>
            <a:r>
              <a:rPr lang="en-US" altLang="pt-BR" dirty="0" err="1">
                <a:latin typeface="+mj-lt"/>
              </a:rPr>
              <a:t>são</a:t>
            </a:r>
            <a:r>
              <a:rPr lang="en-US" altLang="pt-BR" dirty="0">
                <a:latin typeface="+mj-lt"/>
              </a:rPr>
              <a:t> privados, </a:t>
            </a:r>
            <a:r>
              <a:rPr lang="en-US" altLang="pt-BR" dirty="0" err="1">
                <a:latin typeface="+mj-lt"/>
              </a:rPr>
              <a:t>ou</a:t>
            </a:r>
            <a:endParaRPr lang="en-US" altLang="pt-BR" dirty="0">
              <a:latin typeface="+mj-lt"/>
            </a:endParaRPr>
          </a:p>
          <a:p>
            <a:pPr lvl="2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>
                <a:latin typeface="+mj-lt"/>
              </a:rPr>
              <a:t>publicos</a:t>
            </a:r>
            <a:endParaRPr lang="en-US" altLang="pt-BR" dirty="0">
              <a:latin typeface="+mj-lt"/>
            </a:endParaRPr>
          </a:p>
          <a:p>
            <a:pPr marL="341313" indent="-341313">
              <a:spcBef>
                <a:spcPts val="700"/>
              </a:spcBef>
              <a:buClr>
                <a:srgbClr val="006600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Qualquer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pode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servir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como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uma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pt-BR" sz="2800" dirty="0" err="1">
                <a:solidFill>
                  <a:srgbClr val="006600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006600"/>
                </a:solidFill>
                <a:latin typeface="+mj-lt"/>
              </a:rPr>
              <a:t> base</a:t>
            </a:r>
          </a:p>
          <a:p>
            <a:pPr marL="741363" lvl="1" indent="-284163"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latin typeface="+mj-lt"/>
              </a:rPr>
              <a:t>Assim</a:t>
            </a:r>
            <a:r>
              <a:rPr lang="en-US" altLang="pt-BR" sz="2400" dirty="0">
                <a:latin typeface="+mj-lt"/>
              </a:rPr>
              <a:t>, </a:t>
            </a:r>
            <a:r>
              <a:rPr lang="en-US" altLang="pt-BR" sz="2400" dirty="0" err="1">
                <a:latin typeface="+mj-lt"/>
              </a:rPr>
              <a:t>uma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derivada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também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pode</a:t>
            </a:r>
            <a:r>
              <a:rPr lang="en-US" altLang="pt-BR" sz="2400" dirty="0">
                <a:latin typeface="+mj-lt"/>
              </a:rPr>
              <a:t> ser </a:t>
            </a:r>
            <a:r>
              <a:rPr lang="en-US" altLang="pt-BR" sz="2400" dirty="0" err="1">
                <a:latin typeface="+mj-lt"/>
              </a:rPr>
              <a:t>uma</a:t>
            </a:r>
            <a:r>
              <a:rPr lang="en-US" altLang="pt-BR" sz="2400" dirty="0">
                <a:latin typeface="+mj-lt"/>
              </a:rPr>
              <a:t> </a:t>
            </a:r>
            <a:r>
              <a:rPr lang="en-US" altLang="pt-BR" sz="2400" dirty="0" err="1">
                <a:latin typeface="+mj-lt"/>
              </a:rPr>
              <a:t>classe</a:t>
            </a:r>
            <a:r>
              <a:rPr lang="en-US" altLang="pt-BR" sz="2400" dirty="0">
                <a:latin typeface="+mj-lt"/>
              </a:rPr>
              <a:t> 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7359EF8-7900-4AB2-9E74-8B551095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fld id="{CCEA7C27-FDE8-4AA8-9C35-B5C2D5433085}" type="slidenum">
              <a:rPr lang="en-US" altLang="pt-BR" smtClean="0">
                <a:solidFill>
                  <a:srgbClr val="000000"/>
                </a:solidFill>
                <a:latin typeface="+mj-lt"/>
              </a:rPr>
              <a:pPr>
                <a:buClrTx/>
                <a:buFontTx/>
                <a:buNone/>
                <a:defRPr/>
              </a:pPr>
              <a:t>9</a:t>
            </a:fld>
            <a:endParaRPr lang="en-US" altLang="pt-BR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791A4A9D-72EC-46B9-8663-7224F183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9525"/>
            <a:ext cx="7772400" cy="6858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Classe Derivada</a:t>
            </a:r>
          </a:p>
        </p:txBody>
      </p:sp>
      <p:sp>
        <p:nvSpPr>
          <p:cNvPr id="17412" name="Text Box 2">
            <a:extLst>
              <a:ext uri="{FF2B5EF4-FFF2-40B4-BE49-F238E27FC236}">
                <a16:creationId xmlns:a16="http://schemas.microsoft.com/office/drawing/2014/main" id="{8680EAE8-A0C4-4E78-AAE8-3DDF0A2D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620713"/>
            <a:ext cx="892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>
                <a:solidFill>
                  <a:srgbClr val="000000"/>
                </a:solidFill>
                <a:latin typeface="+mj-lt"/>
              </a:rPr>
              <a:t>Ponto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4A9AECF9-A5A9-40B0-A820-6BAEB930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87513"/>
            <a:ext cx="1379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3D-Ponto</a:t>
            </a:r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0D71A576-89BB-46BB-97D3-12FCB9F42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709613"/>
            <a:ext cx="3276600" cy="2574925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class Ponto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pt-BR" dirty="0">
                <a:solidFill>
                  <a:srgbClr val="FF0000"/>
                </a:solidFill>
                <a:latin typeface="+mj-lt"/>
              </a:rPr>
              <a:t>protected: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int x, y;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public: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	 void set(int a, int b);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00"/>
                </a:solidFill>
                <a:latin typeface="+mj-lt"/>
              </a:rPr>
              <a:t>};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7A097048-0C7D-4E80-8A65-77EFBC24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3357563"/>
            <a:ext cx="3897312" cy="22225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class 3D-Ponto: public Ponto{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private: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         double z;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	... ...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3333CC"/>
                </a:solidFill>
                <a:latin typeface="+mj-lt"/>
              </a:rPr>
              <a:t>};</a:t>
            </a:r>
          </a:p>
        </p:txBody>
      </p:sp>
      <p:sp>
        <p:nvSpPr>
          <p:cNvPr id="17416" name="Line 6">
            <a:extLst>
              <a:ext uri="{FF2B5EF4-FFF2-40B4-BE49-F238E27FC236}">
                <a16:creationId xmlns:a16="http://schemas.microsoft.com/office/drawing/2014/main" id="{C8A0C413-8F19-48B3-9E1E-0B60B2D9A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001713"/>
            <a:ext cx="1588" cy="68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2458DCE8-BAFB-44B0-AE84-BC469448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357563"/>
            <a:ext cx="4418013" cy="22225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class </a:t>
            </a:r>
            <a:r>
              <a:rPr lang="en-US" altLang="pt-BR" dirty="0" err="1">
                <a:solidFill>
                  <a:srgbClr val="000066"/>
                </a:solidFill>
                <a:latin typeface="+mj-lt"/>
              </a:rPr>
              <a:t>Circulo</a:t>
            </a:r>
            <a:r>
              <a:rPr lang="en-US" altLang="pt-BR" dirty="0">
                <a:solidFill>
                  <a:srgbClr val="000066"/>
                </a:solidFill>
                <a:latin typeface="+mj-lt"/>
              </a:rPr>
              <a:t>: public 3D-Ponto {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private: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        double r;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	... ...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dirty="0">
                <a:solidFill>
                  <a:srgbClr val="000066"/>
                </a:solidFill>
                <a:latin typeface="+mj-lt"/>
              </a:rPr>
              <a:t>};</a:t>
            </a:r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80982330-48B4-4AD9-82A5-C28343A9CE4A}"/>
              </a:ext>
            </a:extLst>
          </p:cNvPr>
          <p:cNvSpPr>
            <a:spLocks/>
          </p:cNvSpPr>
          <p:nvPr/>
        </p:nvSpPr>
        <p:spPr bwMode="auto">
          <a:xfrm>
            <a:off x="2398713" y="2144713"/>
            <a:ext cx="1587" cy="533400"/>
          </a:xfrm>
          <a:custGeom>
            <a:avLst/>
            <a:gdLst>
              <a:gd name="T0" fmla="*/ 0 w 1"/>
              <a:gd name="T1" fmla="*/ 0 h 1482"/>
              <a:gd name="T2" fmla="*/ 0 w 1"/>
              <a:gd name="T3" fmla="*/ 533040 h 148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482">
                <a:moveTo>
                  <a:pt x="0" y="0"/>
                </a:moveTo>
                <a:lnTo>
                  <a:pt x="0" y="1481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latin typeface="+mj-lt"/>
              <a:cs typeface="DejaVu Sans" panose="020B0603030804020204" pitchFamily="34" charset="0"/>
            </a:endParaRP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7B09C762-B864-4FA4-8BDB-347C8400A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2678113"/>
            <a:ext cx="11033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dirty="0" err="1">
                <a:solidFill>
                  <a:srgbClr val="000000"/>
                </a:solidFill>
                <a:latin typeface="+mj-lt"/>
              </a:rPr>
              <a:t>Circulo</a:t>
            </a:r>
            <a:endParaRPr lang="en-US" alt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C65B4F5F-0838-4696-B553-2C136E41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5589588"/>
            <a:ext cx="820261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Ponto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é a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base de 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3D-Ponto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enquanto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pt-BR" sz="2800" dirty="0">
                <a:solidFill>
                  <a:srgbClr val="339933"/>
                </a:solidFill>
                <a:latin typeface="+mj-lt"/>
              </a:rPr>
              <a:t>3D-Ponto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é a </a:t>
            </a:r>
            <a:r>
              <a:rPr lang="en-US" altLang="pt-BR" sz="2800" dirty="0" err="1">
                <a:solidFill>
                  <a:srgbClr val="000000"/>
                </a:solidFill>
                <a:latin typeface="+mj-lt"/>
              </a:rPr>
              <a:t>classe</a:t>
            </a:r>
            <a:r>
              <a:rPr lang="en-US" altLang="pt-BR" sz="2800" dirty="0">
                <a:solidFill>
                  <a:srgbClr val="000000"/>
                </a:solidFill>
                <a:latin typeface="+mj-lt"/>
              </a:rPr>
              <a:t> base de </a:t>
            </a:r>
            <a:r>
              <a:rPr lang="en-US" altLang="pt-BR" sz="2800" dirty="0" err="1">
                <a:solidFill>
                  <a:srgbClr val="339933"/>
                </a:solidFill>
                <a:latin typeface="+mj-lt"/>
              </a:rPr>
              <a:t>Circulo</a:t>
            </a:r>
            <a:endParaRPr lang="en-US" altLang="pt-BR" sz="2800" dirty="0">
              <a:solidFill>
                <a:srgbClr val="339933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DejaVu Sans"/>
      </a:majorFont>
      <a:minorFont>
        <a:latin typeface="Times New Roman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panose="020B06030308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panose="020B0603030804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2674</Words>
  <Application>Microsoft Office PowerPoint</Application>
  <PresentationFormat>Apresentação na tela (4:3)</PresentationFormat>
  <Paragraphs>550</Paragraphs>
  <Slides>32</Slides>
  <Notes>29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Arial Rounded MT Bold</vt:lpstr>
      <vt:lpstr>Courier New</vt:lpstr>
      <vt:lpstr>Times New Roman</vt:lpstr>
      <vt:lpstr>Office Theme</vt:lpstr>
      <vt:lpstr>Conceito de herança</vt:lpstr>
      <vt:lpstr>Conceito de herança</vt:lpstr>
      <vt:lpstr>Conceito de herança</vt:lpstr>
      <vt:lpstr>Conceito de herança</vt:lpstr>
      <vt:lpstr>Conceito de herança</vt:lpstr>
      <vt:lpstr>Conceito de herança</vt:lpstr>
      <vt:lpstr>Porque herança?</vt:lpstr>
      <vt:lpstr>Definir uma hierarquia de classes</vt:lpstr>
      <vt:lpstr>Classe Derivada</vt:lpstr>
      <vt:lpstr>O que herda?</vt:lpstr>
      <vt:lpstr>Controle de acesso sobre os membros</vt:lpstr>
      <vt:lpstr>Direitos de Acesso de classes derivadas</vt:lpstr>
      <vt:lpstr>Classe Derivada</vt:lpstr>
      <vt:lpstr>O que herda?</vt:lpstr>
      <vt:lpstr>Defina seus próprios membros</vt:lpstr>
      <vt:lpstr>Ainda mais …</vt:lpstr>
      <vt:lpstr>Apresentação do PowerPoint</vt:lpstr>
      <vt:lpstr>Regras de construtor para classes derivadas </vt:lpstr>
      <vt:lpstr>Regras de construtor para classes derivadas </vt:lpstr>
      <vt:lpstr>Regras de construtor para classes derivadas </vt:lpstr>
      <vt:lpstr>Exercício</vt:lpstr>
      <vt:lpstr>Exercício 2</vt:lpstr>
      <vt:lpstr>Exercício 3</vt:lpstr>
      <vt:lpstr>Apresentação do PowerPoint</vt:lpstr>
      <vt:lpstr>Especificação da classe Tempo</vt:lpstr>
      <vt:lpstr>  </vt:lpstr>
      <vt:lpstr>Classe derivada ExtTempo </vt:lpstr>
      <vt:lpstr>  </vt:lpstr>
      <vt:lpstr>Implementação de ExtTempo</vt:lpstr>
      <vt:lpstr>Implementação de ExtTempo</vt:lpstr>
      <vt:lpstr>Implementação de ExtTempo</vt:lpstr>
      <vt:lpstr>Trabalhando com ExtTempo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Inheritance</dc:title>
  <dc:subject/>
  <dc:creator>Wei Du</dc:creator>
  <cp:keywords/>
  <dc:description/>
  <cp:lastModifiedBy>Rodrigo Malara</cp:lastModifiedBy>
  <cp:revision>453</cp:revision>
  <cp:lastPrinted>1601-01-01T00:00:00Z</cp:lastPrinted>
  <dcterms:created xsi:type="dcterms:W3CDTF">2001-10-27T21:41:10Z</dcterms:created>
  <dcterms:modified xsi:type="dcterms:W3CDTF">2021-06-17T22:09:11Z</dcterms:modified>
</cp:coreProperties>
</file>