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Rasa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6" roundtripDataSignature="AMtx7mgDIig0sZkPP1kZX6pYSezf5aXF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s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asa-italic.fntdata"/><Relationship Id="rId21" Type="http://schemas.openxmlformats.org/officeDocument/2006/relationships/slide" Target="slides/slide16.xml"/><Relationship Id="rId43" Type="http://schemas.openxmlformats.org/officeDocument/2006/relationships/font" Target="fonts/Rasa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Ras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3300" y="695325"/>
            <a:ext cx="4846637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437" y="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003300" y="695325"/>
            <a:ext cx="4846637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4" name="Google Shape;324;p34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420d68be0_0_0:notes"/>
          <p:cNvSpPr txBox="1"/>
          <p:nvPr/>
        </p:nvSpPr>
        <p:spPr>
          <a:xfrm>
            <a:off x="3881437" y="8686800"/>
            <a:ext cx="2975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" name="Google Shape;330;g2e420d68be0_0_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1" name="Google Shape;331;g2e420d68be0_0_0:notes"/>
          <p:cNvSpPr txBox="1"/>
          <p:nvPr>
            <p:ph idx="1" type="body"/>
          </p:nvPr>
        </p:nvSpPr>
        <p:spPr>
          <a:xfrm>
            <a:off x="685800" y="4343400"/>
            <a:ext cx="5486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3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8" name="Google Shape;338;p35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" type="body"/>
          </p:nvPr>
        </p:nvSpPr>
        <p:spPr>
          <a:xfrm>
            <a:off x="411163" y="1414463"/>
            <a:ext cx="4037012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2" type="body"/>
          </p:nvPr>
        </p:nvSpPr>
        <p:spPr>
          <a:xfrm>
            <a:off x="4600575" y="1414463"/>
            <a:ext cx="4038600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  <a:defRPr sz="24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500"/>
              <a:buNone/>
              <a:defRPr sz="20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None/>
              <a:defRPr sz="18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47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  <a:defRPr sz="2400"/>
            </a:lvl1pPr>
            <a:lvl2pPr lvl="1" algn="ctr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None/>
              <a:defRPr sz="1800"/>
            </a:lvl3pPr>
            <a:lvl4pPr lvl="3" algn="ctr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48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8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>
            <a:off x="411162" y="1414462"/>
            <a:ext cx="8228012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 rot="5400000">
            <a:off x="4728369" y="2161381"/>
            <a:ext cx="5845175" cy="2068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" type="body"/>
          </p:nvPr>
        </p:nvSpPr>
        <p:spPr>
          <a:xfrm rot="5400000">
            <a:off x="515144" y="169069"/>
            <a:ext cx="5845175" cy="605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" type="body"/>
          </p:nvPr>
        </p:nvSpPr>
        <p:spPr>
          <a:xfrm rot="5400000">
            <a:off x="2173287" y="-347663"/>
            <a:ext cx="4703762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4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660"/>
              <a:buNone/>
              <a:defRPr sz="12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880"/>
              <a:buChar char="■"/>
              <a:defRPr sz="3200"/>
            </a:lvl1pPr>
            <a:lvl2pPr indent="-36195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12419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355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4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660"/>
              <a:buNone/>
              <a:defRPr sz="12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42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4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4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5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11162" y="1414462"/>
            <a:ext cx="8228012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7190" lvl="0" marL="457200" marR="0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idx="4294967295" type="subTitle"/>
          </p:nvPr>
        </p:nvSpPr>
        <p:spPr>
          <a:xfrm>
            <a:off x="457200" y="4679950"/>
            <a:ext cx="8229600" cy="149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1" marL="45720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Rodrigo D. Malara</a:t>
            </a:r>
            <a:endParaRPr/>
          </a:p>
          <a:p>
            <a:pPr indent="0" lvl="1" marL="457200" marR="0" rtl="0" algn="ctr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CCCC99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(adaptado de Claudio Esperança)</a:t>
            </a:r>
            <a:endParaRPr/>
          </a:p>
        </p:txBody>
      </p:sp>
      <p:sp>
        <p:nvSpPr>
          <p:cNvPr id="96" name="Google Shape;96;p1"/>
          <p:cNvSpPr txBox="1"/>
          <p:nvPr>
            <p:ph type="title"/>
          </p:nvPr>
        </p:nvSpPr>
        <p:spPr>
          <a:xfrm>
            <a:off x="360362" y="1758950"/>
            <a:ext cx="8229600" cy="274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Python:</a:t>
            </a:r>
            <a:b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fatias (slices)‏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notação de fatias também pode ser usada, inclusive para atribuição: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'a', 2+3j,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['a', (2+3j),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[:1]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[0:-1]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'a', (2+3j)]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 função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range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179387" y="1260475"/>
            <a:ext cx="8820150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uma progressão aritmética de inteiros numa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geral: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range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parada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(opcional) é o primeiro valor a ser gerado (default: 0)‏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limite da progressão: a progressão termina no último valor antes de parada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(opcional) é o passo da progressão (default:1)‏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list(range(3)‏)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1, 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list(range(2,5,2)‏)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[2, 4]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list(range(5,2,-2)‏)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[5, 3]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Comando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iterar sobre os elementos de 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geral: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for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: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comandos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repetidos para cada valor da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Durante a repetição,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o valor corrente da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grande utilidade da função range é construir a lista de iteração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&gt;&gt;&gt;for i in range(1,7): print (i)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1 2 3 4 5 6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Operador “in”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saber se um elemento pertence a 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 também para strings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'a', 'bc']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1 in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2 in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False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'b' in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False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'b' in lista[2]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'bc' in 'abcd'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Len, min e max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252412" y="1336675"/>
            <a:ext cx="8732837" cy="51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len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retorna o número de elementos 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min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(lista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(lista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retornam o menor/maior elemento 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2, 9, 3, 4]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min (lista)‏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len (lista)‏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 (lista)‏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9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 (['a', 'b', 'c'])‏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'c'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min</a:t>
            </a: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 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max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252412" y="1336675"/>
            <a:ext cx="8732837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verdade,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min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 ser usados também com vários argumentos ao invés de 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min (1,2,3,4)‏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 (3,4,5)‏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 ([],[1],['a'])‏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['a']</a:t>
            </a:r>
            <a:endParaRPr/>
          </a:p>
          <a:p>
            <a:pPr indent="-20256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Variáveis do tipo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variável do tipo lista na verdade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contém uma referência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uma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Atribuir uma variável a outra, cria uma nova referência mas não uma nova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se criar um novo valor, pode-se usar uma expressão que retorne o valor desejado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 se duas variáveis se referem ao mesmo valor pode-se usar o operador </a:t>
            </a:r>
            <a:r>
              <a:rPr b="1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Variáveis do tipo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11162" y="1414462"/>
            <a:ext cx="8229600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= b = [1,2,3]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 = a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 = c[:]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is b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 is b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 is c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False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[1]=5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b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5, 3]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11162" y="1414462"/>
            <a:ext cx="8589962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lista é na verdade um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uma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chamada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list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vimos ainda programação OO, mas alguns pontos devem ser enfatizados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possuem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podem ser aplicados a elas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método é semelhante a uma função, mas são invocados de forma diferente: objeto.método(args)‏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lista.reverse()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inverte a ordem dos elementos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 todos os métodos de listas, escreva 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help(list)‏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411162" y="1398587"/>
            <a:ext cx="8229600" cy="5199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append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Acrescenta o elemento no fim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que a operação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lista, e não simplesmente retorna uma lista modificada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lista.append(3)‏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lista.append([4,5])‏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[4, 5]]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179387" y="1260475"/>
            <a:ext cx="876935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arranjos seqüenciais de informações mais simples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Caracterizam-se por permitir o acesso eficiente aos seus elementos em ordem seqüencial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definição clássica de uma lista como estrutura de dados abstrata compreende: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 de construção de uma lista vazia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 que testa se uma dada lista é vazia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 para obter o primeiro elemento de uma lista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(consulta)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operação para adicionar um novo elemento no final de uma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 para retirar o elemento inicial de uma lista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411162" y="1398587"/>
            <a:ext cx="8229600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count(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quantas vezes o elemento aparece na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[1,2,3,1,2,3,4].count(1)‏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extend(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lista2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Acrescenta os elementos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final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ao invés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retornar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alterada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lista=[1,2]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lista.extend([3,4])‏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4]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411162" y="1398587"/>
            <a:ext cx="8229600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count(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quantas vezes o elemento aparece na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[1,2,3,1,2,3,4].count(1)‏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extend(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lista2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Acrescenta os elementos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final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ao invés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retornar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alterada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lista=[1,2]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lista.extend([3,4])‏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4]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411162" y="1398587"/>
            <a:ext cx="82296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index(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o índice da primeira ocorrência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erro ocorre se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consta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[9,8,33,12]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lista.index(33)‏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lista.index(7)‏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Traceback (most recent call last):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"&lt;pyshell#3&gt;", line 1, in -toplevel-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lista.index(7)‏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ValueError: list.index(x): x not in 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360362" y="1079500"/>
            <a:ext cx="8229600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insert(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indice, 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lista na posição indicada por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[0,1,2,3]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lista.insert(1,'dois')‏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'dois', 1, 2, 3]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 extend,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 ao invés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retornar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retornado é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None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Atribuições a fatias servem para a mesma finalidade mas são menos legíveis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[0,1,2,3]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[1:1] = ['dois']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'dois', 1, 2, 3]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360362" y="1165225"/>
            <a:ext cx="8640762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pop(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da lista o elemento na posição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 retorna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índice não for mencionado, é assumido o último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[1,2,3,4]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lista.pop()‏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4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lista.pop(1)‏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3]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360362" y="1165225"/>
            <a:ext cx="8640762" cy="49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remove(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da lista o primeiro elemento igual 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não existe tal elemento, um erro é gerado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['oi', 'alo', 'ola']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lista.remove('alo')‏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['oi', 'ola']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lista.remove('oba')‏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Traceback (most recent call last):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"&lt;pyshell#24&gt;", line 1, in -toplevel-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lista.remove('oba')‏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ValueError: list.remove(x): x not in list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360362" y="1165225"/>
            <a:ext cx="8640762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reverse()‏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Inverte a ordem dos elementos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lista=[1,2,3]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lista.reverse()‏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[3, 2, 1]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360362" y="1165225"/>
            <a:ext cx="8640762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sort(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Ordena 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argumentos são opcionais. Por default, a lista é ordenada crescentemente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[9,8,7,1,4,2]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4, 7, 8, 9]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360362" y="1165225"/>
            <a:ext cx="8640762" cy="5237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sort(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obter a ordem inversa, passando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 argumento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[9,8,7,1,4,2]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lista.sort(reverse=True)‏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[9, 8, 7, 4, 2, 1]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A notação acima permite passar um argumento sem especificar os anteriores, mas poderíamos ter escrito: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[9,8,7,1,4,2]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lista.sort(None,None,True)‏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[9, 8, 7, 4, 2, 1]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215900" y="949325"/>
            <a:ext cx="8783637" cy="553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sort(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argumento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 uma função de comparação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função que o sort chama para definir se um elemento é anterior ou posterior a outro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função a ser passada tem a forma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elem1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 deve retornar um inteiro negativo caso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elem1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seja anterior a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positivo caso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seja anterior a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elem1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zero se tanto faz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def compara(elem1,elem2):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   return elem1%10 - elem2%10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compara(100,22)‏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-2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lista=[100,22,303,104]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lista.sort(compara)‏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[100, 22, 303, 104]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 em Python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11162" y="1314450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estrutura conhecida como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list, em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inglês) em Python é bastante mais geral do que ED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clássica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verdade, pode ser vista como uma implementação tanto 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de acesso seqüencial, suportam também acesso direto através de índices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são variedades de seqüências assim como strings e portanto têm APIs semelhantes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indexadas e fatiadas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concatenadas (+) e repetidas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60362" y="1073150"/>
            <a:ext cx="8783637" cy="5494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sort(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argumento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 uma função aplicada a cada elemento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 passada uma função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em vez de ordenar os elementos baseado em seus valores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ordena baseado em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f(v)‏</a:t>
            </a:r>
            <a:endParaRPr b="0" i="1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['abc','de','fghi']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lista.sort(key=len)‏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['de', 'abc', 'fghi']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 função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usada para converter uma string numa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útil pois uma lista pode ser modificada, mas uma string, não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fazer a transformação inversa, pode-se usar o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join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(veremos métodos mais tarde)‏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list('alo')‏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['a', 'l', 'o']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lista[1]='xx'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['a', 'xx', 'o']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''.join(lista)‏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'axxo'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Matrizes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411162" y="1260475"/>
            <a:ext cx="8229600" cy="516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podem ser usadas para guardar matrizes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podemos criar uma matriz-identidade de 3x3 com o código: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 = []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for i in range(3):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m.append([0]*3)‏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m[i][i]=1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Não é boa idéia iniciar uma matriz assim: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 = [[0]*3]*3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for i in range(3): m[i][i]=1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print m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Resultado: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[[1, 1, 1], [1, 1, 1], [1, 1, 1]]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quê? (Na realidade foram criadas referências)‏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Exercícios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Elabore um programa em Python que permita o usuário digitar as notas de 5 alunos, armazene-as em uma lista e exiba no final: a média da turma, a maior nota digitada, a menor nota digitada e se algum aluno tirou 10.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Exercícios</a:t>
            </a:r>
            <a:endParaRPr/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Elabore um programa em Python que permita o usuário digitar os valores de contas de água de um condomínio. O usuário deve poder digitar quantos valores quiser até que o valor -1 seja digitado. Utilize um objeto lista para armazenar os dados. Após a digitação o sistema deverá exibir: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A quantidade de elementos digitados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O valor do primeiro elemento da lista usando indexOf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 soma dos elementos digitados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Os valores das contas ordenadas crescentemente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e) A lista ordenada de forma decrescente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Escreva um programa para computar o produto de duas matrizes 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420d68be0_0_0"/>
          <p:cNvSpPr txBox="1"/>
          <p:nvPr>
            <p:ph type="title"/>
          </p:nvPr>
        </p:nvSpPr>
        <p:spPr>
          <a:xfrm>
            <a:off x="457200" y="273050"/>
            <a:ext cx="8229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Exercícios</a:t>
            </a:r>
            <a:endParaRPr/>
          </a:p>
        </p:txBody>
      </p:sp>
      <p:sp>
        <p:nvSpPr>
          <p:cNvPr id="334" name="Google Shape;334;g2e420d68be0_0_0"/>
          <p:cNvSpPr txBox="1"/>
          <p:nvPr>
            <p:ph idx="1" type="body"/>
          </p:nvPr>
        </p:nvSpPr>
        <p:spPr>
          <a:xfrm>
            <a:off x="411162" y="1414462"/>
            <a:ext cx="8229600" cy="4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5444" lvl="0" marL="339725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340"/>
              <a:buChar char="■"/>
            </a:pPr>
            <a:r>
              <a:rPr lang="en-US">
                <a:solidFill>
                  <a:schemeClr val="dk1"/>
                </a:solidFill>
              </a:rPr>
              <a:t>Escreva um programa que intercale os elementos de duas listas </a:t>
            </a:r>
            <a:r>
              <a:rPr lang="en-US">
                <a:solidFill>
                  <a:schemeClr val="dk1"/>
                </a:solidFill>
                <a:latin typeface="Rasa"/>
                <a:ea typeface="Rasa"/>
                <a:cs typeface="Rasa"/>
                <a:sym typeface="Rasa"/>
              </a:rPr>
              <a:t>l1</a:t>
            </a:r>
            <a:r>
              <a:rPr lang="en-US">
                <a:solidFill>
                  <a:schemeClr val="dk1"/>
                </a:solidFill>
              </a:rPr>
              <a:t> e </a:t>
            </a:r>
            <a:r>
              <a:rPr lang="en-US">
                <a:solidFill>
                  <a:schemeClr val="dk1"/>
                </a:solidFill>
                <a:latin typeface="Rasa"/>
                <a:ea typeface="Rasa"/>
                <a:cs typeface="Rasa"/>
                <a:sym typeface="Rasa"/>
              </a:rPr>
              <a:t>l2</a:t>
            </a:r>
            <a:endParaRPr>
              <a:solidFill>
                <a:schemeClr val="dk1"/>
              </a:solidFill>
            </a:endParaRPr>
          </a:p>
          <a:p>
            <a:pPr indent="-311150" lvl="1" marL="739775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>
                <a:solidFill>
                  <a:schemeClr val="dk1"/>
                </a:solidFill>
              </a:rPr>
              <a:t>Exemplo: para </a:t>
            </a:r>
            <a:r>
              <a:rPr lang="en-US">
                <a:solidFill>
                  <a:schemeClr val="dk1"/>
                </a:solidFill>
                <a:latin typeface="Rasa"/>
                <a:ea typeface="Rasa"/>
                <a:cs typeface="Rasa"/>
                <a:sym typeface="Rasa"/>
              </a:rPr>
              <a:t>l1 = [1,2,3]</a:t>
            </a:r>
            <a:r>
              <a:rPr lang="en-US">
                <a:solidFill>
                  <a:schemeClr val="dk1"/>
                </a:solidFill>
              </a:rPr>
              <a:t> e </a:t>
            </a:r>
            <a:r>
              <a:rPr lang="en-US">
                <a:solidFill>
                  <a:schemeClr val="dk1"/>
                </a:solidFill>
                <a:latin typeface="Rasa"/>
                <a:ea typeface="Rasa"/>
                <a:cs typeface="Rasa"/>
                <a:sym typeface="Rasa"/>
              </a:rPr>
              <a:t>l2 = ['a','b','c','d','e']</a:t>
            </a:r>
            <a:r>
              <a:rPr lang="en-US">
                <a:solidFill>
                  <a:schemeClr val="dk1"/>
                </a:solidFill>
              </a:rPr>
              <a:t>, o programa deve exibir a lista</a:t>
            </a:r>
            <a:r>
              <a:rPr lang="en-US">
                <a:solidFill>
                  <a:schemeClr val="dk1"/>
                </a:solidFill>
                <a:latin typeface="Rasa"/>
                <a:ea typeface="Rasa"/>
                <a:cs typeface="Rasa"/>
                <a:sym typeface="Rasa"/>
              </a:rPr>
              <a:t> [1,'a',2,'b',3,'c','d',’e’]</a:t>
            </a:r>
            <a:endParaRPr>
              <a:solidFill>
                <a:schemeClr val="dk1"/>
              </a:solidFill>
            </a:endParaRPr>
          </a:p>
          <a:p>
            <a:pPr indent="-35496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t/>
            </a:r>
            <a:endParaRPr sz="2400"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Escreva um programa para computar o produto de duas matrizes 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m1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m2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Exercícios</a:t>
            </a:r>
            <a:endParaRPr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411162" y="1260475"/>
            <a:ext cx="8229600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Escreva um programa para computar o triângulo de Pascal até a linha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onde n é um valor inteiro positivo lido da linha de comando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Lembre-se que o elemento na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-ésima linha e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-ésima coluna do triângulo de Pascal contém o número de combinações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elementos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triângulo deve ser posto numa lista onde 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-ésimo elemento é uma lista com 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-ésima linha do triângulo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Quantas linhas? 7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[[1], [1, 1], [1, 2, 1], [1, 3, 3, 1], [1, 4, 6, 4, 1], [1, 5, 10, 10, 5, 1], [1, 6, 15, 20, 15, 6, 1]]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 em Python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3603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Entretanto, há diferenças importantes entre listas e strings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Seqüência genérica X de seqüência de caracteres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 de listas podem ser alterados individualmente mas os de strings, não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constituem o tipo de agregação de dados mais versátil e comum da linguagem Python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usadas para implementar estruturas de dados mais complexas como matrizes e árvores, por exemplo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constantes e índices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11162" y="1260475"/>
            <a:ext cx="8229600" cy="544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constante do tipo lista é escrita entre colchetes com os elementos separados por vírgula: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[] # lista vazia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[1,2] # lista com 2 elementos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elementos de uma lista podem ser de qualquer tipo, inclusive listas. 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lista = [1, 'a', 2+3j, ['ab', 'CD']] 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elementos de uma lista podem ser acessados por índices como strings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primeiro elemento tem índice 0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último elemento pode ser acessado pelo índice -1</a:t>
            </a:r>
            <a:endParaRPr/>
          </a:p>
          <a:p>
            <a:pPr indent="-20256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constantes e índices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11162" y="1414462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'a', 2+3j,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[0]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(2+3j)‏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[3]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['ab', 'CD']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[-1]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['ab', 'CD']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[0] = 2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[2, 'a', (2+3j), ['ab', 'CD']]</a:t>
            </a:r>
            <a:endParaRPr/>
          </a:p>
          <a:p>
            <a:pPr indent="-21399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Inicializando listas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11162" y="1306512"/>
            <a:ext cx="8229600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é possível atribuir a uma posição inexistente de uma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 = []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 [0] = 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Traceback (most recent call last):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"&lt;pyshell#21&gt;", line 1, in -toplevel-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vetor [0] = 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IndexError: list assignment index out of range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uma lista vai ser usada como um array, isto é, vai conter um número predeterminado de elementos, é conveniente iniciá-la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 = [0]*10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 [0] = 3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[3, 0, 0, 0, 0, 0, 0, 0, 0, 0]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Concatenação e Repetição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operador + pode ser usado para concatenação e o operador * para repetição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[0]*4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0, 0, 0]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lista + [1]*3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0, 0, 0, 1, 1, 1]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Deletando elementos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411162" y="1414462"/>
            <a:ext cx="8229600" cy="4872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operador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 ser usado para remover elementos de 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del lista [2]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del lista [2][1]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['ab']]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Claudio Esperança</dc:creator>
</cp:coreProperties>
</file>