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Rasa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53" roundtripDataSignature="AMtx7mg8o3uOhZu1+C7jkwzmJVgTHL4y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Ras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asa-italic.fntdata"/><Relationship Id="rId50" Type="http://schemas.openxmlformats.org/officeDocument/2006/relationships/font" Target="fonts/Rasa-bold.fntdata"/><Relationship Id="rId53" Type="http://customschemas.google.com/relationships/presentationmetadata" Target="metadata"/><Relationship Id="rId52" Type="http://schemas.openxmlformats.org/officeDocument/2006/relationships/font" Target="fonts/Ras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3300" y="695325"/>
            <a:ext cx="48466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4812" cy="4113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1437" y="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1" name="Google Shape;91;p1:notes"/>
          <p:cNvSpPr txBox="1"/>
          <p:nvPr/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685800" y="4343400"/>
            <a:ext cx="548481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:notes"/>
          <p:cNvSpPr/>
          <p:nvPr>
            <p:ph idx="2" type="sldImg"/>
          </p:nvPr>
        </p:nvSpPr>
        <p:spPr>
          <a:xfrm>
            <a:off x="1003300" y="695325"/>
            <a:ext cx="4846637" cy="34274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7" name="Google Shape;177;p1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4" name="Google Shape;184;p1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1" name="Google Shape;191;p1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8" name="Google Shape;218;p1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19" name="Google Shape;219;p1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5" name="Google Shape;225;p2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3" name="Google Shape;233;p2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9" name="Google Shape;239;p2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2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Google Shape;260;p2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1" name="Google Shape;281;p2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8" name="Google Shape;288;p2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3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96" name="Google Shape;296;p3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03" name="Google Shape;303;p3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9" name="Google Shape;309;p3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0" name="Google Shape;310;p3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6" name="Google Shape;316;p3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24" name="Google Shape;324;p3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0" name="Google Shape;330;p3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1" name="Google Shape;331;p3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7" name="Google Shape;337;p3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38" name="Google Shape;338;p3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44" name="Google Shape;344;p3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45" name="Google Shape;345;p3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4" name="Google Shape;114;p4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5" name="Google Shape;365;p40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66" name="Google Shape;366;p40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2" name="Google Shape;372;p41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73" name="Google Shape;373;p41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2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42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0" name="Google Shape;380;p42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3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43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387" name="Google Shape;387;p43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7" name="Google Shape;127;p6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1" name="Google Shape;141;p8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/>
          <p:nvPr/>
        </p:nvSpPr>
        <p:spPr>
          <a:xfrm>
            <a:off x="3881437" y="8686800"/>
            <a:ext cx="2974975" cy="4556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9:notes"/>
          <p:cNvSpPr/>
          <p:nvPr>
            <p:ph idx="2" type="sldImg"/>
          </p:nvPr>
        </p:nvSpPr>
        <p:spPr>
          <a:xfrm>
            <a:off x="1141412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024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title"/>
          </p:nvPr>
        </p:nvSpPr>
        <p:spPr>
          <a:xfrm>
            <a:off x="457200" y="273050"/>
            <a:ext cx="82280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5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" type="body"/>
          </p:nvPr>
        </p:nvSpPr>
        <p:spPr>
          <a:xfrm>
            <a:off x="411163" y="1414463"/>
            <a:ext cx="4037012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2" type="body"/>
          </p:nvPr>
        </p:nvSpPr>
        <p:spPr>
          <a:xfrm>
            <a:off x="4600575" y="1414463"/>
            <a:ext cx="4038600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5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5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sz="24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sz="20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sz="18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55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6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sz="2400"/>
            </a:lvl1pPr>
            <a:lvl2pPr lvl="1" algn="ctr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sz="1800"/>
            </a:lvl3pPr>
            <a:lvl4pPr lvl="3" algn="ctr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6" name="Google Shape;86;p56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6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6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6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6"/>
          <p:cNvSpPr txBox="1"/>
          <p:nvPr>
            <p:ph idx="1" type="body"/>
          </p:nvPr>
        </p:nvSpPr>
        <p:spPr>
          <a:xfrm>
            <a:off x="411162" y="1414462"/>
            <a:ext cx="8228012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title"/>
          </p:nvPr>
        </p:nvSpPr>
        <p:spPr>
          <a:xfrm rot="5400000">
            <a:off x="4728369" y="2161381"/>
            <a:ext cx="5845175" cy="2068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7"/>
          <p:cNvSpPr txBox="1"/>
          <p:nvPr>
            <p:ph idx="1" type="body"/>
          </p:nvPr>
        </p:nvSpPr>
        <p:spPr>
          <a:xfrm rot="5400000">
            <a:off x="515144" y="169069"/>
            <a:ext cx="5845175" cy="605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" type="body"/>
          </p:nvPr>
        </p:nvSpPr>
        <p:spPr>
          <a:xfrm rot="5400000">
            <a:off x="2173287" y="-347663"/>
            <a:ext cx="4703762" cy="82280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8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9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9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49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660"/>
              <a:buNone/>
              <a:defRPr sz="12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" name="Google Shape;42;p49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0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148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880"/>
              <a:buChar char="■"/>
              <a:defRPr sz="3200"/>
            </a:lvl1pPr>
            <a:lvl2pPr indent="-36195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2100"/>
              <a:buChar char="■"/>
              <a:defRPr sz="2800"/>
            </a:lvl2pPr>
            <a:lvl3pPr indent="-312419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1320"/>
              <a:buChar char="■"/>
              <a:defRPr sz="2400"/>
            </a:lvl3pPr>
            <a:lvl4pPr indent="-355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55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8" name="Google Shape;48;p50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  <a:defRPr sz="16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050"/>
              <a:buNone/>
              <a:defRPr sz="14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660"/>
              <a:buNone/>
              <a:defRPr sz="12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9" name="Google Shape;49;p50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0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1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2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53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500"/>
              <a:buNone/>
              <a:defRPr b="1" sz="2000"/>
            </a:lvl2pPr>
            <a:lvl3pPr indent="-228600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None/>
              <a:defRPr b="1" sz="1800"/>
            </a:lvl3pPr>
            <a:lvl4pPr indent="-2286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53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1470" lvl="0" marL="45720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620"/>
              <a:buChar char="■"/>
              <a:defRPr/>
            </a:lvl1pPr>
            <a:lvl2pPr indent="-314325" lvl="1" marL="91440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SzPts val="1350"/>
              <a:buChar char="■"/>
              <a:defRPr/>
            </a:lvl2pPr>
            <a:lvl3pPr indent="-291464" lvl="2" marL="137160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SzPts val="990"/>
              <a:buChar char="■"/>
              <a:defRPr/>
            </a:lvl3pPr>
            <a:lvl4pPr indent="-342900" lvl="3" marL="18288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E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57200" y="273050"/>
            <a:ext cx="8228012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411162" y="1414462"/>
            <a:ext cx="8228012" cy="4703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77190" lvl="0" marL="457200" marR="0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8000"/>
              </a:lnSpc>
              <a:spcBef>
                <a:spcPts val="65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8000"/>
              </a:lnSpc>
              <a:spcBef>
                <a:spcPts val="575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457200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127375" y="6246812"/>
            <a:ext cx="289718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56375" y="6246812"/>
            <a:ext cx="2128837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"/>
          <p:cNvSpPr txBox="1"/>
          <p:nvPr>
            <p:ph idx="4294967295" type="subTitle"/>
          </p:nvPr>
        </p:nvSpPr>
        <p:spPr>
          <a:xfrm>
            <a:off x="457200" y="4679950"/>
            <a:ext cx="8229600" cy="1497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1" marL="45720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Rodrigo D. Malara</a:t>
            </a:r>
            <a:endParaRPr/>
          </a:p>
          <a:p>
            <a:pPr indent="0" lvl="1" marL="457200" marR="0" rtl="0" algn="ctr">
              <a:lnSpc>
                <a:spcPct val="102000"/>
              </a:lnSpc>
              <a:spcBef>
                <a:spcPts val="700"/>
              </a:spcBef>
              <a:spcAft>
                <a:spcPts val="0"/>
              </a:spcAft>
              <a:buClr>
                <a:srgbClr val="CCCC99"/>
              </a:buClr>
              <a:buSzPts val="21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(adaptado de Claudio Esperança)</a:t>
            </a:r>
            <a:endParaRPr/>
          </a:p>
        </p:txBody>
      </p:sp>
      <p:sp>
        <p:nvSpPr>
          <p:cNvPr id="96" name="Google Shape;96;p1"/>
          <p:cNvSpPr txBox="1"/>
          <p:nvPr>
            <p:ph type="title"/>
          </p:nvPr>
        </p:nvSpPr>
        <p:spPr>
          <a:xfrm>
            <a:off x="360362" y="1758950"/>
            <a:ext cx="8229600" cy="2741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Python:</a:t>
            </a:r>
            <a:b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Deletando elementos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411162" y="1414462"/>
            <a:ext cx="8229600" cy="48720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operador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 ser usado para remover elementos de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del lista [2]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del lista [2][1]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['ab']]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fatias (slices)‏</a:t>
            </a:r>
            <a:endParaRPr/>
          </a:p>
        </p:txBody>
      </p:sp>
      <p:sp>
        <p:nvSpPr>
          <p:cNvPr id="166" name="Google Shape;166;p11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notação de fatias também pode ser usada, inclusive para atribuição: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'a', 2+3j,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(2+3j),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[:1]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[0:-1]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'a', (2+3j)]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atribuição a fatias</a:t>
            </a:r>
            <a:endParaRPr/>
          </a:p>
        </p:txBody>
      </p:sp>
      <p:sp>
        <p:nvSpPr>
          <p:cNvPr id="173" name="Google Shape;173;p12"/>
          <p:cNvSpPr txBox="1"/>
          <p:nvPr>
            <p:ph idx="1" type="body"/>
          </p:nvPr>
        </p:nvSpPr>
        <p:spPr>
          <a:xfrm>
            <a:off x="411162" y="1414462"/>
            <a:ext cx="8589962" cy="4843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atribuição a uma fatia requer que o valor atribuído seja uma seqüência (uma lista ou uma string, por exemplo)‏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8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atribuição substitui os elementos da fatia pelos da seqüência</a:t>
            </a:r>
            <a:b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'y',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[1:1] = ['z']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'z', 'y',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[1:3] = [['x']]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['x’] 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[1:-1]= [2,3,4]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4, [‘x’]]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[:2] = 'xyz'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b="0" i="0" lang="en-US" sz="18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['x', 'y', 'z', 3, 4, ['ab', 'CD']]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Incrementos em Fatias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usar um terceiro número na notação de fatias designando o incremento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Default é 1 , ou seja, toma os elementos de um em um do menor para o maior índice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Pode-se usar qualquer número inteiro diferente de 0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a[0:10:2]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retorna uma lista com os 10 primeiros elementos de 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tomados de 2 em 2 (5 elementos, no máximo)‏</a:t>
            </a:r>
            <a:endParaRPr b="0" i="0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a[5:0:-1]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retorna uma lista com os 5 primeiros elementos de 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tomados da esquerda para a direita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Esta notação só existe nas versões de Python a partir da 2.3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Incrementos em Fatias</a:t>
            </a:r>
            <a:endParaRPr/>
          </a:p>
        </p:txBody>
      </p:sp>
      <p:sp>
        <p:nvSpPr>
          <p:cNvPr id="187" name="Google Shape;187;p14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= ['a', 2, 3, 'd', 'x']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[:3:2]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3]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[::-1]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['x', 'd', 3, 2, 'a']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Incrementos em Fatias</a:t>
            </a:r>
            <a:endParaRPr/>
          </a:p>
        </p:txBody>
      </p:sp>
      <p:sp>
        <p:nvSpPr>
          <p:cNvPr id="194" name="Google Shape;194;p15"/>
          <p:cNvSpPr txBox="1"/>
          <p:nvPr>
            <p:ph idx="1" type="body"/>
          </p:nvPr>
        </p:nvSpPr>
        <p:spPr>
          <a:xfrm>
            <a:off x="411162" y="1414462"/>
            <a:ext cx="8229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 incremento de fatia é diferente de 1, uma atribuição à fatia deve ter o mesmo número de elementos: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 = [1,2,3,4,5]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 [0::2] = ['x','y','z']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['x', 2, 'y', 4, 'z']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 [0::2] = [6,7]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"&lt;pyshell#17&gt;", line 1, in -toplevel-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l [0::2] = [6,7]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1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ValueError: attempt to assign sequence of size 2 to extended slice of size 3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Operador “in”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saber se um elemento pertence a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 também para strings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'a', 'bc']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1 in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2 in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'b' in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'b' in lista[2]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'bc' in 'abcd'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Inicializando listas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11162" y="1306512"/>
            <a:ext cx="8229600" cy="50752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é possível atribuir a uma posição inexistente de uma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= []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[0] = 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"&lt;pyshell#21&gt;", line 1, in -toplevel-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vetor [0] = 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IndexError: list assignment index out of range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uma lista vai ser usada como um array, isto é, vai conter um número predeterminado de elementos, é conveniente iniciá-la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= [0]*10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 [0] = 3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vetor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[3, 0, 0, 0, 0, 0, 0, 0, 0, 0]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Usando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None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11162" y="1258887"/>
            <a:ext cx="8229600" cy="4976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uso de estruturas de dados, às vezes é importante preencher uma posição com um valor “não válido”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melhor opção para esse uso é empregar o valor especial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None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faz parte de tipo nenhum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melhor que usar 0, []  ou uma string vazia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Útil para criar uma lista “vazia” mas com um número conhecido de posições. 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[None]*5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[None, None, None, None, None]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Len, min e max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252412" y="1336675"/>
            <a:ext cx="8732837" cy="5103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len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retorna o número de elementos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(lista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(lista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retornam o menor/maior elemento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2, 9, 3, 4]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min 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len 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9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(['a', 'b', 'c'])‏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'c'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Estruturas de dados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Maneira de organizar dados de maneira a facilitar seu acesso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Algumas formas são clássicas: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 (vetores e matrizes)‏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Tuplas (registros)‏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Árvores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Linguagens freqüentemente possuem primitivas para construção dessas E.D. 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Estruturas de dados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embutidas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Outras E.D. mais complexas podem ser construídas combinando as E.D. clássicas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min</a:t>
            </a: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 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max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252412" y="1336675"/>
            <a:ext cx="8732837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min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max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podem ser usados também com vários argumentos ao invés de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min (1,2,3,4)‏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(3,4,5)‏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5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 ([],[1],['a'])‏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['a']</a:t>
            </a:r>
            <a:endParaRPr/>
          </a:p>
          <a:p>
            <a:pPr indent="-20256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 função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 ser usada para converter uma string numa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útil pois uma lista pode ser modificada, mas uma string, não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fazer a transformação inversa, pode-se usar o </a:t>
            </a:r>
            <a:r>
              <a:rPr b="0" i="1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join 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(veremos métodos mais tarde)‏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198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list('alo')‏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'l', 'o']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lista[1]='xx'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['a', 'xx', 'o']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''.join(lista)‏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650"/>
              <a:buFont typeface="Noto Sans Symbols"/>
              <a:buChar char="■"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'axxo'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 função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range</a:t>
            </a:r>
            <a:endParaRPr/>
          </a:p>
        </p:txBody>
      </p:sp>
      <p:sp>
        <p:nvSpPr>
          <p:cNvPr id="243" name="Google Shape;243;p22"/>
          <p:cNvSpPr txBox="1"/>
          <p:nvPr>
            <p:ph idx="1" type="body"/>
          </p:nvPr>
        </p:nvSpPr>
        <p:spPr>
          <a:xfrm>
            <a:off x="179387" y="1260475"/>
            <a:ext cx="8820150" cy="49895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uma progressão aritmética de inteiros numa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geral: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range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parada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início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(opcional) é o primeiro valor a ser gerado (default: 0)‏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parada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é o limite da progressão: a progressão termina no último valor antes de parada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incremento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(opcional) é o passo da progressão (default:1)‏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list(range(3)‏)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1, 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list(range(2,5,2)‏)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[2, 4]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list(range(5,2,-2)‏)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[5, 3]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Comando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/>
          </a:p>
        </p:txBody>
      </p:sp>
      <p:sp>
        <p:nvSpPr>
          <p:cNvPr id="250" name="Google Shape;250;p23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Permite iterar sobre os elementos de uma 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Forma geral: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for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: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comandos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são repetidos para cada valor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Durante a repetição,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possui o valor corrente da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grande utilidade da função range é construir a lista de iteração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&gt;&gt;&gt;for i in range(1,7): print (i)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1 2 3 4 5 6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Comparando listas</a:t>
            </a:r>
            <a:endParaRPr/>
          </a:p>
        </p:txBody>
      </p:sp>
      <p:sp>
        <p:nvSpPr>
          <p:cNvPr id="257" name="Google Shape;257;p24"/>
          <p:cNvSpPr txBox="1"/>
          <p:nvPr>
            <p:ph idx="1" type="body"/>
          </p:nvPr>
        </p:nvSpPr>
        <p:spPr>
          <a:xfrm>
            <a:off x="411162" y="1260475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são comparadas lexicograficamente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duas listas são iguais até os k-ésimos elementos, o resultado da comparação depende da comparação entre os (k+1)-ésimos elementos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alguma das listas tem somente k elementos, então esta é a menor 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Duas listas são iguais se e somente se têm o mesmo comprimento e todos os elementos de mesma posição são iguais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lista é maior que um número mas menor que uma string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me pergunte por quê!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Comparando listas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[1,2] &lt; [2, 3]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[1,2] &lt; [1, 2, 3]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[1,2] != [1,2]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min([[1],[2,3],[3,4],[]])‏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max([[1],[2,3],[3,4],[]])‏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[3, 4]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min(0,[],"")‏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0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max(0,[],"")‏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98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''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Variáveis do tipo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variável do tipo lista na verdade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contém uma referência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um valor do tipo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Atribuir uma variável a outra, cria uma nova referência mas não uma nova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se criar um novo valor, pode-se usar uma expressão que retorne o valor desejado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se duas variáveis se referem ao mesmo valor pode-se usar o operador </a:t>
            </a:r>
            <a:r>
              <a:rPr b="1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Variáveis do tipo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411162" y="1414462"/>
            <a:ext cx="8229600" cy="49704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= b = [1,2,3]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 = a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 = c[:]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is b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 is b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True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 is c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False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a [1]=5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b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5, 3]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3]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/>
          </a:p>
        </p:txBody>
      </p:sp>
      <p:sp>
        <p:nvSpPr>
          <p:cNvPr id="285" name="Google Shape;285;p28"/>
          <p:cNvSpPr txBox="1"/>
          <p:nvPr>
            <p:ph idx="1" type="body"/>
          </p:nvPr>
        </p:nvSpPr>
        <p:spPr>
          <a:xfrm>
            <a:off x="411162" y="1414462"/>
            <a:ext cx="85899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lista é na verdade um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uma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classe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chamada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list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vimos ainda programação OO, mas alguns pontos devem ser enfatizados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possuem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métodos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que podem ser aplicados a elas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método é semelhante a uma função, mas são invocados de forma diferente: objeto.método(args)‏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lista.reverse()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inverte a ordem dos elementos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Para saber todos os métodos de listas, escreva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help(list)‏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92" name="Google Shape;292;p29"/>
          <p:cNvSpPr txBox="1"/>
          <p:nvPr>
            <p:ph idx="1" type="body"/>
          </p:nvPr>
        </p:nvSpPr>
        <p:spPr>
          <a:xfrm>
            <a:off x="411162" y="1398587"/>
            <a:ext cx="8229600" cy="5199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append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 b="0" i="0" sz="26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Acrescenta o elemento no fim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 que a operação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lista, e não simplesmente retorna uma lista modificada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lista.append(3)‏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lista.append([4,5])‏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50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[4, 5]]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Estrutura de dados abstrata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especificação matemática que define uma coleção de dados e uma série de operações sobre ela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abstrata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porque não especifica como as operações são feitas  mas somente os dados de entrada e o resultado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Numa linguagem de programação, essa coleção de operações é chamada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 API (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Programming Interface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)‏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Usuários da e.d.a devem se preocupar com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 não com a implementação, que pode mudar com o tempo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implementação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 uma e.d.a. requer cuidados quanto à correção e a eficiência da mesma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411162" y="1398587"/>
            <a:ext cx="822960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count(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quantas vezes o elemento aparece na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[1,2,3,1,2,3,4].count(1)‏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extend(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Acrescenta os elementos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final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ao invés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alterada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lista.extend([3,4])‏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4]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411162" y="1398587"/>
            <a:ext cx="8229600" cy="4722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count(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quantas vezes o elemento aparece na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[1,2,3,1,2,3,4].count(1)‏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extend(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Acrescenta os elementos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lista2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ao final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ao invés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alterada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lista.extend([3,4])‏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3, 4]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13" name="Google Shape;313;p32"/>
          <p:cNvSpPr txBox="1"/>
          <p:nvPr>
            <p:ph idx="1" type="body"/>
          </p:nvPr>
        </p:nvSpPr>
        <p:spPr>
          <a:xfrm>
            <a:off x="411162" y="1398587"/>
            <a:ext cx="8229600" cy="4783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index(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 o índice da primeira ocorrência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 erro ocorre se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não consta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[9,8,33,12]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lista.index(33)‏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lista.index(7)‏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"&lt;pyshell#3&gt;", line 1, in -toplevel-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lista.index(7)‏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ValueError: list.index(x): x not in list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3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20" name="Google Shape;320;p33"/>
          <p:cNvSpPr txBox="1"/>
          <p:nvPr>
            <p:ph idx="1" type="body"/>
          </p:nvPr>
        </p:nvSpPr>
        <p:spPr>
          <a:xfrm>
            <a:off x="360362" y="1079500"/>
            <a:ext cx="8229600" cy="5213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insert(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indice, 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 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lista na posição indicada por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[0,1,2,3]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lista.insert(1,'dois')‏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'dois', 1, 2, 3]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Como o extend,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altera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  ao invés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retornar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lista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valor retornado é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None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Atribuições a fatias servem para a mesma finalidade mas são menos legíveis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[0,1,2,3]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[1:1] = ['dois']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'dois', 1, 2, 3]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4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27" name="Google Shape;327;p34"/>
          <p:cNvSpPr txBox="1"/>
          <p:nvPr>
            <p:ph idx="1" type="body"/>
          </p:nvPr>
        </p:nvSpPr>
        <p:spPr>
          <a:xfrm>
            <a:off x="360362" y="1165225"/>
            <a:ext cx="86407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pop(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da lista o elemento na posição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índice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o retorna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índice não for mencionado, é assumido o último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[1,2,3,4]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lista.pop()‏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4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lista.pop(1)‏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2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3]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34" name="Google Shape;334;p35"/>
          <p:cNvSpPr txBox="1"/>
          <p:nvPr>
            <p:ph idx="1" type="body"/>
          </p:nvPr>
        </p:nvSpPr>
        <p:spPr>
          <a:xfrm>
            <a:off x="360362" y="1165225"/>
            <a:ext cx="8640762" cy="4992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remove(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Remove da lista o primeiro elemento igual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não existe tal elemento, um erro é gerado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['oi', 'alo', 'ola']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lista.remove('alo')‏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['oi', 'ola']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lista.remove('oba')‏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Traceback (most recent call last):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File "&lt;pyshell#24&gt;", line 1, in -toplevel-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lista.remove('oba')‏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ValueError: list.remove(x): x not in list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41" name="Google Shape;341;p36"/>
          <p:cNvSpPr txBox="1"/>
          <p:nvPr>
            <p:ph idx="1" type="body"/>
          </p:nvPr>
        </p:nvSpPr>
        <p:spPr>
          <a:xfrm>
            <a:off x="360362" y="1165225"/>
            <a:ext cx="86407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reverse()‏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Inverte a ordem dos elementos da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lista=[1,2,3]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lista.reverse()‏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[3, 2, 1]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360362" y="1165225"/>
            <a:ext cx="8640762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Ordena 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argumentos são opcionais. Por default, a lista é ordenada crescentemente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[9,8,7,1,4,2]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 2, 4, 7, 8, 9]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8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55" name="Google Shape;355;p38"/>
          <p:cNvSpPr txBox="1"/>
          <p:nvPr>
            <p:ph idx="1" type="body"/>
          </p:nvPr>
        </p:nvSpPr>
        <p:spPr>
          <a:xfrm>
            <a:off x="360362" y="1165225"/>
            <a:ext cx="8640762" cy="5237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possível obter a ordem inversa, passando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o argumento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[9,8,7,1,4,2]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lista.sort(reverse=True)‏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[9, 8, 7, 4, 2, 1]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A notação acima permite passar um argumento sem especificar os anteriores, mas poderíamos ter escrito: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[9,8,7,1,4,2]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lista.sort(None,None,True)‏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[9, 8, 7, 4, 2, 1]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9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62" name="Google Shape;362;p39"/>
          <p:cNvSpPr txBox="1"/>
          <p:nvPr>
            <p:ph idx="1" type="body"/>
          </p:nvPr>
        </p:nvSpPr>
        <p:spPr>
          <a:xfrm>
            <a:off x="215900" y="949325"/>
            <a:ext cx="8783637" cy="55387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argumento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 uma função de comparação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É uma função que o sort chama para definir se um elemento é anterior ou posterior a outro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função a ser passada tem a forma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e deve retornar um inteiro negativo caso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seja anterior 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positivo caso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elem2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seja anterior a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elem1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zero se tanto faz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def compara(elem1,elem2):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   return elem1%10 - elem2%10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compara(100,22)‏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-2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lista=[100,22,303,104]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lista.sort(compara)‏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[100, 22, 303, 104]</a:t>
            </a:r>
            <a:endParaRPr/>
          </a:p>
          <a:p>
            <a:pPr indent="-2254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</a:t>
            </a:r>
            <a:endParaRPr/>
          </a:p>
        </p:txBody>
      </p:sp>
      <p:sp>
        <p:nvSpPr>
          <p:cNvPr id="117" name="Google Shape;117;p4"/>
          <p:cNvSpPr txBox="1"/>
          <p:nvPr>
            <p:ph idx="1" type="body"/>
          </p:nvPr>
        </p:nvSpPr>
        <p:spPr>
          <a:xfrm>
            <a:off x="179387" y="1260475"/>
            <a:ext cx="8769350" cy="4881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São arranjos seqüenciais de informações mais simples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Caracterizam-se por permitir o acesso eficiente aos seus elementos em ordem seqüencial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definição clássica de uma lista como estrutura de dados abstrata compreende: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de construção de uma lista vazia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que testa se uma dada lista é vazia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para obter o primeiro elemento de uma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operação para adicionar um novo elemento no início de uma lista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Operação para retirar o elemento inicial de uma lista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0"/>
          <p:cNvSpPr txBox="1"/>
          <p:nvPr>
            <p:ph type="title"/>
          </p:nvPr>
        </p:nvSpPr>
        <p:spPr>
          <a:xfrm>
            <a:off x="539750" y="11430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Alguns métodos da classe </a:t>
            </a:r>
            <a:r>
              <a:rPr b="1" i="1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</a:t>
            </a:r>
            <a:endParaRPr/>
          </a:p>
        </p:txBody>
      </p:sp>
      <p:sp>
        <p:nvSpPr>
          <p:cNvPr id="369" name="Google Shape;369;p40"/>
          <p:cNvSpPr txBox="1"/>
          <p:nvPr>
            <p:ph idx="1" type="body"/>
          </p:nvPr>
        </p:nvSpPr>
        <p:spPr>
          <a:xfrm>
            <a:off x="360362" y="1073150"/>
            <a:ext cx="8783637" cy="5494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sort(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cmp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1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1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reverse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)‏</a:t>
            </a:r>
            <a:endParaRPr b="0" i="0" sz="26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argumento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especifica uma função aplicada a cada elemento</a:t>
            </a:r>
            <a:endParaRPr/>
          </a:p>
          <a:p>
            <a:pPr indent="-228600" lvl="2" marL="1143000" rtl="0" algn="l">
              <a:lnSpc>
                <a:spcPct val="108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100"/>
              <a:buFont typeface="Noto Sans Symbols"/>
              <a:buChar char="■"/>
            </a:pP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 for passada uma função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em vez de ordenar os elementos baseado em seus valores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ordena baseado em </a:t>
            </a:r>
            <a:r>
              <a:rPr b="0" i="1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f(v)‏</a:t>
            </a:r>
            <a:endParaRPr b="0" i="1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Ex.: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['abc','de','fghi']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lista.sort(key=len)‏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28600" lvl="2" marL="1143000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['de', 'abc', 'fghi']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1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Matrizes</a:t>
            </a:r>
            <a:endParaRPr/>
          </a:p>
        </p:txBody>
      </p:sp>
      <p:sp>
        <p:nvSpPr>
          <p:cNvPr id="376" name="Google Shape;376;p41"/>
          <p:cNvSpPr txBox="1"/>
          <p:nvPr>
            <p:ph idx="1" type="body"/>
          </p:nvPr>
        </p:nvSpPr>
        <p:spPr>
          <a:xfrm>
            <a:off x="411162" y="1260475"/>
            <a:ext cx="8229600" cy="5164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podem ser usadas para guardar matrizes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exemplo, podemos criar uma matriz-identidade de 3x3 com o código: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 = []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for i in range(3):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m.append([0]*3)‏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   m[i][i]=1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16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Obs.: Não é boa idéia iniciar uma matriz assim: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 = [[0]*3]*3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for i in range(3): m[i][i]=1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print m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Resultado:</a:t>
            </a:r>
            <a:r>
              <a:rPr b="0" i="0" lang="en-US" sz="20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[[1, 1, 1], [1, 1, 1], [1, 1, 1]]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 quê? (Na realidade foram criadas referências)‏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Exercícios</a:t>
            </a:r>
            <a:endParaRPr/>
          </a:p>
        </p:txBody>
      </p:sp>
      <p:sp>
        <p:nvSpPr>
          <p:cNvPr id="383" name="Google Shape;383;p42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programa que intercale os elementos de duas listas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l1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l2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Exemplo: para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l1 = [1,2,3]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l2 = ['a','b','c','d','e']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 programa deve computar a lista</a:t>
            </a: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 [1,'a',2,'b',3,'c','d','e']</a:t>
            </a:r>
            <a:endParaRPr b="0" i="0" sz="24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  <a:p>
            <a:pPr indent="-254000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SzPts val="1350"/>
              <a:buFont typeface="Rasa"/>
              <a:buChar char="■"/>
            </a:pPr>
            <a:r>
              <a:t/>
            </a:r>
            <a:endParaRPr>
              <a:latin typeface="Rasa"/>
              <a:ea typeface="Rasa"/>
              <a:cs typeface="Rasa"/>
              <a:sym typeface="Rasa"/>
            </a:endParaRPr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programa para computar o produto de duas matrizes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m1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6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m2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Exercícios</a:t>
            </a:r>
            <a:endParaRPr/>
          </a:p>
        </p:txBody>
      </p:sp>
      <p:sp>
        <p:nvSpPr>
          <p:cNvPr id="390" name="Google Shape;390;p43"/>
          <p:cNvSpPr txBox="1"/>
          <p:nvPr>
            <p:ph idx="1" type="body"/>
          </p:nvPr>
        </p:nvSpPr>
        <p:spPr>
          <a:xfrm>
            <a:off x="411162" y="1260475"/>
            <a:ext cx="8229600" cy="50053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Escreva um programa para computar o triângulo de Pascal até a linha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onde n é um valor inteiro positivo lido da linha de comando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Lembre-se que o elemento na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-ésima linha e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-ésima coluna do triângulo de Pascal contém o número de combinações de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elementos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triângulo deve ser posto numa lista onde o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-ésimo elemento é uma lista com a </a:t>
            </a:r>
            <a:r>
              <a:rPr b="0" i="1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-ésima linha do triângulo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Quantas linhas? 7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[[1], [1, 1], [1, 2, 1], [1, 3, 3, 1], [1, 4, 6, 4, 1], [1, 5, 10, 10, 5, 1], [1, 6, 15, 20, 15, 6, 1]]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 em Python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411162" y="1314450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estrutura conhecida como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list, em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inglês) em Python é bastante mais geral do que e.d.a.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 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clássica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 verdade, pode ser vista como uma implementação tanto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</a:t>
            </a: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como de </a:t>
            </a:r>
            <a:r>
              <a:rPr b="0" i="1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arrays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Além de acesso seqüencial, suportam também acesso direto através de índices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são variedades de seqüências assim como strings e portanto têm APIs semelhantes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indexadas e fatiadas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concatenadas (+) e repetidas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 em Python</a:t>
            </a:r>
            <a:endParaRPr/>
          </a:p>
        </p:txBody>
      </p:sp>
      <p:sp>
        <p:nvSpPr>
          <p:cNvPr id="131" name="Google Shape;131;p6"/>
          <p:cNvSpPr txBox="1"/>
          <p:nvPr>
            <p:ph idx="1" type="body"/>
          </p:nvPr>
        </p:nvSpPr>
        <p:spPr>
          <a:xfrm>
            <a:off x="3603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Entretanto, há diferenças importantes entre listas e strings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Seqüência genérica X de seqüência de caracteres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Elementos de listas podem ser alterados individualmente mas os de strings, não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Listas constituem o tipo de agregação de dados mais versátil e comum da linguagem Python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Podem ser usadas para implementar estruturas de dados mais complexas como matrizes e árvores, por exemplo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constantes e índices</a:t>
            </a:r>
            <a:endParaRPr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411162" y="1260475"/>
            <a:ext cx="8229600" cy="54498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Uma constante do tipo lista é escrita entre colchetes com os elementos separados por vírgula: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[] # lista vazia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[1,2] # lista com 2 elementos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elementos de uma lista podem ser de qualquer tipo, inclusive listas. Ex.: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lista = [1, 'a', 2+3j, ['ab', 'CD']] </a:t>
            </a:r>
            <a:endParaRPr/>
          </a:p>
          <a:p>
            <a:pPr indent="-33972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 elementos de uma lista podem ser acessados por índices como strings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primeiro elemento tem índice 0</a:t>
            </a:r>
            <a:endParaRPr/>
          </a:p>
          <a:p>
            <a:pPr indent="-282575" lvl="1" marL="739775" rtl="0" algn="l">
              <a:lnSpc>
                <a:spcPct val="108000"/>
              </a:lnSpc>
              <a:spcBef>
                <a:spcPts val="600"/>
              </a:spcBef>
              <a:spcAft>
                <a:spcPts val="0"/>
              </a:spcAft>
              <a:buClr>
                <a:srgbClr val="CCCC99"/>
              </a:buClr>
              <a:buSzPts val="1800"/>
              <a:buFont typeface="Noto Sans Symbols"/>
              <a:buChar char="■"/>
            </a:pPr>
            <a:r>
              <a:rPr b="0" i="0" lang="en-US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último elemento pode ser acessado pelo índice -1</a:t>
            </a:r>
            <a:endParaRPr/>
          </a:p>
          <a:p>
            <a:pPr indent="-20256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2160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constantes e índices</a:t>
            </a:r>
            <a:endParaRPr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411162" y="1414462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2575" lvl="1" marL="739775" rtl="0" algn="l">
              <a:lnSpc>
                <a:spcPct val="98000"/>
              </a:lnSpc>
              <a:spcBef>
                <a:spcPts val="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[1, 'a', 2+3j, ['ab', 'CD']]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[0]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1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[2]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(2+3j)‏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[3]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['ab', 'CD']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[-1]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['ab', 'CD']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[0] = 2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650"/>
              <a:buNone/>
            </a:pPr>
            <a:r>
              <a:rPr b="0" i="0" lang="en-US" sz="22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[2, 'a', (2+3j), ['ab', 'CD']]</a:t>
            </a:r>
            <a:endParaRPr/>
          </a:p>
          <a:p>
            <a:pPr indent="-213995" lvl="0" marL="339725" rtl="0" algn="l">
              <a:lnSpc>
                <a:spcPct val="108000"/>
              </a:lnSpc>
              <a:spcBef>
                <a:spcPts val="70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 b="0" i="0" sz="2200" u="none">
              <a:solidFill>
                <a:srgbClr val="000000"/>
              </a:solidFill>
              <a:latin typeface="Rasa"/>
              <a:ea typeface="Rasa"/>
              <a:cs typeface="Rasa"/>
              <a:sym typeface="Ras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457200" y="273050"/>
            <a:ext cx="8229600" cy="1144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i="0" lang="en-US" sz="3600" u="none">
                <a:solidFill>
                  <a:srgbClr val="B84747"/>
                </a:solidFill>
                <a:latin typeface="Georgia"/>
                <a:ea typeface="Georgia"/>
                <a:cs typeface="Georgia"/>
                <a:sym typeface="Georgia"/>
              </a:rPr>
              <a:t>Listas: Concatenação e Repetição</a:t>
            </a:r>
            <a:endParaRPr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411162" y="1414462"/>
            <a:ext cx="8229600" cy="4706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9725" lvl="0" marL="339725" rtl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340"/>
              <a:buFont typeface="Noto Sans Symbols"/>
              <a:buChar char="■"/>
            </a:pPr>
            <a:r>
              <a:rPr b="0" i="0" lang="en-US" sz="2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operador + pode ser usado para concatenação e o operador * para repetição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[0]*4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0, 0, 0]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 = lista + [1]*3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&gt;&gt;&gt; lista</a:t>
            </a:r>
            <a:endParaRPr/>
          </a:p>
          <a:p>
            <a:pPr indent="-282575" lvl="1" marL="739775" rtl="0" algn="l">
              <a:lnSpc>
                <a:spcPct val="98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0" i="0" lang="en-US" sz="2400" u="none">
                <a:solidFill>
                  <a:srgbClr val="000000"/>
                </a:solidFill>
                <a:latin typeface="Rasa"/>
                <a:ea typeface="Rasa"/>
                <a:cs typeface="Rasa"/>
                <a:sym typeface="Rasa"/>
              </a:rPr>
              <a:t>[0, 0, 0, 0, 1, 1, 1]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Claudio Esperança</dc:creator>
</cp:coreProperties>
</file>