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11.png" ContentType="image/png"/>
  <Override PartName="/ppt/media/image8.png" ContentType="image/png"/>
  <Override PartName="/ppt/media/image12.png" ContentType="image/png"/>
  <Override PartName="/ppt/media/image9.png" ContentType="image/png"/>
  <Override PartName="/ppt/media/image13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_rels/slide27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9.xml.rels" ContentType="application/vnd.openxmlformats-package.relationships+xml"/>
  <Override PartName="/ppt/slides/_rels/slide31.xml.rels" ContentType="application/vnd.openxmlformats-package.relationships+xml"/>
  <Override PartName="/ppt/slides/_rels/slide29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4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5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9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8.xml" ContentType="application/vnd.openxmlformats-officedocument.presentationml.slide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Slides/_rels/notesSlide15.xml.rels" ContentType="application/vnd.openxmlformats-package.relationships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3" r:id="rId4"/>
    <p:sldMasterId id="2147483655" r:id="rId5"/>
    <p:sldMasterId id="214748365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6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trike="noStrike" u="none">
                <a:solidFill>
                  <a:schemeClr val="dk1"/>
                </a:solidFill>
                <a:uFillTx/>
                <a:latin typeface="Calibri"/>
              </a:rPr>
              <a:t>Clique para mover o slide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notas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&lt;cabeçalho&gt;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16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&lt;data/hora&gt;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17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18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7563EFDF-AD8E-4FD3-82A2-949FDD2FEBB2}" type="slidenum"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PlaceHolder 1"/>
          <p:cNvSpPr>
            <a:spLocks noGrp="1"/>
          </p:cNvSpPr>
          <p:nvPr>
            <p:ph type="sldImg"/>
          </p:nvPr>
        </p:nvSpPr>
        <p:spPr>
          <a:xfrm>
            <a:off x="3029040" y="857160"/>
            <a:ext cx="3085920" cy="2314080"/>
          </a:xfrm>
          <a:prstGeom prst="rect">
            <a:avLst/>
          </a:prstGeom>
          <a:ln w="0">
            <a:noFill/>
          </a:ln>
        </p:spPr>
      </p:sp>
      <p:sp>
        <p:nvSpPr>
          <p:cNvPr id="423" name="PlaceHolder 2"/>
          <p:cNvSpPr>
            <a:spLocks noGrp="1"/>
          </p:cNvSpPr>
          <p:nvPr>
            <p:ph type="body"/>
          </p:nvPr>
        </p:nvSpPr>
        <p:spPr>
          <a:xfrm>
            <a:off x="914400" y="3300480"/>
            <a:ext cx="7314840" cy="270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4" name="PlaceHolder 3"/>
          <p:cNvSpPr>
            <a:spLocks noGrp="1"/>
          </p:cNvSpPr>
          <p:nvPr>
            <p:ph type="sldNum" idx="19"/>
          </p:nvPr>
        </p:nvSpPr>
        <p:spPr>
          <a:xfrm>
            <a:off x="5180040" y="6513480"/>
            <a:ext cx="3962160" cy="344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defRPr b="0" lang="pt-BR" sz="12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E942F33-5529-4857-8911-B3DE771A9783}" type="slidenum">
              <a:rPr b="0" lang="pt-BR" sz="1200" strike="noStrike" u="none">
                <a:solidFill>
                  <a:srgbClr val="000000"/>
                </a:solidFill>
                <a:uFillTx/>
                <a:latin typeface="Times New Roman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E4CB533-058A-4956-BC0D-262A1DBE47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A2C816E-CFBC-499B-BB20-1D1DC5CBEA9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78B32D2-FE50-44CF-A5F6-D54835DCF80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C18E2DA-C85B-41E3-B083-6AFEF30470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27052839-A0AF-46AF-B53D-BFFB0DAD360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C7BE9D43-B7FE-4E1E-9A58-BE9F71E5E52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bg object 16"/>
          <p:cNvSpPr/>
          <p:nvPr/>
        </p:nvSpPr>
        <p:spPr>
          <a:xfrm>
            <a:off x="538560" y="594360"/>
            <a:ext cx="30240" cy="5949720"/>
          </a:xfrm>
          <a:custGeom>
            <a:avLst/>
            <a:gdLst>
              <a:gd name="textAreaLeft" fmla="*/ 0 w 30240"/>
              <a:gd name="textAreaRight" fmla="*/ 30600 w 30240"/>
              <a:gd name="textAreaTop" fmla="*/ 0 h 5949720"/>
              <a:gd name="textAreaBottom" fmla="*/ 5950080 h 5949720"/>
            </a:gdLst>
            <a:ahLst/>
            <a:rect l="textAreaLeft" t="textAreaTop" r="textAreaRight" b="textAreaBottom"/>
            <a:pathLst>
              <a:path w="30479" h="5949950">
                <a:moveTo>
                  <a:pt x="30480" y="0"/>
                </a:moveTo>
                <a:lnTo>
                  <a:pt x="0" y="0"/>
                </a:lnTo>
                <a:lnTo>
                  <a:pt x="0" y="5948680"/>
                </a:lnTo>
                <a:lnTo>
                  <a:pt x="635" y="5948680"/>
                </a:lnTo>
                <a:lnTo>
                  <a:pt x="635" y="5949950"/>
                </a:lnTo>
                <a:lnTo>
                  <a:pt x="29210" y="5949950"/>
                </a:lnTo>
                <a:lnTo>
                  <a:pt x="29210" y="5948680"/>
                </a:lnTo>
                <a:lnTo>
                  <a:pt x="30480" y="5948680"/>
                </a:lnTo>
                <a:lnTo>
                  <a:pt x="30480" y="0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" name="bg object 17"/>
          <p:cNvSpPr/>
          <p:nvPr/>
        </p:nvSpPr>
        <p:spPr>
          <a:xfrm>
            <a:off x="0" y="0"/>
            <a:ext cx="110448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" name="bg object 18"/>
          <p:cNvSpPr/>
          <p:nvPr/>
        </p:nvSpPr>
        <p:spPr>
          <a:xfrm>
            <a:off x="676800" y="1881000"/>
            <a:ext cx="1110960" cy="1080"/>
          </a:xfrm>
          <a:custGeom>
            <a:avLst/>
            <a:gdLst>
              <a:gd name="textAreaLeft" fmla="*/ 0 w 1110960"/>
              <a:gd name="textAreaRight" fmla="*/ 1111320 w 1110960"/>
              <a:gd name="textAreaTop" fmla="*/ 0 h 1080"/>
              <a:gd name="textAreaBottom" fmla="*/ 1440 h 1080"/>
            </a:gdLst>
            <a:ahLst/>
            <a:rect l="textAreaLeft" t="textAreaTop" r="textAreaRight" b="textAreaBottom"/>
            <a:pathLst>
              <a:path w="1111250" h="1269">
                <a:moveTo>
                  <a:pt x="0" y="1270"/>
                </a:moveTo>
                <a:lnTo>
                  <a:pt x="1111250" y="1270"/>
                </a:lnTo>
                <a:lnTo>
                  <a:pt x="11112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685800" y="2126160"/>
            <a:ext cx="7772040" cy="1341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ftr" idx="1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dt" idx="2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3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9B754DAD-683C-446F-9F71-5ECF8782208F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16"/>
          <p:cNvSpPr/>
          <p:nvPr/>
        </p:nvSpPr>
        <p:spPr>
          <a:xfrm>
            <a:off x="538560" y="594360"/>
            <a:ext cx="30240" cy="5949720"/>
          </a:xfrm>
          <a:custGeom>
            <a:avLst/>
            <a:gdLst>
              <a:gd name="textAreaLeft" fmla="*/ 0 w 30240"/>
              <a:gd name="textAreaRight" fmla="*/ 30600 w 30240"/>
              <a:gd name="textAreaTop" fmla="*/ 0 h 5949720"/>
              <a:gd name="textAreaBottom" fmla="*/ 5950080 h 5949720"/>
            </a:gdLst>
            <a:ahLst/>
            <a:rect l="textAreaLeft" t="textAreaTop" r="textAreaRight" b="textAreaBottom"/>
            <a:pathLst>
              <a:path w="30479" h="5949950">
                <a:moveTo>
                  <a:pt x="30480" y="0"/>
                </a:moveTo>
                <a:lnTo>
                  <a:pt x="0" y="0"/>
                </a:lnTo>
                <a:lnTo>
                  <a:pt x="0" y="5948680"/>
                </a:lnTo>
                <a:lnTo>
                  <a:pt x="635" y="5948680"/>
                </a:lnTo>
                <a:lnTo>
                  <a:pt x="635" y="5949950"/>
                </a:lnTo>
                <a:lnTo>
                  <a:pt x="29210" y="5949950"/>
                </a:lnTo>
                <a:lnTo>
                  <a:pt x="29210" y="5948680"/>
                </a:lnTo>
                <a:lnTo>
                  <a:pt x="30480" y="5948680"/>
                </a:lnTo>
                <a:lnTo>
                  <a:pt x="30480" y="0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0" name="bg object 17"/>
          <p:cNvSpPr/>
          <p:nvPr/>
        </p:nvSpPr>
        <p:spPr>
          <a:xfrm>
            <a:off x="0" y="0"/>
            <a:ext cx="110448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" name="bg object 18"/>
          <p:cNvSpPr/>
          <p:nvPr/>
        </p:nvSpPr>
        <p:spPr>
          <a:xfrm>
            <a:off x="676800" y="1881000"/>
            <a:ext cx="1110960" cy="1080"/>
          </a:xfrm>
          <a:custGeom>
            <a:avLst/>
            <a:gdLst>
              <a:gd name="textAreaLeft" fmla="*/ 0 w 1110960"/>
              <a:gd name="textAreaRight" fmla="*/ 1111320 w 1110960"/>
              <a:gd name="textAreaTop" fmla="*/ 0 h 1080"/>
              <a:gd name="textAreaBottom" fmla="*/ 1440 h 1080"/>
            </a:gdLst>
            <a:ahLst/>
            <a:rect l="textAreaLeft" t="textAreaTop" r="textAreaRight" b="textAreaBottom"/>
            <a:pathLst>
              <a:path w="1111250" h="1269">
                <a:moveTo>
                  <a:pt x="0" y="1270"/>
                </a:moveTo>
                <a:lnTo>
                  <a:pt x="1111250" y="1270"/>
                </a:lnTo>
                <a:lnTo>
                  <a:pt x="11112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791280" y="3349080"/>
            <a:ext cx="4002840" cy="1505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ftr" idx="4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5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 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sldNum" idx="6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CE614DFF-67A1-4A39-9FFC-246971B102F5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1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3"/>
    <p:sldLayoutId id="2147483652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g object 16"/>
          <p:cNvSpPr/>
          <p:nvPr/>
        </p:nvSpPr>
        <p:spPr>
          <a:xfrm>
            <a:off x="538560" y="594360"/>
            <a:ext cx="30240" cy="5949720"/>
          </a:xfrm>
          <a:custGeom>
            <a:avLst/>
            <a:gdLst>
              <a:gd name="textAreaLeft" fmla="*/ 0 w 30240"/>
              <a:gd name="textAreaRight" fmla="*/ 30600 w 30240"/>
              <a:gd name="textAreaTop" fmla="*/ 0 h 5949720"/>
              <a:gd name="textAreaBottom" fmla="*/ 5950080 h 5949720"/>
            </a:gdLst>
            <a:ahLst/>
            <a:rect l="textAreaLeft" t="textAreaTop" r="textAreaRight" b="textAreaBottom"/>
            <a:pathLst>
              <a:path w="30479" h="5949950">
                <a:moveTo>
                  <a:pt x="30480" y="0"/>
                </a:moveTo>
                <a:lnTo>
                  <a:pt x="0" y="0"/>
                </a:lnTo>
                <a:lnTo>
                  <a:pt x="0" y="5948680"/>
                </a:lnTo>
                <a:lnTo>
                  <a:pt x="635" y="5948680"/>
                </a:lnTo>
                <a:lnTo>
                  <a:pt x="635" y="5949950"/>
                </a:lnTo>
                <a:lnTo>
                  <a:pt x="29210" y="5949950"/>
                </a:lnTo>
                <a:lnTo>
                  <a:pt x="29210" y="5948680"/>
                </a:lnTo>
                <a:lnTo>
                  <a:pt x="30480" y="5948680"/>
                </a:lnTo>
                <a:lnTo>
                  <a:pt x="30480" y="0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" name="bg object 17"/>
          <p:cNvSpPr/>
          <p:nvPr/>
        </p:nvSpPr>
        <p:spPr>
          <a:xfrm>
            <a:off x="0" y="0"/>
            <a:ext cx="110448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3" name="bg object 18"/>
          <p:cNvSpPr/>
          <p:nvPr/>
        </p:nvSpPr>
        <p:spPr>
          <a:xfrm>
            <a:off x="676800" y="1881000"/>
            <a:ext cx="1110960" cy="1080"/>
          </a:xfrm>
          <a:custGeom>
            <a:avLst/>
            <a:gdLst>
              <a:gd name="textAreaLeft" fmla="*/ 0 w 1110960"/>
              <a:gd name="textAreaRight" fmla="*/ 1111320 w 1110960"/>
              <a:gd name="textAreaTop" fmla="*/ 0 h 1080"/>
              <a:gd name="textAreaBottom" fmla="*/ 1440 h 1080"/>
            </a:gdLst>
            <a:ahLst/>
            <a:rect l="textAreaLeft" t="textAreaTop" r="textAreaRight" b="textAreaBottom"/>
            <a:pathLst>
              <a:path w="1111250" h="1269">
                <a:moveTo>
                  <a:pt x="0" y="1270"/>
                </a:moveTo>
                <a:lnTo>
                  <a:pt x="1111250" y="1270"/>
                </a:lnTo>
                <a:lnTo>
                  <a:pt x="11112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26840"/>
            <a:ext cx="3819960" cy="5616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709160" y="1577520"/>
            <a:ext cx="3977280" cy="66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de texto dos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2.º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3.º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4.º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5.º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6.º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Calibri"/>
              </a:rPr>
              <a:t>7.º nível de tópicos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ftr" idx="7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dt" idx="8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9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13A31565-B6B5-4577-AA50-2CA440B48642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g object 16"/>
          <p:cNvSpPr/>
          <p:nvPr/>
        </p:nvSpPr>
        <p:spPr>
          <a:xfrm>
            <a:off x="538560" y="594360"/>
            <a:ext cx="30240" cy="5949720"/>
          </a:xfrm>
          <a:custGeom>
            <a:avLst/>
            <a:gdLst>
              <a:gd name="textAreaLeft" fmla="*/ 0 w 30240"/>
              <a:gd name="textAreaRight" fmla="*/ 30600 w 30240"/>
              <a:gd name="textAreaTop" fmla="*/ 0 h 5949720"/>
              <a:gd name="textAreaBottom" fmla="*/ 5950080 h 5949720"/>
            </a:gdLst>
            <a:ahLst/>
            <a:rect l="textAreaLeft" t="textAreaTop" r="textAreaRight" b="textAreaBottom"/>
            <a:pathLst>
              <a:path w="30479" h="5949950">
                <a:moveTo>
                  <a:pt x="30480" y="0"/>
                </a:moveTo>
                <a:lnTo>
                  <a:pt x="0" y="0"/>
                </a:lnTo>
                <a:lnTo>
                  <a:pt x="0" y="5948680"/>
                </a:lnTo>
                <a:lnTo>
                  <a:pt x="635" y="5948680"/>
                </a:lnTo>
                <a:lnTo>
                  <a:pt x="635" y="5949950"/>
                </a:lnTo>
                <a:lnTo>
                  <a:pt x="29210" y="5949950"/>
                </a:lnTo>
                <a:lnTo>
                  <a:pt x="29210" y="5948680"/>
                </a:lnTo>
                <a:lnTo>
                  <a:pt x="30480" y="5948680"/>
                </a:lnTo>
                <a:lnTo>
                  <a:pt x="30480" y="0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3" name="bg object 17"/>
          <p:cNvSpPr/>
          <p:nvPr/>
        </p:nvSpPr>
        <p:spPr>
          <a:xfrm>
            <a:off x="0" y="0"/>
            <a:ext cx="110448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" name="bg object 18"/>
          <p:cNvSpPr/>
          <p:nvPr/>
        </p:nvSpPr>
        <p:spPr>
          <a:xfrm>
            <a:off x="676800" y="1881000"/>
            <a:ext cx="1110960" cy="1080"/>
          </a:xfrm>
          <a:custGeom>
            <a:avLst/>
            <a:gdLst>
              <a:gd name="textAreaLeft" fmla="*/ 0 w 1110960"/>
              <a:gd name="textAreaRight" fmla="*/ 1111320 w 1110960"/>
              <a:gd name="textAreaTop" fmla="*/ 0 h 1080"/>
              <a:gd name="textAreaBottom" fmla="*/ 1440 h 1080"/>
            </a:gdLst>
            <a:ahLst/>
            <a:rect l="textAreaLeft" t="textAreaTop" r="textAreaRight" b="textAreaBottom"/>
            <a:pathLst>
              <a:path w="1111250" h="1269">
                <a:moveTo>
                  <a:pt x="0" y="1270"/>
                </a:moveTo>
                <a:lnTo>
                  <a:pt x="1111250" y="1270"/>
                </a:lnTo>
                <a:lnTo>
                  <a:pt x="11112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3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pt-BR" sz="4400" strike="noStrike" u="none">
                <a:solidFill>
                  <a:schemeClr val="dk1"/>
                </a:solidFill>
                <a:uFillTx/>
                <a:latin typeface="Calibri"/>
              </a:rPr>
              <a:t>Clique para editar o formato do texto do título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ftr" idx="10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dt" idx="11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sldNum" idx="12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7DC3AC2-0BD1-4AB6-A2C4-162D5AC7E368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bg object 16"/>
          <p:cNvSpPr/>
          <p:nvPr/>
        </p:nvSpPr>
        <p:spPr>
          <a:xfrm>
            <a:off x="538560" y="594360"/>
            <a:ext cx="30240" cy="5949720"/>
          </a:xfrm>
          <a:custGeom>
            <a:avLst/>
            <a:gdLst>
              <a:gd name="textAreaLeft" fmla="*/ 0 w 30240"/>
              <a:gd name="textAreaRight" fmla="*/ 30600 w 30240"/>
              <a:gd name="textAreaTop" fmla="*/ 0 h 5949720"/>
              <a:gd name="textAreaBottom" fmla="*/ 5950080 h 5949720"/>
            </a:gdLst>
            <a:ahLst/>
            <a:rect l="textAreaLeft" t="textAreaTop" r="textAreaRight" b="textAreaBottom"/>
            <a:pathLst>
              <a:path w="30479" h="5949950">
                <a:moveTo>
                  <a:pt x="30480" y="0"/>
                </a:moveTo>
                <a:lnTo>
                  <a:pt x="0" y="0"/>
                </a:lnTo>
                <a:lnTo>
                  <a:pt x="0" y="5948680"/>
                </a:lnTo>
                <a:lnTo>
                  <a:pt x="635" y="5948680"/>
                </a:lnTo>
                <a:lnTo>
                  <a:pt x="635" y="5949950"/>
                </a:lnTo>
                <a:lnTo>
                  <a:pt x="29210" y="5949950"/>
                </a:lnTo>
                <a:lnTo>
                  <a:pt x="29210" y="5948680"/>
                </a:lnTo>
                <a:lnTo>
                  <a:pt x="30480" y="5948680"/>
                </a:lnTo>
                <a:lnTo>
                  <a:pt x="30480" y="0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2" name="bg object 17"/>
          <p:cNvSpPr/>
          <p:nvPr/>
        </p:nvSpPr>
        <p:spPr>
          <a:xfrm>
            <a:off x="0" y="0"/>
            <a:ext cx="1104480" cy="6857640"/>
          </a:xfrm>
          <a:prstGeom prst="rect">
            <a:avLst/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3" name="bg object 18"/>
          <p:cNvSpPr/>
          <p:nvPr/>
        </p:nvSpPr>
        <p:spPr>
          <a:xfrm>
            <a:off x="676800" y="1881000"/>
            <a:ext cx="1110960" cy="1080"/>
          </a:xfrm>
          <a:custGeom>
            <a:avLst/>
            <a:gdLst>
              <a:gd name="textAreaLeft" fmla="*/ 0 w 1110960"/>
              <a:gd name="textAreaRight" fmla="*/ 1111320 w 1110960"/>
              <a:gd name="textAreaTop" fmla="*/ 0 h 1080"/>
              <a:gd name="textAreaBottom" fmla="*/ 1440 h 1080"/>
            </a:gdLst>
            <a:ahLst/>
            <a:rect l="textAreaLeft" t="textAreaTop" r="textAreaRight" b="textAreaBottom"/>
            <a:pathLst>
              <a:path w="1111250" h="1269">
                <a:moveTo>
                  <a:pt x="0" y="1270"/>
                </a:moveTo>
                <a:lnTo>
                  <a:pt x="1111250" y="1270"/>
                </a:lnTo>
                <a:lnTo>
                  <a:pt x="1111250" y="0"/>
                </a:lnTo>
                <a:lnTo>
                  <a:pt x="0" y="0"/>
                </a:lnTo>
                <a:lnTo>
                  <a:pt x="0" y="1270"/>
                </a:lnTo>
                <a:close/>
              </a:path>
            </a:pathLst>
          </a:custGeom>
          <a:solidFill>
            <a:srgbClr val="ffffff">
              <a:alpha val="50000"/>
            </a:srgbClr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ftr" idx="13"/>
          </p:nvPr>
        </p:nvSpPr>
        <p:spPr>
          <a:xfrm>
            <a:off x="3108960" y="6378120"/>
            <a:ext cx="292572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dt" idx="14"/>
          </p:nvPr>
        </p:nvSpPr>
        <p:spPr>
          <a:xfrm>
            <a:off x="45720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defTabSz="914400">
              <a:lnSpc>
                <a:spcPct val="100000"/>
              </a:lnSpc>
              <a:buNone/>
              <a:def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defTabSz="914400">
              <a:lnSpc>
                <a:spcPct val="100000"/>
              </a:lnSpc>
              <a:buNone/>
            </a:pPr>
            <a:r>
              <a:rPr b="0" lang="en-US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&lt;data/hora&gt;</a:t>
            </a:r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15"/>
          </p:nvPr>
        </p:nvSpPr>
        <p:spPr>
          <a:xfrm>
            <a:off x="6583680" y="6378120"/>
            <a:ext cx="2102760" cy="34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5BC8F6A-D97D-4815-A8C6-A0EAD0C7EDEA}" type="slidenum">
              <a:rPr b="0" lang="pt-BR" sz="1800" strike="noStrike" u="none">
                <a:solidFill>
                  <a:schemeClr val="dk1">
                    <a:tint val="75000"/>
                  </a:schemeClr>
                </a:solidFill>
                <a:uFillTx/>
                <a:latin typeface="Calibri"/>
              </a:rPr>
              <a:t>&lt;número&gt;</a:t>
            </a:fld>
            <a:endParaRPr b="0" lang="pt-BR" sz="18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8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3.png"/><Relationship Id="rId3" Type="http://schemas.openxmlformats.org/officeDocument/2006/relationships/image" Target="../media/image13.png"/><Relationship Id="rId4" Type="http://schemas.openxmlformats.org/officeDocument/2006/relationships/image" Target="../media/image13.png"/><Relationship Id="rId5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slideLayout" Target="../slideLayouts/slideLayout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object 2"/>
          <p:cNvGrpSpPr/>
          <p:nvPr/>
        </p:nvGrpSpPr>
        <p:grpSpPr>
          <a:xfrm>
            <a:off x="0" y="0"/>
            <a:ext cx="3517560" cy="6857640"/>
            <a:chOff x="0" y="0"/>
            <a:chExt cx="3517560" cy="6857640"/>
          </a:xfrm>
        </p:grpSpPr>
        <p:sp>
          <p:nvSpPr>
            <p:cNvPr id="56" name="object 3"/>
            <p:cNvSpPr/>
            <p:nvPr/>
          </p:nvSpPr>
          <p:spPr>
            <a:xfrm>
              <a:off x="0" y="0"/>
              <a:ext cx="3517560" cy="272268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7" name="object 4"/>
            <p:cNvSpPr/>
            <p:nvPr/>
          </p:nvSpPr>
          <p:spPr>
            <a:xfrm>
              <a:off x="0" y="1313280"/>
              <a:ext cx="3517560" cy="28191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8" name="object 5"/>
            <p:cNvSpPr/>
            <p:nvPr/>
          </p:nvSpPr>
          <p:spPr>
            <a:xfrm>
              <a:off x="0" y="2723040"/>
              <a:ext cx="3517560" cy="282024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59" name="object 6"/>
            <p:cNvSpPr/>
            <p:nvPr/>
          </p:nvSpPr>
          <p:spPr>
            <a:xfrm>
              <a:off x="0" y="4133880"/>
              <a:ext cx="3517560" cy="272376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0" name="object 7"/>
            <p:cNvSpPr/>
            <p:nvPr/>
          </p:nvSpPr>
          <p:spPr>
            <a:xfrm>
              <a:off x="12600" y="5543640"/>
              <a:ext cx="3504960" cy="131400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3542040" y="411480"/>
            <a:ext cx="3723120" cy="1397160"/>
          </a:xfrm>
          <a:prstGeom prst="rect">
            <a:avLst/>
          </a:prstGeom>
          <a:noFill/>
          <a:ln w="0">
            <a:noFill/>
          </a:ln>
        </p:spPr>
        <p:txBody>
          <a:bodyPr lIns="0" rIns="0" tIns="109800" bIns="0" anchor="t">
            <a:noAutofit/>
          </a:bodyPr>
          <a:p>
            <a:pPr marL="173880" indent="-161280">
              <a:lnSpc>
                <a:spcPts val="5040"/>
              </a:lnSpc>
              <a:spcBef>
                <a:spcPts val="865"/>
              </a:spcBef>
              <a:buNone/>
              <a:tabLst>
                <a:tab algn="l" pos="0"/>
              </a:tabLst>
            </a:pPr>
            <a:r>
              <a:rPr b="0" i="1" lang="pt-BR" sz="4800" spc="-11" strike="noStrike" u="none">
                <a:solidFill>
                  <a:schemeClr val="dk1"/>
                </a:solidFill>
                <a:uFillTx/>
                <a:latin typeface="Times New Roman"/>
              </a:rPr>
              <a:t>Paradigmas</a:t>
            </a:r>
            <a:r>
              <a:rPr b="0" i="1" lang="pt-BR" sz="4800" spc="-99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8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4800" spc="-20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endParaRPr b="0" lang="pt-BR" sz="4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2" name="object 9"/>
          <p:cNvSpPr/>
          <p:nvPr/>
        </p:nvSpPr>
        <p:spPr>
          <a:xfrm>
            <a:off x="1982520" y="2297520"/>
            <a:ext cx="5682960" cy="335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516480" defTabSz="914400">
              <a:lnSpc>
                <a:spcPts val="5105"/>
              </a:lnSpc>
              <a:spcBef>
                <a:spcPts val="99"/>
              </a:spcBef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Aula</a:t>
            </a:r>
            <a:r>
              <a:rPr b="0" i="1" lang="pt-BR" sz="44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3</a:t>
            </a: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06760" defTabSz="914400">
              <a:lnSpc>
                <a:spcPts val="2750"/>
              </a:lnSpc>
              <a:spcBef>
                <a:spcPts val="224"/>
              </a:spcBef>
            </a:pPr>
            <a:r>
              <a:rPr b="0" i="1" lang="pt-BR" sz="2600" strike="noStrike" u="none">
                <a:solidFill>
                  <a:schemeClr val="dk1"/>
                </a:solidFill>
                <a:uFillTx/>
                <a:latin typeface="Times New Roman"/>
              </a:rPr>
              <a:t>Linguagens de</a:t>
            </a:r>
            <a:r>
              <a:rPr b="0" i="1" lang="pt-BR" sz="2600" spc="-7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600" spc="-11" strike="noStrike" u="none">
                <a:solidFill>
                  <a:schemeClr val="dk1"/>
                </a:solidFill>
                <a:uFillTx/>
                <a:latin typeface="Times New Roman"/>
              </a:rPr>
              <a:t>Programação  </a:t>
            </a:r>
            <a:r>
              <a:rPr b="0" i="1" lang="pt-BR" sz="2600" spc="-6" strike="noStrike" u="none">
                <a:solidFill>
                  <a:schemeClr val="dk1"/>
                </a:solidFill>
                <a:uFillTx/>
                <a:latin typeface="Times New Roman"/>
              </a:rPr>
              <a:t>Desenvolvimento</a:t>
            </a:r>
            <a:r>
              <a:rPr b="0" i="1" lang="pt-BR" sz="26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6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06760" indent="449640" defTabSz="914400">
              <a:lnSpc>
                <a:spcPts val="2741"/>
              </a:lnSpc>
              <a:spcBef>
                <a:spcPts val="6"/>
              </a:spcBef>
              <a:tabLst>
                <a:tab algn="l" pos="0"/>
              </a:tabLst>
            </a:pPr>
            <a:r>
              <a:rPr b="0" i="1" lang="pt-BR" sz="26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 </a:t>
            </a:r>
            <a:r>
              <a:rPr b="0" i="1" lang="pt-BR" sz="26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600" spc="-11" strike="noStrike" u="none">
                <a:solidFill>
                  <a:schemeClr val="dk1"/>
                </a:solidFill>
                <a:uFillTx/>
                <a:latin typeface="Times New Roman"/>
              </a:rPr>
              <a:t>programas  </a:t>
            </a:r>
            <a:r>
              <a:rPr b="0" i="1" lang="pt-BR" sz="26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Características </a:t>
            </a:r>
            <a:r>
              <a:rPr b="0" i="1" lang="pt-BR" sz="26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600" spc="-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600" strike="noStrike" u="none">
                <a:solidFill>
                  <a:schemeClr val="dk1"/>
                </a:solidFill>
                <a:uFillTx/>
                <a:latin typeface="Times New Roman"/>
              </a:rPr>
              <a:t>linguagens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706760" defTabSz="914400">
              <a:lnSpc>
                <a:spcPts val="2721"/>
              </a:lnSpc>
              <a:tabLst>
                <a:tab algn="l" pos="0"/>
              </a:tabLst>
            </a:pPr>
            <a:r>
              <a:rPr b="0" i="1" lang="pt-BR" sz="26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 </a:t>
            </a:r>
            <a:r>
              <a:rPr b="0" i="1" lang="pt-BR" sz="26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600" spc="-11" strike="noStrike" u="none">
                <a:solidFill>
                  <a:schemeClr val="dk1"/>
                </a:solidFill>
                <a:uFillTx/>
                <a:latin typeface="Times New Roman"/>
              </a:rPr>
              <a:t> programas</a:t>
            </a:r>
            <a:endParaRPr b="0" lang="pt-BR" sz="2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101"/>
              </a:lnSpc>
              <a:spcBef>
                <a:spcPts val="1120"/>
              </a:spcBef>
              <a:tabLst>
                <a:tab algn="l" pos="0"/>
              </a:tabLst>
            </a:pP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Prof.: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Rodrigo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 Malara  (adaptado 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Edilberto 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M.</a:t>
            </a:r>
            <a:r>
              <a:rPr b="0" i="1" lang="pt-BR" sz="28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Silva)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1888560" y="0"/>
            <a:ext cx="5561640" cy="1204200"/>
          </a:xfrm>
          <a:prstGeom prst="rect">
            <a:avLst/>
          </a:prstGeom>
          <a:noFill/>
          <a:ln w="0">
            <a:noFill/>
          </a:ln>
        </p:spPr>
        <p:txBody>
          <a:bodyPr lIns="0" rIns="0" tIns="174600" bIns="0" anchor="t">
            <a:noAutofit/>
          </a:bodyPr>
          <a:p>
            <a:pPr marL="1567080" indent="-1554480">
              <a:lnSpc>
                <a:spcPct val="75000"/>
              </a:lnSpc>
              <a:spcBef>
                <a:spcPts val="1375"/>
              </a:spcBef>
              <a:buNone/>
              <a:tabLst>
                <a:tab algn="l" pos="0"/>
              </a:tabLst>
            </a:pP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Introdução:</a:t>
            </a: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r>
              <a:rPr b="0" i="1" lang="pt-BR" sz="4400" spc="-7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8" name="object 3"/>
          <p:cNvSpPr/>
          <p:nvPr/>
        </p:nvSpPr>
        <p:spPr>
          <a:xfrm>
            <a:off x="304920" y="1681560"/>
            <a:ext cx="441288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1" i="1" lang="pt-BR" sz="2400" spc="-6" strike="noStrike" u="none">
                <a:solidFill>
                  <a:srgbClr val="3333cc"/>
                </a:solidFill>
                <a:uFillTx/>
                <a:latin typeface="Times New Roman"/>
              </a:rPr>
              <a:t>Componentes</a:t>
            </a:r>
            <a:r>
              <a:rPr b="1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programa,</a:t>
            </a:r>
            <a:r>
              <a:rPr b="0" i="1" lang="pt-BR" sz="2400" spc="-3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dados,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object 4"/>
          <p:cNvSpPr/>
          <p:nvPr/>
        </p:nvSpPr>
        <p:spPr>
          <a:xfrm>
            <a:off x="638640" y="1959480"/>
            <a:ext cx="14990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computador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0" name="object 5"/>
          <p:cNvSpPr/>
          <p:nvPr/>
        </p:nvSpPr>
        <p:spPr>
          <a:xfrm>
            <a:off x="304920" y="2316600"/>
            <a:ext cx="45615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1" i="1" lang="pt-BR" sz="2400" strike="noStrike" u="none">
                <a:solidFill>
                  <a:srgbClr val="3333cc"/>
                </a:solidFill>
                <a:uFillTx/>
                <a:latin typeface="Times New Roman"/>
              </a:rPr>
              <a:t>Objetivo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: viabilizar a</a:t>
            </a:r>
            <a:r>
              <a:rPr b="0" i="1" lang="pt-BR" sz="2400" spc="-42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object 6"/>
          <p:cNvSpPr/>
          <p:nvPr/>
        </p:nvSpPr>
        <p:spPr>
          <a:xfrm>
            <a:off x="638640" y="2594520"/>
            <a:ext cx="407304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fonte, juntamente  com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seus dados,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um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computador para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obtenção</a:t>
            </a:r>
            <a:r>
              <a:rPr b="0" i="1" lang="pt-BR" sz="2400" spc="-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dos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resultados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object 7"/>
          <p:cNvSpPr/>
          <p:nvPr/>
        </p:nvSpPr>
        <p:spPr>
          <a:xfrm>
            <a:off x="304920" y="3787200"/>
            <a:ext cx="39265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1" i="1" lang="pt-BR" sz="2400" spc="-6" strike="noStrike" u="none">
                <a:solidFill>
                  <a:srgbClr val="3333cc"/>
                </a:solidFill>
                <a:uFillTx/>
                <a:latin typeface="Times New Roman"/>
              </a:rPr>
              <a:t>Problema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notação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usada</a:t>
            </a:r>
            <a:r>
              <a:rPr b="0" i="1" lang="pt-BR" sz="2400" spc="-400" strike="noStrike" u="none">
                <a:solidFill>
                  <a:schemeClr val="dk1"/>
                </a:solidFill>
                <a:uFillTx/>
                <a:latin typeface="Times New Roman"/>
              </a:rPr>
              <a:t>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no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03" name="object 8"/>
          <p:cNvGrpSpPr/>
          <p:nvPr/>
        </p:nvGrpSpPr>
        <p:grpSpPr>
          <a:xfrm>
            <a:off x="5759280" y="3239640"/>
            <a:ext cx="2520720" cy="3234600"/>
            <a:chOff x="5759280" y="3239640"/>
            <a:chExt cx="2520720" cy="3234600"/>
          </a:xfrm>
        </p:grpSpPr>
        <p:sp>
          <p:nvSpPr>
            <p:cNvPr id="104" name="object 9"/>
            <p:cNvSpPr/>
            <p:nvPr/>
          </p:nvSpPr>
          <p:spPr>
            <a:xfrm>
              <a:off x="5759280" y="3239640"/>
              <a:ext cx="2520720" cy="900000"/>
            </a:xfrm>
            <a:custGeom>
              <a:avLst/>
              <a:gdLst>
                <a:gd name="textAreaLeft" fmla="*/ 0 w 2520720"/>
                <a:gd name="textAreaRight" fmla="*/ 2521080 w 2520720"/>
                <a:gd name="textAreaTop" fmla="*/ 0 h 900000"/>
                <a:gd name="textAreaBottom" fmla="*/ 900360 h 900000"/>
              </a:gdLst>
              <a:ahLst/>
              <a:rect l="textAreaLeft" t="textAreaTop" r="textAreaRight" b="textAreaBottom"/>
              <a:pathLst>
                <a:path w="2520950" h="900429">
                  <a:moveTo>
                    <a:pt x="2520950" y="0"/>
                  </a:moveTo>
                  <a:lnTo>
                    <a:pt x="0" y="0"/>
                  </a:lnTo>
                  <a:lnTo>
                    <a:pt x="0" y="900429"/>
                  </a:lnTo>
                  <a:lnTo>
                    <a:pt x="2520950" y="900429"/>
                  </a:lnTo>
                  <a:lnTo>
                    <a:pt x="2520950" y="0"/>
                  </a:lnTo>
                  <a:close/>
                </a:path>
              </a:pathLst>
            </a:custGeom>
            <a:solidFill>
              <a:srgbClr val="e5e5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5" name="object 10"/>
            <p:cNvSpPr/>
            <p:nvPr/>
          </p:nvSpPr>
          <p:spPr>
            <a:xfrm>
              <a:off x="5759280" y="3239640"/>
              <a:ext cx="2520720" cy="900000"/>
            </a:xfrm>
            <a:custGeom>
              <a:avLst/>
              <a:gdLst>
                <a:gd name="textAreaLeft" fmla="*/ 0 w 2520720"/>
                <a:gd name="textAreaRight" fmla="*/ 2521080 w 2520720"/>
                <a:gd name="textAreaTop" fmla="*/ 0 h 900000"/>
                <a:gd name="textAreaBottom" fmla="*/ 900360 h 900000"/>
              </a:gdLst>
              <a:ahLst/>
              <a:rect l="textAreaLeft" t="textAreaTop" r="textAreaRight" b="textAreaBottom"/>
              <a:pathLst>
                <a:path w="2520950" h="900429">
                  <a:moveTo>
                    <a:pt x="0" y="0"/>
                  </a:moveTo>
                  <a:lnTo>
                    <a:pt x="2520950" y="0"/>
                  </a:lnTo>
                  <a:lnTo>
                    <a:pt x="2520950" y="900429"/>
                  </a:lnTo>
                  <a:lnTo>
                    <a:pt x="0" y="900429"/>
                  </a:lnTo>
                  <a:lnTo>
                    <a:pt x="0" y="0"/>
                  </a:lnTo>
                  <a:close/>
                </a:path>
                <a:path w="2520950" h="900429">
                  <a:moveTo>
                    <a:pt x="2223770" y="0"/>
                  </a:moveTo>
                  <a:lnTo>
                    <a:pt x="2223770" y="900429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6" name="object 11"/>
            <p:cNvSpPr/>
            <p:nvPr/>
          </p:nvSpPr>
          <p:spPr>
            <a:xfrm>
              <a:off x="6120000" y="4680000"/>
              <a:ext cx="1800360" cy="1794240"/>
            </a:xfrm>
            <a:custGeom>
              <a:avLst/>
              <a:gdLst>
                <a:gd name="textAreaLeft" fmla="*/ 0 w 1800360"/>
                <a:gd name="textAreaRight" fmla="*/ 1800720 w 1800360"/>
                <a:gd name="textAreaTop" fmla="*/ 0 h 1794240"/>
                <a:gd name="textAreaBottom" fmla="*/ 1794600 h 1794240"/>
              </a:gdLst>
              <a:ahLst/>
              <a:rect l="textAreaLeft" t="textAreaTop" r="textAreaRight" b="textAreaBottom"/>
              <a:pathLst>
                <a:path w="1800859" h="1794510">
                  <a:moveTo>
                    <a:pt x="1800860" y="0"/>
                  </a:moveTo>
                  <a:lnTo>
                    <a:pt x="250190" y="0"/>
                  </a:lnTo>
                  <a:lnTo>
                    <a:pt x="250190" y="149860"/>
                  </a:lnTo>
                  <a:lnTo>
                    <a:pt x="124460" y="149860"/>
                  </a:lnTo>
                  <a:lnTo>
                    <a:pt x="124460" y="299719"/>
                  </a:lnTo>
                  <a:lnTo>
                    <a:pt x="0" y="299719"/>
                  </a:lnTo>
                  <a:lnTo>
                    <a:pt x="0" y="1691639"/>
                  </a:lnTo>
                  <a:lnTo>
                    <a:pt x="176530" y="1744980"/>
                  </a:lnTo>
                  <a:lnTo>
                    <a:pt x="274320" y="1769110"/>
                  </a:lnTo>
                  <a:lnTo>
                    <a:pt x="402590" y="1794510"/>
                  </a:lnTo>
                  <a:lnTo>
                    <a:pt x="500379" y="1781810"/>
                  </a:lnTo>
                  <a:lnTo>
                    <a:pt x="586740" y="1765300"/>
                  </a:lnTo>
                  <a:lnTo>
                    <a:pt x="664210" y="1744980"/>
                  </a:lnTo>
                  <a:lnTo>
                    <a:pt x="732790" y="1722120"/>
                  </a:lnTo>
                  <a:lnTo>
                    <a:pt x="854710" y="1673860"/>
                  </a:lnTo>
                  <a:lnTo>
                    <a:pt x="965200" y="1621790"/>
                  </a:lnTo>
                  <a:lnTo>
                    <a:pt x="1076960" y="1574800"/>
                  </a:lnTo>
                  <a:lnTo>
                    <a:pt x="1136650" y="1553210"/>
                  </a:lnTo>
                  <a:lnTo>
                    <a:pt x="1202690" y="1534160"/>
                  </a:lnTo>
                  <a:lnTo>
                    <a:pt x="1275079" y="1518920"/>
                  </a:lnTo>
                  <a:lnTo>
                    <a:pt x="1356360" y="1508760"/>
                  </a:lnTo>
                  <a:lnTo>
                    <a:pt x="1446529" y="1502410"/>
                  </a:lnTo>
                  <a:lnTo>
                    <a:pt x="1549400" y="1501140"/>
                  </a:lnTo>
                  <a:lnTo>
                    <a:pt x="1549400" y="1351280"/>
                  </a:lnTo>
                  <a:lnTo>
                    <a:pt x="1675129" y="1351280"/>
                  </a:lnTo>
                  <a:lnTo>
                    <a:pt x="1675129" y="1201420"/>
                  </a:lnTo>
                  <a:lnTo>
                    <a:pt x="1800860" y="1201420"/>
                  </a:lnTo>
                  <a:lnTo>
                    <a:pt x="1800860" y="0"/>
                  </a:lnTo>
                  <a:close/>
                </a:path>
              </a:pathLst>
            </a:custGeom>
            <a:solidFill>
              <a:srgbClr val="99cc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07" name="object 12"/>
            <p:cNvSpPr/>
            <p:nvPr/>
          </p:nvSpPr>
          <p:spPr>
            <a:xfrm>
              <a:off x="6120000" y="4680000"/>
              <a:ext cx="1800360" cy="1794240"/>
            </a:xfrm>
            <a:custGeom>
              <a:avLst/>
              <a:gdLst>
                <a:gd name="textAreaLeft" fmla="*/ 0 w 1800360"/>
                <a:gd name="textAreaRight" fmla="*/ 1800720 w 1800360"/>
                <a:gd name="textAreaTop" fmla="*/ 0 h 1794240"/>
                <a:gd name="textAreaBottom" fmla="*/ 1794600 h 1794240"/>
              </a:gdLst>
              <a:ahLst/>
              <a:rect l="textAreaLeft" t="textAreaTop" r="textAreaRight" b="textAreaBottom"/>
              <a:pathLst>
                <a:path w="1800859" h="1794510">
                  <a:moveTo>
                    <a:pt x="0" y="299719"/>
                  </a:moveTo>
                  <a:lnTo>
                    <a:pt x="124460" y="299719"/>
                  </a:lnTo>
                  <a:lnTo>
                    <a:pt x="124460" y="149860"/>
                  </a:lnTo>
                  <a:lnTo>
                    <a:pt x="250190" y="149860"/>
                  </a:lnTo>
                  <a:lnTo>
                    <a:pt x="250190" y="0"/>
                  </a:lnTo>
                  <a:lnTo>
                    <a:pt x="1800860" y="0"/>
                  </a:lnTo>
                  <a:lnTo>
                    <a:pt x="1800860" y="1201420"/>
                  </a:lnTo>
                  <a:lnTo>
                    <a:pt x="1675129" y="1201420"/>
                  </a:lnTo>
                  <a:lnTo>
                    <a:pt x="1675129" y="1351280"/>
                  </a:lnTo>
                  <a:lnTo>
                    <a:pt x="1549400" y="1351280"/>
                  </a:lnTo>
                  <a:lnTo>
                    <a:pt x="1549400" y="1501140"/>
                  </a:lnTo>
                  <a:lnTo>
                    <a:pt x="1487061" y="1501039"/>
                  </a:lnTo>
                  <a:lnTo>
                    <a:pt x="1429076" y="1502904"/>
                  </a:lnTo>
                  <a:lnTo>
                    <a:pt x="1375106" y="1506601"/>
                  </a:lnTo>
                  <a:lnTo>
                    <a:pt x="1324813" y="1511995"/>
                  </a:lnTo>
                  <a:lnTo>
                    <a:pt x="1277855" y="1518951"/>
                  </a:lnTo>
                  <a:lnTo>
                    <a:pt x="1233896" y="1527334"/>
                  </a:lnTo>
                  <a:lnTo>
                    <a:pt x="1192595" y="1537010"/>
                  </a:lnTo>
                  <a:lnTo>
                    <a:pt x="1153613" y="1547844"/>
                  </a:lnTo>
                  <a:lnTo>
                    <a:pt x="1116612" y="1559701"/>
                  </a:lnTo>
                  <a:lnTo>
                    <a:pt x="1047193" y="1585945"/>
                  </a:lnTo>
                  <a:lnTo>
                    <a:pt x="981625" y="1614666"/>
                  </a:lnTo>
                  <a:lnTo>
                    <a:pt x="917196" y="1644785"/>
                  </a:lnTo>
                  <a:lnTo>
                    <a:pt x="884560" y="1660033"/>
                  </a:lnTo>
                  <a:lnTo>
                    <a:pt x="816751" y="1690228"/>
                  </a:lnTo>
                  <a:lnTo>
                    <a:pt x="780899" y="1704908"/>
                  </a:lnTo>
                  <a:lnTo>
                    <a:pt x="743297" y="1719128"/>
                  </a:lnTo>
                  <a:lnTo>
                    <a:pt x="703606" y="1732755"/>
                  </a:lnTo>
                  <a:lnTo>
                    <a:pt x="661486" y="1745654"/>
                  </a:lnTo>
                  <a:lnTo>
                    <a:pt x="616598" y="1757690"/>
                  </a:lnTo>
                  <a:lnTo>
                    <a:pt x="568604" y="1768728"/>
                  </a:lnTo>
                  <a:lnTo>
                    <a:pt x="517164" y="1778634"/>
                  </a:lnTo>
                  <a:lnTo>
                    <a:pt x="461939" y="1787273"/>
                  </a:lnTo>
                  <a:lnTo>
                    <a:pt x="402590" y="1794510"/>
                  </a:lnTo>
                  <a:lnTo>
                    <a:pt x="333826" y="1781911"/>
                  </a:lnTo>
                  <a:lnTo>
                    <a:pt x="274677" y="1769685"/>
                  </a:lnTo>
                  <a:lnTo>
                    <a:pt x="222969" y="1757608"/>
                  </a:lnTo>
                  <a:lnTo>
                    <a:pt x="176529" y="1745456"/>
                  </a:lnTo>
                  <a:lnTo>
                    <a:pt x="133186" y="1733006"/>
                  </a:lnTo>
                  <a:lnTo>
                    <a:pt x="90765" y="1720036"/>
                  </a:lnTo>
                  <a:lnTo>
                    <a:pt x="47094" y="1706321"/>
                  </a:lnTo>
                  <a:lnTo>
                    <a:pt x="0" y="1691639"/>
                  </a:lnTo>
                  <a:lnTo>
                    <a:pt x="0" y="299719"/>
                  </a:lnTo>
                  <a:close/>
                </a:path>
                <a:path w="1800859" h="1794510">
                  <a:moveTo>
                    <a:pt x="124460" y="299719"/>
                  </a:moveTo>
                  <a:lnTo>
                    <a:pt x="1549400" y="299719"/>
                  </a:lnTo>
                  <a:lnTo>
                    <a:pt x="1549400" y="1351280"/>
                  </a:lnTo>
                </a:path>
                <a:path w="1800859" h="1794510">
                  <a:moveTo>
                    <a:pt x="250190" y="149860"/>
                  </a:moveTo>
                  <a:lnTo>
                    <a:pt x="1675129" y="149860"/>
                  </a:lnTo>
                  <a:lnTo>
                    <a:pt x="1675129" y="1201420"/>
                  </a:lnTo>
                </a:path>
              </a:pathLst>
            </a:custGeom>
            <a:noFill/>
            <a:ln w="317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08" name="object 13"/>
          <p:cNvSpPr/>
          <p:nvPr/>
        </p:nvSpPr>
        <p:spPr>
          <a:xfrm>
            <a:off x="6056640" y="3239640"/>
            <a:ext cx="1926360" cy="614160"/>
          </a:xfrm>
          <a:prstGeom prst="rect">
            <a:avLst/>
          </a:prstGeom>
          <a:noFill/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48760" bIns="0" anchor="t">
            <a:spAutoFit/>
          </a:bodyPr>
          <a:p>
            <a:pPr marL="201960" defTabSz="914400">
              <a:lnSpc>
                <a:spcPct val="100000"/>
              </a:lnSpc>
              <a:spcBef>
                <a:spcPts val="1959"/>
              </a:spcBef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Computador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object 14"/>
          <p:cNvSpPr/>
          <p:nvPr/>
        </p:nvSpPr>
        <p:spPr>
          <a:xfrm>
            <a:off x="6047640" y="2808000"/>
            <a:ext cx="144360" cy="468360"/>
          </a:xfrm>
          <a:custGeom>
            <a:avLst/>
            <a:gdLst>
              <a:gd name="textAreaLeft" fmla="*/ 0 w 144360"/>
              <a:gd name="textAreaRight" fmla="*/ 144720 w 144360"/>
              <a:gd name="textAreaTop" fmla="*/ 0 h 468360"/>
              <a:gd name="textAreaBottom" fmla="*/ 468720 h 468360"/>
            </a:gdLst>
            <a:ahLst/>
            <a:rect l="textAreaLeft" t="textAreaTop" r="textAreaRight" b="textAreaBottom"/>
            <a:pathLst>
              <a:path w="144779" h="468629">
                <a:moveTo>
                  <a:pt x="144780" y="248920"/>
                </a:moveTo>
                <a:lnTo>
                  <a:pt x="85090" y="248920"/>
                </a:lnTo>
                <a:lnTo>
                  <a:pt x="85090" y="0"/>
                </a:lnTo>
                <a:lnTo>
                  <a:pt x="59690" y="0"/>
                </a:lnTo>
                <a:lnTo>
                  <a:pt x="59690" y="248920"/>
                </a:lnTo>
                <a:lnTo>
                  <a:pt x="0" y="248920"/>
                </a:lnTo>
                <a:lnTo>
                  <a:pt x="72390" y="468630"/>
                </a:lnTo>
                <a:lnTo>
                  <a:pt x="144780" y="2489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0" name="object 15"/>
          <p:cNvSpPr/>
          <p:nvPr/>
        </p:nvSpPr>
        <p:spPr>
          <a:xfrm>
            <a:off x="638640" y="4066560"/>
            <a:ext cx="6937560" cy="1690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ser</a:t>
            </a:r>
            <a:r>
              <a:rPr b="0" i="1" lang="pt-BR" sz="2400" spc="-7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incompatível  com o conjunto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instruções  executáveis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26"/>
              </a:spcBef>
            </a:pPr>
            <a:endParaRPr b="0" lang="pt-BR" sz="255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ct val="100000"/>
              </a:lnSpc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Re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sultados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object 16"/>
          <p:cNvSpPr/>
          <p:nvPr/>
        </p:nvSpPr>
        <p:spPr>
          <a:xfrm>
            <a:off x="6920280" y="2808000"/>
            <a:ext cx="1000440" cy="1836000"/>
          </a:xfrm>
          <a:custGeom>
            <a:avLst/>
            <a:gdLst>
              <a:gd name="textAreaLeft" fmla="*/ 0 w 1000440"/>
              <a:gd name="textAreaRight" fmla="*/ 1000800 w 1000440"/>
              <a:gd name="textAreaTop" fmla="*/ 0 h 1836000"/>
              <a:gd name="textAreaBottom" fmla="*/ 1836360 h 1836000"/>
            </a:gdLst>
            <a:ahLst/>
            <a:rect l="textAreaLeft" t="textAreaTop" r="textAreaRight" b="textAreaBottom"/>
            <a:pathLst>
              <a:path w="1000759" h="1836420">
                <a:moveTo>
                  <a:pt x="199390" y="1536700"/>
                </a:moveTo>
                <a:lnTo>
                  <a:pt x="130810" y="1536700"/>
                </a:lnTo>
                <a:lnTo>
                  <a:pt x="130810" y="1332230"/>
                </a:lnTo>
                <a:lnTo>
                  <a:pt x="68580" y="1332230"/>
                </a:lnTo>
                <a:lnTo>
                  <a:pt x="68580" y="1536700"/>
                </a:lnTo>
                <a:lnTo>
                  <a:pt x="0" y="1536700"/>
                </a:lnTo>
                <a:lnTo>
                  <a:pt x="100330" y="1836420"/>
                </a:lnTo>
                <a:lnTo>
                  <a:pt x="199390" y="1536700"/>
                </a:lnTo>
                <a:close/>
              </a:path>
              <a:path w="1000759" h="1836420">
                <a:moveTo>
                  <a:pt x="1000760" y="248920"/>
                </a:moveTo>
                <a:lnTo>
                  <a:pt x="939800" y="248920"/>
                </a:lnTo>
                <a:lnTo>
                  <a:pt x="939800" y="0"/>
                </a:lnTo>
                <a:lnTo>
                  <a:pt x="915670" y="0"/>
                </a:lnTo>
                <a:lnTo>
                  <a:pt x="915670" y="248920"/>
                </a:lnTo>
                <a:lnTo>
                  <a:pt x="854710" y="248920"/>
                </a:lnTo>
                <a:lnTo>
                  <a:pt x="928370" y="468630"/>
                </a:lnTo>
                <a:lnTo>
                  <a:pt x="1000760" y="248920"/>
                </a:lnTo>
                <a:close/>
              </a:path>
            </a:pathLst>
          </a:custGeom>
          <a:solidFill>
            <a:srgbClr val="0000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2" name="object 17"/>
          <p:cNvSpPr/>
          <p:nvPr/>
        </p:nvSpPr>
        <p:spPr>
          <a:xfrm>
            <a:off x="5256360" y="2088000"/>
            <a:ext cx="1618920" cy="52416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58760" bIns="0" anchor="t">
            <a:spAutoFit/>
          </a:bodyPr>
          <a:p>
            <a:pPr marL="217080" defTabSz="914400">
              <a:lnSpc>
                <a:spcPct val="100000"/>
              </a:lnSpc>
              <a:spcBef>
                <a:spcPts val="1250"/>
              </a:spcBef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Programa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object 18"/>
          <p:cNvSpPr/>
          <p:nvPr/>
        </p:nvSpPr>
        <p:spPr>
          <a:xfrm>
            <a:off x="7056000" y="2088000"/>
            <a:ext cx="1618920" cy="524160"/>
          </a:xfrm>
          <a:prstGeom prst="rect">
            <a:avLst/>
          </a:prstGeom>
          <a:solidFill>
            <a:srgbClr val="e5e5ff"/>
          </a:solidFill>
          <a:ln w="317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58760" bIns="0" anchor="t">
            <a:spAutoFit/>
          </a:bodyPr>
          <a:p>
            <a:pPr marL="420480" defTabSz="914400">
              <a:lnSpc>
                <a:spcPct val="100000"/>
              </a:lnSpc>
              <a:spcBef>
                <a:spcPts val="1250"/>
              </a:spcBef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1761480" y="251280"/>
            <a:ext cx="583668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Computador e</a:t>
            </a:r>
            <a:r>
              <a:rPr b="0" i="1" lang="pt-BR" sz="4400" spc="-9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linguagens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5" name="object 3"/>
          <p:cNvSpPr/>
          <p:nvPr/>
        </p:nvSpPr>
        <p:spPr>
          <a:xfrm>
            <a:off x="457200" y="1596240"/>
            <a:ext cx="7919280" cy="226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3325"/>
              </a:lnSpc>
              <a:spcBef>
                <a:spcPts val="99"/>
              </a:spcBef>
            </a:pPr>
            <a:r>
              <a:rPr b="0" lang="pt-BR" sz="2800" spc="-6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60" strike="noStrike" u="none">
                <a:solidFill>
                  <a:schemeClr val="dk1"/>
                </a:solidFill>
                <a:uFillTx/>
                <a:latin typeface="Times New Roman"/>
              </a:rPr>
              <a:t>Um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computador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ser 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representado</a:t>
            </a:r>
            <a:r>
              <a:rPr b="0" i="1" lang="pt-BR" sz="2800" spc="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por: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6000"/>
              </a:lnSpc>
              <a:spcBef>
                <a:spcPts val="649"/>
              </a:spcBef>
              <a:tabLst>
                <a:tab algn="l" pos="0"/>
              </a:tabLst>
            </a:pPr>
            <a:r>
              <a:rPr b="0" lang="pt-BR" sz="2400" spc="-60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60" strike="noStrike" u="none">
                <a:solidFill>
                  <a:schemeClr val="dk1"/>
                </a:solidFill>
                <a:uFillTx/>
                <a:latin typeface="Times New Roman"/>
              </a:rPr>
              <a:t>uma </a:t>
            </a:r>
            <a:r>
              <a:rPr b="1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máquina </a:t>
            </a:r>
            <a:r>
              <a:rPr b="1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virtual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capaz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executar operações mais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abstratas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(representadas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através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de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programação)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6000"/>
              </a:lnSpc>
              <a:spcBef>
                <a:spcPts val="615"/>
              </a:spcBef>
              <a:tabLst>
                <a:tab algn="l" pos="0"/>
              </a:tabLst>
            </a:pPr>
            <a:r>
              <a:rPr b="0" lang="pt-BR" sz="2400" spc="-60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60" strike="noStrike" u="none">
                <a:solidFill>
                  <a:schemeClr val="dk1"/>
                </a:solidFill>
                <a:uFillTx/>
                <a:latin typeface="Times New Roman"/>
              </a:rPr>
              <a:t>uma </a:t>
            </a:r>
            <a:r>
              <a:rPr b="1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máquina </a:t>
            </a:r>
            <a:r>
              <a:rPr b="1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real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, capaz de executar um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determinado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conjunto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operações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concretas (expressas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linguagem  de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máquina)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object 4"/>
          <p:cNvSpPr/>
          <p:nvPr/>
        </p:nvSpPr>
        <p:spPr>
          <a:xfrm>
            <a:off x="720000" y="4319280"/>
            <a:ext cx="3580920" cy="1902240"/>
          </a:xfrm>
          <a:prstGeom prst="rect">
            <a:avLst/>
          </a:prstGeom>
          <a:noFill/>
          <a:ln w="8985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5040" bIns="0" anchor="t">
            <a:spAutoFit/>
          </a:bodyPr>
          <a:p>
            <a:pPr marL="89640" defTabSz="914400">
              <a:lnSpc>
                <a:spcPct val="100000"/>
              </a:lnSpc>
              <a:spcBef>
                <a:spcPts val="40"/>
              </a:spcBef>
            </a:pPr>
            <a:r>
              <a:rPr b="0" lang="pt-BR" sz="2400" spc="-159" strike="noStrike" u="none">
                <a:solidFill>
                  <a:srgbClr val="00007f"/>
                </a:solidFill>
                <a:uFillTx/>
                <a:latin typeface="DejaVu Serif"/>
              </a:rPr>
              <a:t>L</a:t>
            </a:r>
            <a:r>
              <a:rPr b="0" lang="pt-BR" sz="2100" spc="-241" strike="noStrike" u="none" baseline="-23000">
                <a:solidFill>
                  <a:srgbClr val="00007f"/>
                </a:solidFill>
                <a:uFillTx/>
                <a:latin typeface="DejaVu Serif"/>
              </a:rPr>
              <a:t>1</a:t>
            </a:r>
            <a:r>
              <a:rPr b="0" lang="pt-BR" sz="2400" spc="-159" strike="noStrike" u="none">
                <a:solidFill>
                  <a:srgbClr val="00007f"/>
                </a:solidFill>
                <a:uFillTx/>
                <a:latin typeface="DejaVu Serif"/>
              </a:rPr>
              <a:t>: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DejaVu Serif"/>
              </a:rPr>
              <a:t>máquina</a:t>
            </a:r>
            <a:r>
              <a:rPr b="0" lang="pt-BR" sz="2400" spc="111" strike="noStrike" u="none">
                <a:solidFill>
                  <a:srgbClr val="00007f"/>
                </a:solidFill>
                <a:uFillTx/>
                <a:latin typeface="DejaVu Serif"/>
              </a:rPr>
              <a:t>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DejaVu Serif"/>
              </a:rPr>
              <a:t>assembler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9640" defTabSz="914400">
              <a:lnSpc>
                <a:spcPct val="100000"/>
              </a:lnSpc>
              <a:spcBef>
                <a:spcPts val="1341"/>
              </a:spcBef>
            </a:pPr>
            <a:r>
              <a:rPr b="0" lang="pt-BR" sz="2400" spc="-113" strike="noStrike" u="none">
                <a:solidFill>
                  <a:srgbClr val="00007f"/>
                </a:solidFill>
                <a:uFillTx/>
                <a:latin typeface="DejaVu Serif"/>
              </a:rPr>
              <a:t>L</a:t>
            </a:r>
            <a:r>
              <a:rPr b="0" lang="pt-BR" sz="2100" spc="-173" strike="noStrike" u="none" baseline="-23000">
                <a:solidFill>
                  <a:srgbClr val="00007f"/>
                </a:solidFill>
                <a:uFillTx/>
                <a:latin typeface="DejaVu Serif"/>
              </a:rPr>
              <a:t>2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DejaVu Serif"/>
              </a:rPr>
              <a:t>máquina</a:t>
            </a:r>
            <a:r>
              <a:rPr b="0" lang="pt-BR" sz="2400" spc="-145" strike="noStrike" u="none">
                <a:solidFill>
                  <a:srgbClr val="00007f"/>
                </a:solidFill>
                <a:uFillTx/>
                <a:latin typeface="DejaVu Serif"/>
              </a:rPr>
              <a:t> </a:t>
            </a:r>
            <a:r>
              <a:rPr b="0" lang="pt-BR" sz="2400" strike="noStrike" u="none">
                <a:solidFill>
                  <a:srgbClr val="00007f"/>
                </a:solidFill>
                <a:uFillTx/>
                <a:latin typeface="DejaVu Serif"/>
              </a:rPr>
              <a:t>C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9640" defTabSz="914400">
              <a:lnSpc>
                <a:spcPct val="100000"/>
              </a:lnSpc>
              <a:spcBef>
                <a:spcPts val="1349"/>
              </a:spcBef>
            </a:pPr>
            <a:r>
              <a:rPr b="0" lang="pt-BR" sz="2400" spc="-113" strike="noStrike" u="none">
                <a:solidFill>
                  <a:srgbClr val="00007f"/>
                </a:solidFill>
                <a:uFillTx/>
                <a:latin typeface="DejaVu Serif"/>
              </a:rPr>
              <a:t>L</a:t>
            </a:r>
            <a:r>
              <a:rPr b="0" lang="pt-BR" sz="2100" spc="-173" strike="noStrike" u="none" baseline="-23000">
                <a:solidFill>
                  <a:srgbClr val="00007f"/>
                </a:solidFill>
                <a:uFillTx/>
                <a:latin typeface="DejaVu Serif"/>
              </a:rPr>
              <a:t>3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DejaVu Serif"/>
              </a:rPr>
              <a:t>máquina</a:t>
            </a:r>
            <a:r>
              <a:rPr b="0" lang="pt-BR" sz="2400" spc="-145" strike="noStrike" u="none">
                <a:solidFill>
                  <a:srgbClr val="00007f"/>
                </a:solidFill>
                <a:uFillTx/>
                <a:latin typeface="DejaVu Serif"/>
              </a:rPr>
              <a:t> </a:t>
            </a:r>
            <a:r>
              <a:rPr b="0" lang="pt-BR" sz="2400" spc="-26" strike="noStrike" u="none">
                <a:solidFill>
                  <a:srgbClr val="00007f"/>
                </a:solidFill>
                <a:uFillTx/>
                <a:latin typeface="DejaVu Serif"/>
              </a:rPr>
              <a:t>Pascal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7" name="object 5"/>
          <p:cNvSpPr/>
          <p:nvPr/>
        </p:nvSpPr>
        <p:spPr>
          <a:xfrm>
            <a:off x="5834520" y="4858920"/>
            <a:ext cx="2086200" cy="510120"/>
          </a:xfrm>
          <a:custGeom>
            <a:avLst/>
            <a:gdLst>
              <a:gd name="textAreaLeft" fmla="*/ 0 w 2086200"/>
              <a:gd name="textAreaRight" fmla="*/ 2086560 w 2086200"/>
              <a:gd name="textAreaTop" fmla="*/ 0 h 510120"/>
              <a:gd name="textAreaBottom" fmla="*/ 510480 h 510120"/>
            </a:gdLst>
            <a:ahLst/>
            <a:rect l="textAreaLeft" t="textAreaTop" r="textAreaRight" b="textAreaBottom"/>
            <a:pathLst>
              <a:path w="2086609" h="510539">
                <a:moveTo>
                  <a:pt x="0" y="0"/>
                </a:moveTo>
                <a:lnTo>
                  <a:pt x="2086610" y="0"/>
                </a:lnTo>
                <a:lnTo>
                  <a:pt x="2086610" y="510539"/>
                </a:lnTo>
                <a:lnTo>
                  <a:pt x="0" y="510539"/>
                </a:lnTo>
                <a:lnTo>
                  <a:pt x="0" y="0"/>
                </a:lnTo>
                <a:close/>
              </a:path>
            </a:pathLst>
          </a:custGeom>
          <a:noFill/>
          <a:ln w="8985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18" name="object 6"/>
          <p:cNvSpPr/>
          <p:nvPr/>
        </p:nvSpPr>
        <p:spPr>
          <a:xfrm>
            <a:off x="5886360" y="4851360"/>
            <a:ext cx="2572200" cy="408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3816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pc="-156" strike="noStrike" u="none">
                <a:solidFill>
                  <a:srgbClr val="00007f"/>
                </a:solidFill>
                <a:uFillTx/>
                <a:latin typeface="DejaVu Serif"/>
              </a:rPr>
              <a:t>L</a:t>
            </a:r>
            <a:r>
              <a:rPr b="0" lang="pt-BR" sz="2100" spc="-232" strike="noStrike" u="none" baseline="-23000">
                <a:solidFill>
                  <a:srgbClr val="00007f"/>
                </a:solidFill>
                <a:uFillTx/>
                <a:latin typeface="DejaVu Serif"/>
              </a:rPr>
              <a:t>0</a:t>
            </a:r>
            <a:r>
              <a:rPr b="0" lang="pt-BR" sz="2400" spc="-156" strike="noStrike" u="none">
                <a:solidFill>
                  <a:srgbClr val="00007f"/>
                </a:solidFill>
                <a:uFillTx/>
                <a:latin typeface="DejaVu Serif"/>
              </a:rPr>
              <a:t>: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DejaVu Serif"/>
              </a:rPr>
              <a:t>máquina</a:t>
            </a:r>
            <a:r>
              <a:rPr b="0" lang="pt-BR" sz="2400" spc="91" strike="noStrike" u="none">
                <a:solidFill>
                  <a:srgbClr val="00007f"/>
                </a:solidFill>
                <a:uFillTx/>
                <a:latin typeface="DejaVu Serif"/>
              </a:rPr>
              <a:t>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DejaVu Serif"/>
              </a:rPr>
              <a:t>real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19" name="object 7"/>
          <p:cNvGrpSpPr/>
          <p:nvPr/>
        </p:nvGrpSpPr>
        <p:grpSpPr>
          <a:xfrm>
            <a:off x="4499640" y="5019120"/>
            <a:ext cx="1218960" cy="380520"/>
            <a:chOff x="4499640" y="5019120"/>
            <a:chExt cx="1218960" cy="380520"/>
          </a:xfrm>
        </p:grpSpPr>
        <p:sp>
          <p:nvSpPr>
            <p:cNvPr id="120" name="object 8"/>
            <p:cNvSpPr/>
            <p:nvPr/>
          </p:nvSpPr>
          <p:spPr>
            <a:xfrm>
              <a:off x="4690080" y="5019120"/>
              <a:ext cx="1028520" cy="380520"/>
            </a:xfrm>
            <a:custGeom>
              <a:avLst/>
              <a:gdLst>
                <a:gd name="textAreaLeft" fmla="*/ 0 w 1028520"/>
                <a:gd name="textAreaRight" fmla="*/ 1028880 w 1028520"/>
                <a:gd name="textAreaTop" fmla="*/ 0 h 380520"/>
                <a:gd name="textAreaBottom" fmla="*/ 380880 h 380520"/>
              </a:gdLst>
              <a:ahLst/>
              <a:rect l="textAreaLeft" t="textAreaTop" r="textAreaRight" b="textAreaBottom"/>
              <a:pathLst>
                <a:path w="1028700" h="381000">
                  <a:moveTo>
                    <a:pt x="723900" y="0"/>
                  </a:moveTo>
                  <a:lnTo>
                    <a:pt x="723900" y="95250"/>
                  </a:lnTo>
                  <a:lnTo>
                    <a:pt x="0" y="95250"/>
                  </a:lnTo>
                  <a:lnTo>
                    <a:pt x="0" y="285750"/>
                  </a:lnTo>
                  <a:lnTo>
                    <a:pt x="723900" y="285750"/>
                  </a:lnTo>
                  <a:lnTo>
                    <a:pt x="723900" y="381000"/>
                  </a:lnTo>
                  <a:lnTo>
                    <a:pt x="1028700" y="190500"/>
                  </a:lnTo>
                  <a:lnTo>
                    <a:pt x="72390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1" name="object 9"/>
            <p:cNvSpPr/>
            <p:nvPr/>
          </p:nvSpPr>
          <p:spPr>
            <a:xfrm>
              <a:off x="4690080" y="5019120"/>
              <a:ext cx="1028520" cy="380520"/>
            </a:xfrm>
            <a:custGeom>
              <a:avLst/>
              <a:gdLst>
                <a:gd name="textAreaLeft" fmla="*/ 0 w 1028520"/>
                <a:gd name="textAreaRight" fmla="*/ 1028880 w 1028520"/>
                <a:gd name="textAreaTop" fmla="*/ 0 h 380520"/>
                <a:gd name="textAreaBottom" fmla="*/ 380880 h 380520"/>
              </a:gdLst>
              <a:ahLst/>
              <a:rect l="textAreaLeft" t="textAreaTop" r="textAreaRight" b="textAreaBottom"/>
              <a:pathLst>
                <a:path w="1028700" h="381000">
                  <a:moveTo>
                    <a:pt x="0" y="95250"/>
                  </a:moveTo>
                  <a:lnTo>
                    <a:pt x="723900" y="95250"/>
                  </a:lnTo>
                  <a:lnTo>
                    <a:pt x="723900" y="0"/>
                  </a:lnTo>
                  <a:lnTo>
                    <a:pt x="1028700" y="190500"/>
                  </a:lnTo>
                  <a:lnTo>
                    <a:pt x="723900" y="381000"/>
                  </a:lnTo>
                  <a:lnTo>
                    <a:pt x="723900" y="285750"/>
                  </a:lnTo>
                  <a:lnTo>
                    <a:pt x="0" y="285750"/>
                  </a:lnTo>
                  <a:lnTo>
                    <a:pt x="0" y="9525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2" name="object 10"/>
            <p:cNvSpPr/>
            <p:nvPr/>
          </p:nvSpPr>
          <p:spPr>
            <a:xfrm>
              <a:off x="4499640" y="5114160"/>
              <a:ext cx="37800" cy="19008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38100" h="190500">
                  <a:moveTo>
                    <a:pt x="381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38100" y="190500"/>
                  </a:lnTo>
                  <a:lnTo>
                    <a:pt x="3810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3" name="object 11"/>
            <p:cNvSpPr/>
            <p:nvPr/>
          </p:nvSpPr>
          <p:spPr>
            <a:xfrm>
              <a:off x="4499640" y="5114160"/>
              <a:ext cx="37800" cy="190080"/>
            </a:xfrm>
            <a:custGeom>
              <a:avLst/>
              <a:gdLst>
                <a:gd name="textAreaLeft" fmla="*/ 0 w 37800"/>
                <a:gd name="textAreaRight" fmla="*/ 38160 w 3780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38100" h="190500">
                  <a:moveTo>
                    <a:pt x="0" y="0"/>
                  </a:moveTo>
                  <a:lnTo>
                    <a:pt x="38100" y="0"/>
                  </a:lnTo>
                  <a:lnTo>
                    <a:pt x="381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4" name="object 12"/>
            <p:cNvSpPr/>
            <p:nvPr/>
          </p:nvSpPr>
          <p:spPr>
            <a:xfrm>
              <a:off x="4575960" y="5114160"/>
              <a:ext cx="75960" cy="19008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76200" h="190500">
                  <a:moveTo>
                    <a:pt x="76200" y="0"/>
                  </a:moveTo>
                  <a:lnTo>
                    <a:pt x="0" y="0"/>
                  </a:lnTo>
                  <a:lnTo>
                    <a:pt x="0" y="190500"/>
                  </a:lnTo>
                  <a:lnTo>
                    <a:pt x="76200" y="190500"/>
                  </a:lnTo>
                  <a:lnTo>
                    <a:pt x="7620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25" name="object 13"/>
            <p:cNvSpPr/>
            <p:nvPr/>
          </p:nvSpPr>
          <p:spPr>
            <a:xfrm>
              <a:off x="4575960" y="5114160"/>
              <a:ext cx="75960" cy="19008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190080"/>
                <a:gd name="textAreaBottom" fmla="*/ 190440 h 190080"/>
              </a:gdLst>
              <a:ahLst/>
              <a:rect l="textAreaLeft" t="textAreaTop" r="textAreaRight" b="textAreaBottom"/>
              <a:pathLst>
                <a:path w="76200" h="190500">
                  <a:moveTo>
                    <a:pt x="0" y="0"/>
                  </a:moveTo>
                  <a:lnTo>
                    <a:pt x="76200" y="0"/>
                  </a:lnTo>
                  <a:lnTo>
                    <a:pt x="76200" y="190500"/>
                  </a:lnTo>
                  <a:lnTo>
                    <a:pt x="0" y="1905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980000" y="251280"/>
            <a:ext cx="54003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Linguagens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4400" spc="-6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Máquinas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27" name="object 3"/>
          <p:cNvSpPr/>
          <p:nvPr/>
        </p:nvSpPr>
        <p:spPr>
          <a:xfrm>
            <a:off x="457200" y="1063080"/>
            <a:ext cx="8416080" cy="129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1520" bIns="0" anchor="t">
            <a:spAutoFit/>
          </a:bodyPr>
          <a:p>
            <a:pPr marL="345960" indent="-334080" defTabSz="914400">
              <a:lnSpc>
                <a:spcPct val="75000"/>
              </a:lnSpc>
              <a:spcBef>
                <a:spcPts val="799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Cada máquina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representa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 conjunto integrado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estruturas</a:t>
            </a:r>
            <a:r>
              <a:rPr b="0" i="1" lang="pt-BR" sz="2400" spc="-37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 dados e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algoritmos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5000"/>
              </a:lnSpc>
              <a:spcBef>
                <a:spcPts val="73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Cada máquina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é capaz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armazenar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executar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r>
              <a:rPr b="0" i="1" lang="pt-BR" sz="2400" spc="-3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de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programação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L1, L2,</a:t>
            </a:r>
            <a:r>
              <a:rPr b="0" i="1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L3,...Ln.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object 4"/>
          <p:cNvSpPr/>
          <p:nvPr/>
        </p:nvSpPr>
        <p:spPr>
          <a:xfrm>
            <a:off x="4686480" y="2514600"/>
            <a:ext cx="1599840" cy="689760"/>
          </a:xfrm>
          <a:prstGeom prst="rect">
            <a:avLst/>
          </a:prstGeom>
          <a:noFill/>
          <a:ln w="898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1560" bIns="0" anchor="t">
            <a:spAutoFit/>
          </a:bodyPr>
          <a:p>
            <a:pPr marL="92880" defTabSz="914400">
              <a:lnSpc>
                <a:spcPct val="86000"/>
              </a:lnSpc>
              <a:spcBef>
                <a:spcPts val="485"/>
              </a:spcBef>
            </a:pPr>
            <a:r>
              <a:rPr b="1" lang="pt-BR" sz="1600" spc="-6" strike="noStrike" u="none">
                <a:solidFill>
                  <a:schemeClr val="dk1"/>
                </a:solidFill>
                <a:uFillTx/>
                <a:latin typeface="Times New Roman"/>
              </a:rPr>
              <a:t>temp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= </a:t>
            </a:r>
            <a:r>
              <a:rPr b="1" lang="pt-BR" sz="1600" spc="-6" strike="noStrike" u="none">
                <a:solidFill>
                  <a:schemeClr val="dk1"/>
                </a:solidFill>
                <a:uFillTx/>
                <a:latin typeface="Times New Roman"/>
              </a:rPr>
              <a:t>v[k];  v[k]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= </a:t>
            </a:r>
            <a:r>
              <a:rPr b="1" lang="pt-BR" sz="1600" spc="-6" strike="noStrike" u="none">
                <a:solidFill>
                  <a:schemeClr val="dk1"/>
                </a:solidFill>
                <a:uFillTx/>
                <a:latin typeface="Times New Roman"/>
              </a:rPr>
              <a:t>v[k+1];  v[k+1]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=</a:t>
            </a:r>
            <a:r>
              <a:rPr b="1" lang="pt-BR" sz="1600" spc="-8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pt-BR" sz="1600" spc="-6" strike="noStrike" u="none">
                <a:solidFill>
                  <a:schemeClr val="dk1"/>
                </a:solidFill>
                <a:uFillTx/>
                <a:latin typeface="Times New Roman"/>
              </a:rPr>
              <a:t>tempo;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object 5"/>
          <p:cNvSpPr/>
          <p:nvPr/>
        </p:nvSpPr>
        <p:spPr>
          <a:xfrm>
            <a:off x="1190160" y="5713560"/>
            <a:ext cx="2878560" cy="53496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 anchor="t">
            <a:spAutoFit/>
          </a:bodyPr>
          <a:p>
            <a:pPr marL="31680" indent="500400" defTabSz="914400">
              <a:lnSpc>
                <a:spcPts val="1840"/>
              </a:lnSpc>
              <a:spcBef>
                <a:spcPts val="536"/>
              </a:spcBef>
              <a:tabLst>
                <a:tab algn="l" pos="0"/>
              </a:tabLst>
            </a:pPr>
            <a:r>
              <a:rPr b="1" lang="pt-BR" sz="1800" spc="-6" strike="noStrike" u="none">
                <a:solidFill>
                  <a:srgbClr val="003366"/>
                </a:solidFill>
                <a:uFillTx/>
                <a:latin typeface="Times New Roman"/>
              </a:rPr>
              <a:t>Conjunto de sinais  eletromagnéticos </a:t>
            </a:r>
            <a:r>
              <a:rPr b="1" lang="pt-BR" sz="1800" spc="-11" strike="noStrike" u="none">
                <a:solidFill>
                  <a:srgbClr val="003366"/>
                </a:solidFill>
                <a:uFillTx/>
                <a:latin typeface="Times New Roman"/>
              </a:rPr>
              <a:t>de</a:t>
            </a:r>
            <a:r>
              <a:rPr b="1" lang="pt-BR" sz="1800" spc="-34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1800" spc="-11" strike="noStrike" u="none">
                <a:solidFill>
                  <a:srgbClr val="003366"/>
                </a:solidFill>
                <a:uFillTx/>
                <a:latin typeface="Times New Roman"/>
              </a:rPr>
              <a:t>controle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object 6"/>
          <p:cNvSpPr/>
          <p:nvPr/>
        </p:nvSpPr>
        <p:spPr>
          <a:xfrm>
            <a:off x="1190160" y="4570560"/>
            <a:ext cx="2878560" cy="53496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68040" bIns="0" anchor="t">
            <a:spAutoFit/>
          </a:bodyPr>
          <a:p>
            <a:pPr marL="864720" indent="-633600" defTabSz="914400">
              <a:lnSpc>
                <a:spcPts val="1840"/>
              </a:lnSpc>
              <a:spcBef>
                <a:spcPts val="536"/>
              </a:spcBef>
              <a:tabLst>
                <a:tab algn="l" pos="0"/>
              </a:tabLst>
            </a:pPr>
            <a:r>
              <a:rPr b="1" lang="pt-BR" sz="1800" spc="-11" strike="noStrike" u="none">
                <a:solidFill>
                  <a:srgbClr val="003366"/>
                </a:solidFill>
                <a:uFillTx/>
                <a:latin typeface="Times New Roman"/>
              </a:rPr>
              <a:t>Programa </a:t>
            </a:r>
            <a:r>
              <a:rPr b="1" lang="pt-BR" sz="1800" spc="-6" strike="noStrike" u="none">
                <a:solidFill>
                  <a:srgbClr val="003366"/>
                </a:solidFill>
                <a:uFillTx/>
                <a:latin typeface="Times New Roman"/>
              </a:rPr>
              <a:t>em linguagem  de máquina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31" name="object 7"/>
          <p:cNvGrpSpPr/>
          <p:nvPr/>
        </p:nvGrpSpPr>
        <p:grpSpPr>
          <a:xfrm>
            <a:off x="952560" y="5181480"/>
            <a:ext cx="3352320" cy="533160"/>
            <a:chOff x="952560" y="5181480"/>
            <a:chExt cx="3352320" cy="533160"/>
          </a:xfrm>
        </p:grpSpPr>
        <p:sp>
          <p:nvSpPr>
            <p:cNvPr id="132" name="object 8"/>
            <p:cNvSpPr/>
            <p:nvPr/>
          </p:nvSpPr>
          <p:spPr>
            <a:xfrm>
              <a:off x="952560" y="5181480"/>
              <a:ext cx="3352320" cy="151920"/>
            </a:xfrm>
            <a:custGeom>
              <a:avLst/>
              <a:gdLst>
                <a:gd name="textAreaLeft" fmla="*/ 0 w 3352320"/>
                <a:gd name="textAreaRight" fmla="*/ 3352680 w 335232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3352800" h="152400">
                  <a:moveTo>
                    <a:pt x="3352800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3352800" y="152400"/>
                  </a:lnTo>
                  <a:lnTo>
                    <a:pt x="3352800" y="0"/>
                  </a:lnTo>
                  <a:close/>
                </a:path>
              </a:pathLst>
            </a:custGeom>
            <a:solidFill>
              <a:srgbClr val="7f00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33" name="object 9"/>
            <p:cNvSpPr/>
            <p:nvPr/>
          </p:nvSpPr>
          <p:spPr>
            <a:xfrm>
              <a:off x="952560" y="5181480"/>
              <a:ext cx="3352320" cy="151920"/>
            </a:xfrm>
            <a:custGeom>
              <a:avLst/>
              <a:gdLst>
                <a:gd name="textAreaLeft" fmla="*/ 0 w 3352320"/>
                <a:gd name="textAreaRight" fmla="*/ 3352680 w 3352320"/>
                <a:gd name="textAreaTop" fmla="*/ 0 h 151920"/>
                <a:gd name="textAreaBottom" fmla="*/ 152280 h 151920"/>
              </a:gdLst>
              <a:ahLst/>
              <a:rect l="textAreaLeft" t="textAreaTop" r="textAreaRight" b="textAreaBottom"/>
              <a:pathLst>
                <a:path w="3352800" h="152400">
                  <a:moveTo>
                    <a:pt x="1676400" y="152400"/>
                  </a:moveTo>
                  <a:lnTo>
                    <a:pt x="0" y="152400"/>
                  </a:lnTo>
                  <a:lnTo>
                    <a:pt x="0" y="0"/>
                  </a:lnTo>
                  <a:lnTo>
                    <a:pt x="3352800" y="0"/>
                  </a:lnTo>
                  <a:lnTo>
                    <a:pt x="3352800" y="152400"/>
                  </a:lnTo>
                  <a:lnTo>
                    <a:pt x="1676400" y="152400"/>
                  </a:lnTo>
                  <a:close/>
                </a:path>
              </a:pathLst>
            </a:custGeom>
            <a:noFill/>
            <a:ln w="28033">
              <a:solidFill>
                <a:srgbClr val="0033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34" name="object 10"/>
            <p:cNvSpPr/>
            <p:nvPr/>
          </p:nvSpPr>
          <p:spPr>
            <a:xfrm>
              <a:off x="2590920" y="5334120"/>
              <a:ext cx="75960" cy="380520"/>
            </a:xfrm>
            <a:custGeom>
              <a:avLst/>
              <a:gdLst>
                <a:gd name="textAreaLeft" fmla="*/ 0 w 75960"/>
                <a:gd name="textAreaRight" fmla="*/ 76320 w 75960"/>
                <a:gd name="textAreaTop" fmla="*/ 0 h 380520"/>
                <a:gd name="textAreaBottom" fmla="*/ 380880 h 380520"/>
              </a:gdLst>
              <a:ahLst/>
              <a:rect l="textAreaLeft" t="textAreaTop" r="textAreaRight" b="textAreaBottom"/>
              <a:pathLst>
                <a:path w="76200" h="381000">
                  <a:moveTo>
                    <a:pt x="76200" y="304800"/>
                  </a:moveTo>
                  <a:lnTo>
                    <a:pt x="57150" y="304800"/>
                  </a:lnTo>
                  <a:lnTo>
                    <a:pt x="57150" y="0"/>
                  </a:lnTo>
                  <a:lnTo>
                    <a:pt x="19050" y="0"/>
                  </a:lnTo>
                  <a:lnTo>
                    <a:pt x="19050" y="304800"/>
                  </a:lnTo>
                  <a:lnTo>
                    <a:pt x="0" y="304800"/>
                  </a:lnTo>
                  <a:lnTo>
                    <a:pt x="38100" y="381000"/>
                  </a:lnTo>
                  <a:lnTo>
                    <a:pt x="76200" y="304800"/>
                  </a:lnTo>
                  <a:close/>
                </a:path>
              </a:pathLst>
            </a:custGeom>
            <a:solidFill>
              <a:srgbClr val="0033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35" name="object 11"/>
          <p:cNvSpPr/>
          <p:nvPr/>
        </p:nvSpPr>
        <p:spPr>
          <a:xfrm>
            <a:off x="2782440" y="5375880"/>
            <a:ext cx="236052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i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Interpretação pela</a:t>
            </a:r>
            <a:r>
              <a:rPr b="1" i="1" lang="pt-BR" sz="1600" spc="-31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i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máquina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136" name="object 12"/>
          <p:cNvGraphicFramePr/>
          <p:nvPr/>
        </p:nvGraphicFramePr>
        <p:xfrm>
          <a:off x="4681800" y="3429000"/>
          <a:ext cx="1599120" cy="914040"/>
        </p:xfrm>
        <a:graphic>
          <a:graphicData uri="http://schemas.openxmlformats.org/drawingml/2006/table">
            <a:tbl>
              <a:tblPr/>
              <a:tblGrid>
                <a:gridCol w="915480"/>
                <a:gridCol w="683640"/>
              </a:tblGrid>
              <a:tr h="269640">
                <a:tc>
                  <a:txBody>
                    <a:bodyPr lIns="0" rIns="0" tIns="29160" bIns="0" anchor="t">
                      <a:noAutofit/>
                    </a:bodyPr>
                    <a:p>
                      <a:pPr marL="92880">
                        <a:lnSpc>
                          <a:spcPts val="1794"/>
                        </a:lnSpc>
                        <a:spcBef>
                          <a:spcPts val="230"/>
                        </a:spcBef>
                      </a:pPr>
                      <a:r>
                        <a:rPr b="1" lang="pt-BR" sz="1600" spc="-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hv</a:t>
                      </a:r>
                      <a:r>
                        <a:rPr b="1" lang="pt-BR" sz="1600" spc="-2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 </a:t>
                      </a: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$15,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0033cc"/>
                      </a:solidFill>
                      <a:prstDash val="solid"/>
                    </a:lnL>
                    <a:lnR>
                      <a:noFill/>
                    </a:lnR>
                    <a:lnT w="9360">
                      <a:solidFill>
                        <a:srgbClr val="0033cc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9160" bIns="0" anchor="t">
                      <a:noAutofit/>
                    </a:bodyPr>
                    <a:p>
                      <a:pPr marL="99720">
                        <a:lnSpc>
                          <a:spcPts val="1794"/>
                        </a:lnSpc>
                        <a:spcBef>
                          <a:spcPts val="230"/>
                        </a:spcBef>
                      </a:pPr>
                      <a:r>
                        <a:rPr b="1" lang="pt-BR" sz="1600" spc="-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0($2)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9360">
                      <a:solidFill>
                        <a:srgbClr val="0033cc"/>
                      </a:solidFill>
                      <a:prstDash val="solid"/>
                    </a:lnR>
                    <a:lnT w="9360">
                      <a:solidFill>
                        <a:srgbClr val="0033cc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  <a:tr h="211320">
                <a:tc>
                  <a:txBody>
                    <a:bodyPr lIns="0" rIns="0" tIns="0" bIns="0" anchor="t">
                      <a:noAutofit/>
                    </a:bodyPr>
                    <a:p>
                      <a:pPr marL="92880">
                        <a:lnSpc>
                          <a:spcPts val="1565"/>
                        </a:lnSpc>
                      </a:pPr>
                      <a:r>
                        <a:rPr b="1" lang="pt-BR" sz="1600" spc="-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hv</a:t>
                      </a:r>
                      <a:r>
                        <a:rPr b="1" lang="pt-BR" sz="1600" spc="-2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 </a:t>
                      </a: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$16,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0033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99720">
                        <a:lnSpc>
                          <a:spcPts val="1565"/>
                        </a:lnSpc>
                      </a:pPr>
                      <a:r>
                        <a:rPr b="1" lang="pt-BR" sz="1600" spc="-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4($2)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9360">
                      <a:solidFill>
                        <a:srgbClr val="0033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11320">
                <a:tc>
                  <a:txBody>
                    <a:bodyPr lIns="0" rIns="0" tIns="0" bIns="0" anchor="t">
                      <a:noAutofit/>
                    </a:bodyPr>
                    <a:p>
                      <a:pPr marL="92880">
                        <a:lnSpc>
                          <a:spcPts val="1565"/>
                        </a:lnSpc>
                      </a:pP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anv</a:t>
                      </a:r>
                      <a:r>
                        <a:rPr b="1" lang="pt-BR" sz="1600" spc="-4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 </a:t>
                      </a: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$16,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0033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0440">
                        <a:lnSpc>
                          <a:spcPts val="1565"/>
                        </a:lnSpc>
                      </a:pP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0($2)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9360">
                      <a:solidFill>
                        <a:srgbClr val="0033cc"/>
                      </a:solidFill>
                      <a:prstDash val="solid"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221400">
                <a:tc>
                  <a:txBody>
                    <a:bodyPr lIns="0" rIns="0" tIns="0" bIns="0" anchor="t">
                      <a:noAutofit/>
                    </a:bodyPr>
                    <a:p>
                      <a:pPr marL="92880">
                        <a:lnSpc>
                          <a:spcPts val="1644"/>
                        </a:lnSpc>
                      </a:pP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anv</a:t>
                      </a:r>
                      <a:r>
                        <a:rPr b="1" lang="pt-BR" sz="1600" spc="-4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 </a:t>
                      </a: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$15,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0033cc"/>
                      </a:solidFill>
                      <a:prstDash val="solid"/>
                    </a:lnL>
                    <a:lnR>
                      <a:noFill/>
                    </a:lnR>
                    <a:lnT>
                      <a:noFill/>
                    </a:lnT>
                    <a:lnB w="9360">
                      <a:solidFill>
                        <a:srgbClr val="00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marL="100440">
                        <a:lnSpc>
                          <a:spcPts val="1644"/>
                        </a:lnSpc>
                      </a:pPr>
                      <a:r>
                        <a:rPr b="1" lang="pt-BR" sz="16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4($2)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>
                      <a:noFill/>
                    </a:lnL>
                    <a:lnR w="9360">
                      <a:solidFill>
                        <a:srgbClr val="0033cc"/>
                      </a:solidFill>
                      <a:prstDash val="solid"/>
                    </a:lnR>
                    <a:lnT>
                      <a:noFill/>
                    </a:lnT>
                    <a:lnB w="9360">
                      <a:solidFill>
                        <a:srgbClr val="0033c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37" name="object 13"/>
          <p:cNvSpPr/>
          <p:nvPr/>
        </p:nvSpPr>
        <p:spPr>
          <a:xfrm>
            <a:off x="4686480" y="4419720"/>
            <a:ext cx="3810960" cy="907200"/>
          </a:xfrm>
          <a:prstGeom prst="rect">
            <a:avLst/>
          </a:prstGeom>
          <a:noFill/>
          <a:ln w="898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9160" bIns="0" anchor="t">
            <a:spAutoFit/>
          </a:bodyPr>
          <a:p>
            <a:pPr marL="96480" defTabSz="914400">
              <a:lnSpc>
                <a:spcPts val="1794"/>
              </a:lnSpc>
              <a:spcBef>
                <a:spcPts val="230"/>
              </a:spcBef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1000 </a:t>
            </a:r>
            <a:r>
              <a:rPr b="1" lang="pt-BR" sz="1600" spc="-20" strike="noStrike" u="none">
                <a:solidFill>
                  <a:schemeClr val="dk1"/>
                </a:solidFill>
                <a:uFillTx/>
                <a:latin typeface="Times New Roman"/>
              </a:rPr>
              <a:t>1100 0110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0010 0000 0000 0000</a:t>
            </a:r>
            <a:r>
              <a:rPr b="1" lang="pt-BR" sz="16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0000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6480" defTabSz="914400">
              <a:lnSpc>
                <a:spcPts val="1664"/>
              </a:lnSpc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1000 </a:t>
            </a:r>
            <a:r>
              <a:rPr b="1" lang="pt-BR" sz="1600" spc="-20" strike="noStrike" u="none">
                <a:solidFill>
                  <a:schemeClr val="dk1"/>
                </a:solidFill>
                <a:uFillTx/>
                <a:latin typeface="Times New Roman"/>
              </a:rPr>
              <a:t>1100 </a:t>
            </a:r>
            <a:r>
              <a:rPr b="1" lang="pt-BR" sz="1600" spc="-54" strike="noStrike" u="none">
                <a:solidFill>
                  <a:schemeClr val="dk1"/>
                </a:solidFill>
                <a:uFillTx/>
                <a:latin typeface="Times New Roman"/>
              </a:rPr>
              <a:t>1111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0010 0000 0000 0000</a:t>
            </a:r>
            <a:r>
              <a:rPr b="1" lang="pt-BR" sz="1600" spc="-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0100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6480" defTabSz="914400">
              <a:lnSpc>
                <a:spcPts val="1664"/>
              </a:lnSpc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1010 </a:t>
            </a:r>
            <a:r>
              <a:rPr b="1" lang="pt-BR" sz="1600" spc="-20" strike="noStrike" u="none">
                <a:solidFill>
                  <a:schemeClr val="dk1"/>
                </a:solidFill>
                <a:uFillTx/>
                <a:latin typeface="Times New Roman"/>
              </a:rPr>
              <a:t>1100 </a:t>
            </a:r>
            <a:r>
              <a:rPr b="1" lang="pt-BR" sz="1600" spc="-54" strike="noStrike" u="none">
                <a:solidFill>
                  <a:schemeClr val="dk1"/>
                </a:solidFill>
                <a:uFillTx/>
                <a:latin typeface="Times New Roman"/>
              </a:rPr>
              <a:t>1111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0010 0000 0000 0000</a:t>
            </a:r>
            <a:r>
              <a:rPr b="1" lang="pt-BR" sz="1600" spc="-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0000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96480" defTabSz="914400">
              <a:lnSpc>
                <a:spcPts val="1794"/>
              </a:lnSpc>
            </a:pP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1010 </a:t>
            </a:r>
            <a:r>
              <a:rPr b="1" lang="pt-BR" sz="1600" spc="-20" strike="noStrike" u="none">
                <a:solidFill>
                  <a:schemeClr val="dk1"/>
                </a:solidFill>
                <a:uFillTx/>
                <a:latin typeface="Times New Roman"/>
              </a:rPr>
              <a:t>1100 0110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0010 0000 0000 0000</a:t>
            </a:r>
            <a:r>
              <a:rPr b="1" lang="pt-BR" sz="16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0100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8" name="object 14"/>
          <p:cNvSpPr/>
          <p:nvPr/>
        </p:nvSpPr>
        <p:spPr>
          <a:xfrm>
            <a:off x="4686480" y="5867280"/>
            <a:ext cx="3734640" cy="290520"/>
          </a:xfrm>
          <a:prstGeom prst="rect">
            <a:avLst/>
          </a:prstGeom>
          <a:noFill/>
          <a:ln w="8985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47160" bIns="0" anchor="t">
            <a:spAutoFit/>
          </a:bodyPr>
          <a:p>
            <a:pPr marL="92880" defTabSz="914400">
              <a:lnSpc>
                <a:spcPct val="100000"/>
              </a:lnSpc>
              <a:spcBef>
                <a:spcPts val="371"/>
              </a:spcBef>
              <a:tabLst>
                <a:tab algn="l" pos="1508040"/>
              </a:tabLst>
            </a:pPr>
            <a:r>
              <a:rPr b="1" lang="pt-BR" sz="1600" spc="-6" strike="noStrike" u="none">
                <a:solidFill>
                  <a:schemeClr val="dk1"/>
                </a:solidFill>
                <a:uFillTx/>
                <a:latin typeface="Times New Roman"/>
              </a:rPr>
              <a:t>ALUOP[0:3]</a:t>
            </a:r>
            <a:r>
              <a:rPr b="1" lang="pt-BR" sz="1600" spc="-6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1" lang="pt-BR" sz="1600" spc="-14" strike="noStrike" u="none">
                <a:solidFill>
                  <a:schemeClr val="dk1"/>
                </a:solidFill>
                <a:uFillTx/>
                <a:latin typeface="Times New Roman"/>
              </a:rPr>
              <a:t>InstReg[9:11] </a:t>
            </a:r>
            <a:r>
              <a:rPr b="1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&amp;</a:t>
            </a:r>
            <a:r>
              <a:rPr b="1" lang="pt-BR" sz="16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1" lang="pt-BR" sz="1600" spc="-11" strike="noStrike" u="none">
                <a:solidFill>
                  <a:schemeClr val="dk1"/>
                </a:solidFill>
                <a:uFillTx/>
                <a:latin typeface="Times New Roman"/>
              </a:rPr>
              <a:t>MASK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9" name="object 15"/>
          <p:cNvSpPr/>
          <p:nvPr/>
        </p:nvSpPr>
        <p:spPr>
          <a:xfrm>
            <a:off x="2590920" y="3505320"/>
            <a:ext cx="75960" cy="1066320"/>
          </a:xfrm>
          <a:custGeom>
            <a:avLst/>
            <a:gdLst>
              <a:gd name="textAreaLeft" fmla="*/ 0 w 75960"/>
              <a:gd name="textAreaRight" fmla="*/ 76320 w 75960"/>
              <a:gd name="textAreaTop" fmla="*/ 0 h 1066320"/>
              <a:gd name="textAreaBottom" fmla="*/ 1066680 h 1066320"/>
            </a:gdLst>
            <a:ahLst/>
            <a:rect l="textAreaLeft" t="textAreaTop" r="textAreaRight" b="textAreaBottom"/>
            <a:pathLst>
              <a:path w="76200" h="1066800">
                <a:moveTo>
                  <a:pt x="76200" y="990600"/>
                </a:moveTo>
                <a:lnTo>
                  <a:pt x="0" y="990600"/>
                </a:lnTo>
                <a:lnTo>
                  <a:pt x="38100" y="1066800"/>
                </a:lnTo>
                <a:lnTo>
                  <a:pt x="76200" y="990600"/>
                </a:lnTo>
                <a:close/>
              </a:path>
              <a:path w="76200" h="1066800">
                <a:moveTo>
                  <a:pt x="76200" y="0"/>
                </a:moveTo>
                <a:lnTo>
                  <a:pt x="0" y="0"/>
                </a:lnTo>
                <a:lnTo>
                  <a:pt x="38100" y="76200"/>
                </a:lnTo>
                <a:lnTo>
                  <a:pt x="76200" y="0"/>
                </a:lnTo>
                <a:close/>
              </a:path>
            </a:pathLst>
          </a:custGeom>
          <a:solidFill>
            <a:srgbClr val="0033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aphicFrame>
        <p:nvGraphicFramePr>
          <p:cNvPr id="140" name="object 16"/>
          <p:cNvGraphicFramePr/>
          <p:nvPr/>
        </p:nvGraphicFramePr>
        <p:xfrm>
          <a:off x="1171080" y="3562560"/>
          <a:ext cx="2878560" cy="929160"/>
        </p:xfrm>
        <a:graphic>
          <a:graphicData uri="http://schemas.openxmlformats.org/drawingml/2006/table">
            <a:tbl>
              <a:tblPr/>
              <a:tblGrid>
                <a:gridCol w="1438560"/>
                <a:gridCol w="1440000"/>
              </a:tblGrid>
              <a:tr h="612000">
                <a:tc gridSpan="2">
                  <a:txBody>
                    <a:bodyPr lIns="0" rIns="0" tIns="67680" bIns="0" anchor="t">
                      <a:noAutofit/>
                    </a:bodyPr>
                    <a:p>
                      <a:pPr marL="969120" indent="-738000">
                        <a:lnSpc>
                          <a:spcPts val="1840"/>
                        </a:lnSpc>
                        <a:spcBef>
                          <a:spcPts val="536"/>
                        </a:spcBef>
                        <a:tabLst>
                          <a:tab algn="l" pos="0"/>
                        </a:tabLst>
                      </a:pPr>
                      <a:r>
                        <a:rPr b="1" lang="pt-BR" sz="1800" spc="-11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Programa </a:t>
                      </a:r>
                      <a:r>
                        <a:rPr b="1" lang="pt-BR" sz="1800" spc="-6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em linguagem  </a:t>
                      </a:r>
                      <a:r>
                        <a:rPr b="1" lang="pt-BR" sz="1800" spc="-11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Assembly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33cc"/>
                      </a:solidFill>
                      <a:prstDash val="solid"/>
                    </a:lnL>
                    <a:lnR w="38160">
                      <a:solidFill>
                        <a:srgbClr val="0033cc"/>
                      </a:solidFill>
                      <a:prstDash val="solid"/>
                    </a:lnR>
                    <a:lnT w="38160">
                      <a:solidFill>
                        <a:srgbClr val="0033cc"/>
                      </a:solidFill>
                      <a:prstDash val="solid"/>
                    </a:lnT>
                    <a:lnB w="38160">
                      <a:solidFill>
                        <a:srgbClr val="0033cc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17160">
                <a:tc>
                  <a:txBody>
                    <a:bodyPr lIns="0" rIns="0" tIns="0" bIns="0" anchor="t">
                      <a:noAutofit/>
                    </a:bodyPr>
                    <a:p>
                      <a:endParaRPr b="0" lang="pt-BR" sz="1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38160">
                      <a:solidFill>
                        <a:srgbClr val="0033cc"/>
                      </a:solidFill>
                      <a:prstDash val="solid"/>
                    </a:lnR>
                    <a:lnT w="38160">
                      <a:solidFill>
                        <a:srgbClr val="0033cc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24120" bIns="0" anchor="t">
                      <a:noAutofit/>
                    </a:bodyPr>
                    <a:p>
                      <a:pPr marL="16560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b="1" i="1" lang="pt-BR" sz="1600" spc="-6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Assembler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33cc"/>
                      </a:solidFill>
                      <a:prstDash val="solid"/>
                    </a:lnL>
                    <a:lnR>
                      <a:noFill/>
                    </a:lnR>
                    <a:lnT w="38160">
                      <a:solidFill>
                        <a:srgbClr val="0033cc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41" name="object 17"/>
          <p:cNvGraphicFramePr/>
          <p:nvPr/>
        </p:nvGraphicFramePr>
        <p:xfrm>
          <a:off x="1171080" y="2571840"/>
          <a:ext cx="2878560" cy="929160"/>
        </p:xfrm>
        <a:graphic>
          <a:graphicData uri="http://schemas.openxmlformats.org/drawingml/2006/table">
            <a:tbl>
              <a:tblPr/>
              <a:tblGrid>
                <a:gridCol w="1438560"/>
                <a:gridCol w="1440000"/>
              </a:tblGrid>
              <a:tr h="610560">
                <a:tc gridSpan="2">
                  <a:txBody>
                    <a:bodyPr lIns="0" rIns="0" tIns="80640" bIns="0" anchor="t">
                      <a:noAutofit/>
                    </a:bodyPr>
                    <a:p>
                      <a:pPr marL="847080" indent="-615960">
                        <a:lnSpc>
                          <a:spcPts val="1840"/>
                        </a:lnSpc>
                        <a:spcBef>
                          <a:spcPts val="635"/>
                        </a:spcBef>
                        <a:tabLst>
                          <a:tab algn="l" pos="0"/>
                        </a:tabLst>
                      </a:pPr>
                      <a:r>
                        <a:rPr b="1" lang="pt-BR" sz="1800" spc="-11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Programa </a:t>
                      </a:r>
                      <a:r>
                        <a:rPr b="1" lang="pt-BR" sz="1800" spc="-6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em linguagem  de </a:t>
                      </a:r>
                      <a:r>
                        <a:rPr b="1" lang="pt-BR" sz="1800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alto </a:t>
                      </a:r>
                      <a:r>
                        <a:rPr b="1" lang="pt-BR" sz="1800" spc="-6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nível</a:t>
                      </a:r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33cc"/>
                      </a:solidFill>
                      <a:prstDash val="solid"/>
                    </a:lnL>
                    <a:lnR w="38160">
                      <a:solidFill>
                        <a:srgbClr val="0033cc"/>
                      </a:solidFill>
                      <a:prstDash val="solid"/>
                    </a:lnR>
                    <a:lnT w="38160">
                      <a:solidFill>
                        <a:srgbClr val="0033cc"/>
                      </a:solidFill>
                      <a:prstDash val="solid"/>
                    </a:lnT>
                    <a:lnB w="38160">
                      <a:solidFill>
                        <a:srgbClr val="0033cc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tc hMerge="1">
                  <a:txBody>
                    <a:bodyPr lIns="90000" rIns="90000" tIns="45000" bIns="45000" anchor="t">
                      <a:noAutofit/>
                    </a:bodyPr>
                    <a:p>
                      <a:endParaRPr b="0" lang="pt-BR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90000" marR="900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729fcf"/>
                    </a:solidFill>
                  </a:tcPr>
                </a:tc>
              </a:tr>
              <a:tr h="318600">
                <a:tc>
                  <a:txBody>
                    <a:bodyPr lIns="0" rIns="0" tIns="0" bIns="0" anchor="t">
                      <a:noAutofit/>
                    </a:bodyPr>
                    <a:p>
                      <a:endParaRPr b="0" lang="pt-BR" sz="1900" strike="noStrike" u="none">
                        <a:solidFill>
                          <a:schemeClr val="dk1"/>
                        </a:solidFill>
                        <a:uFillTx/>
                        <a:latin typeface="Times New Roman"/>
                      </a:endParaRPr>
                    </a:p>
                  </a:txBody>
                  <a:tcPr anchor="t">
                    <a:lnL>
                      <a:noFill/>
                    </a:lnL>
                    <a:lnR w="38160">
                      <a:solidFill>
                        <a:srgbClr val="0033cc"/>
                      </a:solidFill>
                      <a:prstDash val="solid"/>
                    </a:lnR>
                    <a:lnT w="38160">
                      <a:solidFill>
                        <a:srgbClr val="0033cc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 lIns="0" rIns="0" tIns="49320" bIns="0" anchor="t">
                      <a:noAutofit/>
                    </a:bodyPr>
                    <a:p>
                      <a:pPr marL="89640">
                        <a:lnSpc>
                          <a:spcPct val="100000"/>
                        </a:lnSpc>
                        <a:spcBef>
                          <a:spcPts val="391"/>
                        </a:spcBef>
                      </a:pPr>
                      <a:r>
                        <a:rPr b="1" i="1" lang="pt-BR" sz="1600" spc="-6" strike="noStrike" u="none">
                          <a:solidFill>
                            <a:srgbClr val="003366"/>
                          </a:solidFill>
                          <a:uFillTx/>
                          <a:latin typeface="Times New Roman"/>
                        </a:rPr>
                        <a:t>Compilador</a:t>
                      </a:r>
                      <a:endParaRPr b="0" lang="pt-BR" sz="16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38160">
                      <a:solidFill>
                        <a:srgbClr val="0033cc"/>
                      </a:solidFill>
                      <a:prstDash val="solid"/>
                    </a:lnL>
                    <a:lnR>
                      <a:noFill/>
                    </a:lnR>
                    <a:lnT w="38160">
                      <a:solidFill>
                        <a:srgbClr val="0033cc"/>
                      </a:solidFill>
                      <a:prstDash val="solid"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4200"/>
          </a:xfrm>
          <a:prstGeom prst="rect">
            <a:avLst/>
          </a:prstGeom>
          <a:noFill/>
          <a:ln w="0">
            <a:noFill/>
          </a:ln>
        </p:spPr>
        <p:txBody>
          <a:bodyPr lIns="0" rIns="0" tIns="174600" bIns="0" anchor="t">
            <a:noAutofit/>
          </a:bodyPr>
          <a:p>
            <a:pPr marL="2725920" indent="-2141280">
              <a:lnSpc>
                <a:spcPct val="75000"/>
              </a:lnSpc>
              <a:spcBef>
                <a:spcPts val="1375"/>
              </a:spcBef>
              <a:buNone/>
              <a:tabLst>
                <a:tab algn="l" pos="0"/>
              </a:tabLst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Máquina </a:t>
            </a:r>
            <a:r>
              <a:rPr b="0" i="1" lang="pt-BR" sz="4400" spc="-34" strike="noStrike" u="none">
                <a:solidFill>
                  <a:schemeClr val="dk1"/>
                </a:solidFill>
                <a:uFillTx/>
                <a:latin typeface="Times New Roman"/>
              </a:rPr>
              <a:t>reais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máquinas  virtuais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3" name="object 3"/>
          <p:cNvSpPr/>
          <p:nvPr/>
        </p:nvSpPr>
        <p:spPr>
          <a:xfrm>
            <a:off x="457200" y="1595160"/>
            <a:ext cx="7935840" cy="510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345960" indent="-334080" defTabSz="914400">
              <a:lnSpc>
                <a:spcPct val="76000"/>
              </a:lnSpc>
              <a:spcBef>
                <a:spcPts val="890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rgbClr val="3333cc"/>
                </a:solidFill>
                <a:uFillTx/>
                <a:latin typeface="Times New Roman"/>
              </a:rPr>
              <a:t>Máquina real: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conjunto de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hardware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sistema operacional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capaz de executar um conjunto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próprio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instruções  (plataforma de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execução)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6000"/>
              </a:lnSpc>
              <a:spcBef>
                <a:spcPts val="890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5000"/>
              </a:lnSpc>
              <a:spcBef>
                <a:spcPts val="709"/>
              </a:spcBef>
              <a:tabLst>
                <a:tab algn="l" pos="0"/>
              </a:tabLst>
            </a:pPr>
            <a:r>
              <a:rPr b="0" lang="pt-BR" sz="2800" spc="-85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85" strike="noStrike" u="none">
                <a:solidFill>
                  <a:srgbClr val="3333cc"/>
                </a:solidFill>
                <a:uFillTx/>
                <a:latin typeface="Times New Roman"/>
              </a:rPr>
              <a:t>O </a:t>
            </a:r>
            <a:r>
              <a:rPr b="0" i="1" lang="pt-BR" sz="2800" spc="-6" strike="noStrike" u="none">
                <a:solidFill>
                  <a:srgbClr val="3333cc"/>
                </a:solidFill>
                <a:uFillTx/>
                <a:latin typeface="Times New Roman"/>
              </a:rPr>
              <a:t>elo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de ligação </a:t>
            </a:r>
            <a:r>
              <a:rPr b="0" i="1" lang="pt-BR" sz="2800" spc="-14" strike="noStrike" u="none">
                <a:solidFill>
                  <a:srgbClr val="3333cc"/>
                </a:solidFill>
                <a:uFillTx/>
                <a:latin typeface="Times New Roman"/>
              </a:rPr>
              <a:t>entre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a </a:t>
            </a:r>
            <a:r>
              <a:rPr b="0" i="1" lang="pt-BR" sz="2800" spc="-6" strike="noStrike" u="none">
                <a:solidFill>
                  <a:srgbClr val="3333cc"/>
                </a:solidFill>
                <a:uFillTx/>
                <a:latin typeface="Times New Roman"/>
              </a:rPr>
              <a:t>máquina abstrata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e a  máquina </a:t>
            </a:r>
            <a:r>
              <a:rPr b="0" i="1" lang="pt-BR" sz="2800" spc="-34" strike="noStrike" u="none">
                <a:solidFill>
                  <a:srgbClr val="3333cc"/>
                </a:solidFill>
                <a:uFillTx/>
                <a:latin typeface="Times New Roman"/>
              </a:rPr>
              <a:t>real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é o </a:t>
            </a:r>
            <a:r>
              <a:rPr b="0" i="1" lang="pt-BR" sz="2800" spc="-14" strike="noStrike" u="none">
                <a:solidFill>
                  <a:srgbClr val="3333cc"/>
                </a:solidFill>
                <a:uFillTx/>
                <a:latin typeface="Times New Roman"/>
              </a:rPr>
              <a:t>processador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da</a:t>
            </a:r>
            <a:r>
              <a:rPr b="0" i="1" lang="pt-BR" sz="2800" spc="-20" strike="noStrike" u="none">
                <a:solidFill>
                  <a:srgbClr val="3333cc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linguagem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5000"/>
              </a:lnSpc>
              <a:spcBef>
                <a:spcPts val="709"/>
              </a:spcBef>
              <a:tabLst>
                <a:tab algn="l" pos="0"/>
              </a:tabLst>
            </a:pP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6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pt-BR" sz="2800" spc="-31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31" strike="noStrike" u="none">
                <a:solidFill>
                  <a:srgbClr val="3333cc"/>
                </a:solidFill>
                <a:uFillTx/>
                <a:latin typeface="Times New Roman"/>
              </a:rPr>
              <a:t>Processador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da </a:t>
            </a:r>
            <a:r>
              <a:rPr b="0" i="1" lang="pt-BR" sz="2800" spc="-6" strike="noStrike" u="none">
                <a:solidFill>
                  <a:srgbClr val="3333cc"/>
                </a:solidFill>
                <a:uFillTx/>
                <a:latin typeface="Times New Roman"/>
              </a:rPr>
              <a:t>linguagem: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traduz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as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ações especificadas pelo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programador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usando a notação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própria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 linguagem em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uma forma executável 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computador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6000"/>
              </a:lnSpc>
              <a:spcBef>
                <a:spcPts val="581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7000"/>
              </a:lnSpc>
              <a:spcBef>
                <a:spcPts val="550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rgbClr val="3333cc"/>
                </a:solidFill>
                <a:uFillTx/>
                <a:latin typeface="Times New Roman"/>
              </a:rPr>
              <a:t>Máquina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abstrata </a:t>
            </a:r>
            <a:r>
              <a:rPr b="0" i="1" lang="pt-BR" sz="2800" spc="-6" strike="noStrike" u="none">
                <a:solidFill>
                  <a:srgbClr val="3333cc"/>
                </a:solidFill>
                <a:uFillTx/>
                <a:latin typeface="Times New Roman"/>
              </a:rPr>
              <a:t>(virtual):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combinação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um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computador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um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processador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linguagem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4200"/>
          </a:xfrm>
          <a:prstGeom prst="rect">
            <a:avLst/>
          </a:prstGeom>
          <a:noFill/>
          <a:ln w="0">
            <a:noFill/>
          </a:ln>
        </p:spPr>
        <p:txBody>
          <a:bodyPr lIns="0" rIns="0" tIns="176040" bIns="0" anchor="t">
            <a:noAutofit/>
          </a:bodyPr>
          <a:p>
            <a:pPr marL="2724840" indent="-2139840">
              <a:lnSpc>
                <a:spcPct val="75000"/>
              </a:lnSpc>
              <a:spcBef>
                <a:spcPts val="1386"/>
              </a:spcBef>
              <a:buNone/>
              <a:tabLst>
                <a:tab algn="l" pos="0"/>
              </a:tabLst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Máquina </a:t>
            </a:r>
            <a:r>
              <a:rPr b="0" i="1" lang="pt-BR" sz="4400" spc="-34" strike="noStrike" u="none">
                <a:solidFill>
                  <a:schemeClr val="dk1"/>
                </a:solidFill>
                <a:uFillTx/>
                <a:latin typeface="Times New Roman"/>
              </a:rPr>
              <a:t>reais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máquinas  virtuais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5" name="object 3"/>
          <p:cNvSpPr/>
          <p:nvPr/>
        </p:nvSpPr>
        <p:spPr>
          <a:xfrm>
            <a:off x="4881960" y="5270400"/>
            <a:ext cx="75960" cy="431280"/>
          </a:xfrm>
          <a:custGeom>
            <a:avLst/>
            <a:gdLst>
              <a:gd name="textAreaLeft" fmla="*/ 0 w 75960"/>
              <a:gd name="textAreaRight" fmla="*/ 76320 w 75960"/>
              <a:gd name="textAreaTop" fmla="*/ 0 h 431280"/>
              <a:gd name="textAreaBottom" fmla="*/ 431640 h 431280"/>
            </a:gdLst>
            <a:ahLst/>
            <a:rect l="textAreaLeft" t="textAreaTop" r="textAreaRight" b="textAreaBottom"/>
            <a:pathLst>
              <a:path w="76200" h="431800">
                <a:moveTo>
                  <a:pt x="76200" y="355600"/>
                </a:moveTo>
                <a:lnTo>
                  <a:pt x="57150" y="3556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355600"/>
                </a:lnTo>
                <a:lnTo>
                  <a:pt x="0" y="355600"/>
                </a:lnTo>
                <a:lnTo>
                  <a:pt x="38100" y="4318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33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6" name="object 4"/>
          <p:cNvSpPr/>
          <p:nvPr/>
        </p:nvSpPr>
        <p:spPr>
          <a:xfrm>
            <a:off x="2669400" y="4046400"/>
            <a:ext cx="4499280" cy="33264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1014840" defTabSz="914400">
              <a:lnSpc>
                <a:spcPct val="100000"/>
              </a:lnSpc>
              <a:spcBef>
                <a:spcPts val="221"/>
              </a:spcBef>
            </a:pP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Máquina</a:t>
            </a:r>
            <a:r>
              <a:rPr b="1" lang="pt-BR" sz="2000" spc="11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convencional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7" name="object 5"/>
          <p:cNvSpPr/>
          <p:nvPr/>
        </p:nvSpPr>
        <p:spPr>
          <a:xfrm>
            <a:off x="4881960" y="4430880"/>
            <a:ext cx="75960" cy="431280"/>
          </a:xfrm>
          <a:custGeom>
            <a:avLst/>
            <a:gdLst>
              <a:gd name="textAreaLeft" fmla="*/ 0 w 75960"/>
              <a:gd name="textAreaRight" fmla="*/ 76320 w 75960"/>
              <a:gd name="textAreaTop" fmla="*/ 0 h 431280"/>
              <a:gd name="textAreaBottom" fmla="*/ 431640 h 431280"/>
            </a:gdLst>
            <a:ahLst/>
            <a:rect l="textAreaLeft" t="textAreaTop" r="textAreaRight" b="textAreaBottom"/>
            <a:pathLst>
              <a:path w="76200" h="431800">
                <a:moveTo>
                  <a:pt x="76200" y="355600"/>
                </a:moveTo>
                <a:lnTo>
                  <a:pt x="57150" y="3556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355600"/>
                </a:lnTo>
                <a:lnTo>
                  <a:pt x="0" y="355600"/>
                </a:lnTo>
                <a:lnTo>
                  <a:pt x="38100" y="4318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33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48" name="object 6"/>
          <p:cNvSpPr/>
          <p:nvPr/>
        </p:nvSpPr>
        <p:spPr>
          <a:xfrm>
            <a:off x="2669400" y="3205440"/>
            <a:ext cx="4499280" cy="33120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t">
            <a:spAutoFit/>
          </a:bodyPr>
          <a:p>
            <a:pPr marL="1157040" defTabSz="914400">
              <a:lnSpc>
                <a:spcPct val="100000"/>
              </a:lnSpc>
              <a:spcBef>
                <a:spcPts val="210"/>
              </a:spcBef>
            </a:pP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Sistema</a:t>
            </a:r>
            <a:r>
              <a:rPr b="1" lang="pt-BR" sz="2000" spc="11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operacional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object 7"/>
          <p:cNvSpPr/>
          <p:nvPr/>
        </p:nvSpPr>
        <p:spPr>
          <a:xfrm>
            <a:off x="4881960" y="3591720"/>
            <a:ext cx="75960" cy="431280"/>
          </a:xfrm>
          <a:custGeom>
            <a:avLst/>
            <a:gdLst>
              <a:gd name="textAreaLeft" fmla="*/ 0 w 75960"/>
              <a:gd name="textAreaRight" fmla="*/ 76320 w 75960"/>
              <a:gd name="textAreaTop" fmla="*/ 0 h 431280"/>
              <a:gd name="textAreaBottom" fmla="*/ 431640 h 431280"/>
            </a:gdLst>
            <a:ahLst/>
            <a:rect l="textAreaLeft" t="textAreaTop" r="textAreaRight" b="textAreaBottom"/>
            <a:pathLst>
              <a:path w="76200" h="431800">
                <a:moveTo>
                  <a:pt x="76200" y="355600"/>
                </a:moveTo>
                <a:lnTo>
                  <a:pt x="57150" y="3556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355600"/>
                </a:lnTo>
                <a:lnTo>
                  <a:pt x="0" y="355600"/>
                </a:lnTo>
                <a:lnTo>
                  <a:pt x="38100" y="4318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33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0" name="object 8"/>
          <p:cNvSpPr/>
          <p:nvPr/>
        </p:nvSpPr>
        <p:spPr>
          <a:xfrm>
            <a:off x="2669400" y="2364840"/>
            <a:ext cx="4499280" cy="33264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218"/>
              </a:spcBef>
            </a:pP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Linguagem </a:t>
            </a: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de</a:t>
            </a:r>
            <a:r>
              <a:rPr b="1" lang="pt-BR" sz="2000" spc="-11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montagem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object 9"/>
          <p:cNvSpPr/>
          <p:nvPr/>
        </p:nvSpPr>
        <p:spPr>
          <a:xfrm>
            <a:off x="1606680" y="5748120"/>
            <a:ext cx="781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Nível</a:t>
            </a:r>
            <a:r>
              <a:rPr b="0" lang="pt-BR" sz="2000" spc="-6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0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0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2" name="object 10"/>
          <p:cNvSpPr/>
          <p:nvPr/>
        </p:nvSpPr>
        <p:spPr>
          <a:xfrm>
            <a:off x="1606680" y="4059000"/>
            <a:ext cx="781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Nível</a:t>
            </a:r>
            <a:r>
              <a:rPr b="0" lang="pt-BR" sz="2000" spc="-6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0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2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3" name="object 11"/>
          <p:cNvSpPr/>
          <p:nvPr/>
        </p:nvSpPr>
        <p:spPr>
          <a:xfrm>
            <a:off x="1606680" y="3215520"/>
            <a:ext cx="781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Nível</a:t>
            </a:r>
            <a:r>
              <a:rPr b="0" lang="pt-BR" sz="2000" spc="-6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0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3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object 12"/>
          <p:cNvSpPr/>
          <p:nvPr/>
        </p:nvSpPr>
        <p:spPr>
          <a:xfrm>
            <a:off x="1606680" y="2370960"/>
            <a:ext cx="781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Nível</a:t>
            </a:r>
            <a:r>
              <a:rPr b="0" lang="pt-BR" sz="2000" spc="-6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0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4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object 13"/>
          <p:cNvSpPr/>
          <p:nvPr/>
        </p:nvSpPr>
        <p:spPr>
          <a:xfrm>
            <a:off x="4881960" y="1910160"/>
            <a:ext cx="75960" cy="431280"/>
          </a:xfrm>
          <a:custGeom>
            <a:avLst/>
            <a:gdLst>
              <a:gd name="textAreaLeft" fmla="*/ 0 w 75960"/>
              <a:gd name="textAreaRight" fmla="*/ 76320 w 75960"/>
              <a:gd name="textAreaTop" fmla="*/ 0 h 431280"/>
              <a:gd name="textAreaBottom" fmla="*/ 431640 h 431280"/>
            </a:gdLst>
            <a:ahLst/>
            <a:rect l="textAreaLeft" t="textAreaTop" r="textAreaRight" b="textAreaBottom"/>
            <a:pathLst>
              <a:path w="76200" h="431800">
                <a:moveTo>
                  <a:pt x="76200" y="355600"/>
                </a:moveTo>
                <a:lnTo>
                  <a:pt x="57150" y="3556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355600"/>
                </a:lnTo>
                <a:lnTo>
                  <a:pt x="0" y="355600"/>
                </a:lnTo>
                <a:lnTo>
                  <a:pt x="38100" y="4318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33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6" name="object 14"/>
          <p:cNvSpPr/>
          <p:nvPr/>
        </p:nvSpPr>
        <p:spPr>
          <a:xfrm>
            <a:off x="2669400" y="4885560"/>
            <a:ext cx="4499280" cy="33264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8080" bIns="0" anchor="t">
            <a:spAutoFit/>
          </a:bodyPr>
          <a:p>
            <a:pPr marL="515520" defTabSz="914400">
              <a:lnSpc>
                <a:spcPct val="100000"/>
              </a:lnSpc>
              <a:spcBef>
                <a:spcPts val="218"/>
              </a:spcBef>
            </a:pP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Máquina </a:t>
            </a: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de</a:t>
            </a:r>
            <a:r>
              <a:rPr b="1" lang="pt-BR" sz="2000" spc="11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2000" spc="-11" strike="noStrike" u="none">
                <a:solidFill>
                  <a:srgbClr val="003366"/>
                </a:solidFill>
                <a:uFillTx/>
                <a:latin typeface="Times New Roman"/>
              </a:rPr>
              <a:t>microprogramação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object 15"/>
          <p:cNvSpPr/>
          <p:nvPr/>
        </p:nvSpPr>
        <p:spPr>
          <a:xfrm>
            <a:off x="4881960" y="2749680"/>
            <a:ext cx="75960" cy="431280"/>
          </a:xfrm>
          <a:custGeom>
            <a:avLst/>
            <a:gdLst>
              <a:gd name="textAreaLeft" fmla="*/ 0 w 75960"/>
              <a:gd name="textAreaRight" fmla="*/ 76320 w 75960"/>
              <a:gd name="textAreaTop" fmla="*/ 0 h 431280"/>
              <a:gd name="textAreaBottom" fmla="*/ 431640 h 431280"/>
            </a:gdLst>
            <a:ahLst/>
            <a:rect l="textAreaLeft" t="textAreaTop" r="textAreaRight" b="textAreaBottom"/>
            <a:pathLst>
              <a:path w="76200" h="431800">
                <a:moveTo>
                  <a:pt x="76200" y="355600"/>
                </a:moveTo>
                <a:lnTo>
                  <a:pt x="57150" y="355600"/>
                </a:lnTo>
                <a:lnTo>
                  <a:pt x="57150" y="0"/>
                </a:lnTo>
                <a:lnTo>
                  <a:pt x="19050" y="0"/>
                </a:lnTo>
                <a:lnTo>
                  <a:pt x="19050" y="355600"/>
                </a:lnTo>
                <a:lnTo>
                  <a:pt x="0" y="355600"/>
                </a:lnTo>
                <a:lnTo>
                  <a:pt x="38100" y="431800"/>
                </a:lnTo>
                <a:lnTo>
                  <a:pt x="76200" y="355600"/>
                </a:lnTo>
                <a:close/>
              </a:path>
            </a:pathLst>
          </a:custGeom>
          <a:solidFill>
            <a:srgbClr val="0033cc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58" name="object 16"/>
          <p:cNvSpPr/>
          <p:nvPr/>
        </p:nvSpPr>
        <p:spPr>
          <a:xfrm>
            <a:off x="2669400" y="5727600"/>
            <a:ext cx="4499280" cy="331200"/>
          </a:xfrm>
          <a:prstGeom prst="rect">
            <a:avLst/>
          </a:prstGeom>
          <a:solidFill>
            <a:srgbClr val="99ccff"/>
          </a:solidFill>
          <a:ln w="37737">
            <a:solidFill>
              <a:srgbClr val="00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6640" bIns="0" anchor="t">
            <a:spAutoFit/>
          </a:bodyPr>
          <a:p>
            <a:pPr algn="ctr" defTabSz="914400">
              <a:lnSpc>
                <a:spcPct val="100000"/>
              </a:lnSpc>
              <a:spcBef>
                <a:spcPts val="210"/>
              </a:spcBef>
            </a:pP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Lógica</a:t>
            </a: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digital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object 17"/>
          <p:cNvSpPr/>
          <p:nvPr/>
        </p:nvSpPr>
        <p:spPr>
          <a:xfrm>
            <a:off x="1606680" y="4903560"/>
            <a:ext cx="7812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Nível</a:t>
            </a:r>
            <a:r>
              <a:rPr b="0" lang="pt-BR" sz="2000" spc="-6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0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1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object 18"/>
          <p:cNvSpPr/>
          <p:nvPr/>
        </p:nvSpPr>
        <p:spPr>
          <a:xfrm>
            <a:off x="1606680" y="1377000"/>
            <a:ext cx="5562360" cy="100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7604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1386"/>
              </a:spcBef>
              <a:tabLst>
                <a:tab algn="l" pos="1247760"/>
              </a:tabLst>
            </a:pPr>
            <a:r>
              <a:rPr b="0" lang="pt-BR" sz="3000" spc="-6" strike="noStrike" u="none" baseline="2000">
                <a:solidFill>
                  <a:srgbClr val="003366"/>
                </a:solidFill>
                <a:uFillTx/>
                <a:latin typeface="Times New Roman"/>
              </a:rPr>
              <a:t>Nível</a:t>
            </a:r>
            <a:r>
              <a:rPr b="0" lang="pt-BR" sz="3000" spc="6" strike="noStrike" u="none" baseline="2000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0" lang="pt-BR" sz="3000" strike="noStrike" u="none" baseline="2000">
                <a:solidFill>
                  <a:srgbClr val="003366"/>
                </a:solidFill>
                <a:uFillTx/>
                <a:latin typeface="Times New Roman"/>
              </a:rPr>
              <a:t>5</a:t>
            </a:r>
            <a:r>
              <a:rPr b="0" lang="pt-BR" sz="3000" strike="noStrike" u="none" baseline="2000">
                <a:solidFill>
                  <a:srgbClr val="003366"/>
                </a:solidFill>
                <a:uFillTx/>
                <a:latin typeface="Times New Roman"/>
              </a:rPr>
              <a:t>	</a:t>
            </a:r>
            <a:r>
              <a:rPr b="1" lang="pt-BR" sz="2000" strike="noStrike" u="none">
                <a:solidFill>
                  <a:srgbClr val="003366"/>
                </a:solidFill>
                <a:uFillTx/>
                <a:latin typeface="Times New Roman"/>
              </a:rPr>
              <a:t>Linguagem orientada para</a:t>
            </a:r>
            <a:r>
              <a:rPr b="1" lang="pt-BR" sz="2000" spc="-40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2000" spc="-6" strike="noStrike" u="none">
                <a:solidFill>
                  <a:srgbClr val="003366"/>
                </a:solidFill>
                <a:uFillTx/>
                <a:latin typeface="Times New Roman"/>
              </a:rPr>
              <a:t>problemas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42000" defTabSz="914400">
              <a:lnSpc>
                <a:spcPct val="100000"/>
              </a:lnSpc>
              <a:spcBef>
                <a:spcPts val="1029"/>
              </a:spcBef>
              <a:tabLst>
                <a:tab algn="l" pos="1247760"/>
              </a:tabLst>
            </a:pPr>
            <a:r>
              <a:rPr b="1" i="1" lang="pt-BR" sz="1600" spc="-11" strike="noStrike" u="none">
                <a:solidFill>
                  <a:srgbClr val="003366"/>
                </a:solidFill>
                <a:uFillTx/>
                <a:latin typeface="Times New Roman"/>
              </a:rPr>
              <a:t>Tradução</a:t>
            </a:r>
            <a:r>
              <a:rPr b="1" i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(compilador)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object 19"/>
          <p:cNvSpPr/>
          <p:nvPr/>
        </p:nvSpPr>
        <p:spPr>
          <a:xfrm>
            <a:off x="3318480" y="4375080"/>
            <a:ext cx="153144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algn="r" defTabSz="914400">
              <a:lnSpc>
                <a:spcPts val="1774"/>
              </a:lnSpc>
              <a:spcBef>
                <a:spcPts val="99"/>
              </a:spcBef>
            </a:pPr>
            <a:r>
              <a:rPr b="1" i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In</a:t>
            </a:r>
            <a:r>
              <a:rPr b="1" i="1" lang="pt-BR" sz="1600" strike="noStrike" u="none">
                <a:solidFill>
                  <a:srgbClr val="003366"/>
                </a:solidFill>
                <a:uFillTx/>
                <a:latin typeface="Times New Roman"/>
              </a:rPr>
              <a:t>t</a:t>
            </a:r>
            <a:r>
              <a:rPr b="1" i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er</a:t>
            </a:r>
            <a:r>
              <a:rPr b="1" i="1" lang="pt-BR" sz="1600" strike="noStrike" u="none">
                <a:solidFill>
                  <a:srgbClr val="003366"/>
                </a:solidFill>
                <a:uFillTx/>
                <a:latin typeface="Times New Roman"/>
              </a:rPr>
              <a:t>p</a:t>
            </a:r>
            <a:r>
              <a:rPr b="1" i="1" lang="pt-BR" sz="1600" spc="6" strike="noStrike" u="none">
                <a:solidFill>
                  <a:srgbClr val="003366"/>
                </a:solidFill>
                <a:uFillTx/>
                <a:latin typeface="Times New Roman"/>
              </a:rPr>
              <a:t>r</a:t>
            </a:r>
            <a:r>
              <a:rPr b="1" i="1" lang="pt-BR" sz="1600" spc="-14" strike="noStrike" u="none">
                <a:solidFill>
                  <a:srgbClr val="003366"/>
                </a:solidFill>
                <a:uFillTx/>
                <a:latin typeface="Times New Roman"/>
              </a:rPr>
              <a:t>e</a:t>
            </a:r>
            <a:r>
              <a:rPr b="1" i="1" lang="pt-BR" sz="1600" strike="noStrike" u="none">
                <a:solidFill>
                  <a:srgbClr val="003366"/>
                </a:solidFill>
                <a:uFillTx/>
                <a:latin typeface="Times New Roman"/>
              </a:rPr>
              <a:t>tação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r" defTabSz="914400">
              <a:lnSpc>
                <a:spcPts val="1774"/>
              </a:lnSpc>
            </a:pP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(mic</a:t>
            </a:r>
            <a:r>
              <a:rPr b="1" lang="pt-BR" sz="1600" spc="-14" strike="noStrike" u="none">
                <a:solidFill>
                  <a:srgbClr val="003366"/>
                </a:solidFill>
                <a:uFillTx/>
                <a:latin typeface="Times New Roman"/>
              </a:rPr>
              <a:t>r</a:t>
            </a:r>
            <a:r>
              <a:rPr b="1" lang="pt-BR" sz="1600" spc="-11" strike="noStrike" u="none">
                <a:solidFill>
                  <a:srgbClr val="003366"/>
                </a:solidFill>
                <a:uFillTx/>
                <a:latin typeface="Times New Roman"/>
              </a:rPr>
              <a:t>o</a:t>
            </a: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p</a:t>
            </a:r>
            <a:r>
              <a:rPr b="1" lang="pt-BR" sz="1600" spc="-20" strike="noStrike" u="none">
                <a:solidFill>
                  <a:srgbClr val="003366"/>
                </a:solidFill>
                <a:uFillTx/>
                <a:latin typeface="Times New Roman"/>
              </a:rPr>
              <a:t>r</a:t>
            </a:r>
            <a:r>
              <a:rPr b="1" lang="pt-BR" sz="1600" strike="noStrike" u="none">
                <a:solidFill>
                  <a:srgbClr val="003366"/>
                </a:solidFill>
                <a:uFillTx/>
                <a:latin typeface="Times New Roman"/>
              </a:rPr>
              <a:t>ogra</a:t>
            </a: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m</a:t>
            </a:r>
            <a:r>
              <a:rPr b="1" lang="pt-BR" sz="1600" spc="6" strike="noStrike" u="none">
                <a:solidFill>
                  <a:srgbClr val="003366"/>
                </a:solidFill>
                <a:uFillTx/>
                <a:latin typeface="Times New Roman"/>
              </a:rPr>
              <a:t>a</a:t>
            </a:r>
            <a:r>
              <a:rPr b="1" lang="pt-BR" sz="1600" strike="noStrike" u="none">
                <a:solidFill>
                  <a:srgbClr val="003366"/>
                </a:solidFill>
                <a:uFillTx/>
                <a:latin typeface="Times New Roman"/>
              </a:rPr>
              <a:t>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object 20"/>
          <p:cNvSpPr/>
          <p:nvPr/>
        </p:nvSpPr>
        <p:spPr>
          <a:xfrm>
            <a:off x="2984400" y="3543480"/>
            <a:ext cx="1869120" cy="46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73800" defTabSz="914400">
              <a:lnSpc>
                <a:spcPts val="1774"/>
              </a:lnSpc>
              <a:spcBef>
                <a:spcPts val="99"/>
              </a:spcBef>
            </a:pPr>
            <a:r>
              <a:rPr b="1" i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Interpretação</a:t>
            </a:r>
            <a:r>
              <a:rPr b="1" i="1" lang="pt-BR" sz="1600" spc="-71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i="1" lang="pt-BR" sz="1600" strike="noStrike" u="none">
                <a:solidFill>
                  <a:srgbClr val="003366"/>
                </a:solidFill>
                <a:uFillTx/>
                <a:latin typeface="Times New Roman"/>
              </a:rPr>
              <a:t>parcial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1774"/>
              </a:lnSpc>
            </a:pP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(sistema</a:t>
            </a:r>
            <a:r>
              <a:rPr b="1" lang="pt-BR" sz="1600" spc="-4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operacional)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object 21"/>
          <p:cNvSpPr/>
          <p:nvPr/>
        </p:nvSpPr>
        <p:spPr>
          <a:xfrm>
            <a:off x="2966760" y="2828160"/>
            <a:ext cx="1870920" cy="25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i="1" lang="pt-BR" sz="1600" spc="-11" strike="noStrike" u="none">
                <a:solidFill>
                  <a:srgbClr val="003366"/>
                </a:solidFill>
                <a:uFillTx/>
                <a:latin typeface="Times New Roman"/>
              </a:rPr>
              <a:t>Tradução</a:t>
            </a:r>
            <a:r>
              <a:rPr b="1" i="1" lang="pt-BR" sz="1600" spc="-65" strike="noStrike" u="none">
                <a:solidFill>
                  <a:srgbClr val="003366"/>
                </a:solidFill>
                <a:uFillTx/>
                <a:latin typeface="Times New Roman"/>
              </a:rPr>
              <a:t> </a:t>
            </a:r>
            <a:r>
              <a:rPr b="1" lang="pt-BR" sz="1600" spc="-6" strike="noStrike" u="none">
                <a:solidFill>
                  <a:srgbClr val="003366"/>
                </a:solidFill>
                <a:uFillTx/>
                <a:latin typeface="Times New Roman"/>
              </a:rPr>
              <a:t>(montador)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object 2"/>
          <p:cNvSpPr/>
          <p:nvPr/>
        </p:nvSpPr>
        <p:spPr>
          <a:xfrm>
            <a:off x="538560" y="5049360"/>
            <a:ext cx="30240" cy="1494360"/>
          </a:xfrm>
          <a:custGeom>
            <a:avLst/>
            <a:gdLst>
              <a:gd name="textAreaLeft" fmla="*/ 0 w 30240"/>
              <a:gd name="textAreaRight" fmla="*/ 30600 w 30240"/>
              <a:gd name="textAreaTop" fmla="*/ 0 h 1494360"/>
              <a:gd name="textAreaBottom" fmla="*/ 1494720 h 1494360"/>
            </a:gdLst>
            <a:ahLst/>
            <a:rect l="textAreaLeft" t="textAreaTop" r="textAreaRight" b="textAreaBottom"/>
            <a:pathLst>
              <a:path w="30479" h="1494790">
                <a:moveTo>
                  <a:pt x="30480" y="0"/>
                </a:moveTo>
                <a:lnTo>
                  <a:pt x="0" y="0"/>
                </a:lnTo>
                <a:lnTo>
                  <a:pt x="0" y="1493520"/>
                </a:lnTo>
                <a:lnTo>
                  <a:pt x="635" y="1493520"/>
                </a:lnTo>
                <a:lnTo>
                  <a:pt x="635" y="1494790"/>
                </a:lnTo>
                <a:lnTo>
                  <a:pt x="29210" y="1494790"/>
                </a:lnTo>
                <a:lnTo>
                  <a:pt x="29210" y="1493520"/>
                </a:lnTo>
                <a:lnTo>
                  <a:pt x="30480" y="1493520"/>
                </a:lnTo>
                <a:lnTo>
                  <a:pt x="30480" y="0"/>
                </a:lnTo>
                <a:close/>
              </a:path>
            </a:pathLst>
          </a:custGeom>
          <a:solidFill>
            <a:srgbClr val="ffcc0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165" name="object 3"/>
          <p:cNvGrpSpPr/>
          <p:nvPr/>
        </p:nvGrpSpPr>
        <p:grpSpPr>
          <a:xfrm>
            <a:off x="0" y="0"/>
            <a:ext cx="1104480" cy="6857640"/>
            <a:chOff x="0" y="0"/>
            <a:chExt cx="1104480" cy="6857640"/>
          </a:xfrm>
        </p:grpSpPr>
        <p:sp>
          <p:nvSpPr>
            <p:cNvPr id="166" name="object 4"/>
            <p:cNvSpPr/>
            <p:nvPr/>
          </p:nvSpPr>
          <p:spPr>
            <a:xfrm>
              <a:off x="538560" y="594360"/>
              <a:ext cx="30240" cy="346428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3464280"/>
                <a:gd name="textAreaBottom" fmla="*/ 3464640 h 3464280"/>
              </a:gdLst>
              <a:ahLst/>
              <a:rect l="textAreaLeft" t="textAreaTop" r="textAreaRight" b="textAreaBottom"/>
              <a:pathLst>
                <a:path w="30479" h="3464560">
                  <a:moveTo>
                    <a:pt x="0" y="3464560"/>
                  </a:moveTo>
                  <a:lnTo>
                    <a:pt x="30479" y="3464560"/>
                  </a:lnTo>
                  <a:lnTo>
                    <a:pt x="30479" y="0"/>
                  </a:lnTo>
                  <a:lnTo>
                    <a:pt x="0" y="0"/>
                  </a:lnTo>
                  <a:lnTo>
                    <a:pt x="0" y="3464560"/>
                  </a:lnTo>
                  <a:close/>
                </a:path>
              </a:pathLst>
            </a:custGeom>
            <a:solidFill>
              <a:srgbClr val="ff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67" name="object 5"/>
            <p:cNvSpPr/>
            <p:nvPr/>
          </p:nvSpPr>
          <p:spPr>
            <a:xfrm>
              <a:off x="0" y="0"/>
              <a:ext cx="1104480" cy="68576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1700640" y="251280"/>
            <a:ext cx="591840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Preparação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44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169" name="object 7"/>
          <p:cNvSpPr/>
          <p:nvPr/>
        </p:nvSpPr>
        <p:spPr>
          <a:xfrm>
            <a:off x="608400" y="1848960"/>
            <a:ext cx="1753560" cy="1080360"/>
          </a:xfrm>
          <a:prstGeom prst="rect">
            <a:avLst/>
          </a:prstGeom>
          <a:solidFill>
            <a:srgbClr val="e5e5ff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36160" bIns="0" anchor="t">
            <a:spAutoFit/>
          </a:bodyPr>
          <a:p>
            <a:pPr marL="563760" indent="-141120" defTabSz="914400">
              <a:lnSpc>
                <a:spcPct val="77000"/>
              </a:lnSpc>
              <a:spcBef>
                <a:spcPts val="18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 fonte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object 8"/>
          <p:cNvSpPr/>
          <p:nvPr/>
        </p:nvSpPr>
        <p:spPr>
          <a:xfrm>
            <a:off x="3886200" y="1848960"/>
            <a:ext cx="1752120" cy="798840"/>
          </a:xfrm>
          <a:prstGeom prst="rect">
            <a:avLst/>
          </a:prstGeom>
          <a:solidFill>
            <a:srgbClr val="e5e5ff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36160" bIns="0" anchor="t">
            <a:spAutoFit/>
          </a:bodyPr>
          <a:p>
            <a:pPr marL="50760" indent="58320" defTabSz="914400">
              <a:lnSpc>
                <a:spcPct val="77000"/>
              </a:lnSpc>
              <a:spcBef>
                <a:spcPts val="1860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processador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</a:t>
            </a:r>
            <a:r>
              <a:rPr b="0" lang="pt-BR" sz="2400" spc="-99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71" name="object 9"/>
          <p:cNvGrpSpPr/>
          <p:nvPr/>
        </p:nvGrpSpPr>
        <p:grpSpPr>
          <a:xfrm>
            <a:off x="2438280" y="2153880"/>
            <a:ext cx="1371240" cy="458280"/>
            <a:chOff x="2438280" y="2153880"/>
            <a:chExt cx="1371240" cy="458280"/>
          </a:xfrm>
        </p:grpSpPr>
        <p:sp>
          <p:nvSpPr>
            <p:cNvPr id="172" name="object 10"/>
            <p:cNvSpPr/>
            <p:nvPr/>
          </p:nvSpPr>
          <p:spPr>
            <a:xfrm>
              <a:off x="2651760" y="2153880"/>
              <a:ext cx="1157760" cy="458280"/>
            </a:xfrm>
            <a:custGeom>
              <a:avLst/>
              <a:gdLst>
                <a:gd name="textAreaLeft" fmla="*/ 0 w 1157760"/>
                <a:gd name="textAreaRight" fmla="*/ 1158120 w 1157760"/>
                <a:gd name="textAreaTop" fmla="*/ 0 h 458280"/>
                <a:gd name="textAreaBottom" fmla="*/ 458640 h 458280"/>
              </a:gdLst>
              <a:ahLst/>
              <a:rect l="textAreaLeft" t="textAreaTop" r="textAreaRight" b="textAreaBottom"/>
              <a:pathLst>
                <a:path w="1158239" h="458469">
                  <a:moveTo>
                    <a:pt x="815339" y="0"/>
                  </a:moveTo>
                  <a:lnTo>
                    <a:pt x="815339" y="114300"/>
                  </a:lnTo>
                  <a:lnTo>
                    <a:pt x="0" y="114300"/>
                  </a:lnTo>
                  <a:lnTo>
                    <a:pt x="0" y="342900"/>
                  </a:lnTo>
                  <a:lnTo>
                    <a:pt x="815339" y="342900"/>
                  </a:lnTo>
                  <a:lnTo>
                    <a:pt x="815339" y="458469"/>
                  </a:lnTo>
                  <a:lnTo>
                    <a:pt x="1158239" y="228600"/>
                  </a:lnTo>
                  <a:lnTo>
                    <a:pt x="815339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73" name="object 11"/>
            <p:cNvSpPr/>
            <p:nvPr/>
          </p:nvSpPr>
          <p:spPr>
            <a:xfrm>
              <a:off x="2651760" y="2153880"/>
              <a:ext cx="1157760" cy="458280"/>
            </a:xfrm>
            <a:custGeom>
              <a:avLst/>
              <a:gdLst>
                <a:gd name="textAreaLeft" fmla="*/ 0 w 1157760"/>
                <a:gd name="textAreaRight" fmla="*/ 1158120 w 1157760"/>
                <a:gd name="textAreaTop" fmla="*/ 0 h 458280"/>
                <a:gd name="textAreaBottom" fmla="*/ 458640 h 458280"/>
              </a:gdLst>
              <a:ahLst/>
              <a:rect l="textAreaLeft" t="textAreaTop" r="textAreaRight" b="textAreaBottom"/>
              <a:pathLst>
                <a:path w="1158239" h="458469">
                  <a:moveTo>
                    <a:pt x="0" y="114300"/>
                  </a:moveTo>
                  <a:lnTo>
                    <a:pt x="815339" y="114300"/>
                  </a:lnTo>
                  <a:lnTo>
                    <a:pt x="815339" y="0"/>
                  </a:lnTo>
                  <a:lnTo>
                    <a:pt x="1158239" y="228600"/>
                  </a:lnTo>
                  <a:lnTo>
                    <a:pt x="815339" y="458469"/>
                  </a:lnTo>
                  <a:lnTo>
                    <a:pt x="815339" y="342900"/>
                  </a:lnTo>
                  <a:lnTo>
                    <a:pt x="0" y="342900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74" name="object 12"/>
            <p:cNvSpPr/>
            <p:nvPr/>
          </p:nvSpPr>
          <p:spPr>
            <a:xfrm>
              <a:off x="2438280" y="2268360"/>
              <a:ext cx="41400" cy="22824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1910" h="228600">
                  <a:moveTo>
                    <a:pt x="4191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41910" y="228600"/>
                  </a:lnTo>
                  <a:lnTo>
                    <a:pt x="4191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75" name="object 13"/>
            <p:cNvSpPr/>
            <p:nvPr/>
          </p:nvSpPr>
          <p:spPr>
            <a:xfrm>
              <a:off x="2438280" y="2268360"/>
              <a:ext cx="41400" cy="228240"/>
            </a:xfrm>
            <a:custGeom>
              <a:avLst/>
              <a:gdLst>
                <a:gd name="textAreaLeft" fmla="*/ 0 w 41400"/>
                <a:gd name="textAreaRight" fmla="*/ 41760 w 4140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41910" h="228600">
                  <a:moveTo>
                    <a:pt x="0" y="0"/>
                  </a:moveTo>
                  <a:lnTo>
                    <a:pt x="41910" y="0"/>
                  </a:lnTo>
                  <a:lnTo>
                    <a:pt x="4191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76" name="object 14"/>
            <p:cNvSpPr/>
            <p:nvPr/>
          </p:nvSpPr>
          <p:spPr>
            <a:xfrm>
              <a:off x="2523600" y="2268360"/>
              <a:ext cx="86040" cy="22824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6360" h="228600">
                  <a:moveTo>
                    <a:pt x="86360" y="0"/>
                  </a:moveTo>
                  <a:lnTo>
                    <a:pt x="0" y="0"/>
                  </a:lnTo>
                  <a:lnTo>
                    <a:pt x="0" y="228600"/>
                  </a:lnTo>
                  <a:lnTo>
                    <a:pt x="86360" y="228600"/>
                  </a:lnTo>
                  <a:lnTo>
                    <a:pt x="8636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77" name="object 15"/>
            <p:cNvSpPr/>
            <p:nvPr/>
          </p:nvSpPr>
          <p:spPr>
            <a:xfrm>
              <a:off x="2523600" y="2268360"/>
              <a:ext cx="86040" cy="228240"/>
            </a:xfrm>
            <a:custGeom>
              <a:avLst/>
              <a:gdLst>
                <a:gd name="textAreaLeft" fmla="*/ 0 w 86040"/>
                <a:gd name="textAreaRight" fmla="*/ 86400 w 860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86360" h="228600">
                  <a:moveTo>
                    <a:pt x="0" y="0"/>
                  </a:moveTo>
                  <a:lnTo>
                    <a:pt x="86360" y="0"/>
                  </a:lnTo>
                  <a:lnTo>
                    <a:pt x="86360" y="228600"/>
                  </a:lnTo>
                  <a:lnTo>
                    <a:pt x="0" y="2286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78" name="object 16"/>
          <p:cNvGrpSpPr/>
          <p:nvPr/>
        </p:nvGrpSpPr>
        <p:grpSpPr>
          <a:xfrm>
            <a:off x="5715000" y="2077560"/>
            <a:ext cx="1294920" cy="458280"/>
            <a:chOff x="5715000" y="2077560"/>
            <a:chExt cx="1294920" cy="458280"/>
          </a:xfrm>
        </p:grpSpPr>
        <p:sp>
          <p:nvSpPr>
            <p:cNvPr id="179" name="object 17"/>
            <p:cNvSpPr/>
            <p:nvPr/>
          </p:nvSpPr>
          <p:spPr>
            <a:xfrm>
              <a:off x="5916960" y="2077560"/>
              <a:ext cx="1092960" cy="458280"/>
            </a:xfrm>
            <a:custGeom>
              <a:avLst/>
              <a:gdLst>
                <a:gd name="textAreaLeft" fmla="*/ 0 w 1092960"/>
                <a:gd name="textAreaRight" fmla="*/ 1093320 w 1092960"/>
                <a:gd name="textAreaTop" fmla="*/ 0 h 458280"/>
                <a:gd name="textAreaBottom" fmla="*/ 458640 h 458280"/>
              </a:gdLst>
              <a:ahLst/>
              <a:rect l="textAreaLeft" t="textAreaTop" r="textAreaRight" b="textAreaBottom"/>
              <a:pathLst>
                <a:path w="1093470" h="458469">
                  <a:moveTo>
                    <a:pt x="769620" y="0"/>
                  </a:moveTo>
                  <a:lnTo>
                    <a:pt x="769620" y="114300"/>
                  </a:lnTo>
                  <a:lnTo>
                    <a:pt x="0" y="114300"/>
                  </a:lnTo>
                  <a:lnTo>
                    <a:pt x="0" y="344169"/>
                  </a:lnTo>
                  <a:lnTo>
                    <a:pt x="769620" y="344169"/>
                  </a:lnTo>
                  <a:lnTo>
                    <a:pt x="769620" y="458469"/>
                  </a:lnTo>
                  <a:lnTo>
                    <a:pt x="1093470" y="228600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0" name="object 18"/>
            <p:cNvSpPr/>
            <p:nvPr/>
          </p:nvSpPr>
          <p:spPr>
            <a:xfrm>
              <a:off x="5916960" y="2077560"/>
              <a:ext cx="1092960" cy="458280"/>
            </a:xfrm>
            <a:custGeom>
              <a:avLst/>
              <a:gdLst>
                <a:gd name="textAreaLeft" fmla="*/ 0 w 1092960"/>
                <a:gd name="textAreaRight" fmla="*/ 1093320 w 1092960"/>
                <a:gd name="textAreaTop" fmla="*/ 0 h 458280"/>
                <a:gd name="textAreaBottom" fmla="*/ 458640 h 458280"/>
              </a:gdLst>
              <a:ahLst/>
              <a:rect l="textAreaLeft" t="textAreaTop" r="textAreaRight" b="textAreaBottom"/>
              <a:pathLst>
                <a:path w="1093470" h="458469">
                  <a:moveTo>
                    <a:pt x="0" y="114300"/>
                  </a:moveTo>
                  <a:lnTo>
                    <a:pt x="769620" y="114300"/>
                  </a:lnTo>
                  <a:lnTo>
                    <a:pt x="769620" y="0"/>
                  </a:lnTo>
                  <a:lnTo>
                    <a:pt x="1093470" y="228600"/>
                  </a:lnTo>
                  <a:lnTo>
                    <a:pt x="769620" y="458469"/>
                  </a:lnTo>
                  <a:lnTo>
                    <a:pt x="769620" y="344169"/>
                  </a:lnTo>
                  <a:lnTo>
                    <a:pt x="0" y="344169"/>
                  </a:lnTo>
                  <a:lnTo>
                    <a:pt x="0" y="1143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1" name="object 19"/>
            <p:cNvSpPr/>
            <p:nvPr/>
          </p:nvSpPr>
          <p:spPr>
            <a:xfrm>
              <a:off x="5715000" y="2192040"/>
              <a:ext cx="38880" cy="2296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9370" h="229869">
                  <a:moveTo>
                    <a:pt x="39370" y="0"/>
                  </a:moveTo>
                  <a:lnTo>
                    <a:pt x="0" y="0"/>
                  </a:lnTo>
                  <a:lnTo>
                    <a:pt x="0" y="229869"/>
                  </a:lnTo>
                  <a:lnTo>
                    <a:pt x="39370" y="229869"/>
                  </a:lnTo>
                  <a:lnTo>
                    <a:pt x="3937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2" name="object 20"/>
            <p:cNvSpPr/>
            <p:nvPr/>
          </p:nvSpPr>
          <p:spPr>
            <a:xfrm>
              <a:off x="5715000" y="2192040"/>
              <a:ext cx="38880" cy="229680"/>
            </a:xfrm>
            <a:custGeom>
              <a:avLst/>
              <a:gdLst>
                <a:gd name="textAreaLeft" fmla="*/ 0 w 38880"/>
                <a:gd name="textAreaRight" fmla="*/ 39240 w 3888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39370" h="229869">
                  <a:moveTo>
                    <a:pt x="0" y="0"/>
                  </a:moveTo>
                  <a:lnTo>
                    <a:pt x="39370" y="0"/>
                  </a:lnTo>
                  <a:lnTo>
                    <a:pt x="39370" y="229869"/>
                  </a:lnTo>
                  <a:lnTo>
                    <a:pt x="0" y="2298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3" name="object 21"/>
            <p:cNvSpPr/>
            <p:nvPr/>
          </p:nvSpPr>
          <p:spPr>
            <a:xfrm>
              <a:off x="5794920" y="2192040"/>
              <a:ext cx="81000" cy="22968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81279" h="229869">
                  <a:moveTo>
                    <a:pt x="81279" y="0"/>
                  </a:moveTo>
                  <a:lnTo>
                    <a:pt x="0" y="0"/>
                  </a:lnTo>
                  <a:lnTo>
                    <a:pt x="0" y="229869"/>
                  </a:lnTo>
                  <a:lnTo>
                    <a:pt x="81279" y="22986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4" name="object 22"/>
            <p:cNvSpPr/>
            <p:nvPr/>
          </p:nvSpPr>
          <p:spPr>
            <a:xfrm>
              <a:off x="5794920" y="2192040"/>
              <a:ext cx="81000" cy="22968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81279" h="229869">
                  <a:moveTo>
                    <a:pt x="0" y="0"/>
                  </a:moveTo>
                  <a:lnTo>
                    <a:pt x="81279" y="0"/>
                  </a:lnTo>
                  <a:lnTo>
                    <a:pt x="81279" y="229869"/>
                  </a:lnTo>
                  <a:lnTo>
                    <a:pt x="0" y="2298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85" name="object 23"/>
          <p:cNvSpPr/>
          <p:nvPr/>
        </p:nvSpPr>
        <p:spPr>
          <a:xfrm>
            <a:off x="7009200" y="1848960"/>
            <a:ext cx="1753560" cy="1080360"/>
          </a:xfrm>
          <a:prstGeom prst="rect">
            <a:avLst/>
          </a:prstGeom>
          <a:solidFill>
            <a:srgbClr val="e5e5ff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36160" bIns="0" anchor="t">
            <a:spAutoFit/>
          </a:bodyPr>
          <a:p>
            <a:pPr marL="495360" indent="-72360" defTabSz="914400">
              <a:lnSpc>
                <a:spcPct val="77000"/>
              </a:lnSpc>
              <a:spcBef>
                <a:spcPts val="18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 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86" name="object 24"/>
          <p:cNvGrpSpPr/>
          <p:nvPr/>
        </p:nvGrpSpPr>
        <p:grpSpPr>
          <a:xfrm>
            <a:off x="2700000" y="4363560"/>
            <a:ext cx="1033560" cy="456840"/>
            <a:chOff x="2700000" y="4363560"/>
            <a:chExt cx="1033560" cy="456840"/>
          </a:xfrm>
        </p:grpSpPr>
        <p:sp>
          <p:nvSpPr>
            <p:cNvPr id="187" name="object 25"/>
            <p:cNvSpPr/>
            <p:nvPr/>
          </p:nvSpPr>
          <p:spPr>
            <a:xfrm>
              <a:off x="2861280" y="4363560"/>
              <a:ext cx="872280" cy="4568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872489" h="457200">
                  <a:moveTo>
                    <a:pt x="613410" y="0"/>
                  </a:moveTo>
                  <a:lnTo>
                    <a:pt x="613410" y="114299"/>
                  </a:lnTo>
                  <a:lnTo>
                    <a:pt x="0" y="114299"/>
                  </a:lnTo>
                  <a:lnTo>
                    <a:pt x="0" y="342899"/>
                  </a:lnTo>
                  <a:lnTo>
                    <a:pt x="613410" y="342899"/>
                  </a:lnTo>
                  <a:lnTo>
                    <a:pt x="613410" y="457199"/>
                  </a:lnTo>
                  <a:lnTo>
                    <a:pt x="872489" y="228599"/>
                  </a:lnTo>
                  <a:lnTo>
                    <a:pt x="61341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8" name="object 26"/>
            <p:cNvSpPr/>
            <p:nvPr/>
          </p:nvSpPr>
          <p:spPr>
            <a:xfrm>
              <a:off x="2861280" y="4363560"/>
              <a:ext cx="872280" cy="456840"/>
            </a:xfrm>
            <a:custGeom>
              <a:avLst/>
              <a:gdLst>
                <a:gd name="textAreaLeft" fmla="*/ 0 w 872280"/>
                <a:gd name="textAreaRight" fmla="*/ 872640 w 87228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872489" h="457200">
                  <a:moveTo>
                    <a:pt x="0" y="114299"/>
                  </a:moveTo>
                  <a:lnTo>
                    <a:pt x="613410" y="114299"/>
                  </a:lnTo>
                  <a:lnTo>
                    <a:pt x="613410" y="0"/>
                  </a:lnTo>
                  <a:lnTo>
                    <a:pt x="872489" y="228599"/>
                  </a:lnTo>
                  <a:lnTo>
                    <a:pt x="613410" y="457199"/>
                  </a:lnTo>
                  <a:lnTo>
                    <a:pt x="613410" y="342899"/>
                  </a:lnTo>
                  <a:lnTo>
                    <a:pt x="0" y="342899"/>
                  </a:lnTo>
                  <a:lnTo>
                    <a:pt x="0" y="114299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89" name="object 27"/>
            <p:cNvSpPr/>
            <p:nvPr/>
          </p:nvSpPr>
          <p:spPr>
            <a:xfrm>
              <a:off x="2700000" y="4478040"/>
              <a:ext cx="31320" cy="2282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31750" h="228600">
                  <a:moveTo>
                    <a:pt x="31750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31750" y="228599"/>
                  </a:lnTo>
                  <a:lnTo>
                    <a:pt x="3175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90" name="object 28"/>
            <p:cNvSpPr/>
            <p:nvPr/>
          </p:nvSpPr>
          <p:spPr>
            <a:xfrm>
              <a:off x="2700000" y="4478040"/>
              <a:ext cx="31320" cy="228240"/>
            </a:xfrm>
            <a:custGeom>
              <a:avLst/>
              <a:gdLst>
                <a:gd name="textAreaLeft" fmla="*/ 0 w 31320"/>
                <a:gd name="textAreaRight" fmla="*/ 31680 w 3132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31750" h="228600">
                  <a:moveTo>
                    <a:pt x="0" y="0"/>
                  </a:moveTo>
                  <a:lnTo>
                    <a:pt x="31750" y="0"/>
                  </a:lnTo>
                  <a:lnTo>
                    <a:pt x="31750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91" name="object 29"/>
            <p:cNvSpPr/>
            <p:nvPr/>
          </p:nvSpPr>
          <p:spPr>
            <a:xfrm>
              <a:off x="2763360" y="4478040"/>
              <a:ext cx="64440" cy="22824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64769" h="228600">
                  <a:moveTo>
                    <a:pt x="64769" y="0"/>
                  </a:moveTo>
                  <a:lnTo>
                    <a:pt x="0" y="0"/>
                  </a:lnTo>
                  <a:lnTo>
                    <a:pt x="0" y="228599"/>
                  </a:lnTo>
                  <a:lnTo>
                    <a:pt x="64769" y="228599"/>
                  </a:lnTo>
                  <a:lnTo>
                    <a:pt x="64769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92" name="object 30"/>
            <p:cNvSpPr/>
            <p:nvPr/>
          </p:nvSpPr>
          <p:spPr>
            <a:xfrm>
              <a:off x="2763360" y="4478040"/>
              <a:ext cx="64440" cy="228240"/>
            </a:xfrm>
            <a:custGeom>
              <a:avLst/>
              <a:gdLst>
                <a:gd name="textAreaLeft" fmla="*/ 0 w 64440"/>
                <a:gd name="textAreaRight" fmla="*/ 64800 w 64440"/>
                <a:gd name="textAreaTop" fmla="*/ 0 h 228240"/>
                <a:gd name="textAreaBottom" fmla="*/ 228600 h 228240"/>
              </a:gdLst>
              <a:ahLst/>
              <a:rect l="textAreaLeft" t="textAreaTop" r="textAreaRight" b="textAreaBottom"/>
              <a:pathLst>
                <a:path w="64769" h="228600">
                  <a:moveTo>
                    <a:pt x="0" y="0"/>
                  </a:moveTo>
                  <a:lnTo>
                    <a:pt x="64769" y="0"/>
                  </a:lnTo>
                  <a:lnTo>
                    <a:pt x="64769" y="228599"/>
                  </a:lnTo>
                  <a:lnTo>
                    <a:pt x="0" y="22859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193" name="object 31"/>
          <p:cNvGrpSpPr/>
          <p:nvPr/>
        </p:nvGrpSpPr>
        <p:grpSpPr>
          <a:xfrm>
            <a:off x="533520" y="4059000"/>
            <a:ext cx="1752120" cy="990360"/>
            <a:chOff x="533520" y="4059000"/>
            <a:chExt cx="1752120" cy="990360"/>
          </a:xfrm>
        </p:grpSpPr>
        <p:sp>
          <p:nvSpPr>
            <p:cNvPr id="194" name="object 32"/>
            <p:cNvSpPr/>
            <p:nvPr/>
          </p:nvSpPr>
          <p:spPr>
            <a:xfrm>
              <a:off x="533520" y="4059000"/>
              <a:ext cx="1752120" cy="990360"/>
            </a:xfrm>
            <a:custGeom>
              <a:avLst/>
              <a:gdLst>
                <a:gd name="textAreaLeft" fmla="*/ 0 w 1752120"/>
                <a:gd name="textAreaRight" fmla="*/ 1752480 w 175212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1752600" h="990600">
                  <a:moveTo>
                    <a:pt x="1752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1752600" y="990599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e5e5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95" name="object 33"/>
            <p:cNvSpPr/>
            <p:nvPr/>
          </p:nvSpPr>
          <p:spPr>
            <a:xfrm>
              <a:off x="533520" y="4059000"/>
              <a:ext cx="1752120" cy="990360"/>
            </a:xfrm>
            <a:custGeom>
              <a:avLst/>
              <a:gdLst>
                <a:gd name="textAreaLeft" fmla="*/ 0 w 1752120"/>
                <a:gd name="textAreaRight" fmla="*/ 1752480 w 175212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1752600" h="990600">
                  <a:moveTo>
                    <a:pt x="876300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990599"/>
                  </a:lnTo>
                  <a:lnTo>
                    <a:pt x="876300" y="990599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196" name="object 34"/>
          <p:cNvSpPr/>
          <p:nvPr/>
        </p:nvSpPr>
        <p:spPr>
          <a:xfrm>
            <a:off x="956160" y="4244400"/>
            <a:ext cx="833400" cy="894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50040" bIns="0" anchor="t">
            <a:spAutoFit/>
          </a:bodyPr>
          <a:p>
            <a:pPr marL="71280" indent="-71280" defTabSz="914400">
              <a:lnSpc>
                <a:spcPct val="77000"/>
              </a:lnSpc>
              <a:spcBef>
                <a:spcPts val="394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 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197" name="object 35"/>
          <p:cNvGrpSpPr/>
          <p:nvPr/>
        </p:nvGrpSpPr>
        <p:grpSpPr>
          <a:xfrm>
            <a:off x="5637600" y="3982680"/>
            <a:ext cx="3238200" cy="1092960"/>
            <a:chOff x="5637600" y="3982680"/>
            <a:chExt cx="3238200" cy="1092960"/>
          </a:xfrm>
        </p:grpSpPr>
        <p:sp>
          <p:nvSpPr>
            <p:cNvPr id="198" name="object 36"/>
            <p:cNvSpPr/>
            <p:nvPr/>
          </p:nvSpPr>
          <p:spPr>
            <a:xfrm>
              <a:off x="6858000" y="3982680"/>
              <a:ext cx="2017800" cy="10929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199" name="object 37"/>
            <p:cNvSpPr/>
            <p:nvPr/>
          </p:nvSpPr>
          <p:spPr>
            <a:xfrm>
              <a:off x="5840640" y="4288680"/>
              <a:ext cx="1092960" cy="456840"/>
            </a:xfrm>
            <a:custGeom>
              <a:avLst/>
              <a:gdLst>
                <a:gd name="textAreaLeft" fmla="*/ 0 w 1092960"/>
                <a:gd name="textAreaRight" fmla="*/ 1093320 w 109296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1093470" h="457200">
                  <a:moveTo>
                    <a:pt x="769620" y="0"/>
                  </a:moveTo>
                  <a:lnTo>
                    <a:pt x="769620" y="113030"/>
                  </a:lnTo>
                  <a:lnTo>
                    <a:pt x="0" y="113030"/>
                  </a:lnTo>
                  <a:lnTo>
                    <a:pt x="0" y="342900"/>
                  </a:lnTo>
                  <a:lnTo>
                    <a:pt x="769620" y="342900"/>
                  </a:lnTo>
                  <a:lnTo>
                    <a:pt x="769620" y="457200"/>
                  </a:lnTo>
                  <a:lnTo>
                    <a:pt x="1093470" y="228600"/>
                  </a:lnTo>
                  <a:lnTo>
                    <a:pt x="76962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00" name="object 38"/>
            <p:cNvSpPr/>
            <p:nvPr/>
          </p:nvSpPr>
          <p:spPr>
            <a:xfrm>
              <a:off x="5840640" y="4288680"/>
              <a:ext cx="1092960" cy="456840"/>
            </a:xfrm>
            <a:custGeom>
              <a:avLst/>
              <a:gdLst>
                <a:gd name="textAreaLeft" fmla="*/ 0 w 1092960"/>
                <a:gd name="textAreaRight" fmla="*/ 1093320 w 109296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1093470" h="457200">
                  <a:moveTo>
                    <a:pt x="0" y="113030"/>
                  </a:moveTo>
                  <a:lnTo>
                    <a:pt x="769620" y="113030"/>
                  </a:lnTo>
                  <a:lnTo>
                    <a:pt x="769620" y="0"/>
                  </a:lnTo>
                  <a:lnTo>
                    <a:pt x="1093470" y="228600"/>
                  </a:lnTo>
                  <a:lnTo>
                    <a:pt x="769620" y="457200"/>
                  </a:lnTo>
                  <a:lnTo>
                    <a:pt x="769620" y="342900"/>
                  </a:lnTo>
                  <a:lnTo>
                    <a:pt x="0" y="342900"/>
                  </a:lnTo>
                  <a:lnTo>
                    <a:pt x="0" y="11303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01" name="object 39"/>
            <p:cNvSpPr/>
            <p:nvPr/>
          </p:nvSpPr>
          <p:spPr>
            <a:xfrm>
              <a:off x="5637600" y="4401720"/>
              <a:ext cx="40320" cy="2296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40639" h="229870">
                  <a:moveTo>
                    <a:pt x="40640" y="0"/>
                  </a:moveTo>
                  <a:lnTo>
                    <a:pt x="0" y="0"/>
                  </a:lnTo>
                  <a:lnTo>
                    <a:pt x="0" y="229869"/>
                  </a:lnTo>
                  <a:lnTo>
                    <a:pt x="40640" y="229869"/>
                  </a:lnTo>
                  <a:lnTo>
                    <a:pt x="40640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02" name="object 40"/>
            <p:cNvSpPr/>
            <p:nvPr/>
          </p:nvSpPr>
          <p:spPr>
            <a:xfrm>
              <a:off x="5637600" y="4401720"/>
              <a:ext cx="40320" cy="229680"/>
            </a:xfrm>
            <a:custGeom>
              <a:avLst/>
              <a:gdLst>
                <a:gd name="textAreaLeft" fmla="*/ 0 w 40320"/>
                <a:gd name="textAreaRight" fmla="*/ 40680 w 4032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40639" h="229870">
                  <a:moveTo>
                    <a:pt x="0" y="0"/>
                  </a:moveTo>
                  <a:lnTo>
                    <a:pt x="40640" y="0"/>
                  </a:lnTo>
                  <a:lnTo>
                    <a:pt x="40640" y="229869"/>
                  </a:lnTo>
                  <a:lnTo>
                    <a:pt x="0" y="2298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03" name="object 41"/>
            <p:cNvSpPr/>
            <p:nvPr/>
          </p:nvSpPr>
          <p:spPr>
            <a:xfrm>
              <a:off x="5718960" y="4401720"/>
              <a:ext cx="81000" cy="22968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81279" h="229870">
                  <a:moveTo>
                    <a:pt x="81279" y="0"/>
                  </a:moveTo>
                  <a:lnTo>
                    <a:pt x="0" y="0"/>
                  </a:lnTo>
                  <a:lnTo>
                    <a:pt x="0" y="229869"/>
                  </a:lnTo>
                  <a:lnTo>
                    <a:pt x="81279" y="229869"/>
                  </a:lnTo>
                  <a:lnTo>
                    <a:pt x="81279" y="0"/>
                  </a:lnTo>
                  <a:close/>
                </a:path>
              </a:pathLst>
            </a:custGeom>
            <a:solidFill>
              <a:srgbClr val="333366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04" name="object 42"/>
            <p:cNvSpPr/>
            <p:nvPr/>
          </p:nvSpPr>
          <p:spPr>
            <a:xfrm>
              <a:off x="5718960" y="4401720"/>
              <a:ext cx="81000" cy="229680"/>
            </a:xfrm>
            <a:custGeom>
              <a:avLst/>
              <a:gdLst>
                <a:gd name="textAreaLeft" fmla="*/ 0 w 81000"/>
                <a:gd name="textAreaRight" fmla="*/ 81360 w 81000"/>
                <a:gd name="textAreaTop" fmla="*/ 0 h 229680"/>
                <a:gd name="textAreaBottom" fmla="*/ 230040 h 229680"/>
              </a:gdLst>
              <a:ahLst/>
              <a:rect l="textAreaLeft" t="textAreaTop" r="textAreaRight" b="textAreaBottom"/>
              <a:pathLst>
                <a:path w="81279" h="229870">
                  <a:moveTo>
                    <a:pt x="0" y="0"/>
                  </a:moveTo>
                  <a:lnTo>
                    <a:pt x="81279" y="0"/>
                  </a:lnTo>
                  <a:lnTo>
                    <a:pt x="81279" y="229869"/>
                  </a:lnTo>
                  <a:lnTo>
                    <a:pt x="0" y="229869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grpSp>
        <p:nvGrpSpPr>
          <p:cNvPr id="205" name="object 43"/>
          <p:cNvGrpSpPr/>
          <p:nvPr/>
        </p:nvGrpSpPr>
        <p:grpSpPr>
          <a:xfrm>
            <a:off x="685800" y="4211280"/>
            <a:ext cx="1752120" cy="990360"/>
            <a:chOff x="685800" y="4211280"/>
            <a:chExt cx="1752120" cy="990360"/>
          </a:xfrm>
        </p:grpSpPr>
        <p:sp>
          <p:nvSpPr>
            <p:cNvPr id="206" name="object 44"/>
            <p:cNvSpPr/>
            <p:nvPr/>
          </p:nvSpPr>
          <p:spPr>
            <a:xfrm>
              <a:off x="685800" y="4211280"/>
              <a:ext cx="1752120" cy="990360"/>
            </a:xfrm>
            <a:custGeom>
              <a:avLst/>
              <a:gdLst>
                <a:gd name="textAreaLeft" fmla="*/ 0 w 1752120"/>
                <a:gd name="textAreaRight" fmla="*/ 1752480 w 175212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1752600" h="990600">
                  <a:moveTo>
                    <a:pt x="175260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1752600" y="990599"/>
                  </a:lnTo>
                  <a:lnTo>
                    <a:pt x="1752600" y="0"/>
                  </a:lnTo>
                  <a:close/>
                </a:path>
              </a:pathLst>
            </a:custGeom>
            <a:solidFill>
              <a:srgbClr val="e5e5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07" name="object 45"/>
            <p:cNvSpPr/>
            <p:nvPr/>
          </p:nvSpPr>
          <p:spPr>
            <a:xfrm>
              <a:off x="685800" y="4211280"/>
              <a:ext cx="1752120" cy="990360"/>
            </a:xfrm>
            <a:custGeom>
              <a:avLst/>
              <a:gdLst>
                <a:gd name="textAreaLeft" fmla="*/ 0 w 1752120"/>
                <a:gd name="textAreaRight" fmla="*/ 1752480 w 175212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1752600" h="990600">
                  <a:moveTo>
                    <a:pt x="876300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1752600" y="0"/>
                  </a:lnTo>
                  <a:lnTo>
                    <a:pt x="1752600" y="990599"/>
                  </a:lnTo>
                  <a:lnTo>
                    <a:pt x="876300" y="990599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08" name="object 46"/>
          <p:cNvSpPr/>
          <p:nvPr/>
        </p:nvSpPr>
        <p:spPr>
          <a:xfrm>
            <a:off x="3733920" y="4059000"/>
            <a:ext cx="1752120" cy="798840"/>
          </a:xfrm>
          <a:prstGeom prst="rect">
            <a:avLst/>
          </a:prstGeom>
          <a:solidFill>
            <a:srgbClr val="e5e5ff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36160" bIns="0" anchor="t">
            <a:spAutoFit/>
          </a:bodyPr>
          <a:p>
            <a:pPr marL="223560" indent="199440" defTabSz="914400">
              <a:lnSpc>
                <a:spcPct val="77000"/>
              </a:lnSpc>
              <a:spcBef>
                <a:spcPts val="18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 executá</a:t>
            </a:r>
            <a:r>
              <a:rPr b="0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v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9" name="object 47"/>
          <p:cNvSpPr/>
          <p:nvPr/>
        </p:nvSpPr>
        <p:spPr>
          <a:xfrm>
            <a:off x="1108800" y="4398120"/>
            <a:ext cx="830160" cy="33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defTabSz="914400">
              <a:lnSpc>
                <a:spcPts val="2619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0" name="object 48"/>
          <p:cNvGrpSpPr/>
          <p:nvPr/>
        </p:nvGrpSpPr>
        <p:grpSpPr>
          <a:xfrm>
            <a:off x="837000" y="4363560"/>
            <a:ext cx="1753560" cy="990360"/>
            <a:chOff x="837000" y="4363560"/>
            <a:chExt cx="1753560" cy="990360"/>
          </a:xfrm>
        </p:grpSpPr>
        <p:sp>
          <p:nvSpPr>
            <p:cNvPr id="211" name="object 49"/>
            <p:cNvSpPr/>
            <p:nvPr/>
          </p:nvSpPr>
          <p:spPr>
            <a:xfrm>
              <a:off x="837000" y="4363560"/>
              <a:ext cx="1753560" cy="990360"/>
            </a:xfrm>
            <a:custGeom>
              <a:avLst/>
              <a:gdLst>
                <a:gd name="textAreaLeft" fmla="*/ 0 w 1753560"/>
                <a:gd name="textAreaRight" fmla="*/ 1753920 w 175356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1753870" h="990600">
                  <a:moveTo>
                    <a:pt x="1753870" y="0"/>
                  </a:moveTo>
                  <a:lnTo>
                    <a:pt x="0" y="0"/>
                  </a:lnTo>
                  <a:lnTo>
                    <a:pt x="0" y="990599"/>
                  </a:lnTo>
                  <a:lnTo>
                    <a:pt x="1753870" y="990599"/>
                  </a:lnTo>
                  <a:lnTo>
                    <a:pt x="1753870" y="0"/>
                  </a:lnTo>
                  <a:close/>
                </a:path>
              </a:pathLst>
            </a:custGeom>
            <a:solidFill>
              <a:srgbClr val="e5e5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12" name="object 50"/>
            <p:cNvSpPr/>
            <p:nvPr/>
          </p:nvSpPr>
          <p:spPr>
            <a:xfrm>
              <a:off x="837000" y="4363560"/>
              <a:ext cx="1753560" cy="990360"/>
            </a:xfrm>
            <a:custGeom>
              <a:avLst/>
              <a:gdLst>
                <a:gd name="textAreaLeft" fmla="*/ 0 w 1753560"/>
                <a:gd name="textAreaRight" fmla="*/ 1753920 w 1753560"/>
                <a:gd name="textAreaTop" fmla="*/ 0 h 990360"/>
                <a:gd name="textAreaBottom" fmla="*/ 990720 h 990360"/>
              </a:gdLst>
              <a:ahLst/>
              <a:rect l="textAreaLeft" t="textAreaTop" r="textAreaRight" b="textAreaBottom"/>
              <a:pathLst>
                <a:path w="1753870" h="990600">
                  <a:moveTo>
                    <a:pt x="876300" y="990599"/>
                  </a:moveTo>
                  <a:lnTo>
                    <a:pt x="0" y="990599"/>
                  </a:lnTo>
                  <a:lnTo>
                    <a:pt x="0" y="0"/>
                  </a:lnTo>
                  <a:lnTo>
                    <a:pt x="1753870" y="0"/>
                  </a:lnTo>
                  <a:lnTo>
                    <a:pt x="1753870" y="990599"/>
                  </a:lnTo>
                  <a:lnTo>
                    <a:pt x="876300" y="990599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13" name="object 51"/>
          <p:cNvSpPr/>
          <p:nvPr/>
        </p:nvSpPr>
        <p:spPr>
          <a:xfrm>
            <a:off x="1247040" y="4538880"/>
            <a:ext cx="860040" cy="866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31400" bIns="0" anchor="t">
            <a:spAutoFit/>
          </a:bodyPr>
          <a:p>
            <a:pPr marL="84960" indent="-72360" defTabSz="914400">
              <a:lnSpc>
                <a:spcPct val="67000"/>
              </a:lnSpc>
              <a:spcBef>
                <a:spcPts val="1035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 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4" name="object 52"/>
          <p:cNvSpPr/>
          <p:nvPr/>
        </p:nvSpPr>
        <p:spPr>
          <a:xfrm>
            <a:off x="4226400" y="2860200"/>
            <a:ext cx="2285640" cy="1091160"/>
          </a:xfrm>
          <a:custGeom>
            <a:avLst/>
            <a:gdLst>
              <a:gd name="textAreaLeft" fmla="*/ 0 w 2285640"/>
              <a:gd name="textAreaRight" fmla="*/ 2286000 w 2285640"/>
              <a:gd name="textAreaTop" fmla="*/ 0 h 1091160"/>
              <a:gd name="textAreaBottom" fmla="*/ 1091520 h 1091160"/>
            </a:gdLst>
            <a:ahLst/>
            <a:rect l="textAreaLeft" t="textAreaTop" r="textAreaRight" b="textAreaBottom"/>
            <a:pathLst>
              <a:path w="1945639" h="741679">
                <a:moveTo>
                  <a:pt x="490219" y="107950"/>
                </a:moveTo>
                <a:lnTo>
                  <a:pt x="530860" y="99060"/>
                </a:lnTo>
                <a:lnTo>
                  <a:pt x="572769" y="91439"/>
                </a:lnTo>
                <a:lnTo>
                  <a:pt x="615950" y="83820"/>
                </a:lnTo>
                <a:lnTo>
                  <a:pt x="660400" y="77470"/>
                </a:lnTo>
                <a:lnTo>
                  <a:pt x="704850" y="72389"/>
                </a:lnTo>
                <a:lnTo>
                  <a:pt x="750569" y="67310"/>
                </a:lnTo>
                <a:lnTo>
                  <a:pt x="797560" y="63500"/>
                </a:lnTo>
                <a:lnTo>
                  <a:pt x="844550" y="59689"/>
                </a:lnTo>
                <a:lnTo>
                  <a:pt x="891539" y="57150"/>
                </a:lnTo>
                <a:lnTo>
                  <a:pt x="938529" y="57150"/>
                </a:lnTo>
                <a:lnTo>
                  <a:pt x="985519" y="55880"/>
                </a:lnTo>
                <a:lnTo>
                  <a:pt x="1033779" y="55880"/>
                </a:lnTo>
                <a:lnTo>
                  <a:pt x="1080769" y="57150"/>
                </a:lnTo>
                <a:lnTo>
                  <a:pt x="1127760" y="59689"/>
                </a:lnTo>
                <a:lnTo>
                  <a:pt x="1174750" y="62230"/>
                </a:lnTo>
                <a:lnTo>
                  <a:pt x="1220469" y="66039"/>
                </a:lnTo>
                <a:lnTo>
                  <a:pt x="1267460" y="69850"/>
                </a:lnTo>
                <a:lnTo>
                  <a:pt x="1311910" y="76200"/>
                </a:lnTo>
                <a:lnTo>
                  <a:pt x="1356360" y="81280"/>
                </a:lnTo>
                <a:lnTo>
                  <a:pt x="1399539" y="88900"/>
                </a:lnTo>
                <a:lnTo>
                  <a:pt x="1442719" y="96520"/>
                </a:lnTo>
                <a:lnTo>
                  <a:pt x="1483360" y="105410"/>
                </a:lnTo>
                <a:lnTo>
                  <a:pt x="1524000" y="114300"/>
                </a:lnTo>
                <a:lnTo>
                  <a:pt x="1562100" y="124460"/>
                </a:lnTo>
                <a:lnTo>
                  <a:pt x="1600200" y="134620"/>
                </a:lnTo>
                <a:lnTo>
                  <a:pt x="1635760" y="146050"/>
                </a:lnTo>
                <a:lnTo>
                  <a:pt x="1670050" y="157480"/>
                </a:lnTo>
                <a:lnTo>
                  <a:pt x="1701800" y="170180"/>
                </a:lnTo>
                <a:lnTo>
                  <a:pt x="1733550" y="182880"/>
                </a:lnTo>
                <a:lnTo>
                  <a:pt x="1789429" y="210820"/>
                </a:lnTo>
                <a:lnTo>
                  <a:pt x="1837689" y="240030"/>
                </a:lnTo>
                <a:lnTo>
                  <a:pt x="1877060" y="271780"/>
                </a:lnTo>
                <a:lnTo>
                  <a:pt x="1907539" y="303530"/>
                </a:lnTo>
                <a:lnTo>
                  <a:pt x="1929129" y="336550"/>
                </a:lnTo>
                <a:lnTo>
                  <a:pt x="1944369" y="387350"/>
                </a:lnTo>
                <a:lnTo>
                  <a:pt x="1945639" y="405130"/>
                </a:lnTo>
                <a:lnTo>
                  <a:pt x="1943100" y="421639"/>
                </a:lnTo>
                <a:lnTo>
                  <a:pt x="1922779" y="472439"/>
                </a:lnTo>
                <a:lnTo>
                  <a:pt x="1897379" y="505460"/>
                </a:lnTo>
                <a:lnTo>
                  <a:pt x="1864360" y="538480"/>
                </a:lnTo>
                <a:lnTo>
                  <a:pt x="1821179" y="567689"/>
                </a:lnTo>
                <a:lnTo>
                  <a:pt x="1770379" y="596900"/>
                </a:lnTo>
                <a:lnTo>
                  <a:pt x="1711960" y="623570"/>
                </a:lnTo>
                <a:lnTo>
                  <a:pt x="1645919" y="648970"/>
                </a:lnTo>
                <a:lnTo>
                  <a:pt x="1573529" y="670560"/>
                </a:lnTo>
                <a:lnTo>
                  <a:pt x="1535429" y="680720"/>
                </a:lnTo>
                <a:lnTo>
                  <a:pt x="1494789" y="690880"/>
                </a:lnTo>
                <a:lnTo>
                  <a:pt x="1454150" y="699770"/>
                </a:lnTo>
                <a:lnTo>
                  <a:pt x="1412239" y="707389"/>
                </a:lnTo>
                <a:lnTo>
                  <a:pt x="1369060" y="713739"/>
                </a:lnTo>
                <a:lnTo>
                  <a:pt x="1324610" y="720089"/>
                </a:lnTo>
                <a:lnTo>
                  <a:pt x="1280160" y="726439"/>
                </a:lnTo>
                <a:lnTo>
                  <a:pt x="1234439" y="731520"/>
                </a:lnTo>
                <a:lnTo>
                  <a:pt x="1188719" y="735330"/>
                </a:lnTo>
                <a:lnTo>
                  <a:pt x="1141729" y="737870"/>
                </a:lnTo>
                <a:lnTo>
                  <a:pt x="1094739" y="740410"/>
                </a:lnTo>
                <a:lnTo>
                  <a:pt x="1046479" y="741680"/>
                </a:lnTo>
                <a:lnTo>
                  <a:pt x="999489" y="741680"/>
                </a:lnTo>
                <a:lnTo>
                  <a:pt x="952500" y="741680"/>
                </a:lnTo>
                <a:lnTo>
                  <a:pt x="905510" y="740410"/>
                </a:lnTo>
                <a:lnTo>
                  <a:pt x="857250" y="739139"/>
                </a:lnTo>
                <a:lnTo>
                  <a:pt x="811529" y="735330"/>
                </a:lnTo>
                <a:lnTo>
                  <a:pt x="764539" y="731520"/>
                </a:lnTo>
                <a:lnTo>
                  <a:pt x="718819" y="727710"/>
                </a:lnTo>
                <a:lnTo>
                  <a:pt x="673100" y="722630"/>
                </a:lnTo>
                <a:lnTo>
                  <a:pt x="628650" y="716280"/>
                </a:lnTo>
                <a:lnTo>
                  <a:pt x="585469" y="709930"/>
                </a:lnTo>
                <a:lnTo>
                  <a:pt x="543560" y="701039"/>
                </a:lnTo>
                <a:lnTo>
                  <a:pt x="501650" y="693420"/>
                </a:lnTo>
                <a:lnTo>
                  <a:pt x="462279" y="683260"/>
                </a:lnTo>
                <a:lnTo>
                  <a:pt x="422910" y="674370"/>
                </a:lnTo>
                <a:lnTo>
                  <a:pt x="386079" y="664210"/>
                </a:lnTo>
                <a:lnTo>
                  <a:pt x="350519" y="651510"/>
                </a:lnTo>
                <a:lnTo>
                  <a:pt x="316229" y="640080"/>
                </a:lnTo>
                <a:lnTo>
                  <a:pt x="283210" y="627380"/>
                </a:lnTo>
                <a:lnTo>
                  <a:pt x="252729" y="614680"/>
                </a:lnTo>
                <a:lnTo>
                  <a:pt x="223519" y="601980"/>
                </a:lnTo>
                <a:lnTo>
                  <a:pt x="196850" y="586739"/>
                </a:lnTo>
                <a:lnTo>
                  <a:pt x="171450" y="572770"/>
                </a:lnTo>
                <a:lnTo>
                  <a:pt x="127000" y="542289"/>
                </a:lnTo>
                <a:lnTo>
                  <a:pt x="91439" y="510539"/>
                </a:lnTo>
                <a:lnTo>
                  <a:pt x="66039" y="477520"/>
                </a:lnTo>
                <a:lnTo>
                  <a:pt x="43179" y="426720"/>
                </a:lnTo>
                <a:lnTo>
                  <a:pt x="40639" y="410210"/>
                </a:lnTo>
                <a:lnTo>
                  <a:pt x="40639" y="392430"/>
                </a:lnTo>
                <a:lnTo>
                  <a:pt x="53339" y="341630"/>
                </a:lnTo>
                <a:lnTo>
                  <a:pt x="73660" y="308610"/>
                </a:lnTo>
                <a:lnTo>
                  <a:pt x="104139" y="275589"/>
                </a:lnTo>
                <a:lnTo>
                  <a:pt x="142239" y="245110"/>
                </a:lnTo>
                <a:lnTo>
                  <a:pt x="189229" y="214630"/>
                </a:lnTo>
                <a:lnTo>
                  <a:pt x="243839" y="186689"/>
                </a:lnTo>
                <a:lnTo>
                  <a:pt x="0" y="0"/>
                </a:lnTo>
                <a:lnTo>
                  <a:pt x="490219" y="10795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15" name="object 53"/>
          <p:cNvSpPr/>
          <p:nvPr/>
        </p:nvSpPr>
        <p:spPr>
          <a:xfrm>
            <a:off x="4627080" y="2925000"/>
            <a:ext cx="1563120" cy="855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3800" bIns="0" anchor="t">
            <a:spAutoFit/>
          </a:bodyPr>
          <a:p>
            <a:pPr marL="12600" indent="83880" algn="ctr" defTabSz="914400">
              <a:lnSpc>
                <a:spcPct val="77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montador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83880" algn="ctr" defTabSz="914400">
              <a:lnSpc>
                <a:spcPct val="77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co</a:t>
            </a:r>
            <a:r>
              <a:rPr b="0" lang="pt-BR" sz="1800" spc="6" strike="noStrike" u="none">
                <a:solidFill>
                  <a:schemeClr val="dk1"/>
                </a:solidFill>
                <a:uFillTx/>
                <a:latin typeface="Times New Roman"/>
              </a:rPr>
              <a:t>m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pi</a:t>
            </a:r>
            <a:r>
              <a:rPr b="0" lang="pt-BR" sz="1800" spc="6" strike="noStrike" u="none">
                <a:solidFill>
                  <a:schemeClr val="dk1"/>
                </a:solidFill>
                <a:uFillTx/>
                <a:latin typeface="Times New Roman"/>
              </a:rPr>
              <a:t>l</a:t>
            </a: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ador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indent="83880" algn="ctr" defTabSz="914400">
              <a:lnSpc>
                <a:spcPct val="77000"/>
              </a:lnSpc>
              <a:spcBef>
                <a:spcPts val="581"/>
              </a:spcBef>
              <a:tabLst>
                <a:tab algn="l" pos="0"/>
              </a:tabLst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pré-processador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16" name="object 54"/>
          <p:cNvGrpSpPr/>
          <p:nvPr/>
        </p:nvGrpSpPr>
        <p:grpSpPr>
          <a:xfrm>
            <a:off x="1332360" y="5298480"/>
            <a:ext cx="1944000" cy="893880"/>
            <a:chOff x="1332360" y="5298480"/>
            <a:chExt cx="1944000" cy="893880"/>
          </a:xfrm>
        </p:grpSpPr>
        <p:sp>
          <p:nvSpPr>
            <p:cNvPr id="217" name="object 55"/>
            <p:cNvSpPr/>
            <p:nvPr/>
          </p:nvSpPr>
          <p:spPr>
            <a:xfrm>
              <a:off x="1332360" y="5298480"/>
              <a:ext cx="1944000" cy="893880"/>
            </a:xfrm>
            <a:custGeom>
              <a:avLst/>
              <a:gdLst>
                <a:gd name="textAreaLeft" fmla="*/ 0 w 1944000"/>
                <a:gd name="textAreaRight" fmla="*/ 1944360 w 1944000"/>
                <a:gd name="textAreaTop" fmla="*/ 0 h 893880"/>
                <a:gd name="textAreaBottom" fmla="*/ 894240 h 893880"/>
              </a:gdLst>
              <a:ahLst/>
              <a:rect l="textAreaLeft" t="textAreaTop" r="textAreaRight" b="textAreaBottom"/>
              <a:pathLst>
                <a:path w="1944370" h="894079">
                  <a:moveTo>
                    <a:pt x="0" y="0"/>
                  </a:moveTo>
                  <a:lnTo>
                    <a:pt x="342900" y="299720"/>
                  </a:lnTo>
                  <a:lnTo>
                    <a:pt x="308609" y="312420"/>
                  </a:lnTo>
                  <a:lnTo>
                    <a:pt x="276859" y="323850"/>
                  </a:lnTo>
                  <a:lnTo>
                    <a:pt x="246379" y="337820"/>
                  </a:lnTo>
                  <a:lnTo>
                    <a:pt x="190500" y="365760"/>
                  </a:lnTo>
                  <a:lnTo>
                    <a:pt x="143509" y="394970"/>
                  </a:lnTo>
                  <a:lnTo>
                    <a:pt x="104139" y="426720"/>
                  </a:lnTo>
                  <a:lnTo>
                    <a:pt x="73659" y="458470"/>
                  </a:lnTo>
                  <a:lnTo>
                    <a:pt x="53339" y="492760"/>
                  </a:lnTo>
                  <a:lnTo>
                    <a:pt x="39369" y="542290"/>
                  </a:lnTo>
                  <a:lnTo>
                    <a:pt x="39369" y="560070"/>
                  </a:lnTo>
                  <a:lnTo>
                    <a:pt x="53339" y="610870"/>
                  </a:lnTo>
                  <a:lnTo>
                    <a:pt x="74929" y="643890"/>
                  </a:lnTo>
                  <a:lnTo>
                    <a:pt x="105409" y="676910"/>
                  </a:lnTo>
                  <a:lnTo>
                    <a:pt x="144779" y="708660"/>
                  </a:lnTo>
                  <a:lnTo>
                    <a:pt x="191769" y="737870"/>
                  </a:lnTo>
                  <a:lnTo>
                    <a:pt x="247650" y="765810"/>
                  </a:lnTo>
                  <a:lnTo>
                    <a:pt x="309880" y="791210"/>
                  </a:lnTo>
                  <a:lnTo>
                    <a:pt x="379730" y="814070"/>
                  </a:lnTo>
                  <a:lnTo>
                    <a:pt x="455930" y="834390"/>
                  </a:lnTo>
                  <a:lnTo>
                    <a:pt x="495300" y="844550"/>
                  </a:lnTo>
                  <a:lnTo>
                    <a:pt x="537209" y="853440"/>
                  </a:lnTo>
                  <a:lnTo>
                    <a:pt x="579119" y="861060"/>
                  </a:lnTo>
                  <a:lnTo>
                    <a:pt x="666750" y="873760"/>
                  </a:lnTo>
                  <a:lnTo>
                    <a:pt x="758189" y="883920"/>
                  </a:lnTo>
                  <a:lnTo>
                    <a:pt x="803909" y="887730"/>
                  </a:lnTo>
                  <a:lnTo>
                    <a:pt x="897889" y="892810"/>
                  </a:lnTo>
                  <a:lnTo>
                    <a:pt x="944880" y="894080"/>
                  </a:lnTo>
                  <a:lnTo>
                    <a:pt x="1040130" y="894080"/>
                  </a:lnTo>
                  <a:lnTo>
                    <a:pt x="1087120" y="892810"/>
                  </a:lnTo>
                  <a:lnTo>
                    <a:pt x="1181100" y="887730"/>
                  </a:lnTo>
                  <a:lnTo>
                    <a:pt x="1228089" y="883920"/>
                  </a:lnTo>
                  <a:lnTo>
                    <a:pt x="1318259" y="873760"/>
                  </a:lnTo>
                  <a:lnTo>
                    <a:pt x="1362709" y="867410"/>
                  </a:lnTo>
                  <a:lnTo>
                    <a:pt x="1447800" y="852170"/>
                  </a:lnTo>
                  <a:lnTo>
                    <a:pt x="1489709" y="843280"/>
                  </a:lnTo>
                  <a:lnTo>
                    <a:pt x="1529080" y="834390"/>
                  </a:lnTo>
                  <a:lnTo>
                    <a:pt x="1568450" y="824230"/>
                  </a:lnTo>
                  <a:lnTo>
                    <a:pt x="1605280" y="814070"/>
                  </a:lnTo>
                  <a:lnTo>
                    <a:pt x="1673859" y="789940"/>
                  </a:lnTo>
                  <a:lnTo>
                    <a:pt x="1706880" y="778510"/>
                  </a:lnTo>
                  <a:lnTo>
                    <a:pt x="1765300" y="750570"/>
                  </a:lnTo>
                  <a:lnTo>
                    <a:pt x="1817370" y="722630"/>
                  </a:lnTo>
                  <a:lnTo>
                    <a:pt x="1860550" y="692150"/>
                  </a:lnTo>
                  <a:lnTo>
                    <a:pt x="1894839" y="660400"/>
                  </a:lnTo>
                  <a:lnTo>
                    <a:pt x="1920240" y="627380"/>
                  </a:lnTo>
                  <a:lnTo>
                    <a:pt x="1941830" y="576580"/>
                  </a:lnTo>
                  <a:lnTo>
                    <a:pt x="1944370" y="558800"/>
                  </a:lnTo>
                  <a:lnTo>
                    <a:pt x="1944370" y="542290"/>
                  </a:lnTo>
                  <a:lnTo>
                    <a:pt x="1929130" y="491490"/>
                  </a:lnTo>
                  <a:lnTo>
                    <a:pt x="1907539" y="457200"/>
                  </a:lnTo>
                  <a:lnTo>
                    <a:pt x="1878330" y="425450"/>
                  </a:lnTo>
                  <a:lnTo>
                    <a:pt x="1838959" y="393700"/>
                  </a:lnTo>
                  <a:lnTo>
                    <a:pt x="1790700" y="364490"/>
                  </a:lnTo>
                  <a:lnTo>
                    <a:pt x="1734820" y="336550"/>
                  </a:lnTo>
                  <a:lnTo>
                    <a:pt x="1672589" y="311150"/>
                  </a:lnTo>
                  <a:lnTo>
                    <a:pt x="1602739" y="288290"/>
                  </a:lnTo>
                  <a:lnTo>
                    <a:pt x="1565909" y="276860"/>
                  </a:lnTo>
                  <a:lnTo>
                    <a:pt x="1526539" y="267970"/>
                  </a:lnTo>
                  <a:lnTo>
                    <a:pt x="1487170" y="257810"/>
                  </a:lnTo>
                  <a:lnTo>
                    <a:pt x="1445259" y="248920"/>
                  </a:lnTo>
                  <a:lnTo>
                    <a:pt x="1403350" y="242570"/>
                  </a:lnTo>
                  <a:lnTo>
                    <a:pt x="1360170" y="234950"/>
                  </a:lnTo>
                  <a:lnTo>
                    <a:pt x="1315720" y="228600"/>
                  </a:lnTo>
                  <a:lnTo>
                    <a:pt x="1271270" y="223520"/>
                  </a:lnTo>
                  <a:lnTo>
                    <a:pt x="1224280" y="218440"/>
                  </a:lnTo>
                  <a:lnTo>
                    <a:pt x="1178559" y="214630"/>
                  </a:lnTo>
                  <a:lnTo>
                    <a:pt x="1084580" y="209550"/>
                  </a:lnTo>
                  <a:lnTo>
                    <a:pt x="1037589" y="208280"/>
                  </a:lnTo>
                  <a:lnTo>
                    <a:pt x="942339" y="208280"/>
                  </a:lnTo>
                  <a:lnTo>
                    <a:pt x="895350" y="209550"/>
                  </a:lnTo>
                  <a:lnTo>
                    <a:pt x="801369" y="214630"/>
                  </a:lnTo>
                  <a:lnTo>
                    <a:pt x="754380" y="218440"/>
                  </a:lnTo>
                  <a:lnTo>
                    <a:pt x="664209" y="228600"/>
                  </a:lnTo>
                  <a:lnTo>
                    <a:pt x="619759" y="234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18" name="object 56"/>
            <p:cNvSpPr/>
            <p:nvPr/>
          </p:nvSpPr>
          <p:spPr>
            <a:xfrm>
              <a:off x="1332360" y="5298480"/>
              <a:ext cx="1944000" cy="893880"/>
            </a:xfrm>
            <a:custGeom>
              <a:avLst/>
              <a:gdLst>
                <a:gd name="textAreaLeft" fmla="*/ 0 w 1944000"/>
                <a:gd name="textAreaRight" fmla="*/ 1944360 w 1944000"/>
                <a:gd name="textAreaTop" fmla="*/ 0 h 893880"/>
                <a:gd name="textAreaBottom" fmla="*/ 894240 h 893880"/>
              </a:gdLst>
              <a:ahLst/>
              <a:rect l="textAreaLeft" t="textAreaTop" r="textAreaRight" b="textAreaBottom"/>
              <a:pathLst>
                <a:path w="1944370" h="894079">
                  <a:moveTo>
                    <a:pt x="619759" y="234950"/>
                  </a:moveTo>
                  <a:lnTo>
                    <a:pt x="664209" y="228600"/>
                  </a:lnTo>
                  <a:lnTo>
                    <a:pt x="708659" y="223520"/>
                  </a:lnTo>
                  <a:lnTo>
                    <a:pt x="754380" y="218440"/>
                  </a:lnTo>
                  <a:lnTo>
                    <a:pt x="801369" y="214630"/>
                  </a:lnTo>
                  <a:lnTo>
                    <a:pt x="848359" y="212090"/>
                  </a:lnTo>
                  <a:lnTo>
                    <a:pt x="895350" y="209550"/>
                  </a:lnTo>
                  <a:lnTo>
                    <a:pt x="942339" y="208280"/>
                  </a:lnTo>
                  <a:lnTo>
                    <a:pt x="989330" y="208280"/>
                  </a:lnTo>
                  <a:lnTo>
                    <a:pt x="1037589" y="208280"/>
                  </a:lnTo>
                  <a:lnTo>
                    <a:pt x="1084580" y="209550"/>
                  </a:lnTo>
                  <a:lnTo>
                    <a:pt x="1131570" y="212090"/>
                  </a:lnTo>
                  <a:lnTo>
                    <a:pt x="1178559" y="214630"/>
                  </a:lnTo>
                  <a:lnTo>
                    <a:pt x="1224280" y="218440"/>
                  </a:lnTo>
                  <a:lnTo>
                    <a:pt x="1271270" y="223520"/>
                  </a:lnTo>
                  <a:lnTo>
                    <a:pt x="1315720" y="228600"/>
                  </a:lnTo>
                  <a:lnTo>
                    <a:pt x="1360170" y="234950"/>
                  </a:lnTo>
                  <a:lnTo>
                    <a:pt x="1403350" y="242570"/>
                  </a:lnTo>
                  <a:lnTo>
                    <a:pt x="1445259" y="248920"/>
                  </a:lnTo>
                  <a:lnTo>
                    <a:pt x="1487170" y="257810"/>
                  </a:lnTo>
                  <a:lnTo>
                    <a:pt x="1526539" y="267970"/>
                  </a:lnTo>
                  <a:lnTo>
                    <a:pt x="1565909" y="276860"/>
                  </a:lnTo>
                  <a:lnTo>
                    <a:pt x="1602739" y="288290"/>
                  </a:lnTo>
                  <a:lnTo>
                    <a:pt x="1672589" y="311150"/>
                  </a:lnTo>
                  <a:lnTo>
                    <a:pt x="1734820" y="336550"/>
                  </a:lnTo>
                  <a:lnTo>
                    <a:pt x="1790700" y="364490"/>
                  </a:lnTo>
                  <a:lnTo>
                    <a:pt x="1838959" y="393700"/>
                  </a:lnTo>
                  <a:lnTo>
                    <a:pt x="1859280" y="410210"/>
                  </a:lnTo>
                  <a:lnTo>
                    <a:pt x="1878330" y="425450"/>
                  </a:lnTo>
                  <a:lnTo>
                    <a:pt x="1907539" y="457200"/>
                  </a:lnTo>
                  <a:lnTo>
                    <a:pt x="1929130" y="491490"/>
                  </a:lnTo>
                  <a:lnTo>
                    <a:pt x="1944370" y="542290"/>
                  </a:lnTo>
                  <a:lnTo>
                    <a:pt x="1944370" y="558800"/>
                  </a:lnTo>
                  <a:lnTo>
                    <a:pt x="1930399" y="610870"/>
                  </a:lnTo>
                  <a:lnTo>
                    <a:pt x="1908809" y="643890"/>
                  </a:lnTo>
                  <a:lnTo>
                    <a:pt x="1879600" y="675640"/>
                  </a:lnTo>
                  <a:lnTo>
                    <a:pt x="1840230" y="707390"/>
                  </a:lnTo>
                  <a:lnTo>
                    <a:pt x="1791970" y="736600"/>
                  </a:lnTo>
                  <a:lnTo>
                    <a:pt x="1737359" y="764540"/>
                  </a:lnTo>
                  <a:lnTo>
                    <a:pt x="1673859" y="789940"/>
                  </a:lnTo>
                  <a:lnTo>
                    <a:pt x="1640839" y="802640"/>
                  </a:lnTo>
                  <a:lnTo>
                    <a:pt x="1568450" y="824230"/>
                  </a:lnTo>
                  <a:lnTo>
                    <a:pt x="1529080" y="834390"/>
                  </a:lnTo>
                  <a:lnTo>
                    <a:pt x="1489709" y="843280"/>
                  </a:lnTo>
                  <a:lnTo>
                    <a:pt x="1447800" y="852170"/>
                  </a:lnTo>
                  <a:lnTo>
                    <a:pt x="1405889" y="859790"/>
                  </a:lnTo>
                  <a:lnTo>
                    <a:pt x="1362709" y="867410"/>
                  </a:lnTo>
                  <a:lnTo>
                    <a:pt x="1318259" y="873760"/>
                  </a:lnTo>
                  <a:lnTo>
                    <a:pt x="1273809" y="878840"/>
                  </a:lnTo>
                  <a:lnTo>
                    <a:pt x="1228089" y="883920"/>
                  </a:lnTo>
                  <a:lnTo>
                    <a:pt x="1181100" y="887730"/>
                  </a:lnTo>
                  <a:lnTo>
                    <a:pt x="1135380" y="890270"/>
                  </a:lnTo>
                  <a:lnTo>
                    <a:pt x="1087120" y="892810"/>
                  </a:lnTo>
                  <a:lnTo>
                    <a:pt x="1040130" y="894080"/>
                  </a:lnTo>
                  <a:lnTo>
                    <a:pt x="993139" y="894080"/>
                  </a:lnTo>
                  <a:lnTo>
                    <a:pt x="944880" y="894080"/>
                  </a:lnTo>
                  <a:lnTo>
                    <a:pt x="897889" y="892810"/>
                  </a:lnTo>
                  <a:lnTo>
                    <a:pt x="850900" y="890270"/>
                  </a:lnTo>
                  <a:lnTo>
                    <a:pt x="803909" y="887730"/>
                  </a:lnTo>
                  <a:lnTo>
                    <a:pt x="758189" y="883920"/>
                  </a:lnTo>
                  <a:lnTo>
                    <a:pt x="712469" y="878840"/>
                  </a:lnTo>
                  <a:lnTo>
                    <a:pt x="666750" y="873760"/>
                  </a:lnTo>
                  <a:lnTo>
                    <a:pt x="622300" y="867410"/>
                  </a:lnTo>
                  <a:lnTo>
                    <a:pt x="579119" y="861060"/>
                  </a:lnTo>
                  <a:lnTo>
                    <a:pt x="537209" y="853440"/>
                  </a:lnTo>
                  <a:lnTo>
                    <a:pt x="495300" y="844550"/>
                  </a:lnTo>
                  <a:lnTo>
                    <a:pt x="455930" y="834390"/>
                  </a:lnTo>
                  <a:lnTo>
                    <a:pt x="417830" y="824230"/>
                  </a:lnTo>
                  <a:lnTo>
                    <a:pt x="379730" y="814070"/>
                  </a:lnTo>
                  <a:lnTo>
                    <a:pt x="309880" y="791210"/>
                  </a:lnTo>
                  <a:lnTo>
                    <a:pt x="247650" y="765810"/>
                  </a:lnTo>
                  <a:lnTo>
                    <a:pt x="191769" y="737870"/>
                  </a:lnTo>
                  <a:lnTo>
                    <a:pt x="144779" y="708660"/>
                  </a:lnTo>
                  <a:lnTo>
                    <a:pt x="105409" y="676910"/>
                  </a:lnTo>
                  <a:lnTo>
                    <a:pt x="74929" y="643890"/>
                  </a:lnTo>
                  <a:lnTo>
                    <a:pt x="53339" y="610870"/>
                  </a:lnTo>
                  <a:lnTo>
                    <a:pt x="39369" y="560070"/>
                  </a:lnTo>
                  <a:lnTo>
                    <a:pt x="39369" y="542290"/>
                  </a:lnTo>
                  <a:lnTo>
                    <a:pt x="53339" y="492760"/>
                  </a:lnTo>
                  <a:lnTo>
                    <a:pt x="73659" y="458470"/>
                  </a:lnTo>
                  <a:lnTo>
                    <a:pt x="104139" y="426720"/>
                  </a:lnTo>
                  <a:lnTo>
                    <a:pt x="143509" y="394970"/>
                  </a:lnTo>
                  <a:lnTo>
                    <a:pt x="190500" y="365760"/>
                  </a:lnTo>
                  <a:lnTo>
                    <a:pt x="246379" y="337820"/>
                  </a:lnTo>
                  <a:lnTo>
                    <a:pt x="308609" y="312420"/>
                  </a:lnTo>
                  <a:lnTo>
                    <a:pt x="342900" y="299720"/>
                  </a:lnTo>
                  <a:lnTo>
                    <a:pt x="0" y="0"/>
                  </a:lnTo>
                  <a:lnTo>
                    <a:pt x="619759" y="23495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19" name="object 57"/>
          <p:cNvSpPr/>
          <p:nvPr/>
        </p:nvSpPr>
        <p:spPr>
          <a:xfrm>
            <a:off x="5409000" y="5069880"/>
            <a:ext cx="2057040" cy="971280"/>
          </a:xfrm>
          <a:custGeom>
            <a:avLst/>
            <a:gdLst>
              <a:gd name="textAreaLeft" fmla="*/ 0 w 2057040"/>
              <a:gd name="textAreaRight" fmla="*/ 2057400 w 2057040"/>
              <a:gd name="textAreaTop" fmla="*/ 0 h 971280"/>
              <a:gd name="textAreaBottom" fmla="*/ 971640 h 971280"/>
            </a:gdLst>
            <a:ahLst/>
            <a:rect l="textAreaLeft" t="textAreaTop" r="textAreaRight" b="textAreaBottom"/>
            <a:pathLst>
              <a:path w="2057400" h="971550">
                <a:moveTo>
                  <a:pt x="609600" y="168910"/>
                </a:moveTo>
                <a:lnTo>
                  <a:pt x="656590" y="160020"/>
                </a:lnTo>
                <a:lnTo>
                  <a:pt x="704850" y="153670"/>
                </a:lnTo>
                <a:lnTo>
                  <a:pt x="754380" y="147320"/>
                </a:lnTo>
                <a:lnTo>
                  <a:pt x="803910" y="142240"/>
                </a:lnTo>
                <a:lnTo>
                  <a:pt x="854710" y="138430"/>
                </a:lnTo>
                <a:lnTo>
                  <a:pt x="905510" y="134620"/>
                </a:lnTo>
                <a:lnTo>
                  <a:pt x="956310" y="133350"/>
                </a:lnTo>
                <a:lnTo>
                  <a:pt x="1007110" y="132080"/>
                </a:lnTo>
                <a:lnTo>
                  <a:pt x="1057910" y="132080"/>
                </a:lnTo>
                <a:lnTo>
                  <a:pt x="1109979" y="133350"/>
                </a:lnTo>
                <a:lnTo>
                  <a:pt x="1160779" y="135890"/>
                </a:lnTo>
                <a:lnTo>
                  <a:pt x="1211579" y="138430"/>
                </a:lnTo>
                <a:lnTo>
                  <a:pt x="1262379" y="143510"/>
                </a:lnTo>
                <a:lnTo>
                  <a:pt x="1311910" y="148590"/>
                </a:lnTo>
                <a:lnTo>
                  <a:pt x="1360170" y="154940"/>
                </a:lnTo>
                <a:lnTo>
                  <a:pt x="1408429" y="161290"/>
                </a:lnTo>
                <a:lnTo>
                  <a:pt x="1455420" y="170180"/>
                </a:lnTo>
                <a:lnTo>
                  <a:pt x="1501140" y="179070"/>
                </a:lnTo>
                <a:lnTo>
                  <a:pt x="1546860" y="189230"/>
                </a:lnTo>
                <a:lnTo>
                  <a:pt x="1590040" y="200660"/>
                </a:lnTo>
                <a:lnTo>
                  <a:pt x="1633220" y="212090"/>
                </a:lnTo>
                <a:lnTo>
                  <a:pt x="1673860" y="224790"/>
                </a:lnTo>
                <a:lnTo>
                  <a:pt x="1711960" y="237490"/>
                </a:lnTo>
                <a:lnTo>
                  <a:pt x="1750060" y="252730"/>
                </a:lnTo>
                <a:lnTo>
                  <a:pt x="1785620" y="267970"/>
                </a:lnTo>
                <a:lnTo>
                  <a:pt x="1851660" y="299720"/>
                </a:lnTo>
                <a:lnTo>
                  <a:pt x="1908810" y="334010"/>
                </a:lnTo>
                <a:lnTo>
                  <a:pt x="1957070" y="370840"/>
                </a:lnTo>
                <a:lnTo>
                  <a:pt x="1996440" y="410210"/>
                </a:lnTo>
                <a:lnTo>
                  <a:pt x="2026920" y="449580"/>
                </a:lnTo>
                <a:lnTo>
                  <a:pt x="2037079" y="469900"/>
                </a:lnTo>
                <a:lnTo>
                  <a:pt x="2047240" y="490220"/>
                </a:lnTo>
                <a:lnTo>
                  <a:pt x="2052320" y="511810"/>
                </a:lnTo>
                <a:lnTo>
                  <a:pt x="2056129" y="532130"/>
                </a:lnTo>
                <a:lnTo>
                  <a:pt x="2057400" y="552450"/>
                </a:lnTo>
                <a:lnTo>
                  <a:pt x="2056129" y="574040"/>
                </a:lnTo>
                <a:lnTo>
                  <a:pt x="2044700" y="615950"/>
                </a:lnTo>
                <a:lnTo>
                  <a:pt x="2024379" y="656590"/>
                </a:lnTo>
                <a:lnTo>
                  <a:pt x="1993900" y="697230"/>
                </a:lnTo>
                <a:lnTo>
                  <a:pt x="1953260" y="735330"/>
                </a:lnTo>
                <a:lnTo>
                  <a:pt x="1905000" y="770890"/>
                </a:lnTo>
                <a:lnTo>
                  <a:pt x="1846579" y="806450"/>
                </a:lnTo>
                <a:lnTo>
                  <a:pt x="1814829" y="821690"/>
                </a:lnTo>
                <a:lnTo>
                  <a:pt x="1780540" y="838200"/>
                </a:lnTo>
                <a:lnTo>
                  <a:pt x="1743710" y="853440"/>
                </a:lnTo>
                <a:lnTo>
                  <a:pt x="1706879" y="867410"/>
                </a:lnTo>
                <a:lnTo>
                  <a:pt x="1667510" y="880110"/>
                </a:lnTo>
                <a:lnTo>
                  <a:pt x="1625600" y="892810"/>
                </a:lnTo>
                <a:lnTo>
                  <a:pt x="1583690" y="904240"/>
                </a:lnTo>
                <a:lnTo>
                  <a:pt x="1539240" y="915670"/>
                </a:lnTo>
                <a:lnTo>
                  <a:pt x="1494790" y="925830"/>
                </a:lnTo>
                <a:lnTo>
                  <a:pt x="1449070" y="934720"/>
                </a:lnTo>
                <a:lnTo>
                  <a:pt x="1400810" y="942340"/>
                </a:lnTo>
                <a:lnTo>
                  <a:pt x="1352550" y="949960"/>
                </a:lnTo>
                <a:lnTo>
                  <a:pt x="1304290" y="956310"/>
                </a:lnTo>
                <a:lnTo>
                  <a:pt x="1254760" y="961390"/>
                </a:lnTo>
                <a:lnTo>
                  <a:pt x="1203960" y="965200"/>
                </a:lnTo>
                <a:lnTo>
                  <a:pt x="1153160" y="967740"/>
                </a:lnTo>
                <a:lnTo>
                  <a:pt x="1102360" y="970280"/>
                </a:lnTo>
                <a:lnTo>
                  <a:pt x="1050290" y="971550"/>
                </a:lnTo>
                <a:lnTo>
                  <a:pt x="999490" y="971550"/>
                </a:lnTo>
                <a:lnTo>
                  <a:pt x="948690" y="969010"/>
                </a:lnTo>
                <a:lnTo>
                  <a:pt x="897890" y="967740"/>
                </a:lnTo>
                <a:lnTo>
                  <a:pt x="847090" y="963930"/>
                </a:lnTo>
                <a:lnTo>
                  <a:pt x="796290" y="960120"/>
                </a:lnTo>
                <a:lnTo>
                  <a:pt x="746760" y="955040"/>
                </a:lnTo>
                <a:lnTo>
                  <a:pt x="697230" y="948690"/>
                </a:lnTo>
                <a:lnTo>
                  <a:pt x="650240" y="941070"/>
                </a:lnTo>
                <a:lnTo>
                  <a:pt x="603250" y="933450"/>
                </a:lnTo>
                <a:lnTo>
                  <a:pt x="556260" y="924560"/>
                </a:lnTo>
                <a:lnTo>
                  <a:pt x="511810" y="914400"/>
                </a:lnTo>
                <a:lnTo>
                  <a:pt x="468630" y="902970"/>
                </a:lnTo>
                <a:lnTo>
                  <a:pt x="425450" y="891540"/>
                </a:lnTo>
                <a:lnTo>
                  <a:pt x="384810" y="878840"/>
                </a:lnTo>
                <a:lnTo>
                  <a:pt x="345440" y="864870"/>
                </a:lnTo>
                <a:lnTo>
                  <a:pt x="308610" y="850900"/>
                </a:lnTo>
                <a:lnTo>
                  <a:pt x="273050" y="835660"/>
                </a:lnTo>
                <a:lnTo>
                  <a:pt x="207010" y="803910"/>
                </a:lnTo>
                <a:lnTo>
                  <a:pt x="177800" y="786130"/>
                </a:lnTo>
                <a:lnTo>
                  <a:pt x="149860" y="769620"/>
                </a:lnTo>
                <a:lnTo>
                  <a:pt x="124460" y="750570"/>
                </a:lnTo>
                <a:lnTo>
                  <a:pt x="100330" y="732790"/>
                </a:lnTo>
                <a:lnTo>
                  <a:pt x="80010" y="713740"/>
                </a:lnTo>
                <a:lnTo>
                  <a:pt x="44450" y="674370"/>
                </a:lnTo>
                <a:lnTo>
                  <a:pt x="20320" y="633730"/>
                </a:lnTo>
                <a:lnTo>
                  <a:pt x="5080" y="591820"/>
                </a:lnTo>
                <a:lnTo>
                  <a:pt x="0" y="549910"/>
                </a:lnTo>
                <a:lnTo>
                  <a:pt x="1270" y="529590"/>
                </a:lnTo>
                <a:lnTo>
                  <a:pt x="12700" y="487680"/>
                </a:lnTo>
                <a:lnTo>
                  <a:pt x="33020" y="447040"/>
                </a:lnTo>
                <a:lnTo>
                  <a:pt x="63500" y="406400"/>
                </a:lnTo>
                <a:lnTo>
                  <a:pt x="104140" y="368300"/>
                </a:lnTo>
                <a:lnTo>
                  <a:pt x="153670" y="331470"/>
                </a:lnTo>
                <a:lnTo>
                  <a:pt x="210820" y="297180"/>
                </a:lnTo>
                <a:lnTo>
                  <a:pt x="276860" y="265430"/>
                </a:lnTo>
                <a:lnTo>
                  <a:pt x="313690" y="250190"/>
                </a:lnTo>
                <a:lnTo>
                  <a:pt x="113030" y="0"/>
                </a:lnTo>
                <a:lnTo>
                  <a:pt x="609600" y="16891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0" name="object 58"/>
          <p:cNvSpPr/>
          <p:nvPr/>
        </p:nvSpPr>
        <p:spPr>
          <a:xfrm>
            <a:off x="1906200" y="5576400"/>
            <a:ext cx="831960" cy="57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74880" bIns="0" anchor="t">
            <a:spAutoFit/>
          </a:bodyPr>
          <a:p>
            <a:pPr marL="86400" indent="-73800" algn="ctr" defTabSz="914400">
              <a:lnSpc>
                <a:spcPct val="77000"/>
              </a:lnSpc>
              <a:spcBef>
                <a:spcPts val="590"/>
              </a:spcBef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ligador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6400" indent="-73800" algn="ctr" defTabSz="914400">
              <a:lnSpc>
                <a:spcPct val="77000"/>
              </a:lnSpc>
              <a:spcBef>
                <a:spcPts val="590"/>
              </a:spcBef>
              <a:tabLst>
                <a:tab algn="l" pos="0"/>
              </a:tabLst>
            </a:pPr>
            <a:r>
              <a:rPr b="0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‘</a:t>
            </a:r>
            <a:r>
              <a:rPr b="0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linker’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object 59"/>
          <p:cNvSpPr/>
          <p:nvPr/>
        </p:nvSpPr>
        <p:spPr>
          <a:xfrm>
            <a:off x="5874120" y="5329440"/>
            <a:ext cx="1104480" cy="57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algn="ctr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carregador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ctr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‘</a:t>
            </a:r>
            <a:r>
              <a:rPr b="0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loader’ SO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38520" y="251280"/>
            <a:ext cx="74577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26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Montador</a:t>
            </a:r>
            <a:r>
              <a:rPr b="0" i="1" lang="pt-BR" sz="44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(assembler)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3" name="object 3"/>
          <p:cNvSpPr/>
          <p:nvPr/>
        </p:nvSpPr>
        <p:spPr>
          <a:xfrm>
            <a:off x="457200" y="1602720"/>
            <a:ext cx="462420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pc="-451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Montadores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aceitam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entrada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object 4"/>
          <p:cNvSpPr/>
          <p:nvPr/>
        </p:nvSpPr>
        <p:spPr>
          <a:xfrm>
            <a:off x="791280" y="1881000"/>
            <a:ext cx="438228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escrito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</a:t>
            </a:r>
            <a:r>
              <a:rPr b="0" i="1" lang="pt-BR" sz="2400" spc="-5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montagem (assembly)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produzem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máquina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correspondente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cada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instrução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5" name="object 5"/>
          <p:cNvSpPr/>
          <p:nvPr/>
        </p:nvSpPr>
        <p:spPr>
          <a:xfrm>
            <a:off x="457200" y="3072240"/>
            <a:ext cx="455508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Sendo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P1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assembler</a:t>
            </a:r>
            <a:r>
              <a:rPr b="0" i="1" lang="pt-BR" sz="2400" spc="-40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6" name="object 6"/>
          <p:cNvSpPr/>
          <p:nvPr/>
        </p:nvSpPr>
        <p:spPr>
          <a:xfrm>
            <a:off x="791280" y="3349080"/>
            <a:ext cx="4033080" cy="93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P0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linguagem</a:t>
            </a:r>
            <a:r>
              <a:rPr b="0" i="1" lang="pt-BR" sz="2400" spc="-8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máquina, P1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P0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devem ser  funcionalmente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equivalentes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7" name="object 7"/>
          <p:cNvSpPr/>
          <p:nvPr/>
        </p:nvSpPr>
        <p:spPr>
          <a:xfrm>
            <a:off x="6247080" y="3581280"/>
            <a:ext cx="2209320" cy="914040"/>
          </a:xfrm>
          <a:custGeom>
            <a:avLst/>
            <a:gdLst>
              <a:gd name="textAreaLeft" fmla="*/ 0 w 2209320"/>
              <a:gd name="textAreaRight" fmla="*/ 2209680 w 220932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2209800" h="914400">
                <a:moveTo>
                  <a:pt x="1104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914400"/>
                </a:lnTo>
                <a:lnTo>
                  <a:pt x="1104900" y="91440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28" name="object 8"/>
          <p:cNvSpPr/>
          <p:nvPr/>
        </p:nvSpPr>
        <p:spPr>
          <a:xfrm>
            <a:off x="6172200" y="1981080"/>
            <a:ext cx="2209320" cy="7549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 anchor="t">
            <a:spAutoFit/>
          </a:bodyPr>
          <a:p>
            <a:pPr marL="495360" indent="-254160" defTabSz="914400">
              <a:lnSpc>
                <a:spcPct val="76000"/>
              </a:lnSpc>
              <a:spcBef>
                <a:spcPts val="1570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P1: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assembly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29" name="object 9"/>
          <p:cNvGrpSpPr/>
          <p:nvPr/>
        </p:nvGrpSpPr>
        <p:grpSpPr>
          <a:xfrm>
            <a:off x="6248520" y="5105520"/>
            <a:ext cx="2285640" cy="914040"/>
            <a:chOff x="6248520" y="5105520"/>
            <a:chExt cx="2285640" cy="914040"/>
          </a:xfrm>
        </p:grpSpPr>
        <p:sp>
          <p:nvSpPr>
            <p:cNvPr id="230" name="object 10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31" name="object 11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1143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914400"/>
                  </a:lnTo>
                  <a:lnTo>
                    <a:pt x="1143000" y="9144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32" name="object 12"/>
          <p:cNvSpPr/>
          <p:nvPr/>
        </p:nvSpPr>
        <p:spPr>
          <a:xfrm>
            <a:off x="6756480" y="3683160"/>
            <a:ext cx="1194840" cy="93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71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ama  montador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33" name="object 13"/>
          <p:cNvGrpSpPr/>
          <p:nvPr/>
        </p:nvGrpSpPr>
        <p:grpSpPr>
          <a:xfrm>
            <a:off x="7161480" y="2894400"/>
            <a:ext cx="381960" cy="2363040"/>
            <a:chOff x="7161480" y="2894400"/>
            <a:chExt cx="381960" cy="2363040"/>
          </a:xfrm>
        </p:grpSpPr>
        <p:sp>
          <p:nvSpPr>
            <p:cNvPr id="234" name="object 14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35" name="object 15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36" name="object 16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37" name="object 17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38" name="object 18"/>
          <p:cNvSpPr/>
          <p:nvPr/>
        </p:nvSpPr>
        <p:spPr>
          <a:xfrm>
            <a:off x="6553080" y="5207040"/>
            <a:ext cx="16772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455400" indent="-443160" defTabSz="914400">
              <a:lnSpc>
                <a:spcPct val="76000"/>
              </a:lnSpc>
              <a:spcBef>
                <a:spcPts val="771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P0: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programa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9" name="object 4"/>
          <p:cNvSpPr/>
          <p:nvPr/>
        </p:nvSpPr>
        <p:spPr>
          <a:xfrm>
            <a:off x="479880" y="4793040"/>
            <a:ext cx="4382280" cy="10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é ‘assembly’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montador do ‘assembly’ se chama assembler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object 2"/>
          <p:cNvSpPr/>
          <p:nvPr/>
        </p:nvSpPr>
        <p:spPr>
          <a:xfrm>
            <a:off x="6247080" y="3581280"/>
            <a:ext cx="2209320" cy="914040"/>
          </a:xfrm>
          <a:custGeom>
            <a:avLst/>
            <a:gdLst>
              <a:gd name="textAreaLeft" fmla="*/ 0 w 2209320"/>
              <a:gd name="textAreaRight" fmla="*/ 2209680 w 220932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2209800" h="914400">
                <a:moveTo>
                  <a:pt x="1104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914400"/>
                </a:lnTo>
                <a:lnTo>
                  <a:pt x="1104900" y="91440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41" name="object 3"/>
          <p:cNvSpPr/>
          <p:nvPr/>
        </p:nvSpPr>
        <p:spPr>
          <a:xfrm>
            <a:off x="6172200" y="1981080"/>
            <a:ext cx="2209320" cy="7549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 anchor="t">
            <a:spAutoFit/>
          </a:bodyPr>
          <a:p>
            <a:pPr marL="790560" indent="-550080" defTabSz="914400">
              <a:lnSpc>
                <a:spcPct val="76000"/>
              </a:lnSpc>
              <a:spcBef>
                <a:spcPts val="1570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P2: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fonte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2" name="object 4"/>
          <p:cNvGrpSpPr/>
          <p:nvPr/>
        </p:nvGrpSpPr>
        <p:grpSpPr>
          <a:xfrm>
            <a:off x="6248520" y="5105520"/>
            <a:ext cx="2285640" cy="914040"/>
            <a:chOff x="6248520" y="5105520"/>
            <a:chExt cx="2285640" cy="914040"/>
          </a:xfrm>
        </p:grpSpPr>
        <p:sp>
          <p:nvSpPr>
            <p:cNvPr id="243" name="object 5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44" name="object 6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1143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914400"/>
                  </a:lnTo>
                  <a:lnTo>
                    <a:pt x="1143000" y="9144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45" name="object 7"/>
          <p:cNvSpPr/>
          <p:nvPr/>
        </p:nvSpPr>
        <p:spPr>
          <a:xfrm>
            <a:off x="6645960" y="3683160"/>
            <a:ext cx="141516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2600" indent="110520" defTabSz="914400">
              <a:lnSpc>
                <a:spcPct val="76000"/>
              </a:lnSpc>
              <a:spcBef>
                <a:spcPts val="77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compilador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46" name="object 8"/>
          <p:cNvGrpSpPr/>
          <p:nvPr/>
        </p:nvGrpSpPr>
        <p:grpSpPr>
          <a:xfrm>
            <a:off x="7161480" y="2894400"/>
            <a:ext cx="381960" cy="2363040"/>
            <a:chOff x="7161480" y="2894400"/>
            <a:chExt cx="381960" cy="2363040"/>
          </a:xfrm>
        </p:grpSpPr>
        <p:sp>
          <p:nvSpPr>
            <p:cNvPr id="247" name="object 9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48" name="object 10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49" name="object 11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50" name="object 12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51" name="object 13"/>
          <p:cNvSpPr/>
          <p:nvPr/>
        </p:nvSpPr>
        <p:spPr>
          <a:xfrm>
            <a:off x="6553080" y="5207040"/>
            <a:ext cx="16772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455400" indent="-443160" defTabSz="914400">
              <a:lnSpc>
                <a:spcPct val="76000"/>
              </a:lnSpc>
              <a:spcBef>
                <a:spcPts val="771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P0: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programa 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2096640" y="251280"/>
            <a:ext cx="514512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26" strike="noStrike" u="none">
                <a:solidFill>
                  <a:schemeClr val="dk1"/>
                </a:solidFill>
                <a:uFillTx/>
                <a:latin typeface="Times New Roman"/>
              </a:rPr>
              <a:t>Programa</a:t>
            </a:r>
            <a:r>
              <a:rPr b="0" i="1" lang="pt-BR" sz="44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Compilador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53" name="object 15"/>
          <p:cNvSpPr/>
          <p:nvPr/>
        </p:nvSpPr>
        <p:spPr>
          <a:xfrm>
            <a:off x="457200" y="1602720"/>
            <a:ext cx="532620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Compiladores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aceitam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como entrada</a:t>
            </a:r>
            <a:r>
              <a:rPr b="0" i="1" lang="pt-BR" sz="2400" spc="-4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4" name="object 16"/>
          <p:cNvSpPr/>
          <p:nvPr/>
        </p:nvSpPr>
        <p:spPr>
          <a:xfrm>
            <a:off x="791280" y="1881000"/>
            <a:ext cx="4881600" cy="933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44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91"/>
              </a:spcBef>
            </a:pP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escrito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em linguagem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produzem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equivalente em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outro</a:t>
            </a:r>
            <a:r>
              <a:rPr b="0" i="1" lang="pt-BR" sz="2400" spc="-8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5" name="object 17"/>
          <p:cNvSpPr/>
          <p:nvPr/>
        </p:nvSpPr>
        <p:spPr>
          <a:xfrm>
            <a:off x="457200" y="2793960"/>
            <a:ext cx="4559040" cy="92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800" bIns="0" anchor="t">
            <a:spAutoFit/>
          </a:bodyPr>
          <a:p>
            <a:pPr marL="345960" indent="-334080" defTabSz="914400">
              <a:lnSpc>
                <a:spcPct val="75000"/>
              </a:lnSpc>
              <a:spcBef>
                <a:spcPts val="794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objeto: linguagem de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máquina,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assembler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ou  linguagem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intermediária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object 18"/>
          <p:cNvSpPr/>
          <p:nvPr/>
        </p:nvSpPr>
        <p:spPr>
          <a:xfrm>
            <a:off x="457200" y="3705840"/>
            <a:ext cx="45723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pc="-445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Sendo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P2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fonte e P0 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7" name="object 19"/>
          <p:cNvSpPr/>
          <p:nvPr/>
        </p:nvSpPr>
        <p:spPr>
          <a:xfrm>
            <a:off x="791280" y="3982680"/>
            <a:ext cx="4491720" cy="65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44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91"/>
              </a:spcBef>
            </a:pP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P2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P0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devem</a:t>
            </a:r>
            <a:r>
              <a:rPr b="0" i="1" lang="pt-BR" sz="2400" spc="-7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ser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funcionalmente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equivalentes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object 2"/>
          <p:cNvGrpSpPr/>
          <p:nvPr/>
        </p:nvGrpSpPr>
        <p:grpSpPr>
          <a:xfrm>
            <a:off x="0" y="0"/>
            <a:ext cx="8305560" cy="6857640"/>
            <a:chOff x="0" y="0"/>
            <a:chExt cx="8305560" cy="6857640"/>
          </a:xfrm>
        </p:grpSpPr>
        <p:sp>
          <p:nvSpPr>
            <p:cNvPr id="259" name="object 3"/>
            <p:cNvSpPr/>
            <p:nvPr/>
          </p:nvSpPr>
          <p:spPr>
            <a:xfrm>
              <a:off x="538560" y="594360"/>
              <a:ext cx="30240" cy="59497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5949720"/>
                <a:gd name="textAreaBottom" fmla="*/ 5950080 h 5949720"/>
              </a:gdLst>
              <a:ahLst/>
              <a:rect l="textAreaLeft" t="textAreaTop" r="textAreaRight" b="textAreaBottom"/>
              <a:pathLst>
                <a:path w="30479" h="5949950">
                  <a:moveTo>
                    <a:pt x="30480" y="0"/>
                  </a:moveTo>
                  <a:lnTo>
                    <a:pt x="0" y="0"/>
                  </a:lnTo>
                  <a:lnTo>
                    <a:pt x="0" y="5948680"/>
                  </a:lnTo>
                  <a:lnTo>
                    <a:pt x="635" y="5948680"/>
                  </a:lnTo>
                  <a:lnTo>
                    <a:pt x="635" y="5949950"/>
                  </a:lnTo>
                  <a:lnTo>
                    <a:pt x="29210" y="5949950"/>
                  </a:lnTo>
                  <a:lnTo>
                    <a:pt x="29210" y="5948680"/>
                  </a:lnTo>
                  <a:lnTo>
                    <a:pt x="30480" y="594868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60" name="object 4"/>
            <p:cNvSpPr/>
            <p:nvPr/>
          </p:nvSpPr>
          <p:spPr>
            <a:xfrm>
              <a:off x="0" y="0"/>
              <a:ext cx="1104480" cy="68576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61" name="object 5"/>
            <p:cNvSpPr/>
            <p:nvPr/>
          </p:nvSpPr>
          <p:spPr>
            <a:xfrm>
              <a:off x="676800" y="1881000"/>
              <a:ext cx="643680" cy="1080"/>
            </a:xfrm>
            <a:custGeom>
              <a:avLst/>
              <a:gdLst>
                <a:gd name="textAreaLeft" fmla="*/ 0 w 643680"/>
                <a:gd name="textAreaRight" fmla="*/ 644040 w 64368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643890" h="1269">
                  <a:moveTo>
                    <a:pt x="0" y="1270"/>
                  </a:moveTo>
                  <a:lnTo>
                    <a:pt x="643890" y="1270"/>
                  </a:lnTo>
                  <a:lnTo>
                    <a:pt x="64389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62" name="object 6"/>
            <p:cNvSpPr/>
            <p:nvPr/>
          </p:nvSpPr>
          <p:spPr>
            <a:xfrm>
              <a:off x="1320840" y="1126440"/>
              <a:ext cx="6130080" cy="850680"/>
            </a:xfrm>
            <a:custGeom>
              <a:avLst/>
              <a:gdLst>
                <a:gd name="textAreaLeft" fmla="*/ 0 w 6130080"/>
                <a:gd name="textAreaRight" fmla="*/ 6130440 w 6130080"/>
                <a:gd name="textAreaTop" fmla="*/ 0 h 850680"/>
                <a:gd name="textAreaBottom" fmla="*/ 851040 h 850680"/>
              </a:gdLst>
              <a:ahLst/>
              <a:rect l="textAreaLeft" t="textAreaTop" r="textAreaRight" b="textAreaBottom"/>
              <a:pathLst>
                <a:path w="6130290" h="850900">
                  <a:moveTo>
                    <a:pt x="6130290" y="0"/>
                  </a:moveTo>
                  <a:lnTo>
                    <a:pt x="0" y="0"/>
                  </a:lnTo>
                  <a:lnTo>
                    <a:pt x="0" y="850900"/>
                  </a:lnTo>
                  <a:lnTo>
                    <a:pt x="6130290" y="850900"/>
                  </a:lnTo>
                  <a:lnTo>
                    <a:pt x="6130290" y="0"/>
                  </a:lnTo>
                  <a:close/>
                </a:path>
              </a:pathLst>
            </a:custGeom>
            <a:solidFill>
              <a:srgbClr val="cceb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63" name="object 7"/>
            <p:cNvSpPr/>
            <p:nvPr/>
          </p:nvSpPr>
          <p:spPr>
            <a:xfrm>
              <a:off x="6287760" y="4105800"/>
              <a:ext cx="2017800" cy="109296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06000" y="84960"/>
            <a:ext cx="5905800" cy="6350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3115800"/>
              </a:tabLst>
            </a:pPr>
            <a:r>
              <a:rPr b="0" lang="pt-BR" sz="4000" spc="-6" strike="noStrike" u="none">
                <a:solidFill>
                  <a:srgbClr val="3333cc"/>
                </a:solidFill>
                <a:uFillTx/>
                <a:latin typeface="Times New Roman"/>
              </a:rPr>
              <a:t>Compiladores</a:t>
            </a:r>
            <a:r>
              <a:rPr b="0" lang="pt-BR" sz="4000" spc="-6" strike="noStrike" u="none">
                <a:solidFill>
                  <a:srgbClr val="3333cc"/>
                </a:solidFill>
                <a:uFillTx/>
                <a:latin typeface="Times New Roman"/>
              </a:rPr>
              <a:t> </a:t>
            </a:r>
            <a:r>
              <a:rPr b="0" lang="pt-BR" sz="4000" strike="noStrike" u="none">
                <a:solidFill>
                  <a:srgbClr val="3333cc"/>
                </a:solidFill>
                <a:uFillTx/>
                <a:latin typeface="Times New Roman"/>
              </a:rPr>
              <a:t>x</a:t>
            </a:r>
            <a:r>
              <a:rPr b="0" lang="pt-BR" sz="4000" spc="-74" strike="noStrike" u="none">
                <a:solidFill>
                  <a:srgbClr val="3333cc"/>
                </a:solidFill>
                <a:uFillTx/>
                <a:latin typeface="Times New Roman"/>
              </a:rPr>
              <a:t> </a:t>
            </a:r>
            <a:r>
              <a:rPr b="0" lang="pt-BR" sz="4000" spc="-6" strike="noStrike" u="none">
                <a:solidFill>
                  <a:srgbClr val="3333cc"/>
                </a:solidFill>
                <a:uFillTx/>
                <a:latin typeface="Times New Roman"/>
              </a:rPr>
              <a:t>plataformas</a:t>
            </a:r>
            <a:endParaRPr b="0" lang="pt-BR" sz="40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65" name="object 9"/>
          <p:cNvSpPr/>
          <p:nvPr/>
        </p:nvSpPr>
        <p:spPr>
          <a:xfrm>
            <a:off x="1320840" y="1126440"/>
            <a:ext cx="6130080" cy="641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440" bIns="0" anchor="t">
            <a:spAutoFit/>
          </a:bodyPr>
          <a:p>
            <a:pPr defTabSz="914400">
              <a:lnSpc>
                <a:spcPct val="100000"/>
              </a:lnSpc>
              <a:spcBef>
                <a:spcPts val="11"/>
              </a:spcBef>
            </a:pPr>
            <a:endParaRPr b="0" lang="pt-BR" sz="2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Código­-fonte linguagem</a:t>
            </a:r>
            <a:r>
              <a:rPr b="1" lang="pt-BR" sz="2000" spc="-1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X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6" name="object 10"/>
          <p:cNvSpPr/>
          <p:nvPr/>
        </p:nvSpPr>
        <p:spPr>
          <a:xfrm>
            <a:off x="725040" y="2730600"/>
            <a:ext cx="20430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Compilador de</a:t>
            </a:r>
            <a:r>
              <a:rPr b="1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X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7" name="object 11"/>
          <p:cNvSpPr/>
          <p:nvPr/>
        </p:nvSpPr>
        <p:spPr>
          <a:xfrm>
            <a:off x="6157080" y="2730600"/>
            <a:ext cx="20430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Compilador de</a:t>
            </a:r>
            <a:r>
              <a:rPr b="1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X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68" name="object 12"/>
          <p:cNvGrpSpPr/>
          <p:nvPr/>
        </p:nvGrpSpPr>
        <p:grpSpPr>
          <a:xfrm>
            <a:off x="933480" y="4105800"/>
            <a:ext cx="4732920" cy="1152720"/>
            <a:chOff x="933480" y="4105800"/>
            <a:chExt cx="4732920" cy="1152720"/>
          </a:xfrm>
        </p:grpSpPr>
        <p:sp>
          <p:nvSpPr>
            <p:cNvPr id="269" name="object 13"/>
            <p:cNvSpPr/>
            <p:nvPr/>
          </p:nvSpPr>
          <p:spPr>
            <a:xfrm>
              <a:off x="933480" y="4165560"/>
              <a:ext cx="2017800" cy="109296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70" name="object 14"/>
            <p:cNvSpPr/>
            <p:nvPr/>
          </p:nvSpPr>
          <p:spPr>
            <a:xfrm>
              <a:off x="3648600" y="4105800"/>
              <a:ext cx="2017800" cy="109296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71" name="object 15"/>
          <p:cNvSpPr/>
          <p:nvPr/>
        </p:nvSpPr>
        <p:spPr>
          <a:xfrm>
            <a:off x="3363120" y="2730600"/>
            <a:ext cx="204300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Compilador de</a:t>
            </a:r>
            <a:r>
              <a:rPr b="1" lang="pt-BR" sz="2000" spc="-60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X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2" name="object 16"/>
          <p:cNvSpPr/>
          <p:nvPr/>
        </p:nvSpPr>
        <p:spPr>
          <a:xfrm>
            <a:off x="4281120" y="5283360"/>
            <a:ext cx="51912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M</a:t>
            </a:r>
            <a:r>
              <a:rPr b="1" lang="pt-BR" sz="2000" spc="-11" strike="noStrike" u="none">
                <a:solidFill>
                  <a:schemeClr val="dk1"/>
                </a:solidFill>
                <a:uFillTx/>
                <a:latin typeface="Arial"/>
              </a:rPr>
              <a:t>a</a:t>
            </a: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c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3" name="object 17"/>
          <p:cNvSpPr/>
          <p:nvPr/>
        </p:nvSpPr>
        <p:spPr>
          <a:xfrm>
            <a:off x="1243440" y="1856880"/>
            <a:ext cx="6286320" cy="2126880"/>
          </a:xfrm>
          <a:custGeom>
            <a:avLst/>
            <a:gdLst>
              <a:gd name="textAreaLeft" fmla="*/ 0 w 6286320"/>
              <a:gd name="textAreaRight" fmla="*/ 6286680 w 6286320"/>
              <a:gd name="textAreaTop" fmla="*/ 0 h 2126880"/>
              <a:gd name="textAreaBottom" fmla="*/ 2127240 h 2126880"/>
            </a:gdLst>
            <a:ahLst/>
            <a:rect l="textAreaLeft" t="textAreaTop" r="textAreaRight" b="textAreaBottom"/>
            <a:pathLst>
              <a:path w="6286500" h="2127250">
                <a:moveTo>
                  <a:pt x="388620" y="591820"/>
                </a:moveTo>
                <a:lnTo>
                  <a:pt x="290830" y="591820"/>
                </a:lnTo>
                <a:lnTo>
                  <a:pt x="290830" y="0"/>
                </a:lnTo>
                <a:lnTo>
                  <a:pt x="96520" y="0"/>
                </a:lnTo>
                <a:lnTo>
                  <a:pt x="96520" y="591820"/>
                </a:lnTo>
                <a:lnTo>
                  <a:pt x="0" y="591820"/>
                </a:lnTo>
                <a:lnTo>
                  <a:pt x="194310" y="789940"/>
                </a:lnTo>
                <a:lnTo>
                  <a:pt x="388620" y="591820"/>
                </a:lnTo>
                <a:close/>
              </a:path>
              <a:path w="6286500" h="2127250">
                <a:moveTo>
                  <a:pt x="542290" y="1929130"/>
                </a:moveTo>
                <a:lnTo>
                  <a:pt x="445770" y="1929130"/>
                </a:lnTo>
                <a:lnTo>
                  <a:pt x="445770" y="1337310"/>
                </a:lnTo>
                <a:lnTo>
                  <a:pt x="251460" y="1337310"/>
                </a:lnTo>
                <a:lnTo>
                  <a:pt x="251460" y="1929130"/>
                </a:lnTo>
                <a:lnTo>
                  <a:pt x="154940" y="1929130"/>
                </a:lnTo>
                <a:lnTo>
                  <a:pt x="347980" y="2127250"/>
                </a:lnTo>
                <a:lnTo>
                  <a:pt x="542290" y="1929130"/>
                </a:lnTo>
                <a:close/>
              </a:path>
              <a:path w="6286500" h="2127250">
                <a:moveTo>
                  <a:pt x="3336290" y="1929130"/>
                </a:moveTo>
                <a:lnTo>
                  <a:pt x="3239770" y="1929130"/>
                </a:lnTo>
                <a:lnTo>
                  <a:pt x="3239770" y="1337310"/>
                </a:lnTo>
                <a:lnTo>
                  <a:pt x="3045460" y="1337310"/>
                </a:lnTo>
                <a:lnTo>
                  <a:pt x="3045460" y="1929130"/>
                </a:lnTo>
                <a:lnTo>
                  <a:pt x="2948940" y="1929130"/>
                </a:lnTo>
                <a:lnTo>
                  <a:pt x="3141980" y="2127250"/>
                </a:lnTo>
                <a:lnTo>
                  <a:pt x="3336290" y="1929130"/>
                </a:lnTo>
                <a:close/>
              </a:path>
              <a:path w="6286500" h="2127250">
                <a:moveTo>
                  <a:pt x="3336290" y="654050"/>
                </a:moveTo>
                <a:lnTo>
                  <a:pt x="3239770" y="654050"/>
                </a:lnTo>
                <a:lnTo>
                  <a:pt x="3239770" y="60960"/>
                </a:lnTo>
                <a:lnTo>
                  <a:pt x="3045460" y="60960"/>
                </a:lnTo>
                <a:lnTo>
                  <a:pt x="3045460" y="654050"/>
                </a:lnTo>
                <a:lnTo>
                  <a:pt x="2948940" y="654050"/>
                </a:lnTo>
                <a:lnTo>
                  <a:pt x="3141980" y="852170"/>
                </a:lnTo>
                <a:lnTo>
                  <a:pt x="3336290" y="654050"/>
                </a:lnTo>
                <a:close/>
              </a:path>
              <a:path w="6286500" h="2127250">
                <a:moveTo>
                  <a:pt x="6052820" y="1869440"/>
                </a:moveTo>
                <a:lnTo>
                  <a:pt x="5955030" y="1869440"/>
                </a:lnTo>
                <a:lnTo>
                  <a:pt x="5955030" y="1276350"/>
                </a:lnTo>
                <a:lnTo>
                  <a:pt x="5761990" y="1276350"/>
                </a:lnTo>
                <a:lnTo>
                  <a:pt x="5761990" y="1869440"/>
                </a:lnTo>
                <a:lnTo>
                  <a:pt x="5665470" y="1869440"/>
                </a:lnTo>
                <a:lnTo>
                  <a:pt x="5858510" y="2067560"/>
                </a:lnTo>
                <a:lnTo>
                  <a:pt x="6052820" y="1869440"/>
                </a:lnTo>
                <a:close/>
              </a:path>
              <a:path w="6286500" h="2127250">
                <a:moveTo>
                  <a:pt x="6286500" y="654050"/>
                </a:moveTo>
                <a:lnTo>
                  <a:pt x="6188710" y="654050"/>
                </a:lnTo>
                <a:lnTo>
                  <a:pt x="6188710" y="60960"/>
                </a:lnTo>
                <a:lnTo>
                  <a:pt x="5995670" y="60960"/>
                </a:lnTo>
                <a:lnTo>
                  <a:pt x="5995670" y="654050"/>
                </a:lnTo>
                <a:lnTo>
                  <a:pt x="5897880" y="654050"/>
                </a:lnTo>
                <a:lnTo>
                  <a:pt x="6092190" y="852170"/>
                </a:lnTo>
                <a:lnTo>
                  <a:pt x="6286500" y="654050"/>
                </a:lnTo>
                <a:close/>
              </a:path>
            </a:pathLst>
          </a:custGeom>
          <a:solidFill>
            <a:srgbClr val="cc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4" name="object 18"/>
          <p:cNvSpPr/>
          <p:nvPr/>
        </p:nvSpPr>
        <p:spPr>
          <a:xfrm>
            <a:off x="1558440" y="5345280"/>
            <a:ext cx="6370560" cy="63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  <a:tabLst>
                <a:tab algn="l" pos="5459040"/>
              </a:tabLst>
            </a:pP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x64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	</a:t>
            </a: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AR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M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  <a:tabLst>
                <a:tab algn="l" pos="5459040"/>
              </a:tabLst>
            </a:pP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Windows                       Mac/OS                          Linux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object 19"/>
          <p:cNvSpPr/>
          <p:nvPr/>
        </p:nvSpPr>
        <p:spPr>
          <a:xfrm>
            <a:off x="1214640" y="6092280"/>
            <a:ext cx="6257520" cy="456480"/>
          </a:xfrm>
          <a:prstGeom prst="rect">
            <a:avLst/>
          </a:prstGeom>
          <a:solidFill>
            <a:srgbClr val="ccebff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51920" bIns="0" anchor="t">
            <a:spAutoFit/>
          </a:bodyPr>
          <a:p>
            <a:pPr marL="127800" defTabSz="914400">
              <a:lnSpc>
                <a:spcPct val="100000"/>
              </a:lnSpc>
              <a:spcBef>
                <a:spcPts val="1196"/>
              </a:spcBef>
            </a:pP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código objeto da plataforma </a:t>
            </a:r>
            <a:r>
              <a:rPr b="1" lang="pt-BR" sz="2000" strike="noStrike" u="none">
                <a:solidFill>
                  <a:schemeClr val="dk1"/>
                </a:solidFill>
                <a:uFillTx/>
                <a:latin typeface="Arial"/>
              </a:rPr>
              <a:t>Y </a:t>
            </a: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(processador</a:t>
            </a:r>
            <a:r>
              <a:rPr b="1" lang="pt-BR" sz="2000" spc="51" strike="noStrike" u="none">
                <a:solidFill>
                  <a:schemeClr val="dk1"/>
                </a:solidFill>
                <a:uFillTx/>
                <a:latin typeface="Arial"/>
              </a:rPr>
              <a:t> </a:t>
            </a:r>
            <a:r>
              <a:rPr b="1" lang="pt-BR" sz="2000" spc="-6" strike="noStrike" u="none">
                <a:solidFill>
                  <a:schemeClr val="dk1"/>
                </a:solidFill>
                <a:uFillTx/>
                <a:latin typeface="Arial"/>
              </a:rPr>
              <a:t>+SO)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object 20"/>
          <p:cNvSpPr/>
          <p:nvPr/>
        </p:nvSpPr>
        <p:spPr>
          <a:xfrm>
            <a:off x="7543800" y="1158120"/>
            <a:ext cx="1135080" cy="785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080" bIns="0" anchor="t">
            <a:spAutoFit/>
          </a:bodyPr>
          <a:p>
            <a:pPr marL="12600" indent="65880" algn="ctr" defTabSz="914400">
              <a:lnSpc>
                <a:spcPct val="77000"/>
              </a:lnSpc>
              <a:spcBef>
                <a:spcPts val="646"/>
              </a:spcBef>
              <a:tabLst>
                <a:tab algn="l" pos="0"/>
              </a:tabLst>
            </a:pPr>
            <a:r>
              <a:rPr b="1" lang="pt-BR" sz="2000" strike="noStrike" u="none">
                <a:solidFill>
                  <a:srgbClr val="333399"/>
                </a:solidFill>
                <a:uFillTx/>
                <a:latin typeface="Times New Roman"/>
              </a:rPr>
              <a:t>nome.X  c</a:t>
            </a:r>
            <a:r>
              <a:rPr b="1" lang="pt-BR" sz="2000" spc="6" strike="noStrike" u="none">
                <a:solidFill>
                  <a:srgbClr val="333399"/>
                </a:solidFill>
                <a:uFillTx/>
                <a:latin typeface="Times New Roman"/>
              </a:rPr>
              <a:t>a</a:t>
            </a:r>
            <a:r>
              <a:rPr b="1" lang="pt-BR" sz="2000" spc="-11" strike="noStrike" u="none">
                <a:solidFill>
                  <a:srgbClr val="333399"/>
                </a:solidFill>
                <a:uFillTx/>
                <a:latin typeface="Times New Roman"/>
              </a:rPr>
              <a:t>r</a:t>
            </a:r>
            <a:r>
              <a:rPr b="1" lang="pt-BR" sz="2000" spc="6" strike="noStrike" u="none">
                <a:solidFill>
                  <a:srgbClr val="333399"/>
                </a:solidFill>
                <a:uFillTx/>
                <a:latin typeface="Times New Roman"/>
              </a:rPr>
              <a:t>a</a:t>
            </a:r>
            <a:r>
              <a:rPr b="1" lang="pt-BR" sz="2000" strike="noStrike" u="none">
                <a:solidFill>
                  <a:srgbClr val="333399"/>
                </a:solidFill>
                <a:uFillTx/>
                <a:latin typeface="Times New Roman"/>
              </a:rPr>
              <a:t>cte</a:t>
            </a:r>
            <a:r>
              <a:rPr b="1" lang="pt-BR" sz="2000" spc="-31" strike="noStrike" u="none">
                <a:solidFill>
                  <a:srgbClr val="333399"/>
                </a:solidFill>
                <a:uFillTx/>
                <a:latin typeface="Times New Roman"/>
              </a:rPr>
              <a:t>r</a:t>
            </a:r>
            <a:r>
              <a:rPr b="1" lang="pt-BR" sz="2000" spc="-20" strike="noStrike" u="none">
                <a:solidFill>
                  <a:srgbClr val="333399"/>
                </a:solidFill>
                <a:uFillTx/>
                <a:latin typeface="Times New Roman"/>
              </a:rPr>
              <a:t>e</a:t>
            </a:r>
            <a:r>
              <a:rPr b="1" lang="pt-BR" sz="2000" strike="noStrike" u="none">
                <a:solidFill>
                  <a:srgbClr val="333399"/>
                </a:solidFill>
                <a:uFillTx/>
                <a:latin typeface="Times New Roman"/>
              </a:rPr>
              <a:t>s  </a:t>
            </a:r>
            <a:r>
              <a:rPr b="1" lang="pt-BR" sz="2000" spc="-6" strike="noStrike" u="none">
                <a:solidFill>
                  <a:srgbClr val="333399"/>
                </a:solidFill>
                <a:uFillTx/>
                <a:latin typeface="Times New Roman"/>
              </a:rPr>
              <a:t>ASCII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7" name="object 21"/>
          <p:cNvSpPr/>
          <p:nvPr/>
        </p:nvSpPr>
        <p:spPr>
          <a:xfrm>
            <a:off x="7543800" y="6066720"/>
            <a:ext cx="1206000" cy="932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000" bIns="0" anchor="t">
            <a:spAutoFit/>
          </a:bodyPr>
          <a:p>
            <a:pPr marL="12600" defTabSz="914400">
              <a:lnSpc>
                <a:spcPct val="101000"/>
              </a:lnSpc>
              <a:spcBef>
                <a:spcPts val="71"/>
              </a:spcBef>
            </a:pPr>
            <a:r>
              <a:rPr b="1" lang="pt-BR" sz="2000" strike="noStrike" u="none">
                <a:solidFill>
                  <a:srgbClr val="333399"/>
                </a:solidFill>
                <a:uFillTx/>
                <a:latin typeface="Times New Roman"/>
              </a:rPr>
              <a:t>nome.OBJ  </a:t>
            </a:r>
            <a:r>
              <a:rPr b="1" lang="pt-BR" sz="2000" spc="6" strike="noStrike" u="none">
                <a:solidFill>
                  <a:srgbClr val="333399"/>
                </a:solidFill>
                <a:uFillTx/>
                <a:latin typeface="Times New Roman"/>
              </a:rPr>
              <a:t>n</a:t>
            </a:r>
            <a:r>
              <a:rPr b="1" lang="pt-BR" sz="2000" strike="noStrike" u="none">
                <a:solidFill>
                  <a:srgbClr val="333399"/>
                </a:solidFill>
                <a:uFillTx/>
                <a:latin typeface="Times New Roman"/>
              </a:rPr>
              <a:t>ome.</a:t>
            </a:r>
            <a:r>
              <a:rPr b="1" lang="pt-BR" sz="2000" spc="6" strike="noStrike" u="none">
                <a:solidFill>
                  <a:srgbClr val="333399"/>
                </a:solidFill>
                <a:uFillTx/>
                <a:latin typeface="Times New Roman"/>
              </a:rPr>
              <a:t>E</a:t>
            </a:r>
            <a:r>
              <a:rPr b="1" lang="pt-BR" sz="2000" strike="noStrike" u="none">
                <a:solidFill>
                  <a:srgbClr val="333399"/>
                </a:solidFill>
                <a:uFillTx/>
                <a:latin typeface="Times New Roman"/>
              </a:rPr>
              <a:t>XE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1104120" y="152280"/>
            <a:ext cx="6935040" cy="1353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lnSpc>
                <a:spcPct val="100000"/>
              </a:lnSpc>
              <a:buNone/>
            </a:pP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Compiladores diferentes para plataformas diferentes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791280" y="2178720"/>
            <a:ext cx="7590600" cy="3231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Diferentes formatos de executáveis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Convenções de chamadas ao SO são diferentes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-  Uso da pilha do processo difere entre SOs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Diferentes tamanhos dos mesmos tipos de dados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Bibliotecas padrão chamam o SO de maneira diferente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indent="0">
              <a:lnSpc>
                <a:spcPct val="100000"/>
              </a:lnSpc>
              <a:buNone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- Programas compilados por compiladores diferentes na mesma plataforma não são compatíveis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343080" indent="-34308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i="1" lang="en-US" sz="2400" strike="noStrike" u="none">
                <a:solidFill>
                  <a:schemeClr val="dk1"/>
                </a:solidFill>
                <a:uFillTx/>
                <a:latin typeface="Times New Roman"/>
              </a:rPr>
              <a:t>Diferenças nas estruturas dos sistemas de arquivos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lvl="1" marL="800280" indent="-343080">
              <a:lnSpc>
                <a:spcPct val="100000"/>
              </a:lnSpc>
              <a:buClr>
                <a:srgbClr val="000000"/>
              </a:buClr>
              <a:buFont typeface="OpenSymbol"/>
              <a:buChar char="-"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Calibri"/>
              </a:rPr>
              <a:t>Uso da "\" no Windows e "/" nos Unix.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1623240" y="251280"/>
            <a:ext cx="609192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Domínios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4400" spc="-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64" name="object 3"/>
          <p:cNvSpPr/>
          <p:nvPr/>
        </p:nvSpPr>
        <p:spPr>
          <a:xfrm>
            <a:off x="609480" y="1443960"/>
            <a:ext cx="3465000" cy="86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Aplicações</a:t>
            </a:r>
            <a:r>
              <a:rPr b="0" i="1" lang="pt-BR" sz="2800" spc="-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científicas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65" name="object 4"/>
          <p:cNvGrpSpPr/>
          <p:nvPr/>
        </p:nvGrpSpPr>
        <p:grpSpPr>
          <a:xfrm>
            <a:off x="757440" y="1823040"/>
            <a:ext cx="8161920" cy="4663800"/>
            <a:chOff x="757440" y="1823040"/>
            <a:chExt cx="8161920" cy="4663800"/>
          </a:xfrm>
        </p:grpSpPr>
        <p:sp>
          <p:nvSpPr>
            <p:cNvPr id="66" name="object 5"/>
            <p:cNvSpPr/>
            <p:nvPr/>
          </p:nvSpPr>
          <p:spPr>
            <a:xfrm>
              <a:off x="8060760" y="4626720"/>
              <a:ext cx="163440" cy="11772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7" name="object 6"/>
            <p:cNvSpPr/>
            <p:nvPr/>
          </p:nvSpPr>
          <p:spPr>
            <a:xfrm>
              <a:off x="8347680" y="4850280"/>
              <a:ext cx="129240" cy="155880"/>
            </a:xfrm>
            <a:prstGeom prst="rect">
              <a:avLst/>
            </a:prstGeom>
            <a:blipFill rotWithShape="0">
              <a:blip r:embed="rId2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8" name="object 7"/>
            <p:cNvSpPr/>
            <p:nvPr/>
          </p:nvSpPr>
          <p:spPr>
            <a:xfrm>
              <a:off x="8543160" y="5158800"/>
              <a:ext cx="63720" cy="181080"/>
            </a:xfrm>
            <a:prstGeom prst="rect">
              <a:avLst/>
            </a:prstGeom>
            <a:blipFill rotWithShape="0">
              <a:blip r:embed="rId3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69" name="object 8"/>
            <p:cNvSpPr/>
            <p:nvPr/>
          </p:nvSpPr>
          <p:spPr>
            <a:xfrm>
              <a:off x="8556120" y="5519520"/>
              <a:ext cx="59400" cy="182520"/>
            </a:xfrm>
            <a:custGeom>
              <a:avLst/>
              <a:gdLst>
                <a:gd name="textAreaLeft" fmla="*/ 0 w 59400"/>
                <a:gd name="textAreaRight" fmla="*/ 59760 w 59400"/>
                <a:gd name="textAreaTop" fmla="*/ 0 h 182520"/>
                <a:gd name="textAreaBottom" fmla="*/ 182880 h 182520"/>
              </a:gdLst>
              <a:ahLst/>
              <a:rect l="textAreaLeft" t="textAreaTop" r="textAreaRight" b="textAreaBottom"/>
              <a:pathLst>
                <a:path w="59690" h="182879">
                  <a:moveTo>
                    <a:pt x="59690" y="1270"/>
                  </a:moveTo>
                  <a:lnTo>
                    <a:pt x="49530" y="1270"/>
                  </a:lnTo>
                  <a:lnTo>
                    <a:pt x="38100" y="0"/>
                  </a:lnTo>
                  <a:lnTo>
                    <a:pt x="35750" y="30530"/>
                  </a:lnTo>
                  <a:lnTo>
                    <a:pt x="35560" y="30480"/>
                  </a:lnTo>
                  <a:lnTo>
                    <a:pt x="15468" y="132168"/>
                  </a:lnTo>
                  <a:lnTo>
                    <a:pt x="15240" y="132080"/>
                  </a:lnTo>
                  <a:lnTo>
                    <a:pt x="0" y="175260"/>
                  </a:lnTo>
                  <a:lnTo>
                    <a:pt x="20320" y="182880"/>
                  </a:lnTo>
                  <a:lnTo>
                    <a:pt x="35560" y="138430"/>
                  </a:lnTo>
                  <a:lnTo>
                    <a:pt x="35560" y="137160"/>
                  </a:lnTo>
                  <a:lnTo>
                    <a:pt x="57150" y="35560"/>
                  </a:lnTo>
                  <a:lnTo>
                    <a:pt x="57150" y="34290"/>
                  </a:lnTo>
                  <a:lnTo>
                    <a:pt x="59690" y="1270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0" name="object 9"/>
            <p:cNvSpPr/>
            <p:nvPr/>
          </p:nvSpPr>
          <p:spPr>
            <a:xfrm>
              <a:off x="8371800" y="5857200"/>
              <a:ext cx="125280" cy="159480"/>
            </a:xfrm>
            <a:prstGeom prst="rect">
              <a:avLst/>
            </a:prstGeom>
            <a:blipFill rotWithShape="0">
              <a:blip r:embed="rId4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1" name="object 10"/>
            <p:cNvSpPr/>
            <p:nvPr/>
          </p:nvSpPr>
          <p:spPr>
            <a:xfrm>
              <a:off x="8092440" y="6126480"/>
              <a:ext cx="160920" cy="122760"/>
            </a:xfrm>
            <a:prstGeom prst="rect">
              <a:avLst/>
            </a:prstGeom>
            <a:blipFill rotWithShape="0">
              <a:blip r:embed="rId5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2" name="object 11"/>
            <p:cNvSpPr/>
            <p:nvPr/>
          </p:nvSpPr>
          <p:spPr>
            <a:xfrm>
              <a:off x="7760880" y="6314400"/>
              <a:ext cx="178560" cy="84600"/>
            </a:xfrm>
            <a:prstGeom prst="rect">
              <a:avLst/>
            </a:prstGeom>
            <a:blipFill rotWithShape="0">
              <a:blip r:embed="rId6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3" name="object 12"/>
            <p:cNvSpPr/>
            <p:nvPr/>
          </p:nvSpPr>
          <p:spPr>
            <a:xfrm>
              <a:off x="7406640" y="6424920"/>
              <a:ext cx="182520" cy="49320"/>
            </a:xfrm>
            <a:custGeom>
              <a:avLst/>
              <a:gdLst>
                <a:gd name="textAreaLeft" fmla="*/ 0 w 182520"/>
                <a:gd name="textAreaRight" fmla="*/ 182880 w 182520"/>
                <a:gd name="textAreaTop" fmla="*/ 0 h 49320"/>
                <a:gd name="textAreaBottom" fmla="*/ 49680 h 49320"/>
              </a:gdLst>
              <a:ahLst/>
              <a:rect l="textAreaLeft" t="textAreaTop" r="textAreaRight" b="textAreaBottom"/>
              <a:pathLst>
                <a:path w="182879" h="49529">
                  <a:moveTo>
                    <a:pt x="78740" y="41910"/>
                  </a:moveTo>
                  <a:lnTo>
                    <a:pt x="76200" y="20320"/>
                  </a:lnTo>
                  <a:lnTo>
                    <a:pt x="0" y="27940"/>
                  </a:lnTo>
                  <a:lnTo>
                    <a:pt x="2540" y="49530"/>
                  </a:lnTo>
                  <a:lnTo>
                    <a:pt x="78740" y="41910"/>
                  </a:lnTo>
                  <a:close/>
                </a:path>
                <a:path w="182879" h="49529">
                  <a:moveTo>
                    <a:pt x="182880" y="21590"/>
                  </a:moveTo>
                  <a:lnTo>
                    <a:pt x="181610" y="11430"/>
                  </a:lnTo>
                  <a:lnTo>
                    <a:pt x="179070" y="0"/>
                  </a:lnTo>
                  <a:lnTo>
                    <a:pt x="76200" y="20320"/>
                  </a:lnTo>
                  <a:lnTo>
                    <a:pt x="77470" y="30480"/>
                  </a:lnTo>
                  <a:lnTo>
                    <a:pt x="78740" y="41910"/>
                  </a:lnTo>
                  <a:lnTo>
                    <a:pt x="80010" y="40640"/>
                  </a:lnTo>
                  <a:lnTo>
                    <a:pt x="182880" y="21590"/>
                  </a:lnTo>
                  <a:close/>
                </a:path>
              </a:pathLst>
            </a:custGeom>
            <a:solidFill>
              <a:srgbClr val="3366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74" name="object 13"/>
            <p:cNvSpPr/>
            <p:nvPr/>
          </p:nvSpPr>
          <p:spPr>
            <a:xfrm>
              <a:off x="757440" y="1823040"/>
              <a:ext cx="8161920" cy="4663800"/>
            </a:xfrm>
            <a:prstGeom prst="rect">
              <a:avLst/>
            </a:prstGeom>
            <a:blipFill rotWithShape="0">
              <a:blip r:embed="rId7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75" name="object 14"/>
          <p:cNvSpPr/>
          <p:nvPr/>
        </p:nvSpPr>
        <p:spPr>
          <a:xfrm>
            <a:off x="609480" y="1855440"/>
            <a:ext cx="3546720" cy="1676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3305"/>
              </a:lnSpc>
              <a:spcBef>
                <a:spcPts val="99"/>
              </a:spcBef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Aplicações</a:t>
            </a:r>
            <a:r>
              <a:rPr b="0" i="1" lang="pt-BR" sz="28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comerciais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246"/>
              </a:lnSpc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Inteligência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artificial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246"/>
              </a:lnSpc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Sistemas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 básicos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305"/>
              </a:lnSpc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Aplicações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Internet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object 15"/>
          <p:cNvSpPr/>
          <p:nvPr/>
        </p:nvSpPr>
        <p:spPr>
          <a:xfrm>
            <a:off x="6935400" y="5426640"/>
            <a:ext cx="1192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1800" spc="-11" strike="noStrike" u="none">
                <a:solidFill>
                  <a:schemeClr val="dk1"/>
                </a:solidFill>
                <a:uFillTx/>
                <a:latin typeface="Arial"/>
              </a:rPr>
              <a:t>aplicações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object 16"/>
          <p:cNvSpPr/>
          <p:nvPr/>
        </p:nvSpPr>
        <p:spPr>
          <a:xfrm>
            <a:off x="5792400" y="3597840"/>
            <a:ext cx="97632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usuá</a:t>
            </a:r>
            <a:r>
              <a:rPr b="1" lang="pt-BR" sz="1800" spc="-14" strike="noStrike" u="none">
                <a:solidFill>
                  <a:schemeClr val="dk1"/>
                </a:solidFill>
                <a:uFillTx/>
                <a:latin typeface="Arial"/>
              </a:rPr>
              <a:t>r</a:t>
            </a:r>
            <a:r>
              <a:rPr b="1" lang="pt-BR" sz="1800" spc="6" strike="noStrike" u="none">
                <a:solidFill>
                  <a:schemeClr val="dk1"/>
                </a:solidFill>
                <a:uFillTx/>
                <a:latin typeface="Arial"/>
              </a:rPr>
              <a:t>i</a:t>
            </a:r>
            <a:r>
              <a:rPr b="1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object 17"/>
          <p:cNvSpPr/>
          <p:nvPr/>
        </p:nvSpPr>
        <p:spPr>
          <a:xfrm>
            <a:off x="3735000" y="5579280"/>
            <a:ext cx="1890000" cy="28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1800" spc="-6" strike="noStrike" u="none">
                <a:solidFill>
                  <a:schemeClr val="dk1"/>
                </a:solidFill>
                <a:uFillTx/>
                <a:latin typeface="Arial"/>
              </a:rPr>
              <a:t>desenvolvedores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9" name="object 18"/>
          <p:cNvSpPr/>
          <p:nvPr/>
        </p:nvSpPr>
        <p:spPr>
          <a:xfrm>
            <a:off x="7053480" y="1922760"/>
            <a:ext cx="1368000" cy="781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800" algn="ctr" defTabSz="914400">
              <a:lnSpc>
                <a:spcPts val="2480"/>
              </a:lnSpc>
              <a:spcBef>
                <a:spcPts val="99"/>
              </a:spcBef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GUIS,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1590"/>
              </a:lnSpc>
            </a:pPr>
            <a:r>
              <a:rPr b="0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portabilidade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800" algn="ctr" defTabSz="914400">
              <a:lnSpc>
                <a:spcPts val="1990"/>
              </a:lnSpc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...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object 19"/>
          <p:cNvSpPr/>
          <p:nvPr/>
        </p:nvSpPr>
        <p:spPr>
          <a:xfrm>
            <a:off x="1343520" y="4390560"/>
            <a:ext cx="1388880" cy="930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200" bIns="0" anchor="t">
            <a:spAutoFit/>
          </a:bodyPr>
          <a:p>
            <a:pPr marL="12240" algn="ctr" defTabSz="914400">
              <a:lnSpc>
                <a:spcPct val="76000"/>
              </a:lnSpc>
              <a:spcBef>
                <a:spcPts val="765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expres</a:t>
            </a:r>
            <a:r>
              <a:rPr b="0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v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,  eficiente, 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IDEs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object 20"/>
          <p:cNvSpPr/>
          <p:nvPr/>
        </p:nvSpPr>
        <p:spPr>
          <a:xfrm>
            <a:off x="7558920" y="3528000"/>
            <a:ext cx="1162800" cy="551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82440" bIns="0" anchor="t">
            <a:spAutoFit/>
          </a:bodyPr>
          <a:p>
            <a:pPr marL="195120" indent="-182880" defTabSz="914400">
              <a:lnSpc>
                <a:spcPct val="77000"/>
              </a:lnSpc>
              <a:spcBef>
                <a:spcPts val="649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lang="pt-BR" sz="2000" spc="6" strike="noStrike" u="none">
                <a:solidFill>
                  <a:schemeClr val="dk1"/>
                </a:solidFill>
                <a:uFillTx/>
                <a:latin typeface="Times New Roman"/>
              </a:rPr>
              <a:t>x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</a:t>
            </a:r>
            <a:r>
              <a:rPr b="0" lang="pt-BR" sz="2000" spc="11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r>
              <a:rPr b="0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iva,  </a:t>
            </a:r>
            <a:r>
              <a:rPr b="0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simples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object 2"/>
          <p:cNvSpPr/>
          <p:nvPr/>
        </p:nvSpPr>
        <p:spPr>
          <a:xfrm>
            <a:off x="6247080" y="3581280"/>
            <a:ext cx="2209320" cy="914040"/>
          </a:xfrm>
          <a:custGeom>
            <a:avLst/>
            <a:gdLst>
              <a:gd name="textAreaLeft" fmla="*/ 0 w 2209320"/>
              <a:gd name="textAreaRight" fmla="*/ 2209680 w 220932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2209800" h="914400">
                <a:moveTo>
                  <a:pt x="1104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914400"/>
                </a:lnTo>
                <a:lnTo>
                  <a:pt x="1104900" y="91440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81" name="object 3"/>
          <p:cNvSpPr/>
          <p:nvPr/>
        </p:nvSpPr>
        <p:spPr>
          <a:xfrm>
            <a:off x="6172200" y="1981080"/>
            <a:ext cx="2209320" cy="7549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 anchor="t">
            <a:spAutoFit/>
          </a:bodyPr>
          <a:p>
            <a:pPr marL="790560" indent="-550080" defTabSz="914400">
              <a:lnSpc>
                <a:spcPct val="76000"/>
              </a:lnSpc>
              <a:spcBef>
                <a:spcPts val="1570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Pn: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fonte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2" name="object 4"/>
          <p:cNvGrpSpPr/>
          <p:nvPr/>
        </p:nvGrpSpPr>
        <p:grpSpPr>
          <a:xfrm>
            <a:off x="6248520" y="5105520"/>
            <a:ext cx="2285640" cy="914040"/>
            <a:chOff x="6248520" y="5105520"/>
            <a:chExt cx="2285640" cy="914040"/>
          </a:xfrm>
        </p:grpSpPr>
        <p:sp>
          <p:nvSpPr>
            <p:cNvPr id="283" name="object 5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84" name="object 6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1143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914400"/>
                  </a:lnTo>
                  <a:lnTo>
                    <a:pt x="1143000" y="9144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85" name="object 7"/>
          <p:cNvSpPr/>
          <p:nvPr/>
        </p:nvSpPr>
        <p:spPr>
          <a:xfrm>
            <a:off x="6550560" y="3683160"/>
            <a:ext cx="160236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2600" indent="205920" defTabSz="914400">
              <a:lnSpc>
                <a:spcPct val="76000"/>
              </a:lnSpc>
              <a:spcBef>
                <a:spcPts val="77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inte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pretador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286" name="object 8"/>
          <p:cNvGrpSpPr/>
          <p:nvPr/>
        </p:nvGrpSpPr>
        <p:grpSpPr>
          <a:xfrm>
            <a:off x="7161480" y="2894400"/>
            <a:ext cx="1829880" cy="2363040"/>
            <a:chOff x="7161480" y="2894400"/>
            <a:chExt cx="1829880" cy="2363040"/>
          </a:xfrm>
        </p:grpSpPr>
        <p:sp>
          <p:nvSpPr>
            <p:cNvPr id="287" name="object 9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88" name="object 10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89" name="object 11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90" name="object 12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91" name="object 13"/>
            <p:cNvSpPr/>
            <p:nvPr/>
          </p:nvSpPr>
          <p:spPr>
            <a:xfrm>
              <a:off x="7466400" y="3200400"/>
              <a:ext cx="1524960" cy="533160"/>
            </a:xfrm>
            <a:custGeom>
              <a:avLst/>
              <a:gdLst>
                <a:gd name="textAreaLeft" fmla="*/ 0 w 1524960"/>
                <a:gd name="textAreaRight" fmla="*/ 1525320 w 1524960"/>
                <a:gd name="textAreaTop" fmla="*/ 0 h 533160"/>
                <a:gd name="textAreaBottom" fmla="*/ 533520 h 533160"/>
              </a:gdLst>
              <a:ahLst/>
              <a:rect l="textAreaLeft" t="textAreaTop" r="textAreaRight" b="textAreaBottom"/>
              <a:pathLst>
                <a:path w="1525270" h="533400">
                  <a:moveTo>
                    <a:pt x="1525270" y="0"/>
                  </a:moveTo>
                  <a:lnTo>
                    <a:pt x="298450" y="0"/>
                  </a:lnTo>
                  <a:lnTo>
                    <a:pt x="0" y="533400"/>
                  </a:lnTo>
                  <a:lnTo>
                    <a:pt x="1226820" y="533400"/>
                  </a:lnTo>
                  <a:lnTo>
                    <a:pt x="152527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292" name="object 14"/>
            <p:cNvSpPr/>
            <p:nvPr/>
          </p:nvSpPr>
          <p:spPr>
            <a:xfrm>
              <a:off x="7466400" y="3200400"/>
              <a:ext cx="1524960" cy="533160"/>
            </a:xfrm>
            <a:custGeom>
              <a:avLst/>
              <a:gdLst>
                <a:gd name="textAreaLeft" fmla="*/ 0 w 1524960"/>
                <a:gd name="textAreaRight" fmla="*/ 1525320 w 1524960"/>
                <a:gd name="textAreaTop" fmla="*/ 0 h 533160"/>
                <a:gd name="textAreaBottom" fmla="*/ 533520 h 533160"/>
              </a:gdLst>
              <a:ahLst/>
              <a:rect l="textAreaLeft" t="textAreaTop" r="textAreaRight" b="textAreaBottom"/>
              <a:pathLst>
                <a:path w="1525270" h="533400">
                  <a:moveTo>
                    <a:pt x="298450" y="0"/>
                  </a:moveTo>
                  <a:lnTo>
                    <a:pt x="1525270" y="0"/>
                  </a:lnTo>
                  <a:lnTo>
                    <a:pt x="1226820" y="533400"/>
                  </a:lnTo>
                  <a:lnTo>
                    <a:pt x="0" y="533400"/>
                  </a:lnTo>
                  <a:lnTo>
                    <a:pt x="29845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293" name="object 15"/>
          <p:cNvSpPr/>
          <p:nvPr/>
        </p:nvSpPr>
        <p:spPr>
          <a:xfrm>
            <a:off x="6759000" y="5347800"/>
            <a:ext cx="1263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resultados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3148200" y="251280"/>
            <a:ext cx="30477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I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n</a:t>
            </a:r>
            <a:r>
              <a:rPr b="0" i="1" lang="pt-BR" sz="4400" spc="6" strike="noStrike" u="none">
                <a:solidFill>
                  <a:schemeClr val="dk1"/>
                </a:solidFill>
                <a:uFillTx/>
                <a:latin typeface="Times New Roman"/>
              </a:rPr>
              <a:t>t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rp</a:t>
            </a:r>
            <a:r>
              <a:rPr b="0" i="1" lang="pt-BR" sz="4400" spc="-85" strike="noStrike" u="none">
                <a:solidFill>
                  <a:schemeClr val="dk1"/>
                </a:solidFill>
                <a:uFillTx/>
                <a:latin typeface="Times New Roman"/>
              </a:rPr>
              <a:t>re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t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ador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5" name="object 17"/>
          <p:cNvSpPr/>
          <p:nvPr/>
        </p:nvSpPr>
        <p:spPr>
          <a:xfrm>
            <a:off x="709920" y="1454040"/>
            <a:ext cx="4268160" cy="80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1" i="1" lang="pt-BR" sz="2800" spc="-14" strike="noStrike" u="none">
                <a:solidFill>
                  <a:srgbClr val="3333cc"/>
                </a:solidFill>
                <a:uFillTx/>
                <a:latin typeface="Times New Roman"/>
              </a:rPr>
              <a:t>Interpretador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partir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6" name="object 18"/>
          <p:cNvSpPr/>
          <p:nvPr/>
        </p:nvSpPr>
        <p:spPr>
          <a:xfrm>
            <a:off x="709920" y="1793160"/>
            <a:ext cx="4969080" cy="4672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34488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fonte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escrito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uma  linguagem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programação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ou  </a:t>
            </a:r>
            <a:r>
              <a:rPr b="0" i="1" lang="pt-BR" sz="2400" strike="noStrike" u="none">
                <a:solidFill>
                  <a:srgbClr val="3333cc"/>
                </a:solidFill>
                <a:uFillTx/>
                <a:latin typeface="Times New Roman"/>
              </a:rPr>
              <a:t>código intermediário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mais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 conjunto de dados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entrada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exigidos pelo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realiza</a:t>
            </a:r>
            <a:r>
              <a:rPr b="0" i="1" lang="pt-BR" sz="2400" spc="-6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processo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indent="-332640" algn="just" defTabSz="914400">
              <a:lnSpc>
                <a:spcPct val="76000"/>
              </a:lnSpc>
              <a:spcBef>
                <a:spcPts val="609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Pode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produzir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</a:t>
            </a:r>
            <a:r>
              <a:rPr b="0" i="1" lang="pt-BR" sz="2400" spc="-38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executável,  mas não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produz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persistente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indent="-332640" algn="just" defTabSz="914400">
              <a:lnSpc>
                <a:spcPct val="75000"/>
              </a:lnSpc>
              <a:spcBef>
                <a:spcPts val="62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pc="-496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Exemplos: Basic, </a:t>
            </a:r>
            <a:r>
              <a:rPr b="0" i="1" lang="pt-BR" sz="2400" spc="-34" strike="noStrike" u="none">
                <a:solidFill>
                  <a:schemeClr val="dk1"/>
                </a:solidFill>
                <a:uFillTx/>
                <a:latin typeface="Times New Roman"/>
              </a:rPr>
              <a:t>LISP,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Smalltalk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 Java*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defTabSz="914400">
              <a:lnSpc>
                <a:spcPct val="92000"/>
              </a:lnSpc>
              <a:spcBef>
                <a:spcPts val="164"/>
              </a:spcBef>
              <a:tabLst>
                <a:tab algn="l" pos="0"/>
              </a:tabLst>
            </a:pP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*Java possui uma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abordagem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híbrida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compilação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geração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um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Bytecode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é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executado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pela Java  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Virtual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Machine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object 19"/>
          <p:cNvSpPr/>
          <p:nvPr/>
        </p:nvSpPr>
        <p:spPr>
          <a:xfrm>
            <a:off x="7827120" y="3252600"/>
            <a:ext cx="80424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1088280" y="251280"/>
            <a:ext cx="713880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  <a:tabLst>
                <a:tab algn="l" pos="3804840"/>
              </a:tabLst>
            </a:pPr>
            <a:r>
              <a:rPr b="0" i="1" lang="pt-BR" sz="4400" spc="-26" strike="noStrike" u="none">
                <a:solidFill>
                  <a:schemeClr val="dk1"/>
                </a:solidFill>
                <a:uFillTx/>
                <a:latin typeface="Times New Roman"/>
              </a:rPr>
              <a:t>Interpretadores:</a:t>
            </a:r>
            <a:r>
              <a:rPr b="0" i="1" lang="pt-BR" sz="4400" spc="-26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299" name="object 3"/>
          <p:cNvSpPr/>
          <p:nvPr/>
        </p:nvSpPr>
        <p:spPr>
          <a:xfrm>
            <a:off x="534600" y="1747440"/>
            <a:ext cx="7961400" cy="4842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4880" indent="-332640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31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31" strike="noStrike" u="none">
                <a:solidFill>
                  <a:schemeClr val="dk1"/>
                </a:solidFill>
                <a:uFillTx/>
                <a:latin typeface="Times New Roman"/>
              </a:rPr>
              <a:t>Interpretadores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baseiam na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noção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código  intermediário,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não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diretamente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executável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na 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plataforma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destino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indent="-332640" defTabSz="914400">
              <a:lnSpc>
                <a:spcPct val="77000"/>
              </a:lnSpc>
              <a:spcBef>
                <a:spcPts val="550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+Simplicidade: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menores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menos complexos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compiladores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indent="-332640" defTabSz="914400">
              <a:lnSpc>
                <a:spcPct val="77000"/>
              </a:lnSpc>
              <a:spcBef>
                <a:spcPts val="556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+Portabilidade: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mesmo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 pode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aceito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como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entrada em qualquer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plataforma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possua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interpretador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indent="-332640" defTabSz="914400">
              <a:lnSpc>
                <a:spcPct val="76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31" strike="noStrike" u="none">
                <a:solidFill>
                  <a:schemeClr val="dk1"/>
                </a:solidFill>
                <a:uFillTx/>
                <a:latin typeface="Times New Roman"/>
              </a:rPr>
              <a:t>-Propriedade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Intelectual: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Desprotegida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pois o código-fonte  deve ser disponibilizado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para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cliente.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0200" indent="-327600" defTabSz="914400">
              <a:lnSpc>
                <a:spcPct val="76000"/>
              </a:lnSpc>
              <a:spcBef>
                <a:spcPts val="615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-Performance: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Prejudicada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pois 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tem que ser c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ompilado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sempre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antes de ser</a:t>
            </a:r>
            <a:r>
              <a:rPr b="0" i="1" lang="pt-BR" sz="2400" spc="-7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executado.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0200" indent="-327600" defTabSz="914400">
              <a:lnSpc>
                <a:spcPct val="76000"/>
              </a:lnSpc>
              <a:spcBef>
                <a:spcPts val="615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-Segurança: Qualquer pessoa com acesso ao equipamento onde o software está instalado, pode mudar o seu comportamento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PlaceHolder 1"/>
          <p:cNvSpPr>
            <a:spLocks noGrp="1"/>
          </p:cNvSpPr>
          <p:nvPr>
            <p:ph type="title"/>
          </p:nvPr>
        </p:nvSpPr>
        <p:spPr>
          <a:xfrm>
            <a:off x="1997640" y="251280"/>
            <a:ext cx="536364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Compilação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4400" spc="-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1" name="object 3"/>
          <p:cNvSpPr/>
          <p:nvPr/>
        </p:nvSpPr>
        <p:spPr>
          <a:xfrm>
            <a:off x="380880" y="1143000"/>
            <a:ext cx="8381520" cy="553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3325"/>
              </a:lnSpc>
              <a:spcBef>
                <a:spcPts val="99"/>
              </a:spcBef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Compilação: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01"/>
              </a:lnSpc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geração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código</a:t>
            </a:r>
            <a:r>
              <a:rPr b="0" i="1" lang="pt-BR" sz="2400" spc="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executável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89"/>
              </a:lnSpc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depende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 plataforma de</a:t>
            </a:r>
            <a:r>
              <a:rPr b="0" i="1" lang="pt-BR" sz="24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69"/>
              </a:lnSpc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tradução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lenta X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 rápida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260"/>
              </a:lnSpc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Interpretação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pura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01"/>
              </a:lnSpc>
            </a:pPr>
            <a:r>
              <a:rPr b="0" lang="pt-BR" sz="2400" spc="-6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60" strike="noStrike" u="none">
                <a:solidFill>
                  <a:schemeClr val="dk1"/>
                </a:solidFill>
                <a:uFillTx/>
                <a:latin typeface="Times New Roman"/>
              </a:rPr>
              <a:t>sem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geração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69"/>
              </a:lnSpc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execução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lenta, independente de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plataforma, segurança pode ser comprometida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260"/>
              </a:lnSpc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Híbrida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01"/>
              </a:lnSpc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geração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código</a:t>
            </a:r>
            <a:r>
              <a:rPr b="0" i="1" lang="pt-BR" sz="2400" spc="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intermediário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89"/>
              </a:lnSpc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independente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plataforma de</a:t>
            </a:r>
            <a:r>
              <a:rPr b="0" i="1" lang="pt-BR" sz="24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35"/>
              </a:lnSpc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tradução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lenta X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execução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não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tão</a:t>
            </a:r>
            <a:r>
              <a:rPr b="0" i="1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rápida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35"/>
              </a:lnSpc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o ‘executável’ é sempre o mesmo e pode ser instalado em diferentes plataformas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35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object 2"/>
          <p:cNvSpPr/>
          <p:nvPr/>
        </p:nvSpPr>
        <p:spPr>
          <a:xfrm>
            <a:off x="6247080" y="3581280"/>
            <a:ext cx="2209320" cy="914040"/>
          </a:xfrm>
          <a:custGeom>
            <a:avLst/>
            <a:gdLst>
              <a:gd name="textAreaLeft" fmla="*/ 0 w 2209320"/>
              <a:gd name="textAreaRight" fmla="*/ 2209680 w 220932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2209800" h="914400">
                <a:moveTo>
                  <a:pt x="1104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914400"/>
                </a:lnTo>
                <a:lnTo>
                  <a:pt x="1104900" y="91440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03" name="object 3"/>
          <p:cNvSpPr/>
          <p:nvPr/>
        </p:nvSpPr>
        <p:spPr>
          <a:xfrm>
            <a:off x="6172200" y="1981080"/>
            <a:ext cx="2209320" cy="7549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 anchor="t">
            <a:spAutoFit/>
          </a:bodyPr>
          <a:p>
            <a:pPr marL="790560" indent="-516960" defTabSz="914400">
              <a:lnSpc>
                <a:spcPct val="76000"/>
              </a:lnSpc>
              <a:spcBef>
                <a:spcPts val="1570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Pi:</a:t>
            </a:r>
            <a:r>
              <a:rPr b="0" lang="pt-BR" sz="2400" spc="-8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fonte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4" name="object 4"/>
          <p:cNvGrpSpPr/>
          <p:nvPr/>
        </p:nvGrpSpPr>
        <p:grpSpPr>
          <a:xfrm>
            <a:off x="6248520" y="5105520"/>
            <a:ext cx="2285640" cy="914040"/>
            <a:chOff x="6248520" y="5105520"/>
            <a:chExt cx="2285640" cy="914040"/>
          </a:xfrm>
        </p:grpSpPr>
        <p:sp>
          <p:nvSpPr>
            <p:cNvPr id="305" name="object 5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2286000" y="91440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06" name="object 6"/>
            <p:cNvSpPr/>
            <p:nvPr/>
          </p:nvSpPr>
          <p:spPr>
            <a:xfrm>
              <a:off x="6248520" y="510552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1143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914400"/>
                  </a:lnTo>
                  <a:lnTo>
                    <a:pt x="1143000" y="9144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07" name="object 7"/>
          <p:cNvSpPr/>
          <p:nvPr/>
        </p:nvSpPr>
        <p:spPr>
          <a:xfrm>
            <a:off x="6364080" y="3683160"/>
            <a:ext cx="197460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12600" indent="392400" defTabSz="914400">
              <a:lnSpc>
                <a:spcPct val="76000"/>
              </a:lnSpc>
              <a:spcBef>
                <a:spcPts val="77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pré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-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proce</a:t>
            </a:r>
            <a:r>
              <a:rPr b="0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08" name="object 8"/>
          <p:cNvGrpSpPr/>
          <p:nvPr/>
        </p:nvGrpSpPr>
        <p:grpSpPr>
          <a:xfrm>
            <a:off x="7161480" y="2894400"/>
            <a:ext cx="381960" cy="2363040"/>
            <a:chOff x="7161480" y="2894400"/>
            <a:chExt cx="381960" cy="2363040"/>
          </a:xfrm>
        </p:grpSpPr>
        <p:sp>
          <p:nvSpPr>
            <p:cNvPr id="309" name="object 9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10" name="object 10"/>
            <p:cNvSpPr/>
            <p:nvPr/>
          </p:nvSpPr>
          <p:spPr>
            <a:xfrm>
              <a:off x="7161480" y="28944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240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11" name="object 11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229870" y="0"/>
                  </a:moveTo>
                  <a:lnTo>
                    <a:pt x="76200" y="0"/>
                  </a:ln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12" name="object 12"/>
            <p:cNvSpPr/>
            <p:nvPr/>
          </p:nvSpPr>
          <p:spPr>
            <a:xfrm>
              <a:off x="7237800" y="4494600"/>
              <a:ext cx="305640" cy="76284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2840"/>
                <a:gd name="textAreaBottom" fmla="*/ 763200 h 762840"/>
              </a:gdLst>
              <a:ahLst/>
              <a:rect l="textAreaLeft" t="textAreaTop" r="textAreaRight" b="textAreaBottom"/>
              <a:pathLst>
                <a:path w="306070" h="763270">
                  <a:moveTo>
                    <a:pt x="76200" y="0"/>
                  </a:moveTo>
                  <a:lnTo>
                    <a:pt x="76200" y="571500"/>
                  </a:lnTo>
                  <a:lnTo>
                    <a:pt x="0" y="571500"/>
                  </a:lnTo>
                  <a:lnTo>
                    <a:pt x="153670" y="763270"/>
                  </a:lnTo>
                  <a:lnTo>
                    <a:pt x="306070" y="571500"/>
                  </a:lnTo>
                  <a:lnTo>
                    <a:pt x="229870" y="57150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13" name="object 13"/>
          <p:cNvSpPr/>
          <p:nvPr/>
        </p:nvSpPr>
        <p:spPr>
          <a:xfrm>
            <a:off x="6385680" y="5207040"/>
            <a:ext cx="1934640" cy="653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7920" bIns="0" anchor="t">
            <a:spAutoFit/>
          </a:bodyPr>
          <a:p>
            <a:pPr marL="691560" indent="-679320" defTabSz="914400">
              <a:lnSpc>
                <a:spcPct val="76000"/>
              </a:lnSpc>
              <a:spcBef>
                <a:spcPts val="771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Pi+1:</a:t>
            </a:r>
            <a:r>
              <a:rPr b="0" lang="pt-BR" sz="2400" spc="-79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fonte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4" name="PlaceHolder 1"/>
          <p:cNvSpPr>
            <a:spLocks noGrp="1"/>
          </p:cNvSpPr>
          <p:nvPr>
            <p:ph type="title"/>
          </p:nvPr>
        </p:nvSpPr>
        <p:spPr>
          <a:xfrm>
            <a:off x="2791440" y="251280"/>
            <a:ext cx="376200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14" strike="noStrike" u="none">
                <a:solidFill>
                  <a:schemeClr val="dk1"/>
                </a:solidFill>
                <a:uFillTx/>
                <a:latin typeface="Times New Roman"/>
              </a:rPr>
              <a:t>Pré-processador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15" name="object 15"/>
          <p:cNvSpPr/>
          <p:nvPr/>
        </p:nvSpPr>
        <p:spPr>
          <a:xfrm>
            <a:off x="457200" y="1602720"/>
            <a:ext cx="39805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faz</a:t>
            </a:r>
            <a:r>
              <a:rPr b="0" i="1" lang="pt-BR" sz="2400" spc="-4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conversões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6" name="object 16"/>
          <p:cNvSpPr/>
          <p:nvPr/>
        </p:nvSpPr>
        <p:spPr>
          <a:xfrm>
            <a:off x="791280" y="1881000"/>
            <a:ext cx="432288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9720" bIns="0" anchor="t">
            <a:spAutoFit/>
          </a:bodyPr>
          <a:p>
            <a:pPr marL="12600" defTabSz="914400">
              <a:lnSpc>
                <a:spcPct val="76000"/>
              </a:lnSpc>
              <a:spcBef>
                <a:spcPts val="785"/>
              </a:spcBef>
            </a:pP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entre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linguagens de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programação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alto nível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similares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ou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para  formas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padronizadas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uma  mesma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de</a:t>
            </a:r>
            <a:r>
              <a:rPr b="0" i="1" lang="pt-BR" sz="2400" spc="-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7" name="object 17"/>
          <p:cNvSpPr/>
          <p:nvPr/>
        </p:nvSpPr>
        <p:spPr>
          <a:xfrm>
            <a:off x="457200" y="3072240"/>
            <a:ext cx="353772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pc="-465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Possibilita a utilização 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8" name="PlaceHolder 2"/>
          <p:cNvSpPr>
            <a:spLocks noGrp="1"/>
          </p:cNvSpPr>
          <p:nvPr>
            <p:ph/>
          </p:nvPr>
        </p:nvSpPr>
        <p:spPr>
          <a:xfrm>
            <a:off x="791280" y="3349080"/>
            <a:ext cx="4002840" cy="1489680"/>
          </a:xfrm>
          <a:prstGeom prst="rect">
            <a:avLst/>
          </a:prstGeom>
          <a:noFill/>
          <a:ln w="0">
            <a:noFill/>
          </a:ln>
        </p:spPr>
        <p:txBody>
          <a:bodyPr lIns="0" rIns="0" tIns="99720" bIns="0" anchor="t">
            <a:noAutofit/>
          </a:bodyPr>
          <a:p>
            <a:pPr marL="12600" indent="0">
              <a:lnSpc>
                <a:spcPct val="76000"/>
              </a:lnSpc>
              <a:spcBef>
                <a:spcPts val="785"/>
              </a:spcBef>
              <a:buNone/>
            </a:pP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extensões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 linguagem</a:t>
            </a:r>
            <a:r>
              <a:rPr b="0" i="1" lang="pt-BR" sz="2400" spc="-6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(macros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ou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mesmo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novas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construções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sintáticas) utilizando os 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processadores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linguagem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original.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 ou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C++</a:t>
            </a:r>
            <a:endParaRPr b="0" lang="pt-BR" sz="2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4200"/>
          </a:xfrm>
          <a:prstGeom prst="rect">
            <a:avLst/>
          </a:prstGeom>
          <a:noFill/>
          <a:ln w="0">
            <a:noFill/>
          </a:ln>
        </p:spPr>
        <p:txBody>
          <a:bodyPr lIns="0" rIns="0" tIns="174600" bIns="0" anchor="t">
            <a:noAutofit/>
          </a:bodyPr>
          <a:p>
            <a:pPr marL="3016800" indent="-2809080">
              <a:lnSpc>
                <a:spcPct val="75000"/>
              </a:lnSpc>
              <a:spcBef>
                <a:spcPts val="1375"/>
              </a:spcBef>
              <a:buNone/>
              <a:tabLst>
                <a:tab algn="l" pos="0"/>
              </a:tabLst>
            </a:pPr>
            <a:r>
              <a:rPr b="0" i="1" lang="pt-BR" sz="4400" spc="-14" strike="noStrike" u="none">
                <a:solidFill>
                  <a:schemeClr val="dk1"/>
                </a:solidFill>
                <a:uFillTx/>
                <a:latin typeface="Times New Roman"/>
              </a:rPr>
              <a:t>Pré-processador: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exemplo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em  C++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626840"/>
            <a:ext cx="3819960" cy="384516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345960" indent="-334080">
              <a:lnSpc>
                <a:spcPct val="100000"/>
              </a:lnSpc>
              <a:spcBef>
                <a:spcPts val="99"/>
              </a:spcBef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0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Programas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fonte escritos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em  C++ são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inicialmente submetidos 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a um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pré-processador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gera 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uma unidade de tradução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sobre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a  qual o compilador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irá</a:t>
            </a:r>
            <a:r>
              <a:rPr b="0" i="1" lang="pt-BR" sz="2000" spc="-4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trabalhar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12600" indent="0">
              <a:lnSpc>
                <a:spcPts val="2324"/>
              </a:lnSpc>
              <a:buNone/>
              <a:tabLst>
                <a:tab algn="l" pos="0"/>
              </a:tabLst>
            </a:pPr>
            <a:r>
              <a:rPr b="0" lang="pt-BR" sz="20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000" spc="125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Finalidades:</a:t>
            </a:r>
            <a:endParaRPr b="0" lang="pt-BR" sz="20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469800" indent="0">
              <a:lnSpc>
                <a:spcPts val="2126"/>
              </a:lnSpc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18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700" spc="-6" strike="noStrike" u="none" baseline="1000">
                <a:solidFill>
                  <a:schemeClr val="dk1"/>
                </a:solidFill>
                <a:uFillTx/>
                <a:latin typeface="Times New Roman"/>
              </a:rPr>
              <a:t>inclusão </a:t>
            </a:r>
            <a:r>
              <a:rPr b="0" i="1" lang="pt-BR" sz="2700" strike="noStrike" u="none" baseline="1000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700" spc="-23" strike="noStrike" u="none" baseline="1000">
                <a:solidFill>
                  <a:schemeClr val="dk1"/>
                </a:solidFill>
                <a:uFillTx/>
                <a:latin typeface="Times New Roman"/>
              </a:rPr>
              <a:t>outros</a:t>
            </a:r>
            <a:r>
              <a:rPr b="0" i="1" lang="pt-BR" sz="2700" spc="-128" strike="noStrike" u="none" baseline="1000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700" spc="-14" strike="noStrike" u="none" baseline="1000">
                <a:solidFill>
                  <a:schemeClr val="dk1"/>
                </a:solidFill>
                <a:uFillTx/>
                <a:latin typeface="Times New Roman"/>
              </a:rPr>
              <a:t>arquivos</a:t>
            </a:r>
            <a:endParaRPr b="0" lang="pt-BR" sz="27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6640" indent="-276840">
              <a:lnSpc>
                <a:spcPct val="75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18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700" spc="-6" strike="noStrike" u="none" baseline="1000">
                <a:solidFill>
                  <a:schemeClr val="dk1"/>
                </a:solidFill>
                <a:uFillTx/>
                <a:latin typeface="Times New Roman"/>
              </a:rPr>
              <a:t>definição </a:t>
            </a:r>
            <a:r>
              <a:rPr b="0" i="1" lang="pt-BR" sz="2700" spc="-14" strike="noStrike" u="none" baseline="1000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700" spc="-128" strike="noStrike" u="none" baseline="1000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700" spc="-6" strike="noStrike" u="none" baseline="1000">
                <a:solidFill>
                  <a:schemeClr val="dk1"/>
                </a:solidFill>
                <a:uFillTx/>
                <a:latin typeface="Times New Roman"/>
              </a:rPr>
              <a:t>constantes  </a:t>
            </a:r>
            <a:r>
              <a:rPr b="0" i="1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simbólicas </a:t>
            </a:r>
            <a:r>
              <a:rPr b="0" i="1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18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1800" spc="-20" strike="noStrike" u="none">
                <a:solidFill>
                  <a:schemeClr val="dk1"/>
                </a:solidFill>
                <a:uFillTx/>
                <a:latin typeface="Times New Roman"/>
              </a:rPr>
              <a:t>macros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6640" indent="-276840">
              <a:lnSpc>
                <a:spcPct val="75000"/>
              </a:lnSpc>
              <a:spcBef>
                <a:spcPts val="510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18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700" spc="-6" strike="noStrike" u="none" baseline="1000">
                <a:solidFill>
                  <a:schemeClr val="dk1"/>
                </a:solidFill>
                <a:uFillTx/>
                <a:latin typeface="Times New Roman"/>
              </a:rPr>
              <a:t>compilação condicional</a:t>
            </a:r>
            <a:r>
              <a:rPr b="0" i="1" lang="pt-BR" sz="2700" spc="-164" strike="noStrike" u="none" baseline="1000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700" strike="noStrike" u="none" baseline="1000">
                <a:solidFill>
                  <a:schemeClr val="dk1"/>
                </a:solidFill>
                <a:uFillTx/>
                <a:latin typeface="Times New Roman"/>
              </a:rPr>
              <a:t>do  </a:t>
            </a:r>
            <a:r>
              <a:rPr b="0" i="1" lang="pt-BR" sz="1800" spc="-6" strike="noStrike" u="none">
                <a:solidFill>
                  <a:schemeClr val="dk1"/>
                </a:solidFill>
                <a:uFillTx/>
                <a:latin typeface="Times New Roman"/>
              </a:rPr>
              <a:t>código </a:t>
            </a:r>
            <a:r>
              <a:rPr b="0" i="1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do </a:t>
            </a:r>
            <a:r>
              <a:rPr b="0" i="1" lang="pt-BR" sz="1800" spc="-14" strike="noStrike" u="none">
                <a:solidFill>
                  <a:schemeClr val="dk1"/>
                </a:solidFill>
                <a:uFillTx/>
                <a:latin typeface="Times New Roman"/>
              </a:rPr>
              <a:t>programa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  <a:p>
            <a:pPr marL="746640" indent="-276840">
              <a:lnSpc>
                <a:spcPct val="76000"/>
              </a:lnSpc>
              <a:spcBef>
                <a:spcPts val="499"/>
              </a:spcBef>
              <a:buNone/>
              <a:tabLst>
                <a:tab algn="l" pos="0"/>
              </a:tabLst>
            </a:pPr>
            <a:r>
              <a:rPr b="0" lang="pt-BR" sz="18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18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700" spc="-6" strike="noStrike" u="none" baseline="1000">
                <a:solidFill>
                  <a:schemeClr val="dk1"/>
                </a:solidFill>
                <a:uFillTx/>
                <a:latin typeface="Times New Roman"/>
              </a:rPr>
              <a:t>execução condicional </a:t>
            </a:r>
            <a:r>
              <a:rPr b="0" i="1" lang="pt-BR" sz="2700" strike="noStrike" u="none" baseline="1000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1800" spc="-11" strike="noStrike" u="none">
                <a:solidFill>
                  <a:schemeClr val="dk1"/>
                </a:solidFill>
                <a:uFillTx/>
                <a:latin typeface="Times New Roman"/>
              </a:rPr>
              <a:t>diretivas </a:t>
            </a:r>
            <a:r>
              <a:rPr b="0" i="1" lang="pt-BR" sz="18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18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1800" spc="-11" strike="noStrike" u="none">
                <a:solidFill>
                  <a:schemeClr val="dk1"/>
                </a:solidFill>
                <a:uFillTx/>
                <a:latin typeface="Times New Roman"/>
              </a:rPr>
              <a:t>pré-processamento</a:t>
            </a: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21" name="object 4"/>
          <p:cNvSpPr/>
          <p:nvPr/>
        </p:nvSpPr>
        <p:spPr>
          <a:xfrm>
            <a:off x="4622760" y="1602720"/>
            <a:ext cx="3574080" cy="309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00440" bIns="0" anchor="t">
            <a:spAutoFit/>
          </a:bodyPr>
          <a:p>
            <a:pPr marL="346680" indent="-334080" defTabSz="914400">
              <a:lnSpc>
                <a:spcPct val="76000"/>
              </a:lnSpc>
              <a:spcBef>
                <a:spcPts val="79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Diretivas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para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pré-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processador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iniciam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por</a:t>
            </a:r>
            <a:r>
              <a:rPr b="0" i="1" lang="pt-BR" sz="2400" spc="-8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#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769"/>
              </a:lnSpc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Exemplo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-38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macro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41"/>
              </a:lnSpc>
              <a:tabLst>
                <a:tab algn="l" pos="0"/>
              </a:tabLst>
            </a:pP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#define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44"/>
              </a:lnSpc>
              <a:tabLst>
                <a:tab algn="l" pos="0"/>
              </a:tabLst>
            </a:pP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CIRCLE_AREA(x) (PI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* (x) * (x)</a:t>
            </a:r>
            <a:r>
              <a:rPr b="0" i="1" lang="pt-BR" sz="2000" spc="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)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50"/>
              </a:lnSpc>
              <a:spcBef>
                <a:spcPts val="96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0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exemplo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o comando:  </a:t>
            </a:r>
            <a:r>
              <a:rPr b="0" i="1" lang="pt-BR" sz="2000" spc="-20" strike="noStrike" u="none">
                <a:solidFill>
                  <a:schemeClr val="dk1"/>
                </a:solidFill>
                <a:uFillTx/>
                <a:latin typeface="Times New Roman"/>
              </a:rPr>
              <a:t>area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=</a:t>
            </a:r>
            <a:r>
              <a:rPr b="0" i="1" lang="pt-BR" sz="20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CIRCLE_AREA(4);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45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0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será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expandido</a:t>
            </a:r>
            <a:r>
              <a:rPr b="0" i="1" lang="pt-BR" sz="2000" spc="13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para: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50"/>
              </a:lnSpc>
              <a:tabLst>
                <a:tab algn="l" pos="0"/>
              </a:tabLst>
            </a:pP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area=(3.14159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* (4) *</a:t>
            </a:r>
            <a:r>
              <a:rPr b="0" i="1" lang="pt-BR" sz="20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(4));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375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0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antes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da</a:t>
            </a:r>
            <a:r>
              <a:rPr b="0" i="1" lang="pt-BR" sz="2000" spc="13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compilação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2" name="object 2"/>
          <p:cNvGrpSpPr/>
          <p:nvPr/>
        </p:nvGrpSpPr>
        <p:grpSpPr>
          <a:xfrm>
            <a:off x="0" y="0"/>
            <a:ext cx="8452800" cy="6857640"/>
            <a:chOff x="0" y="0"/>
            <a:chExt cx="8452800" cy="6857640"/>
          </a:xfrm>
        </p:grpSpPr>
        <p:sp>
          <p:nvSpPr>
            <p:cNvPr id="323" name="object 3"/>
            <p:cNvSpPr/>
            <p:nvPr/>
          </p:nvSpPr>
          <p:spPr>
            <a:xfrm>
              <a:off x="538560" y="594360"/>
              <a:ext cx="30240" cy="5949720"/>
            </a:xfrm>
            <a:custGeom>
              <a:avLst/>
              <a:gdLst>
                <a:gd name="textAreaLeft" fmla="*/ 0 w 30240"/>
                <a:gd name="textAreaRight" fmla="*/ 30600 w 30240"/>
                <a:gd name="textAreaTop" fmla="*/ 0 h 5949720"/>
                <a:gd name="textAreaBottom" fmla="*/ 5950080 h 5949720"/>
              </a:gdLst>
              <a:ahLst/>
              <a:rect l="textAreaLeft" t="textAreaTop" r="textAreaRight" b="textAreaBottom"/>
              <a:pathLst>
                <a:path w="30479" h="5949950">
                  <a:moveTo>
                    <a:pt x="30480" y="0"/>
                  </a:moveTo>
                  <a:lnTo>
                    <a:pt x="0" y="0"/>
                  </a:lnTo>
                  <a:lnTo>
                    <a:pt x="0" y="5948680"/>
                  </a:lnTo>
                  <a:lnTo>
                    <a:pt x="635" y="5948680"/>
                  </a:lnTo>
                  <a:lnTo>
                    <a:pt x="635" y="5949950"/>
                  </a:lnTo>
                  <a:lnTo>
                    <a:pt x="29210" y="5949950"/>
                  </a:lnTo>
                  <a:lnTo>
                    <a:pt x="29210" y="5948680"/>
                  </a:lnTo>
                  <a:lnTo>
                    <a:pt x="30480" y="5948680"/>
                  </a:lnTo>
                  <a:lnTo>
                    <a:pt x="30480" y="0"/>
                  </a:lnTo>
                  <a:close/>
                </a:path>
              </a:pathLst>
            </a:custGeom>
            <a:solidFill>
              <a:srgbClr val="ff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24" name="object 4"/>
            <p:cNvSpPr/>
            <p:nvPr/>
          </p:nvSpPr>
          <p:spPr>
            <a:xfrm>
              <a:off x="0" y="0"/>
              <a:ext cx="1104480" cy="6857640"/>
            </a:xfrm>
            <a:prstGeom prst="rect">
              <a:avLst/>
            </a:prstGeom>
            <a:blipFill rotWithShape="0">
              <a:blip r:embed="rId1"/>
              <a:srcRect/>
              <a:stretch/>
            </a:blip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25" name="object 5"/>
            <p:cNvSpPr/>
            <p:nvPr/>
          </p:nvSpPr>
          <p:spPr>
            <a:xfrm>
              <a:off x="676800" y="1881000"/>
              <a:ext cx="79560" cy="1080"/>
            </a:xfrm>
            <a:custGeom>
              <a:avLst/>
              <a:gdLst>
                <a:gd name="textAreaLeft" fmla="*/ 0 w 79560"/>
                <a:gd name="textAreaRight" fmla="*/ 79920 w 79560"/>
                <a:gd name="textAreaTop" fmla="*/ 0 h 1080"/>
                <a:gd name="textAreaBottom" fmla="*/ 1440 h 1080"/>
              </a:gdLst>
              <a:ahLst/>
              <a:rect l="textAreaLeft" t="textAreaTop" r="textAreaRight" b="textAreaBottom"/>
              <a:pathLst>
                <a:path w="80009" h="1269">
                  <a:moveTo>
                    <a:pt x="0" y="1270"/>
                  </a:moveTo>
                  <a:lnTo>
                    <a:pt x="80010" y="1270"/>
                  </a:lnTo>
                  <a:lnTo>
                    <a:pt x="80010" y="0"/>
                  </a:lnTo>
                  <a:lnTo>
                    <a:pt x="0" y="0"/>
                  </a:lnTo>
                  <a:lnTo>
                    <a:pt x="0" y="1270"/>
                  </a:lnTo>
                  <a:close/>
                </a:path>
              </a:pathLst>
            </a:custGeom>
            <a:solidFill>
              <a:srgbClr val="ffffff">
                <a:alpha val="50000"/>
              </a:srgb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26" name="object 6"/>
            <p:cNvSpPr/>
            <p:nvPr/>
          </p:nvSpPr>
          <p:spPr>
            <a:xfrm>
              <a:off x="757080" y="1826280"/>
              <a:ext cx="7695720" cy="4497840"/>
            </a:xfrm>
            <a:custGeom>
              <a:avLst/>
              <a:gdLst>
                <a:gd name="textAreaLeft" fmla="*/ 0 w 7695720"/>
                <a:gd name="textAreaRight" fmla="*/ 7696080 w 7695720"/>
                <a:gd name="textAreaTop" fmla="*/ 0 h 4497840"/>
                <a:gd name="textAreaBottom" fmla="*/ 4498200 h 4497840"/>
              </a:gdLst>
              <a:ahLst/>
              <a:rect l="textAreaLeft" t="textAreaTop" r="textAreaRight" b="textAreaBottom"/>
              <a:pathLst>
                <a:path w="7696200" h="4498340">
                  <a:moveTo>
                    <a:pt x="7696200" y="0"/>
                  </a:moveTo>
                  <a:lnTo>
                    <a:pt x="0" y="0"/>
                  </a:lnTo>
                  <a:lnTo>
                    <a:pt x="0" y="4498340"/>
                  </a:lnTo>
                  <a:lnTo>
                    <a:pt x="7696200" y="4498340"/>
                  </a:lnTo>
                  <a:lnTo>
                    <a:pt x="7696200" y="0"/>
                  </a:lnTo>
                  <a:close/>
                </a:path>
              </a:pathLst>
            </a:custGeom>
            <a:solidFill>
              <a:srgbClr val="ff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27" name="object 7"/>
            <p:cNvSpPr/>
            <p:nvPr/>
          </p:nvSpPr>
          <p:spPr>
            <a:xfrm>
              <a:off x="757080" y="1826280"/>
              <a:ext cx="7695720" cy="4497840"/>
            </a:xfrm>
            <a:custGeom>
              <a:avLst/>
              <a:gdLst>
                <a:gd name="textAreaLeft" fmla="*/ 0 w 7695720"/>
                <a:gd name="textAreaRight" fmla="*/ 7696080 w 7695720"/>
                <a:gd name="textAreaTop" fmla="*/ 0 h 4497840"/>
                <a:gd name="textAreaBottom" fmla="*/ 4498200 h 4497840"/>
              </a:gdLst>
              <a:ahLst/>
              <a:rect l="textAreaLeft" t="textAreaTop" r="textAreaRight" b="textAreaBottom"/>
              <a:pathLst>
                <a:path w="7696200" h="4498340">
                  <a:moveTo>
                    <a:pt x="3848100" y="4498340"/>
                  </a:moveTo>
                  <a:lnTo>
                    <a:pt x="0" y="4498340"/>
                  </a:lnTo>
                  <a:lnTo>
                    <a:pt x="0" y="0"/>
                  </a:lnTo>
                  <a:lnTo>
                    <a:pt x="7696200" y="0"/>
                  </a:lnTo>
                  <a:lnTo>
                    <a:pt x="7696200" y="4498340"/>
                  </a:lnTo>
                  <a:lnTo>
                    <a:pt x="3848100" y="4498340"/>
                  </a:lnTo>
                  <a:close/>
                </a:path>
              </a:pathLst>
            </a:custGeom>
            <a:noFill/>
            <a:ln w="12219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28" name="object 8"/>
          <p:cNvSpPr/>
          <p:nvPr/>
        </p:nvSpPr>
        <p:spPr>
          <a:xfrm>
            <a:off x="833040" y="1808640"/>
            <a:ext cx="6527520" cy="3797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#define Dutch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using System;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public class Preprocessor {  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  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public static void main() {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#if Dutch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      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Console.WriteLine(“Halo Welt");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#else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      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Console.WriteLine(“Hello World");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#endif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    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}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Consolas"/>
              </a:rPr>
              <a:t>}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29" name="object 9"/>
          <p:cNvGrpSpPr/>
          <p:nvPr/>
        </p:nvGrpSpPr>
        <p:grpSpPr>
          <a:xfrm>
            <a:off x="3048120" y="1905120"/>
            <a:ext cx="5714640" cy="3047760"/>
            <a:chOff x="3048120" y="1905120"/>
            <a:chExt cx="5714640" cy="3047760"/>
          </a:xfrm>
        </p:grpSpPr>
        <p:sp>
          <p:nvSpPr>
            <p:cNvPr id="330" name="object 10"/>
            <p:cNvSpPr/>
            <p:nvPr/>
          </p:nvSpPr>
          <p:spPr>
            <a:xfrm>
              <a:off x="7162920" y="4038480"/>
              <a:ext cx="1599840" cy="304560"/>
            </a:xfrm>
            <a:custGeom>
              <a:avLst/>
              <a:gdLst>
                <a:gd name="textAreaLeft" fmla="*/ 0 w 1599840"/>
                <a:gd name="textAreaRight" fmla="*/ 1600200 w 15998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600200" h="304800">
                  <a:moveTo>
                    <a:pt x="398779" y="0"/>
                  </a:moveTo>
                  <a:lnTo>
                    <a:pt x="0" y="152400"/>
                  </a:lnTo>
                  <a:lnTo>
                    <a:pt x="398779" y="304800"/>
                  </a:lnTo>
                  <a:lnTo>
                    <a:pt x="398779" y="228600"/>
                  </a:lnTo>
                  <a:lnTo>
                    <a:pt x="1600200" y="228600"/>
                  </a:lnTo>
                  <a:lnTo>
                    <a:pt x="1600200" y="76200"/>
                  </a:lnTo>
                  <a:lnTo>
                    <a:pt x="398779" y="76200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31" name="object 11"/>
            <p:cNvSpPr/>
            <p:nvPr/>
          </p:nvSpPr>
          <p:spPr>
            <a:xfrm>
              <a:off x="7162920" y="4038480"/>
              <a:ext cx="1599840" cy="304560"/>
            </a:xfrm>
            <a:custGeom>
              <a:avLst/>
              <a:gdLst>
                <a:gd name="textAreaLeft" fmla="*/ 0 w 1599840"/>
                <a:gd name="textAreaRight" fmla="*/ 1600200 w 15998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600200" h="304800">
                  <a:moveTo>
                    <a:pt x="1600200" y="76200"/>
                  </a:moveTo>
                  <a:lnTo>
                    <a:pt x="398779" y="76200"/>
                  </a:lnTo>
                  <a:lnTo>
                    <a:pt x="398779" y="0"/>
                  </a:lnTo>
                  <a:lnTo>
                    <a:pt x="0" y="152400"/>
                  </a:lnTo>
                  <a:lnTo>
                    <a:pt x="398779" y="304800"/>
                  </a:lnTo>
                  <a:lnTo>
                    <a:pt x="398779" y="228600"/>
                  </a:lnTo>
                  <a:lnTo>
                    <a:pt x="1600200" y="228600"/>
                  </a:lnTo>
                  <a:lnTo>
                    <a:pt x="1600200" y="762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32" name="object 12"/>
            <p:cNvSpPr/>
            <p:nvPr/>
          </p:nvSpPr>
          <p:spPr>
            <a:xfrm>
              <a:off x="7162920" y="4648320"/>
              <a:ext cx="1599840" cy="304560"/>
            </a:xfrm>
            <a:custGeom>
              <a:avLst/>
              <a:gdLst>
                <a:gd name="textAreaLeft" fmla="*/ 0 w 1599840"/>
                <a:gd name="textAreaRight" fmla="*/ 1600200 w 15998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600200" h="304800">
                  <a:moveTo>
                    <a:pt x="398779" y="0"/>
                  </a:moveTo>
                  <a:lnTo>
                    <a:pt x="0" y="152400"/>
                  </a:lnTo>
                  <a:lnTo>
                    <a:pt x="398779" y="304800"/>
                  </a:lnTo>
                  <a:lnTo>
                    <a:pt x="398779" y="228600"/>
                  </a:lnTo>
                  <a:lnTo>
                    <a:pt x="1600200" y="228600"/>
                  </a:lnTo>
                  <a:lnTo>
                    <a:pt x="1600200" y="76200"/>
                  </a:lnTo>
                  <a:lnTo>
                    <a:pt x="398779" y="76200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33" name="object 13"/>
            <p:cNvSpPr/>
            <p:nvPr/>
          </p:nvSpPr>
          <p:spPr>
            <a:xfrm>
              <a:off x="7162920" y="4648320"/>
              <a:ext cx="1599840" cy="304560"/>
            </a:xfrm>
            <a:custGeom>
              <a:avLst/>
              <a:gdLst>
                <a:gd name="textAreaLeft" fmla="*/ 0 w 1599840"/>
                <a:gd name="textAreaRight" fmla="*/ 1600200 w 15998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600200" h="304800">
                  <a:moveTo>
                    <a:pt x="1600200" y="76200"/>
                  </a:moveTo>
                  <a:lnTo>
                    <a:pt x="398779" y="76200"/>
                  </a:lnTo>
                  <a:lnTo>
                    <a:pt x="398779" y="0"/>
                  </a:lnTo>
                  <a:lnTo>
                    <a:pt x="0" y="152400"/>
                  </a:lnTo>
                  <a:lnTo>
                    <a:pt x="398779" y="304800"/>
                  </a:lnTo>
                  <a:lnTo>
                    <a:pt x="398779" y="228600"/>
                  </a:lnTo>
                  <a:lnTo>
                    <a:pt x="1600200" y="228600"/>
                  </a:lnTo>
                  <a:lnTo>
                    <a:pt x="1600200" y="762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34" name="object 14"/>
            <p:cNvSpPr/>
            <p:nvPr/>
          </p:nvSpPr>
          <p:spPr>
            <a:xfrm>
              <a:off x="3048120" y="1905120"/>
              <a:ext cx="1599840" cy="304560"/>
            </a:xfrm>
            <a:custGeom>
              <a:avLst/>
              <a:gdLst>
                <a:gd name="textAreaLeft" fmla="*/ 0 w 1599840"/>
                <a:gd name="textAreaRight" fmla="*/ 1600200 w 15998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600200" h="304800">
                  <a:moveTo>
                    <a:pt x="398779" y="0"/>
                  </a:moveTo>
                  <a:lnTo>
                    <a:pt x="0" y="152400"/>
                  </a:lnTo>
                  <a:lnTo>
                    <a:pt x="398779" y="304800"/>
                  </a:lnTo>
                  <a:lnTo>
                    <a:pt x="398779" y="228600"/>
                  </a:lnTo>
                  <a:lnTo>
                    <a:pt x="1600200" y="228600"/>
                  </a:lnTo>
                  <a:lnTo>
                    <a:pt x="1600200" y="76200"/>
                  </a:lnTo>
                  <a:lnTo>
                    <a:pt x="398779" y="76200"/>
                  </a:lnTo>
                  <a:lnTo>
                    <a:pt x="398779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35" name="object 15"/>
            <p:cNvSpPr/>
            <p:nvPr/>
          </p:nvSpPr>
          <p:spPr>
            <a:xfrm>
              <a:off x="3048120" y="1905120"/>
              <a:ext cx="1599840" cy="304560"/>
            </a:xfrm>
            <a:custGeom>
              <a:avLst/>
              <a:gdLst>
                <a:gd name="textAreaLeft" fmla="*/ 0 w 1599840"/>
                <a:gd name="textAreaRight" fmla="*/ 1600200 w 159984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1600200" h="304800">
                  <a:moveTo>
                    <a:pt x="1600200" y="76200"/>
                  </a:moveTo>
                  <a:lnTo>
                    <a:pt x="398779" y="76200"/>
                  </a:lnTo>
                  <a:lnTo>
                    <a:pt x="398779" y="0"/>
                  </a:lnTo>
                  <a:lnTo>
                    <a:pt x="0" y="152400"/>
                  </a:lnTo>
                  <a:lnTo>
                    <a:pt x="398779" y="304800"/>
                  </a:lnTo>
                  <a:lnTo>
                    <a:pt x="398779" y="228600"/>
                  </a:lnTo>
                  <a:lnTo>
                    <a:pt x="1600200" y="228600"/>
                  </a:lnTo>
                  <a:lnTo>
                    <a:pt x="1600200" y="762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994320" y="251280"/>
            <a:ext cx="732708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26" strike="noStrike" u="none">
                <a:solidFill>
                  <a:schemeClr val="dk1"/>
                </a:solidFill>
                <a:uFillTx/>
                <a:latin typeface="Times New Roman"/>
              </a:rPr>
              <a:t>Preprocessador: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exemplo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em</a:t>
            </a:r>
            <a:r>
              <a:rPr b="0" i="1" lang="pt-BR" sz="4400" spc="-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C#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" name="object 2"/>
          <p:cNvGrpSpPr/>
          <p:nvPr/>
        </p:nvGrpSpPr>
        <p:grpSpPr>
          <a:xfrm>
            <a:off x="3276720" y="3763080"/>
            <a:ext cx="2590560" cy="2285640"/>
            <a:chOff x="3276720" y="3763080"/>
            <a:chExt cx="2590560" cy="2285640"/>
          </a:xfrm>
        </p:grpSpPr>
        <p:sp>
          <p:nvSpPr>
            <p:cNvPr id="338" name="object 3"/>
            <p:cNvSpPr/>
            <p:nvPr/>
          </p:nvSpPr>
          <p:spPr>
            <a:xfrm>
              <a:off x="3276720" y="3839040"/>
              <a:ext cx="2590560" cy="2209320"/>
            </a:xfrm>
            <a:custGeom>
              <a:avLst/>
              <a:gdLst>
                <a:gd name="textAreaLeft" fmla="*/ 0 w 2590560"/>
                <a:gd name="textAreaRight" fmla="*/ 2590920 w 2590560"/>
                <a:gd name="textAreaTop" fmla="*/ 0 h 2209320"/>
                <a:gd name="textAreaBottom" fmla="*/ 2209680 h 2209320"/>
              </a:gdLst>
              <a:ahLst/>
              <a:rect l="textAreaLeft" t="textAreaTop" r="textAreaRight" b="textAreaBottom"/>
              <a:pathLst>
                <a:path w="2590800" h="2209800">
                  <a:moveTo>
                    <a:pt x="0" y="2209800"/>
                  </a:moveTo>
                  <a:lnTo>
                    <a:pt x="2590800" y="2209800"/>
                  </a:lnTo>
                  <a:lnTo>
                    <a:pt x="2590800" y="0"/>
                  </a:lnTo>
                  <a:lnTo>
                    <a:pt x="0" y="0"/>
                  </a:lnTo>
                  <a:lnTo>
                    <a:pt x="0" y="2209800"/>
                  </a:lnTo>
                  <a:close/>
                </a:path>
              </a:pathLst>
            </a:custGeom>
            <a:solidFill>
              <a:srgbClr val="ff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39" name="object 4"/>
            <p:cNvSpPr/>
            <p:nvPr/>
          </p:nvSpPr>
          <p:spPr>
            <a:xfrm>
              <a:off x="3276720" y="3763080"/>
              <a:ext cx="2590560" cy="2285640"/>
            </a:xfrm>
            <a:custGeom>
              <a:avLst/>
              <a:gdLst>
                <a:gd name="textAreaLeft" fmla="*/ 0 w 2590560"/>
                <a:gd name="textAreaRight" fmla="*/ 2590920 w 2590560"/>
                <a:gd name="textAreaTop" fmla="*/ 0 h 2285640"/>
                <a:gd name="textAreaBottom" fmla="*/ 2286000 h 2285640"/>
              </a:gdLst>
              <a:ahLst/>
              <a:rect l="textAreaLeft" t="textAreaTop" r="textAreaRight" b="textAreaBottom"/>
              <a:pathLst>
                <a:path w="2590800" h="2286000">
                  <a:moveTo>
                    <a:pt x="1295400" y="2286000"/>
                  </a:moveTo>
                  <a:lnTo>
                    <a:pt x="0" y="2286000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2286000"/>
                  </a:lnTo>
                  <a:lnTo>
                    <a:pt x="1295400" y="2286000"/>
                  </a:lnTo>
                  <a:close/>
                </a:path>
              </a:pathLst>
            </a:custGeom>
            <a:noFill/>
            <a:ln w="8985">
              <a:solidFill>
                <a:srgbClr val="fff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1219320" y="251280"/>
            <a:ext cx="689904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Componentes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44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compiladores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41" name="object 6"/>
          <p:cNvSpPr/>
          <p:nvPr/>
        </p:nvSpPr>
        <p:spPr>
          <a:xfrm>
            <a:off x="3915360" y="4695120"/>
            <a:ext cx="130536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geradores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object 7"/>
          <p:cNvSpPr/>
          <p:nvPr/>
        </p:nvSpPr>
        <p:spPr>
          <a:xfrm>
            <a:off x="3657600" y="3915360"/>
            <a:ext cx="1752120" cy="5065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461160" defTabSz="914400">
              <a:lnSpc>
                <a:spcPct val="100000"/>
              </a:lnSpc>
              <a:spcBef>
                <a:spcPts val="1111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código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3" name="object 8"/>
          <p:cNvGrpSpPr/>
          <p:nvPr/>
        </p:nvGrpSpPr>
        <p:grpSpPr>
          <a:xfrm>
            <a:off x="3276720" y="1553040"/>
            <a:ext cx="2590560" cy="2285640"/>
            <a:chOff x="3276720" y="1553040"/>
            <a:chExt cx="2590560" cy="2285640"/>
          </a:xfrm>
        </p:grpSpPr>
        <p:sp>
          <p:nvSpPr>
            <p:cNvPr id="344" name="object 9"/>
            <p:cNvSpPr/>
            <p:nvPr/>
          </p:nvSpPr>
          <p:spPr>
            <a:xfrm>
              <a:off x="3276720" y="1553040"/>
              <a:ext cx="2590560" cy="2285640"/>
            </a:xfrm>
            <a:custGeom>
              <a:avLst/>
              <a:gdLst>
                <a:gd name="textAreaLeft" fmla="*/ 0 w 2590560"/>
                <a:gd name="textAreaRight" fmla="*/ 2590920 w 2590560"/>
                <a:gd name="textAreaTop" fmla="*/ 0 h 2285640"/>
                <a:gd name="textAreaBottom" fmla="*/ 2286000 h 2285640"/>
              </a:gdLst>
              <a:ahLst/>
              <a:rect l="textAreaLeft" t="textAreaTop" r="textAreaRight" b="textAreaBottom"/>
              <a:pathLst>
                <a:path w="2590800" h="2286000">
                  <a:moveTo>
                    <a:pt x="2590800" y="0"/>
                  </a:moveTo>
                  <a:lnTo>
                    <a:pt x="0" y="0"/>
                  </a:lnTo>
                  <a:lnTo>
                    <a:pt x="0" y="2286000"/>
                  </a:lnTo>
                  <a:lnTo>
                    <a:pt x="2590800" y="228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e5e5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45" name="object 10"/>
            <p:cNvSpPr/>
            <p:nvPr/>
          </p:nvSpPr>
          <p:spPr>
            <a:xfrm>
              <a:off x="3276720" y="1553040"/>
              <a:ext cx="2590560" cy="2285640"/>
            </a:xfrm>
            <a:custGeom>
              <a:avLst/>
              <a:gdLst>
                <a:gd name="textAreaLeft" fmla="*/ 0 w 2590560"/>
                <a:gd name="textAreaRight" fmla="*/ 2590920 w 2590560"/>
                <a:gd name="textAreaTop" fmla="*/ 0 h 2285640"/>
                <a:gd name="textAreaBottom" fmla="*/ 2286000 h 2285640"/>
              </a:gdLst>
              <a:ahLst/>
              <a:rect l="textAreaLeft" t="textAreaTop" r="textAreaRight" b="textAreaBottom"/>
              <a:pathLst>
                <a:path w="2590800" h="2286000">
                  <a:moveTo>
                    <a:pt x="1295400" y="2286000"/>
                  </a:moveTo>
                  <a:lnTo>
                    <a:pt x="0" y="2286000"/>
                  </a:lnTo>
                  <a:lnTo>
                    <a:pt x="0" y="0"/>
                  </a:lnTo>
                  <a:lnTo>
                    <a:pt x="2590800" y="0"/>
                  </a:lnTo>
                  <a:lnTo>
                    <a:pt x="2590800" y="2286000"/>
                  </a:lnTo>
                  <a:lnTo>
                    <a:pt x="1295400" y="2286000"/>
                  </a:lnTo>
                  <a:close/>
                </a:path>
              </a:pathLst>
            </a:custGeom>
            <a:noFill/>
            <a:ln w="8985">
              <a:solidFill>
                <a:srgbClr val="ffffcc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46" name="object 11"/>
          <p:cNvSpPr/>
          <p:nvPr/>
        </p:nvSpPr>
        <p:spPr>
          <a:xfrm>
            <a:off x="3657600" y="5133240"/>
            <a:ext cx="1752120" cy="5065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216000" defTabSz="914400">
              <a:lnSpc>
                <a:spcPct val="100000"/>
              </a:lnSpc>
              <a:spcBef>
                <a:spcPts val="1111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otimizador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7" name="object 12"/>
          <p:cNvSpPr/>
          <p:nvPr/>
        </p:nvSpPr>
        <p:spPr>
          <a:xfrm>
            <a:off x="3745080" y="2485440"/>
            <a:ext cx="1646280" cy="378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r>
              <a:rPr b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n</a:t>
            </a:r>
            <a:r>
              <a:rPr b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r>
              <a:rPr b="1" lang="pt-BR" sz="2400" spc="11" strike="noStrike" u="none">
                <a:solidFill>
                  <a:schemeClr val="dk1"/>
                </a:solidFill>
                <a:uFillTx/>
                <a:latin typeface="Times New Roman"/>
              </a:rPr>
              <a:t>l</a:t>
            </a:r>
            <a:r>
              <a:rPr b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</a:t>
            </a:r>
            <a:r>
              <a:rPr b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r>
              <a:rPr b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r>
              <a:rPr b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</a:t>
            </a:r>
            <a:r>
              <a:rPr b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</a:t>
            </a:r>
            <a:r>
              <a:rPr b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8" name="object 13"/>
          <p:cNvSpPr/>
          <p:nvPr/>
        </p:nvSpPr>
        <p:spPr>
          <a:xfrm>
            <a:off x="3656160" y="1704240"/>
            <a:ext cx="1752120" cy="506520"/>
          </a:xfrm>
          <a:prstGeom prst="rect">
            <a:avLst/>
          </a:prstGeom>
          <a:solidFill>
            <a:srgbClr val="e5e5ff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41120" bIns="0" anchor="t">
            <a:spAutoFit/>
          </a:bodyPr>
          <a:p>
            <a:pPr marL="502920" defTabSz="914400">
              <a:lnSpc>
                <a:spcPct val="100000"/>
              </a:lnSpc>
              <a:spcBef>
                <a:spcPts val="1111"/>
              </a:spcBef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léxico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49" name="object 14"/>
          <p:cNvGrpSpPr/>
          <p:nvPr/>
        </p:nvGrpSpPr>
        <p:grpSpPr>
          <a:xfrm>
            <a:off x="684360" y="1781640"/>
            <a:ext cx="2744280" cy="4190760"/>
            <a:chOff x="684360" y="1781640"/>
            <a:chExt cx="2744280" cy="4190760"/>
          </a:xfrm>
        </p:grpSpPr>
        <p:sp>
          <p:nvSpPr>
            <p:cNvPr id="350" name="object 15"/>
            <p:cNvSpPr/>
            <p:nvPr/>
          </p:nvSpPr>
          <p:spPr>
            <a:xfrm>
              <a:off x="837000" y="1781640"/>
              <a:ext cx="2591640" cy="761760"/>
            </a:xfrm>
            <a:custGeom>
              <a:avLst/>
              <a:gdLst>
                <a:gd name="textAreaLeft" fmla="*/ 0 w 2591640"/>
                <a:gd name="textAreaRight" fmla="*/ 2592000 w 2591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2592070" h="762000">
                  <a:moveTo>
                    <a:pt x="1727200" y="0"/>
                  </a:moveTo>
                  <a:lnTo>
                    <a:pt x="0" y="0"/>
                  </a:lnTo>
                  <a:lnTo>
                    <a:pt x="0" y="762000"/>
                  </a:lnTo>
                  <a:lnTo>
                    <a:pt x="1727200" y="762000"/>
                  </a:lnTo>
                  <a:lnTo>
                    <a:pt x="1727200" y="476250"/>
                  </a:lnTo>
                  <a:lnTo>
                    <a:pt x="2160270" y="476250"/>
                  </a:lnTo>
                  <a:lnTo>
                    <a:pt x="2160270" y="571500"/>
                  </a:lnTo>
                  <a:lnTo>
                    <a:pt x="2592070" y="381000"/>
                  </a:lnTo>
                  <a:lnTo>
                    <a:pt x="2160270" y="190500"/>
                  </a:lnTo>
                  <a:lnTo>
                    <a:pt x="2160270" y="285750"/>
                  </a:lnTo>
                  <a:lnTo>
                    <a:pt x="1727200" y="285750"/>
                  </a:lnTo>
                  <a:lnTo>
                    <a:pt x="1727200" y="0"/>
                  </a:lnTo>
                  <a:close/>
                </a:path>
              </a:pathLst>
            </a:custGeom>
            <a:solidFill>
              <a:srgbClr val="ff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51" name="object 16"/>
            <p:cNvSpPr/>
            <p:nvPr/>
          </p:nvSpPr>
          <p:spPr>
            <a:xfrm>
              <a:off x="837000" y="1781640"/>
              <a:ext cx="2591640" cy="761760"/>
            </a:xfrm>
            <a:custGeom>
              <a:avLst/>
              <a:gdLst>
                <a:gd name="textAreaLeft" fmla="*/ 0 w 2591640"/>
                <a:gd name="textAreaRight" fmla="*/ 2592000 w 2591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2592070" h="762000">
                  <a:moveTo>
                    <a:pt x="0" y="0"/>
                  </a:moveTo>
                  <a:lnTo>
                    <a:pt x="1727200" y="0"/>
                  </a:lnTo>
                  <a:lnTo>
                    <a:pt x="1727200" y="285750"/>
                  </a:lnTo>
                  <a:lnTo>
                    <a:pt x="2160270" y="285750"/>
                  </a:lnTo>
                  <a:lnTo>
                    <a:pt x="2160270" y="190500"/>
                  </a:lnTo>
                  <a:lnTo>
                    <a:pt x="2592070" y="381000"/>
                  </a:lnTo>
                  <a:lnTo>
                    <a:pt x="2160270" y="571500"/>
                  </a:lnTo>
                  <a:lnTo>
                    <a:pt x="2160270" y="476250"/>
                  </a:lnTo>
                  <a:lnTo>
                    <a:pt x="1727200" y="476250"/>
                  </a:lnTo>
                  <a:lnTo>
                    <a:pt x="1727200" y="762000"/>
                  </a:lnTo>
                  <a:lnTo>
                    <a:pt x="0" y="76200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8985">
              <a:solidFill>
                <a:srgbClr val="ffcc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52" name="object 17"/>
            <p:cNvSpPr/>
            <p:nvPr/>
          </p:nvSpPr>
          <p:spPr>
            <a:xfrm>
              <a:off x="684360" y="5210640"/>
              <a:ext cx="2591640" cy="761760"/>
            </a:xfrm>
            <a:custGeom>
              <a:avLst/>
              <a:gdLst>
                <a:gd name="textAreaLeft" fmla="*/ 0 w 2591640"/>
                <a:gd name="textAreaRight" fmla="*/ 2592000 w 2591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2592070" h="762000">
                  <a:moveTo>
                    <a:pt x="2592070" y="0"/>
                  </a:moveTo>
                  <a:lnTo>
                    <a:pt x="863600" y="0"/>
                  </a:lnTo>
                  <a:lnTo>
                    <a:pt x="863600" y="285749"/>
                  </a:lnTo>
                  <a:lnTo>
                    <a:pt x="431800" y="285749"/>
                  </a:lnTo>
                  <a:lnTo>
                    <a:pt x="431800" y="190499"/>
                  </a:lnTo>
                  <a:lnTo>
                    <a:pt x="0" y="380999"/>
                  </a:lnTo>
                  <a:lnTo>
                    <a:pt x="431800" y="571499"/>
                  </a:lnTo>
                  <a:lnTo>
                    <a:pt x="431800" y="476249"/>
                  </a:lnTo>
                  <a:lnTo>
                    <a:pt x="863600" y="476249"/>
                  </a:lnTo>
                  <a:lnTo>
                    <a:pt x="863600" y="761999"/>
                  </a:lnTo>
                  <a:lnTo>
                    <a:pt x="2592070" y="761999"/>
                  </a:lnTo>
                  <a:lnTo>
                    <a:pt x="2592070" y="0"/>
                  </a:lnTo>
                  <a:close/>
                </a:path>
              </a:pathLst>
            </a:custGeom>
            <a:solidFill>
              <a:srgbClr val="ffcc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53" name="object 18"/>
            <p:cNvSpPr/>
            <p:nvPr/>
          </p:nvSpPr>
          <p:spPr>
            <a:xfrm>
              <a:off x="684360" y="5210640"/>
              <a:ext cx="2591640" cy="761760"/>
            </a:xfrm>
            <a:custGeom>
              <a:avLst/>
              <a:gdLst>
                <a:gd name="textAreaLeft" fmla="*/ 0 w 2591640"/>
                <a:gd name="textAreaRight" fmla="*/ 2592000 w 2591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2592070" h="762000">
                  <a:moveTo>
                    <a:pt x="863600" y="0"/>
                  </a:moveTo>
                  <a:lnTo>
                    <a:pt x="2592070" y="0"/>
                  </a:lnTo>
                  <a:lnTo>
                    <a:pt x="2592070" y="761999"/>
                  </a:lnTo>
                  <a:lnTo>
                    <a:pt x="863600" y="761999"/>
                  </a:lnTo>
                  <a:lnTo>
                    <a:pt x="863600" y="476249"/>
                  </a:lnTo>
                  <a:lnTo>
                    <a:pt x="431800" y="476249"/>
                  </a:lnTo>
                  <a:lnTo>
                    <a:pt x="431800" y="571499"/>
                  </a:lnTo>
                  <a:lnTo>
                    <a:pt x="0" y="380999"/>
                  </a:lnTo>
                  <a:lnTo>
                    <a:pt x="431800" y="190499"/>
                  </a:lnTo>
                  <a:lnTo>
                    <a:pt x="431800" y="285749"/>
                  </a:lnTo>
                  <a:lnTo>
                    <a:pt x="863600" y="285749"/>
                  </a:lnTo>
                  <a:lnTo>
                    <a:pt x="863600" y="0"/>
                  </a:lnTo>
                  <a:close/>
                </a:path>
              </a:pathLst>
            </a:custGeom>
            <a:noFill/>
            <a:ln w="8985">
              <a:solidFill>
                <a:srgbClr val="ffcc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54" name="object 19"/>
          <p:cNvSpPr/>
          <p:nvPr/>
        </p:nvSpPr>
        <p:spPr>
          <a:xfrm>
            <a:off x="3656160" y="2924640"/>
            <a:ext cx="1752120" cy="640440"/>
          </a:xfrm>
          <a:prstGeom prst="rect">
            <a:avLst/>
          </a:prstGeom>
          <a:solidFill>
            <a:srgbClr val="e5e5ff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84960" bIns="0" anchor="t">
            <a:spAutoFit/>
          </a:bodyPr>
          <a:p>
            <a:pPr marL="259200" indent="99000" defTabSz="914400">
              <a:lnSpc>
                <a:spcPct val="76000"/>
              </a:lnSpc>
              <a:spcBef>
                <a:spcPts val="669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sintático  s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mân</a:t>
            </a:r>
            <a:r>
              <a:rPr b="0" lang="pt-BR" sz="2400" spc="11" strike="noStrike" u="none">
                <a:solidFill>
                  <a:schemeClr val="dk1"/>
                </a:solidFill>
                <a:uFillTx/>
                <a:latin typeface="Times New Roman"/>
              </a:rPr>
              <a:t>t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object 20"/>
          <p:cNvSpPr/>
          <p:nvPr/>
        </p:nvSpPr>
        <p:spPr>
          <a:xfrm>
            <a:off x="1066680" y="1807200"/>
            <a:ext cx="1194840" cy="6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20760" indent="-308520" defTabSz="914400">
              <a:lnSpc>
                <a:spcPct val="77000"/>
              </a:lnSpc>
              <a:spcBef>
                <a:spcPts val="7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o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g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rama  fonte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356" name="object 21"/>
          <p:cNvGrpSpPr/>
          <p:nvPr/>
        </p:nvGrpSpPr>
        <p:grpSpPr>
          <a:xfrm>
            <a:off x="5638680" y="3153240"/>
            <a:ext cx="2886480" cy="1371240"/>
            <a:chOff x="5638680" y="3153240"/>
            <a:chExt cx="2886480" cy="1371240"/>
          </a:xfrm>
        </p:grpSpPr>
        <p:sp>
          <p:nvSpPr>
            <p:cNvPr id="357" name="object 22"/>
            <p:cNvSpPr/>
            <p:nvPr/>
          </p:nvSpPr>
          <p:spPr>
            <a:xfrm>
              <a:off x="6468120" y="3153240"/>
              <a:ext cx="2057040" cy="1371240"/>
            </a:xfrm>
            <a:custGeom>
              <a:avLst/>
              <a:gdLst>
                <a:gd name="textAreaLeft" fmla="*/ 0 w 2057040"/>
                <a:gd name="textAreaRight" fmla="*/ 2057400 w 2057040"/>
                <a:gd name="textAreaTop" fmla="*/ 0 h 1371240"/>
                <a:gd name="textAreaBottom" fmla="*/ 1371600 h 1371240"/>
              </a:gdLst>
              <a:ahLst/>
              <a:rect l="textAreaLeft" t="textAreaTop" r="textAreaRight" b="textAreaBottom"/>
              <a:pathLst>
                <a:path w="2057400" h="1371600">
                  <a:moveTo>
                    <a:pt x="0" y="0"/>
                  </a:moveTo>
                  <a:lnTo>
                    <a:pt x="2057399" y="0"/>
                  </a:lnTo>
                  <a:lnTo>
                    <a:pt x="2057399" y="1371600"/>
                  </a:lnTo>
                  <a:lnTo>
                    <a:pt x="0" y="1371600"/>
                  </a:lnTo>
                  <a:lnTo>
                    <a:pt x="0" y="0"/>
                  </a:lnTo>
                  <a:close/>
                </a:path>
                <a:path w="2057400" h="1371600">
                  <a:moveTo>
                    <a:pt x="1814830" y="0"/>
                  </a:moveTo>
                  <a:lnTo>
                    <a:pt x="1814830" y="1371600"/>
                  </a:lnTo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58" name="object 23"/>
            <p:cNvSpPr/>
            <p:nvPr/>
          </p:nvSpPr>
          <p:spPr>
            <a:xfrm>
              <a:off x="5638680" y="3610440"/>
              <a:ext cx="1020600" cy="52920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529200"/>
                <a:gd name="textAreaBottom" fmla="*/ 529560 h 529200"/>
              </a:gdLst>
              <a:ahLst/>
              <a:rect l="textAreaLeft" t="textAreaTop" r="textAreaRight" b="textAreaBottom"/>
              <a:pathLst>
                <a:path w="1021079" h="529589">
                  <a:moveTo>
                    <a:pt x="817879" y="0"/>
                  </a:moveTo>
                  <a:lnTo>
                    <a:pt x="817879" y="132079"/>
                  </a:lnTo>
                  <a:lnTo>
                    <a:pt x="203200" y="132079"/>
                  </a:lnTo>
                  <a:lnTo>
                    <a:pt x="203200" y="0"/>
                  </a:lnTo>
                  <a:lnTo>
                    <a:pt x="0" y="264159"/>
                  </a:lnTo>
                  <a:lnTo>
                    <a:pt x="203200" y="529589"/>
                  </a:lnTo>
                  <a:lnTo>
                    <a:pt x="203200" y="397509"/>
                  </a:lnTo>
                  <a:lnTo>
                    <a:pt x="817879" y="397509"/>
                  </a:lnTo>
                  <a:lnTo>
                    <a:pt x="817879" y="529589"/>
                  </a:lnTo>
                  <a:lnTo>
                    <a:pt x="1021079" y="264159"/>
                  </a:lnTo>
                  <a:lnTo>
                    <a:pt x="817879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59" name="object 24"/>
            <p:cNvSpPr/>
            <p:nvPr/>
          </p:nvSpPr>
          <p:spPr>
            <a:xfrm>
              <a:off x="5638680" y="3610440"/>
              <a:ext cx="1020600" cy="529200"/>
            </a:xfrm>
            <a:custGeom>
              <a:avLst/>
              <a:gdLst>
                <a:gd name="textAreaLeft" fmla="*/ 0 w 1020600"/>
                <a:gd name="textAreaRight" fmla="*/ 1020960 w 1020600"/>
                <a:gd name="textAreaTop" fmla="*/ 0 h 529200"/>
                <a:gd name="textAreaBottom" fmla="*/ 529560 h 529200"/>
              </a:gdLst>
              <a:ahLst/>
              <a:rect l="textAreaLeft" t="textAreaTop" r="textAreaRight" b="textAreaBottom"/>
              <a:pathLst>
                <a:path w="1021079" h="529589">
                  <a:moveTo>
                    <a:pt x="0" y="264159"/>
                  </a:moveTo>
                  <a:lnTo>
                    <a:pt x="203200" y="0"/>
                  </a:lnTo>
                  <a:lnTo>
                    <a:pt x="203200" y="132079"/>
                  </a:lnTo>
                  <a:lnTo>
                    <a:pt x="817879" y="132079"/>
                  </a:lnTo>
                  <a:lnTo>
                    <a:pt x="817879" y="0"/>
                  </a:lnTo>
                  <a:lnTo>
                    <a:pt x="1021079" y="264159"/>
                  </a:lnTo>
                  <a:lnTo>
                    <a:pt x="817879" y="529589"/>
                  </a:lnTo>
                  <a:lnTo>
                    <a:pt x="817879" y="397509"/>
                  </a:lnTo>
                  <a:lnTo>
                    <a:pt x="203200" y="397509"/>
                  </a:lnTo>
                  <a:lnTo>
                    <a:pt x="203200" y="529589"/>
                  </a:lnTo>
                  <a:lnTo>
                    <a:pt x="0" y="264159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60" name="object 25"/>
          <p:cNvSpPr/>
          <p:nvPr/>
        </p:nvSpPr>
        <p:spPr>
          <a:xfrm>
            <a:off x="1778040" y="5236200"/>
            <a:ext cx="1194840" cy="6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252720" indent="-240120" defTabSz="914400">
              <a:lnSpc>
                <a:spcPct val="77000"/>
              </a:lnSpc>
              <a:spcBef>
                <a:spcPts val="7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ama  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object 26"/>
          <p:cNvSpPr/>
          <p:nvPr/>
        </p:nvSpPr>
        <p:spPr>
          <a:xfrm>
            <a:off x="6709320" y="3153240"/>
            <a:ext cx="1573200" cy="128952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520" bIns="0" anchor="t">
            <a:spAutoFit/>
          </a:bodyPr>
          <a:p>
            <a:pPr defTabSz="914400">
              <a:lnSpc>
                <a:spcPct val="100000"/>
              </a:lnSpc>
              <a:spcBef>
                <a:spcPts val="20"/>
              </a:spcBef>
            </a:pPr>
            <a:endParaRPr b="0" lang="pt-BR" sz="2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37600" indent="-35640" defTabSz="914400">
              <a:lnSpc>
                <a:spcPct val="77000"/>
              </a:lnSpc>
              <a:spcBef>
                <a:spcPts val="6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tabela de  símbolos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PlaceHolder 1"/>
          <p:cNvSpPr>
            <a:spLocks noGrp="1"/>
          </p:cNvSpPr>
          <p:nvPr>
            <p:ph type="title"/>
          </p:nvPr>
        </p:nvSpPr>
        <p:spPr>
          <a:xfrm>
            <a:off x="3193920" y="251280"/>
            <a:ext cx="295668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14" strike="noStrike" u="none">
                <a:solidFill>
                  <a:schemeClr val="dk1"/>
                </a:solidFill>
                <a:uFillTx/>
                <a:latin typeface="Times New Roman"/>
              </a:rPr>
              <a:t>Analisadores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grpSp>
        <p:nvGrpSpPr>
          <p:cNvPr id="363" name="object 3"/>
          <p:cNvGrpSpPr/>
          <p:nvPr/>
        </p:nvGrpSpPr>
        <p:grpSpPr>
          <a:xfrm>
            <a:off x="2608560" y="4524840"/>
            <a:ext cx="4820400" cy="1359000"/>
            <a:chOff x="2608560" y="4524840"/>
            <a:chExt cx="4820400" cy="1359000"/>
          </a:xfrm>
        </p:grpSpPr>
        <p:sp>
          <p:nvSpPr>
            <p:cNvPr id="364" name="object 4"/>
            <p:cNvSpPr/>
            <p:nvPr/>
          </p:nvSpPr>
          <p:spPr>
            <a:xfrm>
              <a:off x="2608560" y="4524840"/>
              <a:ext cx="2656440" cy="1198440"/>
            </a:xfrm>
            <a:custGeom>
              <a:avLst/>
              <a:gdLst>
                <a:gd name="textAreaLeft" fmla="*/ 0 w 2656440"/>
                <a:gd name="textAreaRight" fmla="*/ 2656800 w 2656440"/>
                <a:gd name="textAreaTop" fmla="*/ 0 h 1198440"/>
                <a:gd name="textAreaBottom" fmla="*/ 1198800 h 1198440"/>
              </a:gdLst>
              <a:ahLst/>
              <a:rect l="textAreaLeft" t="textAreaTop" r="textAreaRight" b="textAreaBottom"/>
              <a:pathLst>
                <a:path w="2656840" h="1198879">
                  <a:moveTo>
                    <a:pt x="1666240" y="76200"/>
                  </a:moveTo>
                  <a:lnTo>
                    <a:pt x="2199640" y="457200"/>
                  </a:lnTo>
                </a:path>
                <a:path w="2656840" h="1198879">
                  <a:moveTo>
                    <a:pt x="2199640" y="457200"/>
                  </a:moveTo>
                  <a:lnTo>
                    <a:pt x="2656840" y="0"/>
                  </a:lnTo>
                </a:path>
                <a:path w="2656840" h="1198879">
                  <a:moveTo>
                    <a:pt x="811530" y="411479"/>
                  </a:moveTo>
                  <a:lnTo>
                    <a:pt x="1344930" y="792479"/>
                  </a:lnTo>
                </a:path>
                <a:path w="2656840" h="1198879">
                  <a:moveTo>
                    <a:pt x="1344930" y="792479"/>
                  </a:moveTo>
                  <a:lnTo>
                    <a:pt x="1802130" y="335279"/>
                  </a:lnTo>
                </a:path>
                <a:path w="2656840" h="1198879">
                  <a:moveTo>
                    <a:pt x="0" y="817879"/>
                  </a:moveTo>
                  <a:lnTo>
                    <a:pt x="534669" y="1198880"/>
                  </a:lnTo>
                </a:path>
                <a:path w="2656840" h="1198879">
                  <a:moveTo>
                    <a:pt x="534669" y="1198880"/>
                  </a:moveTo>
                  <a:lnTo>
                    <a:pt x="991869" y="741679"/>
                  </a:lnTo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65" name="object 5"/>
            <p:cNvSpPr/>
            <p:nvPr/>
          </p:nvSpPr>
          <p:spPr>
            <a:xfrm>
              <a:off x="4173120" y="5040720"/>
              <a:ext cx="2666520" cy="304560"/>
            </a:xfrm>
            <a:custGeom>
              <a:avLst/>
              <a:gdLst>
                <a:gd name="textAreaLeft" fmla="*/ 0 w 2666520"/>
                <a:gd name="textAreaRight" fmla="*/ 2666880 w 266652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2667000" h="304800">
                  <a:moveTo>
                    <a:pt x="2667000" y="0"/>
                  </a:moveTo>
                  <a:lnTo>
                    <a:pt x="889000" y="0"/>
                  </a:lnTo>
                  <a:lnTo>
                    <a:pt x="889000" y="113030"/>
                  </a:lnTo>
                  <a:lnTo>
                    <a:pt x="444500" y="113030"/>
                  </a:lnTo>
                  <a:lnTo>
                    <a:pt x="444500" y="74930"/>
                  </a:lnTo>
                  <a:lnTo>
                    <a:pt x="0" y="151130"/>
                  </a:lnTo>
                  <a:lnTo>
                    <a:pt x="444500" y="228600"/>
                  </a:lnTo>
                  <a:lnTo>
                    <a:pt x="444500" y="189230"/>
                  </a:lnTo>
                  <a:lnTo>
                    <a:pt x="889000" y="189230"/>
                  </a:lnTo>
                  <a:lnTo>
                    <a:pt x="889000" y="304800"/>
                  </a:lnTo>
                  <a:lnTo>
                    <a:pt x="2667000" y="304800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66" name="object 6"/>
            <p:cNvSpPr/>
            <p:nvPr/>
          </p:nvSpPr>
          <p:spPr>
            <a:xfrm>
              <a:off x="4173120" y="5040720"/>
              <a:ext cx="2666520" cy="304560"/>
            </a:xfrm>
            <a:custGeom>
              <a:avLst/>
              <a:gdLst>
                <a:gd name="textAreaLeft" fmla="*/ 0 w 2666520"/>
                <a:gd name="textAreaRight" fmla="*/ 2666880 w 266652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2667000" h="304800">
                  <a:moveTo>
                    <a:pt x="889000" y="0"/>
                  </a:moveTo>
                  <a:lnTo>
                    <a:pt x="2667000" y="0"/>
                  </a:lnTo>
                  <a:lnTo>
                    <a:pt x="2667000" y="304800"/>
                  </a:lnTo>
                  <a:lnTo>
                    <a:pt x="889000" y="304800"/>
                  </a:lnTo>
                  <a:lnTo>
                    <a:pt x="889000" y="189230"/>
                  </a:lnTo>
                  <a:lnTo>
                    <a:pt x="444500" y="189230"/>
                  </a:lnTo>
                  <a:lnTo>
                    <a:pt x="444500" y="228600"/>
                  </a:lnTo>
                  <a:lnTo>
                    <a:pt x="0" y="151130"/>
                  </a:lnTo>
                  <a:lnTo>
                    <a:pt x="444500" y="74930"/>
                  </a:lnTo>
                  <a:lnTo>
                    <a:pt x="444500" y="113030"/>
                  </a:lnTo>
                  <a:lnTo>
                    <a:pt x="889000" y="113030"/>
                  </a:lnTo>
                  <a:lnTo>
                    <a:pt x="8890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67" name="object 7"/>
            <p:cNvSpPr/>
            <p:nvPr/>
          </p:nvSpPr>
          <p:spPr>
            <a:xfrm>
              <a:off x="5219640" y="4555440"/>
              <a:ext cx="2209320" cy="304560"/>
            </a:xfrm>
            <a:custGeom>
              <a:avLst/>
              <a:gdLst>
                <a:gd name="textAreaLeft" fmla="*/ 0 w 2209320"/>
                <a:gd name="textAreaRight" fmla="*/ 2209680 w 220932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2209800" h="304800">
                  <a:moveTo>
                    <a:pt x="2209800" y="0"/>
                  </a:moveTo>
                  <a:lnTo>
                    <a:pt x="736600" y="0"/>
                  </a:lnTo>
                  <a:lnTo>
                    <a:pt x="736600" y="114300"/>
                  </a:lnTo>
                  <a:lnTo>
                    <a:pt x="368300" y="114300"/>
                  </a:lnTo>
                  <a:lnTo>
                    <a:pt x="368300" y="76200"/>
                  </a:lnTo>
                  <a:lnTo>
                    <a:pt x="0" y="152400"/>
                  </a:lnTo>
                  <a:lnTo>
                    <a:pt x="368300" y="228600"/>
                  </a:lnTo>
                  <a:lnTo>
                    <a:pt x="368300" y="190500"/>
                  </a:lnTo>
                  <a:lnTo>
                    <a:pt x="736600" y="190500"/>
                  </a:lnTo>
                  <a:lnTo>
                    <a:pt x="736600" y="304800"/>
                  </a:lnTo>
                  <a:lnTo>
                    <a:pt x="2209800" y="304800"/>
                  </a:lnTo>
                  <a:lnTo>
                    <a:pt x="22098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68" name="object 8"/>
            <p:cNvSpPr/>
            <p:nvPr/>
          </p:nvSpPr>
          <p:spPr>
            <a:xfrm>
              <a:off x="5219640" y="4555440"/>
              <a:ext cx="2209320" cy="304560"/>
            </a:xfrm>
            <a:custGeom>
              <a:avLst/>
              <a:gdLst>
                <a:gd name="textAreaLeft" fmla="*/ 0 w 2209320"/>
                <a:gd name="textAreaRight" fmla="*/ 2209680 w 220932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2209800" h="304800">
                  <a:moveTo>
                    <a:pt x="736600" y="0"/>
                  </a:moveTo>
                  <a:lnTo>
                    <a:pt x="2209800" y="0"/>
                  </a:lnTo>
                  <a:lnTo>
                    <a:pt x="2209800" y="304800"/>
                  </a:lnTo>
                  <a:lnTo>
                    <a:pt x="736600" y="304800"/>
                  </a:lnTo>
                  <a:lnTo>
                    <a:pt x="736600" y="190500"/>
                  </a:lnTo>
                  <a:lnTo>
                    <a:pt x="368300" y="190500"/>
                  </a:lnTo>
                  <a:lnTo>
                    <a:pt x="368300" y="228600"/>
                  </a:lnTo>
                  <a:lnTo>
                    <a:pt x="0" y="152400"/>
                  </a:lnTo>
                  <a:lnTo>
                    <a:pt x="368300" y="76200"/>
                  </a:lnTo>
                  <a:lnTo>
                    <a:pt x="368300" y="114300"/>
                  </a:lnTo>
                  <a:lnTo>
                    <a:pt x="736600" y="114300"/>
                  </a:lnTo>
                  <a:lnTo>
                    <a:pt x="7366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69" name="object 9"/>
            <p:cNvSpPr/>
            <p:nvPr/>
          </p:nvSpPr>
          <p:spPr>
            <a:xfrm>
              <a:off x="3239640" y="5579280"/>
              <a:ext cx="2666520" cy="304560"/>
            </a:xfrm>
            <a:custGeom>
              <a:avLst/>
              <a:gdLst>
                <a:gd name="textAreaLeft" fmla="*/ 0 w 2666520"/>
                <a:gd name="textAreaRight" fmla="*/ 2666880 w 266652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2667000" h="304800">
                  <a:moveTo>
                    <a:pt x="2667000" y="0"/>
                  </a:moveTo>
                  <a:lnTo>
                    <a:pt x="889000" y="0"/>
                  </a:lnTo>
                  <a:lnTo>
                    <a:pt x="889000" y="114299"/>
                  </a:lnTo>
                  <a:lnTo>
                    <a:pt x="444500" y="114299"/>
                  </a:lnTo>
                  <a:lnTo>
                    <a:pt x="444500" y="76199"/>
                  </a:lnTo>
                  <a:lnTo>
                    <a:pt x="0" y="152399"/>
                  </a:lnTo>
                  <a:lnTo>
                    <a:pt x="444500" y="228599"/>
                  </a:lnTo>
                  <a:lnTo>
                    <a:pt x="444500" y="190499"/>
                  </a:lnTo>
                  <a:lnTo>
                    <a:pt x="889000" y="190499"/>
                  </a:lnTo>
                  <a:lnTo>
                    <a:pt x="889000" y="304799"/>
                  </a:lnTo>
                  <a:lnTo>
                    <a:pt x="2667000" y="304799"/>
                  </a:lnTo>
                  <a:lnTo>
                    <a:pt x="26670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370" name="object 10"/>
            <p:cNvSpPr/>
            <p:nvPr/>
          </p:nvSpPr>
          <p:spPr>
            <a:xfrm>
              <a:off x="3239640" y="5579280"/>
              <a:ext cx="2666520" cy="304560"/>
            </a:xfrm>
            <a:custGeom>
              <a:avLst/>
              <a:gdLst>
                <a:gd name="textAreaLeft" fmla="*/ 0 w 2666520"/>
                <a:gd name="textAreaRight" fmla="*/ 2666880 w 2666520"/>
                <a:gd name="textAreaTop" fmla="*/ 0 h 304560"/>
                <a:gd name="textAreaBottom" fmla="*/ 304920 h 304560"/>
              </a:gdLst>
              <a:ahLst/>
              <a:rect l="textAreaLeft" t="textAreaTop" r="textAreaRight" b="textAreaBottom"/>
              <a:pathLst>
                <a:path w="2667000" h="304800">
                  <a:moveTo>
                    <a:pt x="889000" y="0"/>
                  </a:moveTo>
                  <a:lnTo>
                    <a:pt x="2667000" y="0"/>
                  </a:lnTo>
                  <a:lnTo>
                    <a:pt x="2667000" y="304799"/>
                  </a:lnTo>
                  <a:lnTo>
                    <a:pt x="889000" y="304799"/>
                  </a:lnTo>
                  <a:lnTo>
                    <a:pt x="889000" y="190499"/>
                  </a:lnTo>
                  <a:lnTo>
                    <a:pt x="444500" y="190499"/>
                  </a:lnTo>
                  <a:lnTo>
                    <a:pt x="444500" y="228599"/>
                  </a:lnTo>
                  <a:lnTo>
                    <a:pt x="0" y="152399"/>
                  </a:lnTo>
                  <a:lnTo>
                    <a:pt x="444500" y="76199"/>
                  </a:lnTo>
                  <a:lnTo>
                    <a:pt x="444500" y="114299"/>
                  </a:lnTo>
                  <a:lnTo>
                    <a:pt x="889000" y="114299"/>
                  </a:lnTo>
                  <a:lnTo>
                    <a:pt x="8890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371" name="object 11"/>
          <p:cNvSpPr/>
          <p:nvPr/>
        </p:nvSpPr>
        <p:spPr>
          <a:xfrm>
            <a:off x="457200" y="1595160"/>
            <a:ext cx="7585200" cy="42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5960" indent="-334080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Analisador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léxico (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parser/scanner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): tem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objetivo  separar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os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símbolos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individuais da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linguagem  (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tokens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44"/>
              </a:lnSpc>
              <a:tabLst>
                <a:tab algn="l" pos="0"/>
              </a:tabLst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identificadores,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palavras-chave,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operadores,</a:t>
            </a:r>
            <a:r>
              <a:rPr b="0" i="1" lang="pt-BR" sz="2400" spc="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etc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75000"/>
              </a:lnSpc>
              <a:spcBef>
                <a:spcPts val="754"/>
              </a:spcBef>
              <a:tabLst>
                <a:tab algn="l" pos="0"/>
              </a:tabLst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Analisador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sintático: tem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objetivo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descobrir a 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estrutura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cada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construção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do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 programa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84"/>
              </a:lnSpc>
              <a:tabLst>
                <a:tab algn="l" pos="0"/>
              </a:tabLst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declaração,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expressão,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atribuição, if,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while,</a:t>
            </a:r>
            <a:r>
              <a:rPr b="0" i="1" lang="pt-BR" sz="2400" spc="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....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54"/>
              </a:lnSpc>
              <a:tabLst>
                <a:tab algn="l" pos="0"/>
              </a:tabLst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3600" spc="-45" strike="noStrike" u="none" baseline="1000">
                <a:solidFill>
                  <a:schemeClr val="dk1"/>
                </a:solidFill>
                <a:uFillTx/>
                <a:latin typeface="Times New Roman"/>
              </a:rPr>
              <a:t>Exemplo: </a:t>
            </a:r>
            <a:r>
              <a:rPr b="0" i="1" lang="pt-BR" sz="3600" strike="noStrike" u="none" baseline="1000">
                <a:solidFill>
                  <a:srgbClr val="3333cc"/>
                </a:solidFill>
                <a:uFillTx/>
                <a:latin typeface="Courier New"/>
              </a:rPr>
              <a:t>x </a:t>
            </a:r>
            <a:r>
              <a:rPr b="0" i="1" lang="pt-BR" sz="3600" spc="-6" strike="noStrike" u="none" baseline="1000">
                <a:solidFill>
                  <a:srgbClr val="3333cc"/>
                </a:solidFill>
                <a:uFillTx/>
                <a:latin typeface="Courier New"/>
              </a:rPr>
              <a:t>:= </a:t>
            </a:r>
            <a:r>
              <a:rPr b="0" i="1" lang="pt-BR" sz="3600" strike="noStrike" u="none" baseline="1000">
                <a:solidFill>
                  <a:srgbClr val="3333cc"/>
                </a:solidFill>
                <a:uFillTx/>
                <a:latin typeface="Courier New"/>
              </a:rPr>
              <a:t>a * </a:t>
            </a:r>
            <a:r>
              <a:rPr b="0" i="1" lang="pt-BR" sz="3600" spc="-6" strike="noStrike" u="none" baseline="1000">
                <a:solidFill>
                  <a:srgbClr val="3333cc"/>
                </a:solidFill>
                <a:uFillTx/>
                <a:latin typeface="Courier New"/>
              </a:rPr>
              <a:t>(b </a:t>
            </a:r>
            <a:r>
              <a:rPr b="0" i="1" lang="pt-BR" sz="3600" strike="noStrike" u="none" baseline="1000">
                <a:solidFill>
                  <a:srgbClr val="3333cc"/>
                </a:solidFill>
                <a:uFillTx/>
                <a:latin typeface="Courier New"/>
              </a:rPr>
              <a:t>+ </a:t>
            </a:r>
            <a:r>
              <a:rPr b="0" i="1" lang="pt-BR" sz="3600" spc="-6" strike="noStrike" u="none" baseline="1000">
                <a:solidFill>
                  <a:srgbClr val="3333cc"/>
                </a:solidFill>
                <a:uFillTx/>
                <a:latin typeface="Courier New"/>
              </a:rPr>
              <a:t>c)</a:t>
            </a:r>
            <a:r>
              <a:rPr b="0" i="1" lang="pt-BR" sz="3600" spc="-1267" strike="noStrike" u="none" baseline="1000">
                <a:solidFill>
                  <a:srgbClr val="3333cc"/>
                </a:solidFill>
                <a:uFillTx/>
                <a:latin typeface="Courier New"/>
              </a:rPr>
              <a:t> </a:t>
            </a:r>
            <a:r>
              <a:rPr b="0" i="1" lang="pt-BR" sz="3600" strike="noStrike" u="none" baseline="1000">
                <a:solidFill>
                  <a:schemeClr val="dk1"/>
                </a:solidFill>
                <a:uFillTx/>
                <a:latin typeface="Times New Roman"/>
              </a:rPr>
              <a:t>;</a:t>
            </a:r>
            <a:endParaRPr b="0" lang="pt-BR" sz="36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5633640" defTabSz="914400">
              <a:lnSpc>
                <a:spcPct val="100000"/>
              </a:lnSpc>
              <a:spcBef>
                <a:spcPts val="139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expressão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92040" defTabSz="914400">
              <a:lnSpc>
                <a:spcPct val="100000"/>
              </a:lnSpc>
              <a:spcBef>
                <a:spcPts val="941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expressão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949560" defTabSz="914400">
              <a:lnSpc>
                <a:spcPct val="100000"/>
              </a:lnSpc>
              <a:spcBef>
                <a:spcPts val="1361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atribuição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2222640" y="251280"/>
            <a:ext cx="491580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Analisador</a:t>
            </a:r>
            <a:r>
              <a:rPr b="0" i="1" lang="pt-BR" sz="4400" spc="-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semântico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3" name="object 3"/>
          <p:cNvSpPr/>
          <p:nvPr/>
        </p:nvSpPr>
        <p:spPr>
          <a:xfrm>
            <a:off x="457200" y="1595160"/>
            <a:ext cx="8279280" cy="2646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3040" bIns="0" anchor="t">
            <a:spAutoFit/>
          </a:bodyPr>
          <a:p>
            <a:pPr marL="345960" indent="-334080" defTabSz="914400">
              <a:lnSpc>
                <a:spcPct val="76000"/>
              </a:lnSpc>
              <a:spcBef>
                <a:spcPts val="890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Análise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sintática: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processo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aplicar 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gramática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  linguagem para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formar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árvore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derivação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partir da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seqüência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átomos</a:t>
            </a:r>
            <a:r>
              <a:rPr b="0" i="1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(tokens)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ct val="84000"/>
              </a:lnSpc>
              <a:spcBef>
                <a:spcPts val="320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Análise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semântica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usa a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árvore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derivação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para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gerar  uma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representação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interna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programa,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validar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interação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entre  </a:t>
            </a:r>
            <a:r>
              <a:rPr b="0" i="1" lang="pt-BR" sz="2400" spc="-405" strike="noStrike" u="none">
                <a:solidFill>
                  <a:schemeClr val="dk1"/>
                </a:solidFill>
                <a:uFillTx/>
                <a:latin typeface="Times New Roman"/>
              </a:rPr>
              <a:t>ti</a:t>
            </a:r>
            <a:r>
              <a:rPr b="0" lang="pt-BR" sz="3600" spc="-607" strike="noStrike" u="none" baseline="-3000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405" strike="noStrike" u="none">
                <a:solidFill>
                  <a:schemeClr val="dk1"/>
                </a:solidFill>
                <a:uFillTx/>
                <a:latin typeface="Times New Roman"/>
              </a:rPr>
              <a:t>pos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dados, escopo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variáveis,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dentre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outros.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defTabSz="914400">
              <a:lnSpc>
                <a:spcPct val="100000"/>
              </a:lnSpc>
              <a:spcBef>
                <a:spcPts val="950"/>
              </a:spcBef>
              <a:tabLst>
                <a:tab algn="l" pos="0"/>
              </a:tabLst>
            </a:pP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Exemplo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4" name="object 4"/>
          <p:cNvSpPr/>
          <p:nvPr/>
        </p:nvSpPr>
        <p:spPr>
          <a:xfrm>
            <a:off x="6553080" y="4343400"/>
            <a:ext cx="533160" cy="1752120"/>
          </a:xfrm>
          <a:custGeom>
            <a:avLst/>
            <a:gdLst>
              <a:gd name="textAreaLeft" fmla="*/ 0 w 533160"/>
              <a:gd name="textAreaRight" fmla="*/ 533520 w 533160"/>
              <a:gd name="textAreaTop" fmla="*/ 0 h 1752120"/>
              <a:gd name="textAreaBottom" fmla="*/ 1752480 h 1752120"/>
            </a:gdLst>
            <a:ahLst/>
            <a:rect l="textAreaLeft" t="textAreaTop" r="textAreaRight" b="textAreaBottom"/>
            <a:pathLst>
              <a:path w="533400" h="1752600">
                <a:moveTo>
                  <a:pt x="0" y="0"/>
                </a:moveTo>
                <a:lnTo>
                  <a:pt x="56761" y="4224"/>
                </a:lnTo>
                <a:lnTo>
                  <a:pt x="111189" y="16069"/>
                </a:lnTo>
                <a:lnTo>
                  <a:pt x="160953" y="34289"/>
                </a:lnTo>
                <a:lnTo>
                  <a:pt x="203718" y="57642"/>
                </a:lnTo>
                <a:lnTo>
                  <a:pt x="237153" y="84882"/>
                </a:lnTo>
                <a:lnTo>
                  <a:pt x="266700" y="146050"/>
                </a:lnTo>
                <a:lnTo>
                  <a:pt x="266700" y="730250"/>
                </a:lnTo>
                <a:lnTo>
                  <a:pt x="274475" y="761133"/>
                </a:lnTo>
                <a:lnTo>
                  <a:pt x="329681" y="818124"/>
                </a:lnTo>
                <a:lnTo>
                  <a:pt x="372446" y="841610"/>
                </a:lnTo>
                <a:lnTo>
                  <a:pt x="422210" y="860008"/>
                </a:lnTo>
                <a:lnTo>
                  <a:pt x="476638" y="872008"/>
                </a:lnTo>
                <a:lnTo>
                  <a:pt x="533400" y="876300"/>
                </a:lnTo>
                <a:lnTo>
                  <a:pt x="476638" y="880524"/>
                </a:lnTo>
                <a:lnTo>
                  <a:pt x="422210" y="892369"/>
                </a:lnTo>
                <a:lnTo>
                  <a:pt x="372446" y="910589"/>
                </a:lnTo>
                <a:lnTo>
                  <a:pt x="329681" y="933942"/>
                </a:lnTo>
                <a:lnTo>
                  <a:pt x="296246" y="961182"/>
                </a:lnTo>
                <a:lnTo>
                  <a:pt x="266700" y="1022350"/>
                </a:lnTo>
                <a:lnTo>
                  <a:pt x="266700" y="1606550"/>
                </a:lnTo>
                <a:lnTo>
                  <a:pt x="258924" y="1637433"/>
                </a:lnTo>
                <a:lnTo>
                  <a:pt x="203718" y="1694424"/>
                </a:lnTo>
                <a:lnTo>
                  <a:pt x="160953" y="1717910"/>
                </a:lnTo>
                <a:lnTo>
                  <a:pt x="111189" y="1736308"/>
                </a:lnTo>
                <a:lnTo>
                  <a:pt x="56761" y="1748308"/>
                </a:lnTo>
                <a:lnTo>
                  <a:pt x="0" y="1752600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5" name="object 5"/>
          <p:cNvSpPr/>
          <p:nvPr/>
        </p:nvSpPr>
        <p:spPr>
          <a:xfrm>
            <a:off x="7315200" y="4574520"/>
            <a:ext cx="16120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2551"/>
              </a:lnSpc>
              <a:spcBef>
                <a:spcPts val="99"/>
              </a:spcBef>
              <a:tabLst>
                <a:tab algn="l" pos="515160"/>
                <a:tab algn="l" pos="896040"/>
                <a:tab algn="l" pos="126036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(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+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b,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t1)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14"/>
              </a:lnSpc>
              <a:tabLst>
                <a:tab algn="l" pos="49464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(*,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a, t1,</a:t>
            </a:r>
            <a:r>
              <a:rPr b="0" lang="pt-BR" sz="2400" spc="-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t2)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546"/>
              </a:lnSpc>
              <a:tabLst>
                <a:tab algn="l" pos="49464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(:=, t2,</a:t>
            </a:r>
            <a:r>
              <a:rPr b="0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x)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object 6"/>
          <p:cNvSpPr/>
          <p:nvPr/>
        </p:nvSpPr>
        <p:spPr>
          <a:xfrm>
            <a:off x="591840" y="5027760"/>
            <a:ext cx="3268440" cy="460800"/>
          </a:xfrm>
          <a:custGeom>
            <a:avLst/>
            <a:gdLst>
              <a:gd name="textAreaLeft" fmla="*/ 0 w 3268440"/>
              <a:gd name="textAreaRight" fmla="*/ 3268800 w 3268440"/>
              <a:gd name="textAreaTop" fmla="*/ 0 h 460800"/>
              <a:gd name="textAreaBottom" fmla="*/ 461160 h 460800"/>
            </a:gdLst>
            <a:ahLst/>
            <a:rect l="textAreaLeft" t="textAreaTop" r="textAreaRight" b="textAreaBottom"/>
            <a:pathLst>
              <a:path w="3268979" h="461010">
                <a:moveTo>
                  <a:pt x="0" y="0"/>
                </a:moveTo>
                <a:lnTo>
                  <a:pt x="3268979" y="0"/>
                </a:lnTo>
                <a:lnTo>
                  <a:pt x="3268979" y="461010"/>
                </a:lnTo>
                <a:lnTo>
                  <a:pt x="0" y="461010"/>
                </a:lnTo>
                <a:lnTo>
                  <a:pt x="0" y="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77" name="object 7"/>
          <p:cNvSpPr/>
          <p:nvPr/>
        </p:nvSpPr>
        <p:spPr>
          <a:xfrm>
            <a:off x="669240" y="5033160"/>
            <a:ext cx="3112560" cy="74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400" strike="noStrike" u="none">
                <a:solidFill>
                  <a:srgbClr val="00007f"/>
                </a:solidFill>
                <a:uFillTx/>
                <a:latin typeface="Courier New"/>
              </a:rPr>
              <a:t>x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Courier New"/>
              </a:rPr>
              <a:t>:= </a:t>
            </a:r>
            <a:r>
              <a:rPr b="0" lang="pt-BR" sz="2400" strike="noStrike" u="none">
                <a:solidFill>
                  <a:srgbClr val="00007f"/>
                </a:solidFill>
                <a:uFillTx/>
                <a:latin typeface="Courier New"/>
              </a:rPr>
              <a:t>a *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Courier New"/>
              </a:rPr>
              <a:t>(b </a:t>
            </a:r>
            <a:r>
              <a:rPr b="0" lang="pt-BR" sz="2400" strike="noStrike" u="none">
                <a:solidFill>
                  <a:srgbClr val="00007f"/>
                </a:solidFill>
                <a:uFillTx/>
                <a:latin typeface="Courier New"/>
              </a:rPr>
              <a:t>+ </a:t>
            </a:r>
            <a:r>
              <a:rPr b="0" lang="pt-BR" sz="2400" spc="-6" strike="noStrike" u="none">
                <a:solidFill>
                  <a:srgbClr val="00007f"/>
                </a:solidFill>
                <a:uFillTx/>
                <a:latin typeface="Courier New"/>
              </a:rPr>
              <a:t>c)</a:t>
            </a:r>
            <a:r>
              <a:rPr b="0" lang="pt-BR" sz="2400" spc="-944" strike="noStrike" u="none">
                <a:solidFill>
                  <a:srgbClr val="00007f"/>
                </a:solidFill>
                <a:uFillTx/>
                <a:latin typeface="Courier New"/>
              </a:rPr>
              <a:t> </a:t>
            </a:r>
            <a:r>
              <a:rPr b="0" lang="pt-BR" sz="2400" strike="noStrike" u="none">
                <a:solidFill>
                  <a:srgbClr val="00007f"/>
                </a:solidFill>
                <a:uFillTx/>
                <a:latin typeface="Times New Roman"/>
              </a:rPr>
              <a:t>;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object 8"/>
          <p:cNvSpPr/>
          <p:nvPr/>
        </p:nvSpPr>
        <p:spPr>
          <a:xfrm>
            <a:off x="4799160" y="4343400"/>
            <a:ext cx="685440" cy="35460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789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* </a:t>
            </a:r>
            <a:r>
              <a:rPr b="0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(t2)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9" name="object 9"/>
          <p:cNvSpPr/>
          <p:nvPr/>
        </p:nvSpPr>
        <p:spPr>
          <a:xfrm>
            <a:off x="4266000" y="5029200"/>
            <a:ext cx="685440" cy="35460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720" algn="ctr" defTabSz="914400">
              <a:lnSpc>
                <a:spcPts val="2789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0" name="object 10"/>
          <p:cNvSpPr/>
          <p:nvPr/>
        </p:nvSpPr>
        <p:spPr>
          <a:xfrm>
            <a:off x="5409000" y="5029200"/>
            <a:ext cx="685440" cy="35460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marL="1440" algn="ctr" defTabSz="914400">
              <a:lnSpc>
                <a:spcPts val="2789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+ </a:t>
            </a:r>
            <a:r>
              <a:rPr b="0" lang="pt-BR" sz="1600" strike="noStrike" u="none">
                <a:solidFill>
                  <a:schemeClr val="dk1"/>
                </a:solidFill>
                <a:uFillTx/>
                <a:latin typeface="Times New Roman"/>
              </a:rPr>
              <a:t>(t1)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1" name="object 11"/>
          <p:cNvSpPr/>
          <p:nvPr/>
        </p:nvSpPr>
        <p:spPr>
          <a:xfrm>
            <a:off x="5791320" y="5791320"/>
            <a:ext cx="685440" cy="35460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789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2" name="object 12"/>
          <p:cNvSpPr/>
          <p:nvPr/>
        </p:nvSpPr>
        <p:spPr>
          <a:xfrm>
            <a:off x="3657600" y="4419720"/>
            <a:ext cx="533160" cy="1752120"/>
          </a:xfrm>
          <a:custGeom>
            <a:avLst/>
            <a:gdLst>
              <a:gd name="textAreaLeft" fmla="*/ 0 w 533160"/>
              <a:gd name="textAreaRight" fmla="*/ 533520 w 533160"/>
              <a:gd name="textAreaTop" fmla="*/ 0 h 1752120"/>
              <a:gd name="textAreaBottom" fmla="*/ 1752480 h 1752120"/>
            </a:gdLst>
            <a:ahLst/>
            <a:rect l="textAreaLeft" t="textAreaTop" r="textAreaRight" b="textAreaBottom"/>
            <a:pathLst>
              <a:path w="533400" h="1752600">
                <a:moveTo>
                  <a:pt x="0" y="0"/>
                </a:moveTo>
                <a:lnTo>
                  <a:pt x="56761" y="4224"/>
                </a:lnTo>
                <a:lnTo>
                  <a:pt x="111189" y="16069"/>
                </a:lnTo>
                <a:lnTo>
                  <a:pt x="160953" y="34289"/>
                </a:lnTo>
                <a:lnTo>
                  <a:pt x="203718" y="57642"/>
                </a:lnTo>
                <a:lnTo>
                  <a:pt x="237153" y="84882"/>
                </a:lnTo>
                <a:lnTo>
                  <a:pt x="266700" y="146050"/>
                </a:lnTo>
                <a:lnTo>
                  <a:pt x="266700" y="730250"/>
                </a:lnTo>
                <a:lnTo>
                  <a:pt x="274475" y="761133"/>
                </a:lnTo>
                <a:lnTo>
                  <a:pt x="329681" y="818124"/>
                </a:lnTo>
                <a:lnTo>
                  <a:pt x="372446" y="841610"/>
                </a:lnTo>
                <a:lnTo>
                  <a:pt x="422210" y="860008"/>
                </a:lnTo>
                <a:lnTo>
                  <a:pt x="476638" y="872008"/>
                </a:lnTo>
                <a:lnTo>
                  <a:pt x="533400" y="876300"/>
                </a:lnTo>
                <a:lnTo>
                  <a:pt x="476638" y="880524"/>
                </a:lnTo>
                <a:lnTo>
                  <a:pt x="422210" y="892369"/>
                </a:lnTo>
                <a:lnTo>
                  <a:pt x="372446" y="910590"/>
                </a:lnTo>
                <a:lnTo>
                  <a:pt x="329681" y="933942"/>
                </a:lnTo>
                <a:lnTo>
                  <a:pt x="296246" y="961182"/>
                </a:lnTo>
                <a:lnTo>
                  <a:pt x="266700" y="1022350"/>
                </a:lnTo>
                <a:lnTo>
                  <a:pt x="266700" y="1606550"/>
                </a:lnTo>
                <a:lnTo>
                  <a:pt x="258924" y="1637433"/>
                </a:lnTo>
                <a:lnTo>
                  <a:pt x="203718" y="1694424"/>
                </a:lnTo>
                <a:lnTo>
                  <a:pt x="160953" y="1717910"/>
                </a:lnTo>
                <a:lnTo>
                  <a:pt x="111189" y="1736308"/>
                </a:lnTo>
                <a:lnTo>
                  <a:pt x="56761" y="1748308"/>
                </a:lnTo>
                <a:lnTo>
                  <a:pt x="0" y="1752600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3" name="object 13"/>
          <p:cNvSpPr/>
          <p:nvPr/>
        </p:nvSpPr>
        <p:spPr>
          <a:xfrm>
            <a:off x="4723200" y="4724280"/>
            <a:ext cx="304560" cy="304560"/>
          </a:xfrm>
          <a:custGeom>
            <a:avLst/>
            <a:gdLst>
              <a:gd name="textAreaLeft" fmla="*/ 0 w 304560"/>
              <a:gd name="textAreaRight" fmla="*/ 304920 w 304560"/>
              <a:gd name="textAreaTop" fmla="*/ 0 h 304560"/>
              <a:gd name="textAreaBottom" fmla="*/ 304920 h 304560"/>
            </a:gdLst>
            <a:ahLst/>
            <a:rect l="textAreaLeft" t="textAreaTop" r="textAreaRight" b="textAreaBottom"/>
            <a:pathLst>
              <a:path w="304800" h="304800">
                <a:moveTo>
                  <a:pt x="304800" y="0"/>
                </a:moveTo>
                <a:lnTo>
                  <a:pt x="0" y="304800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4" name="object 14"/>
          <p:cNvSpPr/>
          <p:nvPr/>
        </p:nvSpPr>
        <p:spPr>
          <a:xfrm>
            <a:off x="5334120" y="4724280"/>
            <a:ext cx="380520" cy="304560"/>
          </a:xfrm>
          <a:custGeom>
            <a:avLst/>
            <a:gdLst>
              <a:gd name="textAreaLeft" fmla="*/ 0 w 380520"/>
              <a:gd name="textAreaRight" fmla="*/ 380880 w 380520"/>
              <a:gd name="textAreaTop" fmla="*/ 0 h 304560"/>
              <a:gd name="textAreaBottom" fmla="*/ 304920 h 304560"/>
            </a:gdLst>
            <a:ahLst/>
            <a:rect l="textAreaLeft" t="textAreaTop" r="textAreaRight" b="textAreaBottom"/>
            <a:pathLst>
              <a:path w="381000" h="304800">
                <a:moveTo>
                  <a:pt x="0" y="0"/>
                </a:moveTo>
                <a:lnTo>
                  <a:pt x="381000" y="304800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5" name="object 15"/>
          <p:cNvSpPr/>
          <p:nvPr/>
        </p:nvSpPr>
        <p:spPr>
          <a:xfrm>
            <a:off x="5181480" y="5410080"/>
            <a:ext cx="533160" cy="380520"/>
          </a:xfrm>
          <a:custGeom>
            <a:avLst/>
            <a:gdLst>
              <a:gd name="textAreaLeft" fmla="*/ 0 w 533160"/>
              <a:gd name="textAreaRight" fmla="*/ 533520 w 533160"/>
              <a:gd name="textAreaTop" fmla="*/ 0 h 380520"/>
              <a:gd name="textAreaBottom" fmla="*/ 380880 h 380520"/>
            </a:gdLst>
            <a:ahLst/>
            <a:rect l="textAreaLeft" t="textAreaTop" r="textAreaRight" b="textAreaBottom"/>
            <a:pathLst>
              <a:path w="533400" h="381000">
                <a:moveTo>
                  <a:pt x="533400" y="0"/>
                </a:moveTo>
                <a:lnTo>
                  <a:pt x="0" y="381000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6" name="object 16"/>
          <p:cNvSpPr/>
          <p:nvPr/>
        </p:nvSpPr>
        <p:spPr>
          <a:xfrm>
            <a:off x="5791320" y="5410080"/>
            <a:ext cx="380520" cy="380520"/>
          </a:xfrm>
          <a:custGeom>
            <a:avLst/>
            <a:gdLst>
              <a:gd name="textAreaLeft" fmla="*/ 0 w 380520"/>
              <a:gd name="textAreaRight" fmla="*/ 380880 w 380520"/>
              <a:gd name="textAreaTop" fmla="*/ 0 h 380520"/>
              <a:gd name="textAreaBottom" fmla="*/ 380880 h 380520"/>
            </a:gdLst>
            <a:ahLst/>
            <a:rect l="textAreaLeft" t="textAreaTop" r="textAreaRight" b="textAreaBottom"/>
            <a:pathLst>
              <a:path w="381000" h="381000">
                <a:moveTo>
                  <a:pt x="0" y="0"/>
                </a:moveTo>
                <a:lnTo>
                  <a:pt x="381000" y="381000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7" name="object 17"/>
          <p:cNvSpPr/>
          <p:nvPr/>
        </p:nvSpPr>
        <p:spPr>
          <a:xfrm>
            <a:off x="4723200" y="5791320"/>
            <a:ext cx="685440" cy="35460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914400">
              <a:lnSpc>
                <a:spcPts val="2789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b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2494440" y="251280"/>
            <a:ext cx="432540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71" strike="noStrike" u="none">
                <a:solidFill>
                  <a:schemeClr val="dk1"/>
                </a:solidFill>
                <a:uFillTx/>
                <a:latin typeface="Times New Roman"/>
              </a:rPr>
              <a:t>Tabela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4400" spc="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símbolos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89" name="object 3"/>
          <p:cNvSpPr/>
          <p:nvPr/>
        </p:nvSpPr>
        <p:spPr>
          <a:xfrm>
            <a:off x="457200" y="1595160"/>
            <a:ext cx="7481160" cy="1915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5960" indent="-334080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113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13" strike="noStrike" u="none">
                <a:solidFill>
                  <a:schemeClr val="dk1"/>
                </a:solidFill>
                <a:uFillTx/>
                <a:latin typeface="Times New Roman"/>
              </a:rPr>
              <a:t>Tem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objetivo manter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um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mapeamento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entre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os  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identificadores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usados no 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programa (os nomes das variáveis que nós demos)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e suas  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propriedades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271"/>
              </a:lnSpc>
              <a:tabLst>
                <a:tab algn="l" pos="188280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Exemplo: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i="1" lang="pt-BR" sz="4200" strike="noStrike" u="none" baseline="1000">
                <a:solidFill>
                  <a:srgbClr val="3333cc"/>
                </a:solidFill>
                <a:uFillTx/>
                <a:latin typeface="Courier New"/>
              </a:rPr>
              <a:t>x </a:t>
            </a:r>
            <a:r>
              <a:rPr b="0" i="1" lang="pt-BR" sz="4200" spc="-6" strike="noStrike" u="none" baseline="1000">
                <a:solidFill>
                  <a:srgbClr val="3333cc"/>
                </a:solidFill>
                <a:uFillTx/>
                <a:latin typeface="Courier New"/>
              </a:rPr>
              <a:t>:= </a:t>
            </a:r>
            <a:r>
              <a:rPr b="0" i="1" lang="pt-BR" sz="4200" strike="noStrike" u="none" baseline="1000">
                <a:solidFill>
                  <a:srgbClr val="3333cc"/>
                </a:solidFill>
                <a:uFillTx/>
                <a:latin typeface="Courier New"/>
              </a:rPr>
              <a:t>a * </a:t>
            </a:r>
            <a:r>
              <a:rPr b="0" i="1" lang="pt-BR" sz="4200" spc="-6" strike="noStrike" u="none" baseline="1000">
                <a:solidFill>
                  <a:srgbClr val="3333cc"/>
                </a:solidFill>
                <a:uFillTx/>
                <a:latin typeface="Courier New"/>
              </a:rPr>
              <a:t>(b </a:t>
            </a:r>
            <a:r>
              <a:rPr b="0" i="1" lang="pt-BR" sz="4200" strike="noStrike" u="none" baseline="1000">
                <a:solidFill>
                  <a:srgbClr val="3333cc"/>
                </a:solidFill>
                <a:uFillTx/>
                <a:latin typeface="Courier New"/>
              </a:rPr>
              <a:t>+ </a:t>
            </a:r>
            <a:r>
              <a:rPr b="0" i="1" lang="pt-BR" sz="4200" spc="-6" strike="noStrike" u="none" baseline="1000">
                <a:solidFill>
                  <a:srgbClr val="3333cc"/>
                </a:solidFill>
                <a:uFillTx/>
                <a:latin typeface="Courier New"/>
              </a:rPr>
              <a:t>c)</a:t>
            </a:r>
            <a:r>
              <a:rPr b="0" i="1" lang="pt-BR" sz="4200" spc="-1553" strike="noStrike" u="none" baseline="1000">
                <a:solidFill>
                  <a:srgbClr val="3333cc"/>
                </a:solidFill>
                <a:uFillTx/>
                <a:latin typeface="Courier New"/>
              </a:rPr>
              <a:t>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;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339"/>
              </a:lnSpc>
              <a:tabLst>
                <a:tab algn="l" pos="2519640"/>
              </a:tabLst>
            </a:pP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(1) := (2) *</a:t>
            </a:r>
            <a:r>
              <a:rPr b="0" i="1" lang="pt-BR" sz="2800" spc="-26" strike="noStrike" u="none">
                <a:solidFill>
                  <a:srgbClr val="3333cc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(</a:t>
            </a:r>
            <a:r>
              <a:rPr b="0" i="1" lang="pt-BR" sz="2800" spc="-6" strike="noStrike" u="none">
                <a:solidFill>
                  <a:srgbClr val="3333cc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(3)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	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+ (</a:t>
            </a:r>
            <a:r>
              <a:rPr b="0" i="1" lang="pt-BR" sz="2800" spc="-34" strike="noStrike" u="none">
                <a:solidFill>
                  <a:srgbClr val="3333cc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rgbClr val="3333cc"/>
                </a:solidFill>
                <a:uFillTx/>
                <a:latin typeface="Times New Roman"/>
              </a:rPr>
              <a:t>4))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90" name="object 4"/>
          <p:cNvGraphicFramePr/>
          <p:nvPr/>
        </p:nvGraphicFramePr>
        <p:xfrm>
          <a:off x="2432520" y="4261320"/>
          <a:ext cx="3658680" cy="1905840"/>
        </p:xfrm>
        <a:graphic>
          <a:graphicData uri="http://schemas.openxmlformats.org/drawingml/2006/table">
            <a:tbl>
              <a:tblPr/>
              <a:tblGrid>
                <a:gridCol w="1218960"/>
                <a:gridCol w="1220400"/>
                <a:gridCol w="1218960"/>
              </a:tblGrid>
              <a:tr h="381960">
                <a:tc>
                  <a:txBody>
                    <a:bodyPr lIns="0" rIns="0" tIns="0" bIns="0" anchor="t">
                      <a:noAutofit/>
                    </a:bodyPr>
                    <a:p>
                      <a:pPr marL="3960" algn="ctr">
                        <a:lnSpc>
                          <a:spcPts val="2801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nome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801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tipo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801"/>
                        </a:lnSpc>
                      </a:pPr>
                      <a:r>
                        <a:rPr b="0" lang="pt-BR" sz="2400" spc="-6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escopo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x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real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...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</a:tr>
              <a:tr h="379440">
                <a:tc>
                  <a:txBody>
                    <a:bodyPr lIns="0" rIns="0" tIns="0" bIns="0" anchor="t">
                      <a:noAutofit/>
                    </a:bodyPr>
                    <a:p>
                      <a:pPr marL="720"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a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1224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real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1224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...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1224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</a:tr>
              <a:tr h="381960"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801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b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1224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801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int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1224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801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...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1224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</a:tr>
              <a:tr h="380880">
                <a:tc>
                  <a:txBody>
                    <a:bodyPr lIns="0" rIns="0" tIns="0" bIns="0" anchor="t">
                      <a:noAutofit/>
                    </a:bodyPr>
                    <a:p>
                      <a:pPr marL="720"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c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int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0" rIns="0" tIns="0" bIns="0" anchor="t">
                      <a:noAutofit/>
                    </a:bodyPr>
                    <a:p>
                      <a:pPr algn="ctr">
                        <a:lnSpc>
                          <a:spcPts val="2789"/>
                        </a:lnSpc>
                      </a:pPr>
                      <a:r>
                        <a:rPr b="0" lang="pt-BR" sz="2400" strike="noStrike" u="none">
                          <a:solidFill>
                            <a:schemeClr val="dk1"/>
                          </a:solidFill>
                          <a:uFillTx/>
                          <a:latin typeface="Times New Roman"/>
                        </a:rPr>
                        <a:t>...</a:t>
                      </a:r>
                      <a:endParaRPr b="0" lang="pt-BR" sz="24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>
                    <a:lnL w="9360">
                      <a:solidFill>
                        <a:srgbClr val="3333cc"/>
                      </a:solidFill>
                      <a:prstDash val="solid"/>
                    </a:lnL>
                    <a:lnR w="9360">
                      <a:solidFill>
                        <a:srgbClr val="3333cc"/>
                      </a:solidFill>
                      <a:prstDash val="solid"/>
                    </a:lnR>
                    <a:lnT w="9360">
                      <a:solidFill>
                        <a:srgbClr val="3333cc"/>
                      </a:solidFill>
                      <a:prstDash val="solid"/>
                    </a:lnT>
                    <a:lnB w="9360">
                      <a:solidFill>
                        <a:srgbClr val="3333cc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1104120" y="-53280"/>
            <a:ext cx="6935040" cy="1204200"/>
          </a:xfrm>
          <a:prstGeom prst="rect">
            <a:avLst/>
          </a:prstGeom>
          <a:noFill/>
          <a:ln w="0">
            <a:noFill/>
          </a:ln>
        </p:spPr>
        <p:txBody>
          <a:bodyPr lIns="0" rIns="0" tIns="174600" bIns="0" anchor="t">
            <a:noAutofit/>
          </a:bodyPr>
          <a:p>
            <a:pPr marL="2025000" indent="-1455480">
              <a:lnSpc>
                <a:spcPct val="75000"/>
              </a:lnSpc>
              <a:spcBef>
                <a:spcPts val="1375"/>
              </a:spcBef>
              <a:buNone/>
              <a:tabLst>
                <a:tab algn="l" pos="0"/>
              </a:tabLst>
            </a:pP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Modelos de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Linguagens 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4400" spc="-20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3" name="object 3"/>
          <p:cNvSpPr/>
          <p:nvPr/>
        </p:nvSpPr>
        <p:spPr>
          <a:xfrm>
            <a:off x="457200" y="1595160"/>
            <a:ext cx="5832720" cy="4119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3325"/>
              </a:lnSpc>
              <a:spcBef>
                <a:spcPts val="99"/>
              </a:spcBef>
            </a:pPr>
            <a:r>
              <a:rPr b="0" lang="pt-BR" sz="28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800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Linguagens</a:t>
            </a:r>
            <a:r>
              <a:rPr b="0" i="1" lang="pt-BR" sz="2800" spc="-19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imperativas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01"/>
              </a:lnSpc>
            </a:pPr>
            <a:r>
              <a:rPr b="0" lang="pt-BR" sz="24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24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programação estruturada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modular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69"/>
              </a:lnSpc>
            </a:pPr>
            <a:r>
              <a:rPr b="0" lang="pt-BR" sz="24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24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orientadas a</a:t>
            </a:r>
            <a:r>
              <a:rPr b="0" i="1" lang="pt-BR" sz="2400" spc="-22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spcBef>
                <a:spcPts val="14"/>
              </a:spcBef>
            </a:pPr>
            <a:endParaRPr b="0" lang="pt-BR" sz="23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325"/>
              </a:lnSpc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Linguagens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 declarativas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01"/>
              </a:lnSpc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funcional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35"/>
              </a:lnSpc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programação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</a:t>
            </a:r>
            <a:r>
              <a:rPr b="0" i="1" lang="pt-BR" sz="2400" spc="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lógica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69"/>
              </a:lnSpc>
            </a:pP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3260"/>
              </a:lnSpc>
            </a:pPr>
            <a:r>
              <a:rPr b="0" lang="pt-BR" sz="24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Linguagens</a:t>
            </a:r>
            <a:r>
              <a:rPr b="0" i="1" lang="pt-BR" sz="2400" spc="-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concorrentes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algn="ctr" defTabSz="914400">
              <a:lnSpc>
                <a:spcPts val="2846"/>
              </a:lnSpc>
            </a:pPr>
            <a:r>
              <a:rPr b="0" lang="pt-BR" sz="20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000" spc="-31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r>
              <a:rPr b="0" i="1" lang="pt-BR" sz="20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paralela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35"/>
              </a:lnSpc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PlaceHolder 1"/>
          <p:cNvSpPr>
            <a:spLocks noGrp="1"/>
          </p:cNvSpPr>
          <p:nvPr>
            <p:ph type="title"/>
          </p:nvPr>
        </p:nvSpPr>
        <p:spPr>
          <a:xfrm>
            <a:off x="3474720" y="251280"/>
            <a:ext cx="23961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G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ado</a:t>
            </a:r>
            <a:r>
              <a:rPr b="0" i="1" lang="pt-BR" sz="4400" spc="-85" strike="noStrike" u="none">
                <a:solidFill>
                  <a:schemeClr val="dk1"/>
                </a:solidFill>
                <a:uFillTx/>
                <a:latin typeface="Times New Roman"/>
              </a:rPr>
              <a:t>re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s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2" name="object 3"/>
          <p:cNvSpPr/>
          <p:nvPr/>
        </p:nvSpPr>
        <p:spPr>
          <a:xfrm>
            <a:off x="534600" y="1075680"/>
            <a:ext cx="7955640" cy="1076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4880" indent="-332640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Gerador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código: tem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objetivo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produzir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código  funcionalmente equivalente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cada construção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do  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programa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3" name="object 4"/>
          <p:cNvSpPr/>
          <p:nvPr/>
        </p:nvSpPr>
        <p:spPr>
          <a:xfrm>
            <a:off x="991800" y="2089080"/>
            <a:ext cx="3128760" cy="121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336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499"/>
              </a:spcBef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Exemplo: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400"/>
              </a:spcBef>
            </a:pPr>
            <a:r>
              <a:rPr b="0" i="1" lang="pt-BR" sz="2400" strike="noStrike" u="none">
                <a:solidFill>
                  <a:srgbClr val="00007f"/>
                </a:solidFill>
                <a:uFillTx/>
                <a:latin typeface="Courier New"/>
              </a:rPr>
              <a:t>x </a:t>
            </a:r>
            <a:r>
              <a:rPr b="0" i="1" lang="pt-BR" sz="2400" spc="-6" strike="noStrike" u="none">
                <a:solidFill>
                  <a:srgbClr val="00007f"/>
                </a:solidFill>
                <a:uFillTx/>
                <a:latin typeface="Courier New"/>
              </a:rPr>
              <a:t>:= </a:t>
            </a:r>
            <a:r>
              <a:rPr b="0" i="1" lang="pt-BR" sz="2400" strike="noStrike" u="none">
                <a:solidFill>
                  <a:srgbClr val="00007f"/>
                </a:solidFill>
                <a:uFillTx/>
                <a:latin typeface="Courier New"/>
              </a:rPr>
              <a:t>a * </a:t>
            </a:r>
            <a:r>
              <a:rPr b="0" i="1" lang="pt-BR" sz="2400" spc="-6" strike="noStrike" u="none">
                <a:solidFill>
                  <a:srgbClr val="00007f"/>
                </a:solidFill>
                <a:uFillTx/>
                <a:latin typeface="Courier New"/>
              </a:rPr>
              <a:t>(b </a:t>
            </a:r>
            <a:r>
              <a:rPr b="0" i="1" lang="pt-BR" sz="2400" strike="noStrike" u="none">
                <a:solidFill>
                  <a:srgbClr val="00007f"/>
                </a:solidFill>
                <a:uFillTx/>
                <a:latin typeface="Courier New"/>
              </a:rPr>
              <a:t>+ </a:t>
            </a:r>
            <a:r>
              <a:rPr b="0" i="1" lang="pt-BR" sz="2400" spc="-6" strike="noStrike" u="none">
                <a:solidFill>
                  <a:srgbClr val="00007f"/>
                </a:solidFill>
                <a:uFillTx/>
                <a:latin typeface="Courier New"/>
              </a:rPr>
              <a:t>c)</a:t>
            </a:r>
            <a:r>
              <a:rPr b="0" i="1" lang="pt-BR" sz="2400" spc="-944" strike="noStrike" u="none">
                <a:solidFill>
                  <a:srgbClr val="00007f"/>
                </a:solidFill>
                <a:uFillTx/>
                <a:latin typeface="Courier New"/>
              </a:rPr>
              <a:t> </a:t>
            </a:r>
            <a:r>
              <a:rPr b="0" i="1" lang="pt-BR" sz="2400" strike="noStrike" u="none">
                <a:solidFill>
                  <a:srgbClr val="00007f"/>
                </a:solidFill>
                <a:uFillTx/>
                <a:latin typeface="Times New Roman"/>
              </a:rPr>
              <a:t>;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4" name="object 5"/>
          <p:cNvSpPr/>
          <p:nvPr/>
        </p:nvSpPr>
        <p:spPr>
          <a:xfrm>
            <a:off x="4210200" y="2287440"/>
            <a:ext cx="533160" cy="1752120"/>
          </a:xfrm>
          <a:custGeom>
            <a:avLst/>
            <a:gdLst>
              <a:gd name="textAreaLeft" fmla="*/ 0 w 533160"/>
              <a:gd name="textAreaRight" fmla="*/ 533520 w 533160"/>
              <a:gd name="textAreaTop" fmla="*/ 0 h 1752120"/>
              <a:gd name="textAreaBottom" fmla="*/ 1752480 h 1752120"/>
            </a:gdLst>
            <a:ahLst/>
            <a:rect l="textAreaLeft" t="textAreaTop" r="textAreaRight" b="textAreaBottom"/>
            <a:pathLst>
              <a:path w="533400" h="1752600">
                <a:moveTo>
                  <a:pt x="0" y="0"/>
                </a:moveTo>
                <a:lnTo>
                  <a:pt x="56761" y="4224"/>
                </a:lnTo>
                <a:lnTo>
                  <a:pt x="111189" y="16069"/>
                </a:lnTo>
                <a:lnTo>
                  <a:pt x="160953" y="34289"/>
                </a:lnTo>
                <a:lnTo>
                  <a:pt x="203718" y="57642"/>
                </a:lnTo>
                <a:lnTo>
                  <a:pt x="237153" y="84882"/>
                </a:lnTo>
                <a:lnTo>
                  <a:pt x="266700" y="146050"/>
                </a:lnTo>
                <a:lnTo>
                  <a:pt x="266700" y="730250"/>
                </a:lnTo>
                <a:lnTo>
                  <a:pt x="274475" y="761533"/>
                </a:lnTo>
                <a:lnTo>
                  <a:pt x="329681" y="818657"/>
                </a:lnTo>
                <a:lnTo>
                  <a:pt x="372446" y="842009"/>
                </a:lnTo>
                <a:lnTo>
                  <a:pt x="422210" y="860230"/>
                </a:lnTo>
                <a:lnTo>
                  <a:pt x="476638" y="872075"/>
                </a:lnTo>
                <a:lnTo>
                  <a:pt x="533400" y="876300"/>
                </a:lnTo>
                <a:lnTo>
                  <a:pt x="476638" y="880591"/>
                </a:lnTo>
                <a:lnTo>
                  <a:pt x="422210" y="892591"/>
                </a:lnTo>
                <a:lnTo>
                  <a:pt x="372446" y="910989"/>
                </a:lnTo>
                <a:lnTo>
                  <a:pt x="329681" y="934475"/>
                </a:lnTo>
                <a:lnTo>
                  <a:pt x="296246" y="961738"/>
                </a:lnTo>
                <a:lnTo>
                  <a:pt x="266700" y="1022350"/>
                </a:lnTo>
                <a:lnTo>
                  <a:pt x="266700" y="1606549"/>
                </a:lnTo>
                <a:lnTo>
                  <a:pt x="258924" y="1637833"/>
                </a:lnTo>
                <a:lnTo>
                  <a:pt x="203718" y="1694957"/>
                </a:lnTo>
                <a:lnTo>
                  <a:pt x="160953" y="1718309"/>
                </a:lnTo>
                <a:lnTo>
                  <a:pt x="111189" y="1736530"/>
                </a:lnTo>
                <a:lnTo>
                  <a:pt x="56761" y="1748375"/>
                </a:lnTo>
                <a:lnTo>
                  <a:pt x="0" y="1752599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5" name="object 6"/>
          <p:cNvSpPr/>
          <p:nvPr/>
        </p:nvSpPr>
        <p:spPr>
          <a:xfrm>
            <a:off x="4818240" y="2592000"/>
            <a:ext cx="1768680" cy="1190880"/>
          </a:xfrm>
          <a:custGeom>
            <a:avLst/>
            <a:gdLst>
              <a:gd name="textAreaLeft" fmla="*/ 0 w 1768680"/>
              <a:gd name="textAreaRight" fmla="*/ 1769040 w 1768680"/>
              <a:gd name="textAreaTop" fmla="*/ 0 h 1190880"/>
              <a:gd name="textAreaBottom" fmla="*/ 1191240 h 1190880"/>
            </a:gdLst>
            <a:ahLst/>
            <a:rect l="textAreaLeft" t="textAreaTop" r="textAreaRight" b="textAreaBottom"/>
            <a:pathLst>
              <a:path w="1769109" h="1191260">
                <a:moveTo>
                  <a:pt x="0" y="0"/>
                </a:moveTo>
                <a:lnTo>
                  <a:pt x="1769110" y="0"/>
                </a:lnTo>
                <a:lnTo>
                  <a:pt x="1769110" y="1191259"/>
                </a:lnTo>
                <a:lnTo>
                  <a:pt x="0" y="1191259"/>
                </a:lnTo>
                <a:lnTo>
                  <a:pt x="0" y="0"/>
                </a:lnTo>
                <a:close/>
              </a:path>
            </a:pathLst>
          </a:custGeom>
          <a:noFill/>
          <a:ln w="8985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396" name="object 7"/>
          <p:cNvSpPr/>
          <p:nvPr/>
        </p:nvSpPr>
        <p:spPr>
          <a:xfrm>
            <a:off x="534600" y="4159080"/>
            <a:ext cx="7633080" cy="170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4880" indent="-332640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Otimizador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código: tem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objetivo aplicar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um 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conjunto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técnicas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sobre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código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objeto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para 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torná-lo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mais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eficiente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4840" indent="-275760" defTabSz="914400">
              <a:lnSpc>
                <a:spcPct val="76000"/>
              </a:lnSpc>
              <a:spcBef>
                <a:spcPts val="609"/>
              </a:spcBef>
              <a:tabLst>
                <a:tab algn="l" pos="0"/>
              </a:tabLst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Exemplos: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eliminação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expressões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redundantes,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substituição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funções “in-line”,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etc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7" name="object 8"/>
          <p:cNvSpPr/>
          <p:nvPr/>
        </p:nvSpPr>
        <p:spPr>
          <a:xfrm>
            <a:off x="4896000" y="2595960"/>
            <a:ext cx="1612080" cy="940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2546"/>
              </a:lnSpc>
              <a:spcBef>
                <a:spcPts val="99"/>
              </a:spcBef>
              <a:tabLst>
                <a:tab algn="l" pos="515160"/>
                <a:tab algn="l" pos="896040"/>
                <a:tab algn="l" pos="1260360"/>
              </a:tabLst>
            </a:pP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(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+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b,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c,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t1)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214"/>
              </a:lnSpc>
              <a:tabLst>
                <a:tab algn="l" pos="49464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(*,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a, t1,</a:t>
            </a:r>
            <a:r>
              <a:rPr b="0" lang="pt-BR" sz="24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t2)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2551"/>
              </a:lnSpc>
              <a:tabLst>
                <a:tab algn="l" pos="49464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(:=, t2,</a:t>
            </a:r>
            <a:r>
              <a:rPr b="0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x)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8" name="object 9"/>
          <p:cNvSpPr/>
          <p:nvPr/>
        </p:nvSpPr>
        <p:spPr>
          <a:xfrm>
            <a:off x="7182000" y="2543760"/>
            <a:ext cx="1034640" cy="1216800"/>
          </a:xfrm>
          <a:prstGeom prst="rect">
            <a:avLst/>
          </a:prstGeom>
          <a:noFill/>
          <a:ln w="8985">
            <a:solidFill>
              <a:srgbClr val="3333c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01520" bIns="0" anchor="t">
            <a:spAutoFit/>
          </a:bodyPr>
          <a:p>
            <a:pPr marL="88920" defTabSz="914400">
              <a:lnSpc>
                <a:spcPct val="76000"/>
              </a:lnSpc>
              <a:spcBef>
                <a:spcPts val="799"/>
              </a:spcBef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Load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b 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Add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  Sto</a:t>
            </a:r>
            <a:r>
              <a:rPr b="0" lang="pt-BR" sz="2400" spc="-4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t1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8920" defTabSz="914400">
              <a:lnSpc>
                <a:spcPts val="2220"/>
              </a:lnSpc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.....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9" name="object 10"/>
          <p:cNvSpPr/>
          <p:nvPr/>
        </p:nvSpPr>
        <p:spPr>
          <a:xfrm>
            <a:off x="6496200" y="2439720"/>
            <a:ext cx="533160" cy="1752120"/>
          </a:xfrm>
          <a:custGeom>
            <a:avLst/>
            <a:gdLst>
              <a:gd name="textAreaLeft" fmla="*/ 0 w 533160"/>
              <a:gd name="textAreaRight" fmla="*/ 533520 w 533160"/>
              <a:gd name="textAreaTop" fmla="*/ 0 h 1752120"/>
              <a:gd name="textAreaBottom" fmla="*/ 1752480 h 1752120"/>
            </a:gdLst>
            <a:ahLst/>
            <a:rect l="textAreaLeft" t="textAreaTop" r="textAreaRight" b="textAreaBottom"/>
            <a:pathLst>
              <a:path w="533400" h="1752600">
                <a:moveTo>
                  <a:pt x="0" y="0"/>
                </a:moveTo>
                <a:lnTo>
                  <a:pt x="56761" y="4224"/>
                </a:lnTo>
                <a:lnTo>
                  <a:pt x="111189" y="16069"/>
                </a:lnTo>
                <a:lnTo>
                  <a:pt x="160953" y="34289"/>
                </a:lnTo>
                <a:lnTo>
                  <a:pt x="203718" y="57642"/>
                </a:lnTo>
                <a:lnTo>
                  <a:pt x="237153" y="84882"/>
                </a:lnTo>
                <a:lnTo>
                  <a:pt x="266700" y="146050"/>
                </a:lnTo>
                <a:lnTo>
                  <a:pt x="266700" y="730250"/>
                </a:lnTo>
                <a:lnTo>
                  <a:pt x="274475" y="761133"/>
                </a:lnTo>
                <a:lnTo>
                  <a:pt x="329681" y="818124"/>
                </a:lnTo>
                <a:lnTo>
                  <a:pt x="372446" y="841610"/>
                </a:lnTo>
                <a:lnTo>
                  <a:pt x="422210" y="860008"/>
                </a:lnTo>
                <a:lnTo>
                  <a:pt x="476638" y="872008"/>
                </a:lnTo>
                <a:lnTo>
                  <a:pt x="533400" y="876300"/>
                </a:lnTo>
                <a:lnTo>
                  <a:pt x="476638" y="880524"/>
                </a:lnTo>
                <a:lnTo>
                  <a:pt x="422210" y="892369"/>
                </a:lnTo>
                <a:lnTo>
                  <a:pt x="372446" y="910589"/>
                </a:lnTo>
                <a:lnTo>
                  <a:pt x="329681" y="933942"/>
                </a:lnTo>
                <a:lnTo>
                  <a:pt x="296246" y="961182"/>
                </a:lnTo>
                <a:lnTo>
                  <a:pt x="266700" y="1022350"/>
                </a:lnTo>
                <a:lnTo>
                  <a:pt x="266700" y="1606549"/>
                </a:lnTo>
                <a:lnTo>
                  <a:pt x="258924" y="1637833"/>
                </a:lnTo>
                <a:lnTo>
                  <a:pt x="203718" y="1694957"/>
                </a:lnTo>
                <a:lnTo>
                  <a:pt x="160953" y="1718309"/>
                </a:lnTo>
                <a:lnTo>
                  <a:pt x="111189" y="1736530"/>
                </a:lnTo>
                <a:lnTo>
                  <a:pt x="56761" y="1748375"/>
                </a:lnTo>
                <a:lnTo>
                  <a:pt x="0" y="1752599"/>
                </a:lnTo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2486520" y="251280"/>
            <a:ext cx="43887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Compilador</a:t>
            </a:r>
            <a:r>
              <a:rPr b="0" i="1" lang="pt-BR" sz="44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Pascal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1" name="object 3"/>
          <p:cNvSpPr/>
          <p:nvPr/>
        </p:nvSpPr>
        <p:spPr>
          <a:xfrm>
            <a:off x="596880" y="1431360"/>
            <a:ext cx="4785120" cy="1062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bIns="0" anchor="t">
            <a:spAutoFit/>
          </a:bodyPr>
          <a:p>
            <a:pPr marL="345960" indent="-334080" defTabSz="914400">
              <a:lnSpc>
                <a:spcPts val="2670"/>
              </a:lnSpc>
              <a:spcBef>
                <a:spcPts val="3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pc="-431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fonte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usuários podem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traduzidos para linguagem</a:t>
            </a:r>
            <a:r>
              <a:rPr b="0" i="1" lang="pt-BR" sz="2400" spc="-5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2" name="object 4"/>
          <p:cNvSpPr/>
          <p:nvPr/>
        </p:nvSpPr>
        <p:spPr>
          <a:xfrm>
            <a:off x="596880" y="2055960"/>
            <a:ext cx="4844520" cy="3618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65880" bIns="0" anchor="t">
            <a:spAutoFit/>
          </a:bodyPr>
          <a:p>
            <a:pPr marL="345960" defTabSz="914400">
              <a:lnSpc>
                <a:spcPct val="100000"/>
              </a:lnSpc>
              <a:spcBef>
                <a:spcPts val="519"/>
              </a:spcBef>
            </a:pP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máquina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ou para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P-code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5960" indent="-334080" defTabSz="914400">
              <a:lnSpc>
                <a:spcPts val="2650"/>
              </a:lnSpc>
              <a:spcBef>
                <a:spcPts val="70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lang="pt-BR" sz="2400" spc="-476" strike="noStrike" u="none">
                <a:solidFill>
                  <a:srgbClr val="cc6600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versão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P-code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deve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ser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interpretada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276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20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maior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tempo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000" spc="-3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344"/>
              </a:lnSpc>
              <a:tabLst>
                <a:tab algn="l" pos="0"/>
              </a:tabLst>
            </a:pPr>
            <a:r>
              <a:rPr b="0" lang="pt-BR" sz="20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20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melhores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diagnósticos de</a:t>
            </a:r>
            <a:r>
              <a:rPr b="0" i="1" lang="pt-BR" sz="2000" spc="-329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14" strike="noStrike" u="none">
                <a:solidFill>
                  <a:schemeClr val="dk1"/>
                </a:solidFill>
                <a:uFillTx/>
                <a:latin typeface="Times New Roman"/>
              </a:rPr>
              <a:t>erros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7000"/>
              </a:lnSpc>
              <a:spcBef>
                <a:spcPts val="519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20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favorece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processo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alterações</a:t>
            </a:r>
            <a:r>
              <a:rPr b="0" i="1" lang="pt-BR" sz="2000" spc="-3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 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testes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103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lang="pt-BR" sz="2000" strike="noStrike" u="none">
                <a:solidFill>
                  <a:srgbClr val="d3866b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permite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reexecução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completa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ou 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incremental dentro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do próprio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ambiente 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 desenvolvimento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3" name="object 5"/>
          <p:cNvSpPr/>
          <p:nvPr/>
        </p:nvSpPr>
        <p:spPr>
          <a:xfrm>
            <a:off x="6170760" y="3275280"/>
            <a:ext cx="2209320" cy="914040"/>
          </a:xfrm>
          <a:custGeom>
            <a:avLst/>
            <a:gdLst>
              <a:gd name="textAreaLeft" fmla="*/ 0 w 2209320"/>
              <a:gd name="textAreaRight" fmla="*/ 2209680 w 2209320"/>
              <a:gd name="textAreaTop" fmla="*/ 0 h 914040"/>
              <a:gd name="textAreaBottom" fmla="*/ 914400 h 914040"/>
            </a:gdLst>
            <a:ahLst/>
            <a:rect l="textAreaLeft" t="textAreaTop" r="textAreaRight" b="textAreaBottom"/>
            <a:pathLst>
              <a:path w="2209800" h="914400">
                <a:moveTo>
                  <a:pt x="1104900" y="914400"/>
                </a:moveTo>
                <a:lnTo>
                  <a:pt x="0" y="914400"/>
                </a:lnTo>
                <a:lnTo>
                  <a:pt x="0" y="0"/>
                </a:lnTo>
                <a:lnTo>
                  <a:pt x="2209800" y="0"/>
                </a:lnTo>
                <a:lnTo>
                  <a:pt x="2209800" y="914400"/>
                </a:lnTo>
                <a:lnTo>
                  <a:pt x="1104900" y="914400"/>
                </a:lnTo>
                <a:close/>
              </a:path>
            </a:pathLst>
          </a:cu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defTabSz="914400">
              <a:lnSpc>
                <a:spcPct val="100000"/>
              </a:lnSpc>
            </a:pPr>
            <a:endParaRPr b="0" lang="pt-BR" sz="18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404" name="object 6"/>
          <p:cNvSpPr/>
          <p:nvPr/>
        </p:nvSpPr>
        <p:spPr>
          <a:xfrm>
            <a:off x="6095880" y="1676520"/>
            <a:ext cx="2209320" cy="754920"/>
          </a:xfrm>
          <a:prstGeom prst="rect">
            <a:avLst/>
          </a:prstGeom>
          <a:solidFill>
            <a:srgbClr val="ffffcc"/>
          </a:solidFill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199440" bIns="0" anchor="t">
            <a:spAutoFit/>
          </a:bodyPr>
          <a:p>
            <a:pPr marL="714240" indent="-240120" defTabSz="914400">
              <a:lnSpc>
                <a:spcPct val="76000"/>
              </a:lnSpc>
              <a:spcBef>
                <a:spcPts val="1570"/>
              </a:spcBef>
              <a:tabLst>
                <a:tab algn="l" pos="0"/>
              </a:tabLst>
            </a:pPr>
            <a:r>
              <a:rPr b="0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</a:t>
            </a:r>
            <a:r>
              <a:rPr b="0" lang="pt-BR" sz="2400" spc="6" strike="noStrike" u="none">
                <a:solidFill>
                  <a:schemeClr val="dk1"/>
                </a:solidFill>
                <a:uFillTx/>
                <a:latin typeface="Times New Roman"/>
              </a:rPr>
              <a:t>r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ograma 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Pascal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05" name="object 7"/>
          <p:cNvGrpSpPr/>
          <p:nvPr/>
        </p:nvGrpSpPr>
        <p:grpSpPr>
          <a:xfrm>
            <a:off x="6170760" y="4799160"/>
            <a:ext cx="2285640" cy="914040"/>
            <a:chOff x="6170760" y="4799160"/>
            <a:chExt cx="2285640" cy="914040"/>
          </a:xfrm>
        </p:grpSpPr>
        <p:sp>
          <p:nvSpPr>
            <p:cNvPr id="406" name="object 8"/>
            <p:cNvSpPr/>
            <p:nvPr/>
          </p:nvSpPr>
          <p:spPr>
            <a:xfrm>
              <a:off x="6170760" y="479916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2286000" y="0"/>
                  </a:moveTo>
                  <a:lnTo>
                    <a:pt x="0" y="0"/>
                  </a:lnTo>
                  <a:lnTo>
                    <a:pt x="0" y="839470"/>
                  </a:lnTo>
                  <a:lnTo>
                    <a:pt x="1143000" y="839470"/>
                  </a:lnTo>
                  <a:lnTo>
                    <a:pt x="1143000" y="914400"/>
                  </a:lnTo>
                  <a:lnTo>
                    <a:pt x="2286000" y="914400"/>
                  </a:lnTo>
                  <a:lnTo>
                    <a:pt x="2286000" y="839470"/>
                  </a:lnTo>
                  <a:lnTo>
                    <a:pt x="2286000" y="0"/>
                  </a:lnTo>
                  <a:close/>
                </a:path>
              </a:pathLst>
            </a:custGeom>
            <a:solidFill>
              <a:srgbClr val="99ffcc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07" name="object 9"/>
            <p:cNvSpPr/>
            <p:nvPr/>
          </p:nvSpPr>
          <p:spPr>
            <a:xfrm>
              <a:off x="6170760" y="4799160"/>
              <a:ext cx="2285640" cy="914040"/>
            </a:xfrm>
            <a:custGeom>
              <a:avLst/>
              <a:gdLst>
                <a:gd name="textAreaLeft" fmla="*/ 0 w 2285640"/>
                <a:gd name="textAreaRight" fmla="*/ 2286000 w 2285640"/>
                <a:gd name="textAreaTop" fmla="*/ 0 h 914040"/>
                <a:gd name="textAreaBottom" fmla="*/ 914400 h 914040"/>
              </a:gdLst>
              <a:ahLst/>
              <a:rect l="textAreaLeft" t="textAreaTop" r="textAreaRight" b="textAreaBottom"/>
              <a:pathLst>
                <a:path w="2286000" h="914400">
                  <a:moveTo>
                    <a:pt x="1143000" y="914400"/>
                  </a:moveTo>
                  <a:lnTo>
                    <a:pt x="0" y="914400"/>
                  </a:lnTo>
                  <a:lnTo>
                    <a:pt x="0" y="0"/>
                  </a:lnTo>
                  <a:lnTo>
                    <a:pt x="2286000" y="0"/>
                  </a:lnTo>
                  <a:lnTo>
                    <a:pt x="2286000" y="914400"/>
                  </a:lnTo>
                  <a:lnTo>
                    <a:pt x="1143000" y="9144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408" name="object 10"/>
          <p:cNvSpPr/>
          <p:nvPr/>
        </p:nvSpPr>
        <p:spPr>
          <a:xfrm>
            <a:off x="6569640" y="3376800"/>
            <a:ext cx="1415160" cy="659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96480" bIns="0" anchor="t">
            <a:spAutoFit/>
          </a:bodyPr>
          <a:p>
            <a:pPr marL="316080" indent="-303480" defTabSz="914400">
              <a:lnSpc>
                <a:spcPct val="77000"/>
              </a:lnSpc>
              <a:spcBef>
                <a:spcPts val="760"/>
              </a:spcBef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compilador  </a:t>
            </a: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Pascal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09" name="object 11"/>
          <p:cNvGrpSpPr/>
          <p:nvPr/>
        </p:nvGrpSpPr>
        <p:grpSpPr>
          <a:xfrm>
            <a:off x="7085160" y="2590920"/>
            <a:ext cx="1371240" cy="3504600"/>
            <a:chOff x="7085160" y="2590920"/>
            <a:chExt cx="1371240" cy="3504600"/>
          </a:xfrm>
        </p:grpSpPr>
        <p:sp>
          <p:nvSpPr>
            <p:cNvPr id="410" name="object 12"/>
            <p:cNvSpPr/>
            <p:nvPr/>
          </p:nvSpPr>
          <p:spPr>
            <a:xfrm>
              <a:off x="7085160" y="2590920"/>
              <a:ext cx="305640" cy="7617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306070" h="762000">
                  <a:moveTo>
                    <a:pt x="228600" y="0"/>
                  </a:moveTo>
                  <a:lnTo>
                    <a:pt x="76200" y="0"/>
                  </a:lnTo>
                  <a:lnTo>
                    <a:pt x="76200" y="570229"/>
                  </a:lnTo>
                  <a:lnTo>
                    <a:pt x="0" y="570229"/>
                  </a:lnTo>
                  <a:lnTo>
                    <a:pt x="152400" y="762000"/>
                  </a:lnTo>
                  <a:lnTo>
                    <a:pt x="306070" y="570229"/>
                  </a:lnTo>
                  <a:lnTo>
                    <a:pt x="228600" y="570229"/>
                  </a:lnTo>
                  <a:lnTo>
                    <a:pt x="22860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11" name="object 13"/>
            <p:cNvSpPr/>
            <p:nvPr/>
          </p:nvSpPr>
          <p:spPr>
            <a:xfrm>
              <a:off x="7085160" y="2590920"/>
              <a:ext cx="305640" cy="7617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306070" h="762000">
                  <a:moveTo>
                    <a:pt x="76200" y="0"/>
                  </a:moveTo>
                  <a:lnTo>
                    <a:pt x="76200" y="570229"/>
                  </a:lnTo>
                  <a:lnTo>
                    <a:pt x="0" y="570229"/>
                  </a:lnTo>
                  <a:lnTo>
                    <a:pt x="152400" y="762000"/>
                  </a:lnTo>
                  <a:lnTo>
                    <a:pt x="306070" y="570229"/>
                  </a:lnTo>
                  <a:lnTo>
                    <a:pt x="228600" y="570229"/>
                  </a:lnTo>
                  <a:lnTo>
                    <a:pt x="22860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12" name="object 14"/>
            <p:cNvSpPr/>
            <p:nvPr/>
          </p:nvSpPr>
          <p:spPr>
            <a:xfrm>
              <a:off x="7161480" y="4191120"/>
              <a:ext cx="305640" cy="7617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306070" h="762000">
                  <a:moveTo>
                    <a:pt x="229870" y="0"/>
                  </a:moveTo>
                  <a:lnTo>
                    <a:pt x="76200" y="0"/>
                  </a:lnTo>
                  <a:lnTo>
                    <a:pt x="76200" y="570230"/>
                  </a:lnTo>
                  <a:lnTo>
                    <a:pt x="0" y="570230"/>
                  </a:lnTo>
                  <a:lnTo>
                    <a:pt x="152400" y="762000"/>
                  </a:lnTo>
                  <a:lnTo>
                    <a:pt x="306070" y="570230"/>
                  </a:lnTo>
                  <a:lnTo>
                    <a:pt x="229870" y="570230"/>
                  </a:lnTo>
                  <a:lnTo>
                    <a:pt x="229870" y="0"/>
                  </a:lnTo>
                  <a:close/>
                </a:path>
              </a:pathLst>
            </a:custGeom>
            <a:solidFill>
              <a:srgbClr val="ff6600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13" name="object 15"/>
            <p:cNvSpPr/>
            <p:nvPr/>
          </p:nvSpPr>
          <p:spPr>
            <a:xfrm>
              <a:off x="7161480" y="4191120"/>
              <a:ext cx="305640" cy="761760"/>
            </a:xfrm>
            <a:custGeom>
              <a:avLst/>
              <a:gdLst>
                <a:gd name="textAreaLeft" fmla="*/ 0 w 305640"/>
                <a:gd name="textAreaRight" fmla="*/ 306000 w 305640"/>
                <a:gd name="textAreaTop" fmla="*/ 0 h 761760"/>
                <a:gd name="textAreaBottom" fmla="*/ 762120 h 761760"/>
              </a:gdLst>
              <a:ahLst/>
              <a:rect l="textAreaLeft" t="textAreaTop" r="textAreaRight" b="textAreaBottom"/>
              <a:pathLst>
                <a:path w="306070" h="762000">
                  <a:moveTo>
                    <a:pt x="76200" y="0"/>
                  </a:moveTo>
                  <a:lnTo>
                    <a:pt x="76200" y="570230"/>
                  </a:lnTo>
                  <a:lnTo>
                    <a:pt x="0" y="570230"/>
                  </a:lnTo>
                  <a:lnTo>
                    <a:pt x="152400" y="762000"/>
                  </a:lnTo>
                  <a:lnTo>
                    <a:pt x="306070" y="570230"/>
                  </a:lnTo>
                  <a:lnTo>
                    <a:pt x="229870" y="570230"/>
                  </a:lnTo>
                  <a:lnTo>
                    <a:pt x="229870" y="0"/>
                  </a:lnTo>
                  <a:lnTo>
                    <a:pt x="76200" y="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14" name="object 16"/>
            <p:cNvSpPr/>
            <p:nvPr/>
          </p:nvSpPr>
          <p:spPr>
            <a:xfrm>
              <a:off x="7313760" y="5638680"/>
              <a:ext cx="1142640" cy="456840"/>
            </a:xfrm>
            <a:custGeom>
              <a:avLst/>
              <a:gdLst>
                <a:gd name="textAreaLeft" fmla="*/ 0 w 1142640"/>
                <a:gd name="textAreaRight" fmla="*/ 1143000 w 114264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1143000" h="4572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15" name="object 17"/>
            <p:cNvSpPr/>
            <p:nvPr/>
          </p:nvSpPr>
          <p:spPr>
            <a:xfrm>
              <a:off x="7313760" y="5638680"/>
              <a:ext cx="1142640" cy="456840"/>
            </a:xfrm>
            <a:custGeom>
              <a:avLst/>
              <a:gdLst>
                <a:gd name="textAreaLeft" fmla="*/ 0 w 1142640"/>
                <a:gd name="textAreaRight" fmla="*/ 1143000 w 114264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1143000" h="457200">
                  <a:moveTo>
                    <a:pt x="5715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57200"/>
                  </a:lnTo>
                  <a:lnTo>
                    <a:pt x="571500" y="4572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416" name="object 18"/>
          <p:cNvSpPr/>
          <p:nvPr/>
        </p:nvSpPr>
        <p:spPr>
          <a:xfrm>
            <a:off x="6170760" y="4799160"/>
            <a:ext cx="2285640" cy="756000"/>
          </a:xfrm>
          <a:prstGeom prst="rect">
            <a:avLst/>
          </a:prstGeom>
          <a:noFill/>
          <a:ln w="8985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0" rIns="0" tIns="200520" bIns="0" anchor="t">
            <a:spAutoFit/>
          </a:bodyPr>
          <a:p>
            <a:pPr marL="762120" indent="-443160" defTabSz="914400">
              <a:lnSpc>
                <a:spcPct val="76000"/>
              </a:lnSpc>
              <a:spcBef>
                <a:spcPts val="1579"/>
              </a:spcBef>
              <a:tabLst>
                <a:tab algn="l" pos="0"/>
              </a:tabLst>
            </a:pPr>
            <a:r>
              <a:rPr b="0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P0:</a:t>
            </a:r>
            <a:r>
              <a:rPr b="0" lang="pt-BR" sz="2400" spc="-9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programa  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pSp>
        <p:nvGrpSpPr>
          <p:cNvPr id="417" name="object 19"/>
          <p:cNvGrpSpPr/>
          <p:nvPr/>
        </p:nvGrpSpPr>
        <p:grpSpPr>
          <a:xfrm>
            <a:off x="6170760" y="5638680"/>
            <a:ext cx="1142640" cy="456840"/>
            <a:chOff x="6170760" y="5638680"/>
            <a:chExt cx="1142640" cy="456840"/>
          </a:xfrm>
        </p:grpSpPr>
        <p:sp>
          <p:nvSpPr>
            <p:cNvPr id="418" name="object 20"/>
            <p:cNvSpPr/>
            <p:nvPr/>
          </p:nvSpPr>
          <p:spPr>
            <a:xfrm>
              <a:off x="6170760" y="5638680"/>
              <a:ext cx="1142640" cy="456840"/>
            </a:xfrm>
            <a:custGeom>
              <a:avLst/>
              <a:gdLst>
                <a:gd name="textAreaLeft" fmla="*/ 0 w 1142640"/>
                <a:gd name="textAreaRight" fmla="*/ 1143000 w 114264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1143000" h="457200">
                  <a:moveTo>
                    <a:pt x="11430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1143000" y="457200"/>
                  </a:lnTo>
                  <a:lnTo>
                    <a:pt x="114300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  <p:sp>
          <p:nvSpPr>
            <p:cNvPr id="419" name="object 21"/>
            <p:cNvSpPr/>
            <p:nvPr/>
          </p:nvSpPr>
          <p:spPr>
            <a:xfrm>
              <a:off x="6170760" y="5638680"/>
              <a:ext cx="1142640" cy="456840"/>
            </a:xfrm>
            <a:custGeom>
              <a:avLst/>
              <a:gdLst>
                <a:gd name="textAreaLeft" fmla="*/ 0 w 1142640"/>
                <a:gd name="textAreaRight" fmla="*/ 1143000 w 1142640"/>
                <a:gd name="textAreaTop" fmla="*/ 0 h 456840"/>
                <a:gd name="textAreaBottom" fmla="*/ 457200 h 456840"/>
              </a:gdLst>
              <a:ahLst/>
              <a:rect l="textAreaLeft" t="textAreaTop" r="textAreaRight" b="textAreaBottom"/>
              <a:pathLst>
                <a:path w="1143000" h="457200">
                  <a:moveTo>
                    <a:pt x="571500" y="457200"/>
                  </a:moveTo>
                  <a:lnTo>
                    <a:pt x="0" y="457200"/>
                  </a:lnTo>
                  <a:lnTo>
                    <a:pt x="0" y="0"/>
                  </a:lnTo>
                  <a:lnTo>
                    <a:pt x="1143000" y="0"/>
                  </a:lnTo>
                  <a:lnTo>
                    <a:pt x="1143000" y="457200"/>
                  </a:lnTo>
                  <a:lnTo>
                    <a:pt x="571500" y="457200"/>
                  </a:lnTo>
                  <a:close/>
                </a:path>
              </a:pathLst>
            </a:custGeom>
            <a:noFill/>
            <a:ln w="8985">
              <a:solidFill>
                <a:srgbClr val="000000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0" rIns="0" tIns="0" bIns="0" anchor="t">
              <a:noAutofit/>
            </a:bodyPr>
            <a:p>
              <a:pPr defTabSz="914400">
                <a:lnSpc>
                  <a:spcPct val="100000"/>
                </a:lnSpc>
              </a:pPr>
              <a:endParaRPr b="0" lang="pt-BR" sz="1800" strike="noStrike" u="none">
                <a:solidFill>
                  <a:schemeClr val="dk1"/>
                </a:solidFill>
                <a:uFillTx/>
                <a:latin typeface="Calibri"/>
              </a:endParaRPr>
            </a:p>
          </p:txBody>
        </p:sp>
      </p:grpSp>
      <p:sp>
        <p:nvSpPr>
          <p:cNvPr id="420" name="object 22"/>
          <p:cNvSpPr/>
          <p:nvPr/>
        </p:nvSpPr>
        <p:spPr>
          <a:xfrm>
            <a:off x="7318440" y="5586840"/>
            <a:ext cx="1133640" cy="711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7000" bIns="0" anchor="t">
            <a:spAutoFit/>
          </a:bodyPr>
          <a:p>
            <a:pPr marL="248760" indent="-60840" defTabSz="914400">
              <a:lnSpc>
                <a:spcPct val="65000"/>
              </a:lnSpc>
              <a:spcBef>
                <a:spcPts val="918"/>
              </a:spcBef>
              <a:tabLst>
                <a:tab algn="l" pos="0"/>
              </a:tabLst>
            </a:pP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c</a:t>
            </a:r>
            <a:r>
              <a:rPr b="0" lang="pt-BR" sz="2000" spc="6" strike="noStrike" u="none">
                <a:solidFill>
                  <a:schemeClr val="dk1"/>
                </a:solidFill>
                <a:uFillTx/>
                <a:latin typeface="Times New Roman"/>
              </a:rPr>
              <a:t>ó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di</a:t>
            </a:r>
            <a:r>
              <a:rPr b="0" lang="pt-BR" sz="2000" spc="6" strike="noStrike" u="none">
                <a:solidFill>
                  <a:schemeClr val="dk1"/>
                </a:solidFill>
                <a:uFillTx/>
                <a:latin typeface="Times New Roman"/>
              </a:rPr>
              <a:t>g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o  </a:t>
            </a:r>
            <a:r>
              <a:rPr b="0" lang="pt-BR" sz="2000" spc="6" strike="noStrike" u="none">
                <a:solidFill>
                  <a:schemeClr val="dk1"/>
                </a:solidFill>
                <a:uFillTx/>
                <a:latin typeface="Times New Roman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r>
              <a:rPr b="0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ti</a:t>
            </a:r>
            <a:r>
              <a:rPr b="0" lang="pt-BR" sz="2000" spc="6" strike="noStrike" u="none">
                <a:solidFill>
                  <a:schemeClr val="dk1"/>
                </a:solidFill>
                <a:uFillTx/>
                <a:latin typeface="Times New Roman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1" name="object 23"/>
          <p:cNvSpPr/>
          <p:nvPr/>
        </p:nvSpPr>
        <p:spPr>
          <a:xfrm>
            <a:off x="6175440" y="5686920"/>
            <a:ext cx="1133640" cy="31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205920" defTabSz="914400">
              <a:lnSpc>
                <a:spcPct val="100000"/>
              </a:lnSpc>
              <a:spcBef>
                <a:spcPts val="99"/>
              </a:spcBef>
            </a:pP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P-code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1554480" y="251280"/>
            <a:ext cx="625824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Característica: </a:t>
            </a:r>
            <a:r>
              <a:rPr b="0" i="1" lang="pt-BR" sz="4400" strike="noStrike" u="none">
                <a:solidFill>
                  <a:srgbClr val="ff0000"/>
                </a:solidFill>
                <a:uFillTx/>
                <a:latin typeface="Times New Roman"/>
              </a:rPr>
              <a:t>legibilidade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5" name="object 3"/>
          <p:cNvSpPr/>
          <p:nvPr/>
        </p:nvSpPr>
        <p:spPr>
          <a:xfrm>
            <a:off x="457200" y="1154520"/>
            <a:ext cx="7814520" cy="5282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Facilidade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ler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escrever</a:t>
            </a:r>
            <a:r>
              <a:rPr b="0" i="1" lang="pt-BR" sz="2800" spc="-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39"/>
              </a:spcBef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Legibilidade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influi: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39"/>
              </a:spcBef>
            </a:pPr>
            <a:r>
              <a:rPr b="0" lang="pt-BR" sz="2400" spc="-14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desenvolvimento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depuração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manutenção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desempenho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equipes de</a:t>
            </a:r>
            <a:r>
              <a:rPr b="0" i="1" lang="pt-BR" sz="24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programação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2800" spc="-4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40" strike="noStrike" u="none">
                <a:solidFill>
                  <a:schemeClr val="dk1"/>
                </a:solidFill>
                <a:uFillTx/>
                <a:latin typeface="Times New Roman"/>
              </a:rPr>
              <a:t>Fatores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melhoram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a</a:t>
            </a:r>
            <a:r>
              <a:rPr b="0" i="1" lang="pt-BR" sz="28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legibilidade: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39"/>
              </a:spcBef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Aumentar o nível de abstração 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Comandos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controle – variedade de opções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Modularização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19"/>
              </a:spcBef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Documentação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ct val="100000"/>
              </a:lnSpc>
              <a:spcBef>
                <a:spcPts val="130"/>
              </a:spcBef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Convenções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léxicas,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sintaxe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2400" spc="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semântica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55600" indent="-228600" defTabSz="914400">
              <a:lnSpc>
                <a:spcPts val="2010"/>
              </a:lnSpc>
              <a:spcBef>
                <a:spcPts val="530"/>
              </a:spcBef>
              <a:buClr>
                <a:srgbClr val="b1b1b1"/>
              </a:buClr>
              <a:buFont typeface="Times New Roman"/>
              <a:buChar char="•"/>
              <a:tabLst>
                <a:tab algn="l" pos="1155240"/>
                <a:tab algn="l" pos="1155600"/>
              </a:tabLst>
            </a:pP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Exemplo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em Java: nomes de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classes iniciam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por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letra maiúscula, 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nomes de atributos usam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letras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minúsculas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55600" indent="-228600" defTabSz="914400">
              <a:lnSpc>
                <a:spcPts val="2010"/>
              </a:lnSpc>
              <a:spcBef>
                <a:spcPts val="530"/>
              </a:spcBef>
              <a:buClr>
                <a:srgbClr val="b1b1b1"/>
              </a:buClr>
              <a:buFont typeface="Times New Roman"/>
              <a:buChar char="•"/>
              <a:tabLst>
                <a:tab algn="l" pos="1155240"/>
                <a:tab algn="l" pos="1155600"/>
              </a:tabLst>
            </a:pP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Uso de ferramentas de padronização: ex: Checkstyle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461600" y="251280"/>
            <a:ext cx="644220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Característica:</a:t>
            </a:r>
            <a:r>
              <a:rPr b="0" i="1" lang="pt-BR" sz="4400" spc="45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rgbClr val="ff0000"/>
                </a:solidFill>
                <a:uFillTx/>
                <a:latin typeface="Times New Roman"/>
              </a:rPr>
              <a:t>simplicidade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7" name="object 3"/>
          <p:cNvSpPr/>
          <p:nvPr/>
        </p:nvSpPr>
        <p:spPr>
          <a:xfrm>
            <a:off x="457200" y="1595160"/>
            <a:ext cx="7932600" cy="4005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5960" indent="-334080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Representação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cada conceito seja simples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aprender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 dominar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5000"/>
              </a:lnSpc>
              <a:spcBef>
                <a:spcPts val="629"/>
              </a:spcBef>
              <a:tabLst>
                <a:tab algn="l" pos="0"/>
              </a:tabLst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Simplicidade </a:t>
            </a:r>
            <a:r>
              <a:rPr b="0" i="1" lang="pt-BR" sz="2400" strike="noStrike" u="none">
                <a:solidFill>
                  <a:srgbClr val="ff0000"/>
                </a:solidFill>
                <a:uFillTx/>
                <a:latin typeface="Times New Roman"/>
              </a:rPr>
              <a:t>sintática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exige que a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representação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seja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feita  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modo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preciso,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sem</a:t>
            </a:r>
            <a:r>
              <a:rPr b="0" i="1" lang="pt-BR" sz="24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ambigüidades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155600" indent="-228600" defTabSz="914400">
              <a:lnSpc>
                <a:spcPts val="2319"/>
              </a:lnSpc>
              <a:buClr>
                <a:srgbClr val="b1b1b1"/>
              </a:buClr>
              <a:buFont typeface="Times New Roman"/>
              <a:buChar char="•"/>
              <a:tabLst>
                <a:tab algn="l" pos="1155240"/>
                <a:tab algn="l" pos="1155600"/>
              </a:tabLst>
            </a:pP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contra-exemplo: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A++;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A=A+1; A+=1;</a:t>
            </a:r>
            <a:r>
              <a:rPr b="0" i="1" lang="pt-BR" sz="2000" spc="-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++A.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5000"/>
              </a:lnSpc>
              <a:spcBef>
                <a:spcPts val="649"/>
              </a:spcBef>
              <a:tabLst>
                <a:tab algn="l" pos="0"/>
              </a:tabLst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Simplicidade </a:t>
            </a:r>
            <a:r>
              <a:rPr b="0" i="1" lang="pt-BR" sz="2400" spc="-6" strike="noStrike" u="none">
                <a:solidFill>
                  <a:srgbClr val="ff0000"/>
                </a:solidFill>
                <a:uFillTx/>
                <a:latin typeface="Times New Roman"/>
              </a:rPr>
              <a:t>semântica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exige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a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representação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possua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significado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independente de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contexto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325"/>
              </a:lnSpc>
              <a:spcBef>
                <a:spcPts val="2231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Simplicidade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não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significa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concisão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5000"/>
              </a:lnSpc>
              <a:spcBef>
                <a:spcPts val="666"/>
              </a:spcBef>
              <a:tabLst>
                <a:tab algn="l" pos="0"/>
              </a:tabLst>
            </a:pPr>
            <a:r>
              <a:rPr b="0" lang="pt-BR" sz="2400" spc="-11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111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ser concisa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usar muitos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símbolos  especiais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809"/>
              </a:lnSpc>
              <a:tabLst>
                <a:tab algn="l" pos="0"/>
              </a:tabLst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Exemplo: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linguagens</a:t>
            </a:r>
            <a:r>
              <a:rPr b="0" i="1" lang="pt-BR" sz="24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funcionais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304280" y="251280"/>
            <a:ext cx="688824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Característica:</a:t>
            </a:r>
            <a:r>
              <a:rPr b="0" i="1" lang="pt-BR" sz="4400" spc="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14" strike="noStrike" u="none">
                <a:solidFill>
                  <a:srgbClr val="ff0000"/>
                </a:solidFill>
                <a:uFillTx/>
                <a:latin typeface="Times New Roman"/>
              </a:rPr>
              <a:t>expressividade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89" name="object 3"/>
          <p:cNvSpPr/>
          <p:nvPr/>
        </p:nvSpPr>
        <p:spPr>
          <a:xfrm>
            <a:off x="444600" y="1442880"/>
            <a:ext cx="7919280" cy="4244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3120" bIns="0" anchor="t">
            <a:spAutoFit/>
          </a:bodyPr>
          <a:p>
            <a:pPr marL="358920" indent="-334080" defTabSz="914400">
              <a:lnSpc>
                <a:spcPct val="74000"/>
              </a:lnSpc>
              <a:spcBef>
                <a:spcPts val="969"/>
              </a:spcBef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Representação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clara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simples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dados e 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procedimentos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800" spc="-31" strike="noStrike" u="none">
                <a:solidFill>
                  <a:schemeClr val="dk1"/>
                </a:solidFill>
                <a:uFillTx/>
                <a:latin typeface="Times New Roman"/>
              </a:rPr>
              <a:t>serem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executados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pelo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programa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2760" defTabSz="914400">
              <a:lnSpc>
                <a:spcPts val="2710"/>
              </a:lnSpc>
              <a:tabLst>
                <a:tab algn="l" pos="0"/>
              </a:tabLst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Exemplo: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tipos de dados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em</a:t>
            </a:r>
            <a:r>
              <a:rPr b="0" i="1" lang="pt-BR" sz="24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Pascal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560" defTabSz="914400">
              <a:lnSpc>
                <a:spcPts val="3226"/>
              </a:lnSpc>
              <a:tabLst>
                <a:tab algn="l" pos="0"/>
              </a:tabLst>
            </a:pPr>
            <a:r>
              <a:rPr b="0" lang="pt-BR" sz="2800" spc="-26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Expressividade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x</a:t>
            </a:r>
            <a:r>
              <a:rPr b="0" i="1" lang="pt-BR" sz="28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concisão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2760" defTabSz="914400">
              <a:lnSpc>
                <a:spcPts val="2801"/>
              </a:lnSpc>
              <a:tabLst>
                <a:tab algn="l" pos="0"/>
              </a:tabLst>
            </a:pPr>
            <a:r>
              <a:rPr b="0" lang="pt-BR" sz="2400" spc="-4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40" strike="noStrike" u="none">
                <a:solidFill>
                  <a:schemeClr val="dk1"/>
                </a:solidFill>
                <a:uFillTx/>
                <a:latin typeface="Times New Roman"/>
              </a:rPr>
              <a:t>muito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concisa: falta</a:t>
            </a:r>
            <a:r>
              <a:rPr b="0" i="1" lang="pt-BR" sz="2400" spc="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expressividade?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2760" defTabSz="914400">
              <a:lnSpc>
                <a:spcPts val="2741"/>
              </a:lnSpc>
              <a:tabLst>
                <a:tab algn="l" pos="0"/>
              </a:tabLst>
            </a:pPr>
            <a:r>
              <a:rPr b="0" lang="pt-BR" sz="2400" spc="-4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40" strike="noStrike" u="none">
                <a:solidFill>
                  <a:schemeClr val="dk1"/>
                </a:solidFill>
                <a:uFillTx/>
                <a:latin typeface="Times New Roman"/>
              </a:rPr>
              <a:t>muito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extensa: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falta</a:t>
            </a:r>
            <a:r>
              <a:rPr b="0" i="1" lang="pt-BR" sz="2400" spc="5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simplicidade?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5560" defTabSz="914400">
              <a:lnSpc>
                <a:spcPts val="3229"/>
              </a:lnSpc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Linguagens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mais</a:t>
            </a:r>
            <a:r>
              <a:rPr b="0" i="1" lang="pt-BR" sz="2800" spc="-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modernas: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59600" indent="-276840" defTabSz="914400">
              <a:lnSpc>
                <a:spcPct val="75000"/>
              </a:lnSpc>
              <a:spcBef>
                <a:spcPts val="666"/>
              </a:spcBef>
              <a:tabLst>
                <a:tab algn="l" pos="0"/>
              </a:tabLst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incorporam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apenas um conjunto básico de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representações 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tipos de dados e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comandos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59600" indent="-276840" defTabSz="914400">
              <a:lnSpc>
                <a:spcPct val="76000"/>
              </a:lnSpc>
              <a:spcBef>
                <a:spcPts val="609"/>
              </a:spcBef>
              <a:tabLst>
                <a:tab algn="l" pos="0"/>
              </a:tabLst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aumentam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poder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expressividade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com bibliotecas de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componentes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82760" defTabSz="914400">
              <a:lnSpc>
                <a:spcPts val="2801"/>
              </a:lnSpc>
              <a:tabLst>
                <a:tab algn="l" pos="2198520"/>
              </a:tabLst>
            </a:pPr>
            <a:r>
              <a:rPr b="0" lang="pt-BR" sz="2400" spc="-26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Exemplos: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	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Pascal,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C</a:t>
            </a:r>
            <a:r>
              <a:rPr b="0" i="1" lang="pt-BR" sz="2100" spc="-14" strike="noStrike" u="none" baseline="29000">
                <a:solidFill>
                  <a:schemeClr val="dk1"/>
                </a:solidFill>
                <a:uFillTx/>
                <a:latin typeface="Times New Roman"/>
              </a:rPr>
              <a:t>++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</a:t>
            </a:r>
            <a:r>
              <a:rPr b="0" i="1" lang="pt-BR" sz="2400" spc="-79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Java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240920" y="251280"/>
            <a:ext cx="703548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Característica:</a:t>
            </a:r>
            <a:r>
              <a:rPr b="0" i="1" lang="pt-BR" sz="4400" spc="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rgbClr val="ff0000"/>
                </a:solidFill>
                <a:uFillTx/>
                <a:latin typeface="Times New Roman"/>
              </a:rPr>
              <a:t>ortogonalidade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1" name="object 3"/>
          <p:cNvSpPr/>
          <p:nvPr/>
        </p:nvSpPr>
        <p:spPr>
          <a:xfrm>
            <a:off x="534600" y="1442880"/>
            <a:ext cx="7993080" cy="419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15560" bIns="0" anchor="t">
            <a:spAutoFit/>
          </a:bodyPr>
          <a:p>
            <a:pPr marL="344880" indent="-332640" algn="just" defTabSz="914400">
              <a:lnSpc>
                <a:spcPct val="75000"/>
              </a:lnSpc>
              <a:spcBef>
                <a:spcPts val="910"/>
              </a:spcBef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Possibilidade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combinar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entre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si, sem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restrições,</a:t>
            </a:r>
            <a:r>
              <a:rPr b="0" i="1" lang="pt-BR" sz="2800" spc="-13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os 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componentes básicos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da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LP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4840" indent="-275760" algn="just" defTabSz="914400">
              <a:lnSpc>
                <a:spcPct val="75000"/>
              </a:lnSpc>
              <a:spcBef>
                <a:spcPts val="629"/>
              </a:spcBef>
              <a:tabLst>
                <a:tab algn="l" pos="0"/>
              </a:tabLst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Exemplo: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permitir combinações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estruturas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dados,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como arrays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registros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4840" indent="-275760" algn="just" defTabSz="914400">
              <a:lnSpc>
                <a:spcPct val="76000"/>
              </a:lnSpc>
              <a:spcBef>
                <a:spcPts val="609"/>
              </a:spcBef>
              <a:tabLst>
                <a:tab algn="l" pos="0"/>
              </a:tabLst>
            </a:pPr>
            <a:r>
              <a:rPr b="0" lang="pt-BR" sz="2400" spc="-4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40" strike="noStrike" u="none">
                <a:solidFill>
                  <a:schemeClr val="dk1"/>
                </a:solidFill>
                <a:uFillTx/>
                <a:latin typeface="Times New Roman"/>
              </a:rPr>
              <a:t>Contra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exemplo: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não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permitir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 array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seja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usado  como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parâmetro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um</a:t>
            </a:r>
            <a:r>
              <a:rPr b="0" i="1" lang="pt-BR" sz="24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procedimento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344880" indent="-332640" algn="just" defTabSz="914400">
              <a:lnSpc>
                <a:spcPct val="75000"/>
              </a:lnSpc>
              <a:spcBef>
                <a:spcPts val="694"/>
              </a:spcBef>
              <a:tabLst>
                <a:tab algn="l" pos="0"/>
              </a:tabLst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rgbClr val="0000cc"/>
                </a:solidFill>
                <a:uFillTx/>
                <a:latin typeface="Times New Roman"/>
              </a:rPr>
              <a:t>Componente </a:t>
            </a:r>
            <a:r>
              <a:rPr b="0" i="1" lang="pt-BR" sz="2800" strike="noStrike" u="none">
                <a:solidFill>
                  <a:srgbClr val="0000cc"/>
                </a:solidFill>
                <a:uFillTx/>
                <a:latin typeface="Times New Roman"/>
              </a:rPr>
              <a:t>de </a:t>
            </a:r>
            <a:r>
              <a:rPr b="0" i="1" lang="pt-BR" sz="2800" spc="-6" strike="noStrike" u="none">
                <a:solidFill>
                  <a:srgbClr val="0000cc"/>
                </a:solidFill>
                <a:uFillTx/>
                <a:latin typeface="Times New Roman"/>
              </a:rPr>
              <a:t>primeira </a:t>
            </a:r>
            <a:r>
              <a:rPr b="0" i="1" lang="pt-BR" sz="2800" spc="-26" strike="noStrike" u="none">
                <a:solidFill>
                  <a:srgbClr val="0000cc"/>
                </a:solidFill>
                <a:uFillTx/>
                <a:latin typeface="Times New Roman"/>
              </a:rPr>
              <a:t>ordem</a:t>
            </a:r>
            <a:r>
              <a:rPr b="0" i="1" lang="pt-BR" sz="2800" spc="-26" strike="noStrike" u="none">
                <a:solidFill>
                  <a:schemeClr val="dk1"/>
                </a:solidFill>
                <a:uFillTx/>
                <a:latin typeface="Times New Roman"/>
              </a:rPr>
              <a:t>: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pode 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ser 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livremente 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usado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em 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expressões,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atribuições, 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como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argumento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e  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retorno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800" spc="1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procedimentos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algn="just" defTabSz="914400">
              <a:lnSpc>
                <a:spcPts val="3214"/>
              </a:lnSpc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Influenciada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pelo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modelo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 LP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440" algn="just" defTabSz="914400">
              <a:lnSpc>
                <a:spcPts val="2801"/>
              </a:lnSpc>
              <a:tabLst>
                <a:tab algn="l" pos="0"/>
              </a:tabLst>
            </a:pPr>
            <a:r>
              <a:rPr b="0" lang="pt-BR" sz="2400" spc="-34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4" strike="noStrike" u="none">
                <a:solidFill>
                  <a:schemeClr val="dk1"/>
                </a:solidFill>
                <a:uFillTx/>
                <a:latin typeface="Times New Roman"/>
              </a:rPr>
              <a:t>Modelo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Objetos: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objeto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440" algn="just" defTabSz="914400">
              <a:lnSpc>
                <a:spcPts val="2835"/>
              </a:lnSpc>
              <a:tabLst>
                <a:tab algn="l" pos="0"/>
              </a:tabLst>
            </a:pPr>
            <a:r>
              <a:rPr b="0" lang="pt-BR" sz="2400" spc="-34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4" strike="noStrike" u="none">
                <a:solidFill>
                  <a:schemeClr val="dk1"/>
                </a:solidFill>
                <a:uFillTx/>
                <a:latin typeface="Times New Roman"/>
              </a:rPr>
              <a:t>Modelo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funcional:</a:t>
            </a:r>
            <a:r>
              <a:rPr b="0" i="1" lang="pt-BR" sz="24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funções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1366560" y="251280"/>
            <a:ext cx="663336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Característica:</a:t>
            </a:r>
            <a:r>
              <a:rPr b="0" i="1" lang="pt-BR" sz="44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trike="noStrike" u="none">
                <a:solidFill>
                  <a:srgbClr val="ff0000"/>
                </a:solidFill>
                <a:uFillTx/>
                <a:latin typeface="Times New Roman"/>
              </a:rPr>
              <a:t>portabilidade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3" name="object 3"/>
          <p:cNvSpPr/>
          <p:nvPr/>
        </p:nvSpPr>
        <p:spPr>
          <a:xfrm>
            <a:off x="457200" y="1595160"/>
            <a:ext cx="7732080" cy="37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3325"/>
              </a:lnSpc>
              <a:spcBef>
                <a:spcPts val="99"/>
              </a:spcBef>
            </a:pPr>
            <a:r>
              <a:rPr b="0" lang="pt-BR" sz="2800" spc="-11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1" strike="noStrike" u="none">
                <a:solidFill>
                  <a:schemeClr val="dk1"/>
                </a:solidFill>
                <a:uFillTx/>
                <a:latin typeface="Times New Roman"/>
              </a:rPr>
              <a:t>Multiplataforma: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5000"/>
              </a:lnSpc>
              <a:spcBef>
                <a:spcPts val="666"/>
              </a:spcBef>
              <a:tabLst>
                <a:tab algn="l" pos="0"/>
              </a:tabLst>
            </a:pPr>
            <a:r>
              <a:rPr b="0" lang="pt-BR" sz="2400" spc="-2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capacidade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um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software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rodar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em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diferentes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plataformas sem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necessidade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maiores</a:t>
            </a:r>
            <a:r>
              <a:rPr b="0" i="1" lang="pt-BR" sz="2400" spc="3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adaptações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69800" defTabSz="914400">
              <a:lnSpc>
                <a:spcPts val="2761"/>
              </a:lnSpc>
              <a:tabLst>
                <a:tab algn="l" pos="0"/>
              </a:tabLst>
            </a:pPr>
            <a:r>
              <a:rPr b="0" lang="pt-BR" sz="2400" spc="-54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54" strike="noStrike" u="none">
                <a:solidFill>
                  <a:schemeClr val="dk1"/>
                </a:solidFill>
                <a:uFillTx/>
                <a:latin typeface="Times New Roman"/>
              </a:rPr>
              <a:t>Sem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exigências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especiais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hardware/software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5000"/>
              </a:lnSpc>
              <a:spcBef>
                <a:spcPts val="660"/>
              </a:spcBef>
              <a:tabLst>
                <a:tab algn="l" pos="0"/>
              </a:tabLst>
            </a:pPr>
            <a:r>
              <a:rPr b="0" lang="pt-BR" sz="2400" spc="-3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1" strike="noStrike" u="none">
                <a:solidFill>
                  <a:schemeClr val="dk1"/>
                </a:solidFill>
                <a:uFillTx/>
                <a:latin typeface="Times New Roman"/>
              </a:rPr>
              <a:t>Exemplo: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aplicação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compatível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com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sistemas Unix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 </a:t>
            </a:r>
            <a:r>
              <a:rPr b="0" i="1" lang="pt-BR" sz="2400" spc="-20" strike="noStrike" u="none">
                <a:solidFill>
                  <a:schemeClr val="dk1"/>
                </a:solidFill>
                <a:uFillTx/>
                <a:latin typeface="Times New Roman"/>
              </a:rPr>
              <a:t>Windows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5000"/>
              </a:lnSpc>
              <a:spcBef>
                <a:spcPts val="660"/>
              </a:spcBef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2600" defTabSz="914400">
              <a:lnSpc>
                <a:spcPts val="3203"/>
              </a:lnSpc>
              <a:tabLst>
                <a:tab algn="l" pos="0"/>
              </a:tabLst>
            </a:pPr>
            <a:r>
              <a:rPr b="0" lang="pt-BR" sz="2800" spc="-14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Longevidade: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746640" indent="-276840" defTabSz="914400">
              <a:lnSpc>
                <a:spcPct val="76000"/>
              </a:lnSpc>
              <a:spcBef>
                <a:spcPts val="655"/>
              </a:spcBef>
              <a:tabLst>
                <a:tab algn="l" pos="0"/>
              </a:tabLst>
            </a:pPr>
            <a:r>
              <a:rPr b="0" lang="pt-BR" sz="2400" spc="-40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40" strike="noStrike" u="none">
                <a:solidFill>
                  <a:schemeClr val="dk1"/>
                </a:solidFill>
                <a:uFillTx/>
                <a:latin typeface="Times New Roman"/>
              </a:rPr>
              <a:t>ciclo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vida útil do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software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e o do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hardware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não 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precisam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ser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síncronos;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ou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seja,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é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possível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usar o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mesmo 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software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após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uma mudança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400" spc="-4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pc="-26" strike="noStrike" u="none">
                <a:solidFill>
                  <a:schemeClr val="dk1"/>
                </a:solidFill>
                <a:uFillTx/>
                <a:latin typeface="Times New Roman"/>
              </a:rPr>
              <a:t>hardware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1273680" y="251280"/>
            <a:ext cx="6817680" cy="696240"/>
          </a:xfrm>
          <a:prstGeom prst="rect">
            <a:avLst/>
          </a:prstGeom>
          <a:noFill/>
          <a:ln w="0">
            <a:noFill/>
          </a:ln>
        </p:spPr>
        <p:txBody>
          <a:bodyPr lIns="0" rIns="0" tIns="12600" bIns="0" anchor="t">
            <a:noAutofit/>
          </a:bodyPr>
          <a:p>
            <a:pPr marL="12600" indent="0">
              <a:lnSpc>
                <a:spcPct val="100000"/>
              </a:lnSpc>
              <a:spcBef>
                <a:spcPts val="99"/>
              </a:spcBef>
              <a:buNone/>
            </a:pPr>
            <a:r>
              <a:rPr b="0" i="1" lang="pt-BR" sz="4400" spc="-6" strike="noStrike" u="none">
                <a:solidFill>
                  <a:schemeClr val="dk1"/>
                </a:solidFill>
                <a:uFillTx/>
                <a:latin typeface="Times New Roman"/>
              </a:rPr>
              <a:t>Característica:</a:t>
            </a:r>
            <a:r>
              <a:rPr b="0" i="1" lang="pt-BR" sz="4400" spc="6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4400" spc="-6" strike="noStrike" u="none">
                <a:solidFill>
                  <a:srgbClr val="ff0000"/>
                </a:solidFill>
                <a:uFillTx/>
                <a:latin typeface="Times New Roman"/>
              </a:rPr>
              <a:t>confiabilidade</a:t>
            </a:r>
            <a:endParaRPr b="0" lang="pt-BR" sz="4400" strike="noStrike" u="none">
              <a:solidFill>
                <a:schemeClr val="dk1"/>
              </a:solidFill>
              <a:uFillTx/>
              <a:latin typeface="Calibri"/>
            </a:endParaRPr>
          </a:p>
        </p:txBody>
      </p:sp>
      <p:sp>
        <p:nvSpPr>
          <p:cNvPr id="95" name="object 3"/>
          <p:cNvSpPr/>
          <p:nvPr/>
        </p:nvSpPr>
        <p:spPr>
          <a:xfrm>
            <a:off x="457200" y="1595160"/>
            <a:ext cx="7832880" cy="439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ct val="100000"/>
              </a:lnSpc>
              <a:spcBef>
                <a:spcPts val="99"/>
              </a:spcBef>
            </a:pPr>
            <a:r>
              <a:rPr b="0" lang="pt-BR" sz="2800" spc="-20" strike="noStrike" u="none">
                <a:solidFill>
                  <a:srgbClr val="cc6600"/>
                </a:solidFill>
                <a:uFillTx/>
                <a:latin typeface="Webdings"/>
              </a:rPr>
              <a:t>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Mecanismos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facilitem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a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produção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800" spc="-2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object 4"/>
          <p:cNvSpPr/>
          <p:nvPr/>
        </p:nvSpPr>
        <p:spPr>
          <a:xfrm>
            <a:off x="791280" y="1918800"/>
            <a:ext cx="7575840" cy="3545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12600" bIns="0" anchor="t">
            <a:spAutoFit/>
          </a:bodyPr>
          <a:p>
            <a:pPr marL="12600" defTabSz="914400">
              <a:lnSpc>
                <a:spcPts val="3325"/>
              </a:lnSpc>
              <a:spcBef>
                <a:spcPts val="99"/>
              </a:spcBef>
            </a:pP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atendam </a:t>
            </a:r>
            <a:r>
              <a:rPr b="0" i="1" lang="pt-BR" sz="2800" strike="noStrike" u="none">
                <a:solidFill>
                  <a:schemeClr val="dk1"/>
                </a:solidFill>
                <a:uFillTx/>
                <a:latin typeface="Times New Roman"/>
              </a:rPr>
              <a:t>às sua</a:t>
            </a:r>
            <a:r>
              <a:rPr b="0" i="1" lang="pt-BR" sz="2800" spc="-5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800" spc="-6" strike="noStrike" u="none">
                <a:solidFill>
                  <a:schemeClr val="dk1"/>
                </a:solidFill>
                <a:uFillTx/>
                <a:latin typeface="Times New Roman"/>
              </a:rPr>
              <a:t>especificações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135720" defTabSz="914400">
              <a:lnSpc>
                <a:spcPts val="2820"/>
              </a:lnSpc>
            </a:pPr>
            <a:r>
              <a:rPr b="0" lang="pt-BR" sz="2400" spc="-51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51" strike="noStrike" u="none">
                <a:solidFill>
                  <a:schemeClr val="dk1"/>
                </a:solidFill>
                <a:uFillTx/>
                <a:latin typeface="Times New Roman"/>
              </a:rPr>
              <a:t>Tipagem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forte: o </a:t>
            </a:r>
            <a:r>
              <a:rPr b="0" i="1" lang="pt-BR" sz="2400" spc="-11" strike="noStrike" u="none">
                <a:solidFill>
                  <a:schemeClr val="dk1"/>
                </a:solidFill>
                <a:uFillTx/>
                <a:latin typeface="Times New Roman"/>
              </a:rPr>
              <a:t>processador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da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linguagem</a:t>
            </a:r>
            <a:r>
              <a:rPr b="0" i="1" lang="pt-BR" sz="2400" spc="34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deve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21520" indent="-228600" defTabSz="914400">
              <a:lnSpc>
                <a:spcPct val="76000"/>
              </a:lnSpc>
              <a:spcBef>
                <a:spcPts val="541"/>
              </a:spcBef>
              <a:buClr>
                <a:srgbClr val="b1b1b1"/>
              </a:buClr>
              <a:buFont typeface="Times New Roman"/>
              <a:buChar char="•"/>
              <a:tabLst>
                <a:tab algn="l" pos="821160"/>
                <a:tab algn="l" pos="821520"/>
              </a:tabLst>
            </a:pP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assegurar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que a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utilização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dos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diferentes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tipos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 dados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seja  compatível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com a sua</a:t>
            </a:r>
            <a:r>
              <a:rPr b="0" i="1" lang="pt-BR" sz="20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definição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21520" indent="-228600" defTabSz="914400">
              <a:lnSpc>
                <a:spcPct val="76000"/>
              </a:lnSpc>
              <a:spcBef>
                <a:spcPts val="541"/>
              </a:spcBef>
              <a:buClr>
                <a:srgbClr val="b1b1b1"/>
              </a:buClr>
              <a:buFont typeface="Times New Roman"/>
              <a:buChar char="•"/>
              <a:tabLst>
                <a:tab algn="l" pos="821160"/>
                <a:tab algn="l" pos="821520"/>
              </a:tabLst>
            </a:pP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evitar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que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operações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perigosas,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tal como aritmética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ponteiros, 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seja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permitida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12920" indent="-276840" defTabSz="914400">
              <a:lnSpc>
                <a:spcPct val="75000"/>
              </a:lnSpc>
              <a:spcBef>
                <a:spcPts val="621"/>
              </a:spcBef>
              <a:tabLst>
                <a:tab algn="l" pos="0"/>
              </a:tabLst>
            </a:pPr>
            <a:r>
              <a:rPr b="0" lang="pt-BR" sz="2400" spc="-34" strike="noStrike" u="none">
                <a:solidFill>
                  <a:srgbClr val="d3866b"/>
                </a:solidFill>
                <a:uFillTx/>
                <a:latin typeface="Webdings"/>
              </a:rPr>
              <a:t></a:t>
            </a:r>
            <a:r>
              <a:rPr b="0" i="1" lang="pt-BR" sz="2400" spc="-34" strike="noStrike" u="none">
                <a:solidFill>
                  <a:schemeClr val="dk1"/>
                </a:solidFill>
                <a:uFillTx/>
                <a:latin typeface="Times New Roman"/>
              </a:rPr>
              <a:t>Tratamento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exceções: sistemas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tratamento </a:t>
            </a:r>
            <a:r>
              <a:rPr b="0" i="1" lang="pt-BR" sz="2400" strike="noStrike" u="none">
                <a:solidFill>
                  <a:schemeClr val="dk1"/>
                </a:solidFill>
                <a:uFillTx/>
                <a:latin typeface="Times New Roman"/>
              </a:rPr>
              <a:t>de  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exceções permitem construir </a:t>
            </a:r>
            <a:r>
              <a:rPr b="0" i="1" lang="pt-BR" sz="2400" spc="-14" strike="noStrike" u="none">
                <a:solidFill>
                  <a:schemeClr val="dk1"/>
                </a:solidFill>
                <a:uFillTx/>
                <a:latin typeface="Times New Roman"/>
              </a:rPr>
              <a:t>programas</a:t>
            </a:r>
            <a:r>
              <a:rPr b="0" i="1" lang="pt-BR" sz="2400" spc="-6" strike="noStrike" u="none">
                <a:solidFill>
                  <a:schemeClr val="dk1"/>
                </a:solidFill>
                <a:uFillTx/>
                <a:latin typeface="Times New Roman"/>
              </a:rPr>
              <a:t> que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21520" indent="-228600" defTabSz="914400">
              <a:lnSpc>
                <a:spcPct val="76000"/>
              </a:lnSpc>
              <a:spcBef>
                <a:spcPts val="541"/>
              </a:spcBef>
              <a:buClr>
                <a:srgbClr val="b1b1b1"/>
              </a:buClr>
              <a:buFont typeface="Times New Roman"/>
              <a:buChar char="•"/>
              <a:tabLst>
                <a:tab algn="l" pos="821160"/>
                <a:tab algn="l" pos="821520"/>
              </a:tabLst>
            </a:pP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possuam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definições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 como </a:t>
            </a:r>
            <a:r>
              <a:rPr b="0" i="1" lang="pt-BR" sz="2000" spc="-11" strike="noStrike" u="none">
                <a:solidFill>
                  <a:schemeClr val="dk1"/>
                </a:solidFill>
                <a:uFillTx/>
                <a:latin typeface="Times New Roman"/>
              </a:rPr>
              <a:t>proceder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em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caso de comportamento  não</a:t>
            </a:r>
            <a:r>
              <a:rPr b="0" i="1" lang="pt-BR" sz="2000" spc="11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usual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821520" indent="-228600" defTabSz="914400">
              <a:lnSpc>
                <a:spcPct val="75000"/>
              </a:lnSpc>
              <a:spcBef>
                <a:spcPts val="556"/>
              </a:spcBef>
              <a:buClr>
                <a:srgbClr val="b1b1b1"/>
              </a:buClr>
              <a:buFont typeface="Times New Roman"/>
              <a:buChar char="•"/>
              <a:tabLst>
                <a:tab algn="l" pos="821160"/>
                <a:tab algn="l" pos="821520"/>
              </a:tabLst>
            </a:pP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possibilitem tanto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o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diagnóstico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quanto o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tratamento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 </a:t>
            </a:r>
            <a:r>
              <a:rPr b="0" i="1" lang="pt-BR" sz="2000" spc="-14" strike="noStrike" u="none">
                <a:solidFill>
                  <a:schemeClr val="dk1"/>
                </a:solidFill>
                <a:uFillTx/>
                <a:latin typeface="Times New Roman"/>
              </a:rPr>
              <a:t>erros </a:t>
            </a:r>
            <a:r>
              <a:rPr b="0" i="1" lang="pt-BR" sz="2000" spc="-6" strike="noStrike" u="none">
                <a:solidFill>
                  <a:schemeClr val="dk1"/>
                </a:solidFill>
                <a:uFillTx/>
                <a:latin typeface="Times New Roman"/>
              </a:rPr>
              <a:t>em  tempo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de</a:t>
            </a:r>
            <a:r>
              <a:rPr b="0" i="1" lang="pt-BR" sz="2000" spc="6" strike="noStrike" u="none">
                <a:solidFill>
                  <a:schemeClr val="dk1"/>
                </a:solidFill>
                <a:uFillTx/>
                <a:latin typeface="Times New Roman"/>
              </a:rPr>
              <a:t> </a:t>
            </a:r>
            <a:r>
              <a:rPr b="0" i="1" lang="pt-BR" sz="2000" strike="noStrike" u="none">
                <a:solidFill>
                  <a:schemeClr val="dk1"/>
                </a:solidFill>
                <a:uFillTx/>
                <a:latin typeface="Times New Roman"/>
              </a:rPr>
              <a:t>execução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</TotalTime>
  <Application>LibreOffice/24.8.7.2$Linux_X86_64 LibreOffice_project/f4f281f562fb585d46b0af5755dfe1eb6adc047f</Application>
  <AppVersion>15.0000</AppVersion>
  <Words>2275</Words>
  <Paragraphs>355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2020-02-18T23:35:55Z</dcterms:created>
  <dc:creator/>
  <dc:description/>
  <dc:language>pt-BR</dc:language>
  <cp:lastModifiedBy/>
  <dcterms:modified xsi:type="dcterms:W3CDTF">2025-06-25T17:04:48Z</dcterms:modified>
  <cp:revision>2</cp:revision>
  <dc:subject/>
  <dc:title>Paradigmas de  Programação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2018-02-20T00:00:00Z</vt:filetime>
  </property>
  <property fmtid="{D5CDD505-2E9C-101B-9397-08002B2CF9AE}" pid="3" name="Creator">
    <vt:lpwstr>Draw</vt:lpwstr>
  </property>
  <property fmtid="{D5CDD505-2E9C-101B-9397-08002B2CF9AE}" pid="4" name="LastSaved">
    <vt:filetime>2020-02-18T00:00:00Z</vt:filetime>
  </property>
  <property fmtid="{D5CDD505-2E9C-101B-9397-08002B2CF9AE}" pid="5" name="Notes">
    <vt:i4>1</vt:i4>
  </property>
  <property fmtid="{D5CDD505-2E9C-101B-9397-08002B2CF9AE}" pid="6" name="PresentationFormat">
    <vt:lpwstr>Apresentação na tela (4:3)</vt:lpwstr>
  </property>
  <property fmtid="{D5CDD505-2E9C-101B-9397-08002B2CF9AE}" pid="7" name="Slides">
    <vt:i4>31</vt:i4>
  </property>
</Properties>
</file>