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3460750" cx="46101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5" roundtripDataSignature="AMtx7mibULfA7o1TVw6/R6mCUFwTtknx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29fff9aff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529fff9aff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296a9e81b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35296a9e81b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8"/>
          <p:cNvSpPr txBox="1"/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8"/>
          <p:cNvSpPr txBox="1"/>
          <p:nvPr>
            <p:ph idx="1"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1" type="ftr"/>
          </p:nvPr>
        </p:nvSpPr>
        <p:spPr>
          <a:xfrm>
            <a:off x="605160" y="3338280"/>
            <a:ext cx="266400" cy="12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rgbClr val="7A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4413240" y="3338280"/>
            <a:ext cx="178200" cy="12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6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6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6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6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6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6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6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6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8"/>
          <p:cNvSpPr txBox="1"/>
          <p:nvPr>
            <p:ph idx="10" type="dt"/>
          </p:nvPr>
        </p:nvSpPr>
        <p:spPr>
          <a:xfrm>
            <a:off x="4003920" y="3338280"/>
            <a:ext cx="251640" cy="12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rgbClr val="7A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1" type="ftr"/>
          </p:nvPr>
        </p:nvSpPr>
        <p:spPr>
          <a:xfrm>
            <a:off x="605160" y="3338280"/>
            <a:ext cx="266400" cy="12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rgbClr val="7A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2" type="sldNum"/>
          </p:nvPr>
        </p:nvSpPr>
        <p:spPr>
          <a:xfrm>
            <a:off x="4413240" y="3338280"/>
            <a:ext cx="178200" cy="12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6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6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6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6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6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6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6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6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0"/>
          <p:cNvSpPr txBox="1"/>
          <p:nvPr>
            <p:ph idx="10" type="dt"/>
          </p:nvPr>
        </p:nvSpPr>
        <p:spPr>
          <a:xfrm>
            <a:off x="4003920" y="3338280"/>
            <a:ext cx="251640" cy="12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rgbClr val="7A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/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"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1" type="ftr"/>
          </p:nvPr>
        </p:nvSpPr>
        <p:spPr>
          <a:xfrm>
            <a:off x="605160" y="3338280"/>
            <a:ext cx="266400" cy="12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rgbClr val="7A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2" type="sldNum"/>
          </p:nvPr>
        </p:nvSpPr>
        <p:spPr>
          <a:xfrm>
            <a:off x="4413240" y="3338280"/>
            <a:ext cx="178200" cy="12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6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6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6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6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6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6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6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6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32"/>
          <p:cNvSpPr txBox="1"/>
          <p:nvPr>
            <p:ph idx="10" type="dt"/>
          </p:nvPr>
        </p:nvSpPr>
        <p:spPr>
          <a:xfrm>
            <a:off x="4003920" y="3338280"/>
            <a:ext cx="251640" cy="12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rgbClr val="7A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/>
          <p:nvPr/>
        </p:nvSpPr>
        <p:spPr>
          <a:xfrm>
            <a:off x="0" y="0"/>
            <a:ext cx="4608000" cy="353880"/>
          </a:xfrm>
          <a:custGeom>
            <a:rect b="b" l="l" r="r" t="t"/>
            <a:pathLst>
              <a:path extrusionOk="0" h="354330" w="4608195">
                <a:moveTo>
                  <a:pt x="4608004" y="0"/>
                </a:moveTo>
                <a:lnTo>
                  <a:pt x="0" y="0"/>
                </a:lnTo>
                <a:lnTo>
                  <a:pt x="0" y="354152"/>
                </a:lnTo>
                <a:lnTo>
                  <a:pt x="4608004" y="354152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7"/>
          <p:cNvSpPr txBox="1"/>
          <p:nvPr>
            <p:ph type="title"/>
          </p:nvPr>
        </p:nvSpPr>
        <p:spPr>
          <a:xfrm>
            <a:off x="1667880" y="61920"/>
            <a:ext cx="284544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27"/>
          <p:cNvSpPr txBox="1"/>
          <p:nvPr>
            <p:ph idx="11" type="ftr"/>
          </p:nvPr>
        </p:nvSpPr>
        <p:spPr>
          <a:xfrm>
            <a:off x="605160" y="3338280"/>
            <a:ext cx="266400" cy="12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27"/>
          <p:cNvSpPr txBox="1"/>
          <p:nvPr>
            <p:ph idx="10" type="dt"/>
          </p:nvPr>
        </p:nvSpPr>
        <p:spPr>
          <a:xfrm>
            <a:off x="4003920" y="3338280"/>
            <a:ext cx="251640" cy="12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27"/>
          <p:cNvSpPr txBox="1"/>
          <p:nvPr>
            <p:ph idx="12" type="sldNum"/>
          </p:nvPr>
        </p:nvSpPr>
        <p:spPr>
          <a:xfrm>
            <a:off x="4413240" y="3338280"/>
            <a:ext cx="178200" cy="12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marR="0" rtl="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60" marR="0" rtl="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60" marR="0" rtl="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60" marR="0" rtl="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60" marR="0" rtl="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60" marR="0" rtl="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60" marR="0" rtl="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60" marR="0" rtl="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60" marR="0" rtl="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9"/>
          <p:cNvSpPr/>
          <p:nvPr/>
        </p:nvSpPr>
        <p:spPr>
          <a:xfrm>
            <a:off x="138600" y="1370880"/>
            <a:ext cx="4330800" cy="360"/>
          </a:xfrm>
          <a:custGeom>
            <a:rect b="b" l="l" r="r" t="t"/>
            <a:pathLst>
              <a:path extrusionOk="0" h="120000"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9"/>
          <p:cNvSpPr txBox="1"/>
          <p:nvPr>
            <p:ph idx="11" type="ftr"/>
          </p:nvPr>
        </p:nvSpPr>
        <p:spPr>
          <a:xfrm>
            <a:off x="605160" y="3338280"/>
            <a:ext cx="266400" cy="12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29"/>
          <p:cNvSpPr txBox="1"/>
          <p:nvPr>
            <p:ph idx="10" type="dt"/>
          </p:nvPr>
        </p:nvSpPr>
        <p:spPr>
          <a:xfrm>
            <a:off x="4003920" y="3338280"/>
            <a:ext cx="251640" cy="12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29"/>
          <p:cNvSpPr txBox="1"/>
          <p:nvPr>
            <p:ph idx="12" type="sldNum"/>
          </p:nvPr>
        </p:nvSpPr>
        <p:spPr>
          <a:xfrm>
            <a:off x="4413240" y="3338280"/>
            <a:ext cx="178200" cy="12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marR="0" rtl="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60" marR="0" rtl="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60" marR="0" rtl="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60" marR="0" rtl="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60" marR="0" rtl="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60" marR="0" rtl="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60" marR="0" rtl="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60" marR="0" rtl="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60" marR="0" rtl="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9"/>
          <p:cNvSpPr txBox="1"/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" name="Google Shape;24;p29"/>
          <p:cNvSpPr txBox="1"/>
          <p:nvPr>
            <p:ph idx="1"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/>
          <p:nvPr/>
        </p:nvSpPr>
        <p:spPr>
          <a:xfrm>
            <a:off x="0" y="0"/>
            <a:ext cx="4608000" cy="353880"/>
          </a:xfrm>
          <a:custGeom>
            <a:rect b="b" l="l" r="r" t="t"/>
            <a:pathLst>
              <a:path extrusionOk="0" h="354330" w="4608195">
                <a:moveTo>
                  <a:pt x="4608004" y="0"/>
                </a:moveTo>
                <a:lnTo>
                  <a:pt x="0" y="0"/>
                </a:lnTo>
                <a:lnTo>
                  <a:pt x="0" y="354152"/>
                </a:lnTo>
                <a:lnTo>
                  <a:pt x="4608004" y="354152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1"/>
          <p:cNvSpPr txBox="1"/>
          <p:nvPr>
            <p:ph type="title"/>
          </p:nvPr>
        </p:nvSpPr>
        <p:spPr>
          <a:xfrm>
            <a:off x="96120" y="61920"/>
            <a:ext cx="4417560" cy="24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31"/>
          <p:cNvSpPr txBox="1"/>
          <p:nvPr>
            <p:ph idx="1" type="body"/>
          </p:nvPr>
        </p:nvSpPr>
        <p:spPr>
          <a:xfrm>
            <a:off x="126000" y="697320"/>
            <a:ext cx="4080240" cy="2179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31"/>
          <p:cNvSpPr txBox="1"/>
          <p:nvPr>
            <p:ph idx="11" type="ftr"/>
          </p:nvPr>
        </p:nvSpPr>
        <p:spPr>
          <a:xfrm>
            <a:off x="605160" y="3338280"/>
            <a:ext cx="266400" cy="12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31"/>
          <p:cNvSpPr txBox="1"/>
          <p:nvPr>
            <p:ph idx="10" type="dt"/>
          </p:nvPr>
        </p:nvSpPr>
        <p:spPr>
          <a:xfrm>
            <a:off x="4003920" y="3338280"/>
            <a:ext cx="251640" cy="12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31"/>
          <p:cNvSpPr txBox="1"/>
          <p:nvPr>
            <p:ph idx="12" type="sldNum"/>
          </p:nvPr>
        </p:nvSpPr>
        <p:spPr>
          <a:xfrm>
            <a:off x="4413240" y="3338280"/>
            <a:ext cx="178200" cy="12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marR="0" rtl="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60" marR="0" rtl="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60" marR="0" rtl="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60" marR="0" rtl="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60" marR="0" rtl="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60" marR="0" rtl="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60" marR="0" rtl="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60" marR="0" rtl="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60" marR="0" rtl="0" algn="l">
              <a:lnSpc>
                <a:spcPct val="100000"/>
              </a:lnSpc>
              <a:spcBef>
                <a:spcPts val="0"/>
              </a:spcBef>
              <a:buClr>
                <a:srgbClr val="7A0000"/>
              </a:buClr>
              <a:buSzPts val="600"/>
              <a:buFont typeface="Verdana"/>
              <a:buNone/>
              <a:defRPr b="0" i="0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di.ubi.pt/~desous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cs.cmu.edu/~bryant/pubdir/cmu-cs-10-140.pdf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1438549" y="714600"/>
            <a:ext cx="19104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Universidade d</a:t>
            </a:r>
            <a:r>
              <a:rPr lang="en-US" sz="1100"/>
              <a:t>e Araraquara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1047240" y="1219680"/>
            <a:ext cx="25128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1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CB0000"/>
                </a:solidFill>
                <a:latin typeface="Arial"/>
                <a:ea typeface="Arial"/>
                <a:cs typeface="Arial"/>
                <a:sym typeface="Arial"/>
              </a:rPr>
              <a:t>Programação Funcional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>
            <p:ph idx="4294967295" type="subTitle"/>
          </p:nvPr>
        </p:nvSpPr>
        <p:spPr>
          <a:xfrm>
            <a:off x="687600" y="1639080"/>
            <a:ext cx="3198600" cy="201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Adaptado de </a:t>
            </a:r>
            <a:r>
              <a:rPr b="0" i="0" lang="en-US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Simão Melo de Sousa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35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1"/>
          <p:cNvGrpSpPr/>
          <p:nvPr/>
        </p:nvGrpSpPr>
        <p:grpSpPr>
          <a:xfrm>
            <a:off x="0" y="3346200"/>
            <a:ext cx="4607640" cy="109440"/>
            <a:chOff x="0" y="3346200"/>
            <a:chExt cx="4607640" cy="109440"/>
          </a:xfrm>
        </p:grpSpPr>
        <p:sp>
          <p:nvSpPr>
            <p:cNvPr id="52" name="Google Shape;52;p1"/>
            <p:cNvSpPr/>
            <p:nvPr/>
          </p:nvSpPr>
          <p:spPr>
            <a:xfrm>
              <a:off x="0" y="334620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153612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307188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1"/>
          <p:cNvSpPr/>
          <p:nvPr/>
        </p:nvSpPr>
        <p:spPr>
          <a:xfrm>
            <a:off x="2162160" y="3338280"/>
            <a:ext cx="283320" cy="9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>
            <p:ph idx="10" type="dt"/>
          </p:nvPr>
        </p:nvSpPr>
        <p:spPr>
          <a:xfrm>
            <a:off x="4003920" y="3338280"/>
            <a:ext cx="25164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r>
              <a:rPr b="0" i="0" lang="en-US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aula 0</a:t>
            </a:r>
            <a:endParaRPr b="0" i="0" sz="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"/>
          <p:cNvSpPr txBox="1"/>
          <p:nvPr>
            <p:ph idx="12" type="sldNum"/>
          </p:nvPr>
        </p:nvSpPr>
        <p:spPr>
          <a:xfrm>
            <a:off x="4413240" y="3338280"/>
            <a:ext cx="17820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96120" y="61920"/>
            <a:ext cx="4417560" cy="595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Arial"/>
              <a:buNone/>
            </a:pPr>
            <a:r>
              <a:rPr b="0" lang="en-US" sz="14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máquinas de Turing e o paradigma imperativo</a:t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0"/>
          <p:cNvSpPr/>
          <p:nvPr/>
        </p:nvSpPr>
        <p:spPr>
          <a:xfrm>
            <a:off x="126000" y="569880"/>
            <a:ext cx="4357080" cy="62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programa imperativo </a:t>
            </a:r>
            <a:r>
              <a:rPr b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lê, escreve, executa operações 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toma decisões 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base no conteúdo de células de memória que contêm informação sobre as variáveis do programa, como </a:t>
            </a: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x,n,res 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seguinte programa java (que calcula o factorial)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138600" y="1436400"/>
            <a:ext cx="4406400" cy="150768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7440" marR="0" rtl="0" algn="l">
              <a:lnSpc>
                <a:spcPct val="110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CB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</a:t>
            </a: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Fatorial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7440" marR="0" rtl="0" algn="l">
              <a:lnSpc>
                <a:spcPct val="11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0280" marR="0" rtl="0" algn="l">
              <a:lnSpc>
                <a:spcPct val="11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CB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int</a:t>
            </a:r>
            <a:r>
              <a:rPr b="0" lang="en-US" sz="1000" strike="noStrike">
                <a:solidFill>
                  <a:srgbClr val="CB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alcular</a:t>
            </a: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lang="en-US" sz="1000" strike="noStrike">
                <a:solidFill>
                  <a:srgbClr val="CB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n)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0280" marR="0" rtl="0" algn="l">
              <a:lnSpc>
                <a:spcPct val="11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9720" marR="0" rtl="0" algn="l">
              <a:lnSpc>
                <a:spcPct val="11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CB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 = 1;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9440" lvl="0" marL="568800" marR="0" rtl="0" algn="l">
              <a:lnSpc>
                <a:spcPct val="119900"/>
              </a:lnSpc>
              <a:spcBef>
                <a:spcPts val="34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CB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lang="en-US" sz="1000" strike="noStrike">
                <a:solidFill>
                  <a:srgbClr val="CB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= 1; c &lt;= n; c++) res = res * c;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9720" marR="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CB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</a:t>
            </a: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res;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36880" marR="0" rtl="0" algn="l">
              <a:lnSpc>
                <a:spcPct val="11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7440" marR="0" rtl="0" algn="l">
              <a:lnSpc>
                <a:spcPct val="11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10"/>
          <p:cNvGrpSpPr/>
          <p:nvPr/>
        </p:nvGrpSpPr>
        <p:grpSpPr>
          <a:xfrm>
            <a:off x="0" y="3346200"/>
            <a:ext cx="4607640" cy="109440"/>
            <a:chOff x="0" y="3346200"/>
            <a:chExt cx="4607640" cy="109440"/>
          </a:xfrm>
        </p:grpSpPr>
        <p:sp>
          <p:nvSpPr>
            <p:cNvPr id="175" name="Google Shape;175;p10"/>
            <p:cNvSpPr/>
            <p:nvPr/>
          </p:nvSpPr>
          <p:spPr>
            <a:xfrm>
              <a:off x="0" y="334620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153612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307188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10"/>
          <p:cNvSpPr/>
          <p:nvPr/>
        </p:nvSpPr>
        <p:spPr>
          <a:xfrm>
            <a:off x="2162160" y="3338280"/>
            <a:ext cx="283320" cy="9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"/>
          <p:cNvSpPr txBox="1"/>
          <p:nvPr>
            <p:ph idx="10" type="dt"/>
          </p:nvPr>
        </p:nvSpPr>
        <p:spPr>
          <a:xfrm>
            <a:off x="4003920" y="3338280"/>
            <a:ext cx="25164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r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aula 0</a:t>
            </a:r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0"/>
          <p:cNvSpPr txBox="1"/>
          <p:nvPr>
            <p:ph idx="12" type="sldNum"/>
          </p:nvPr>
        </p:nvSpPr>
        <p:spPr>
          <a:xfrm>
            <a:off x="4413240" y="3338280"/>
            <a:ext cx="17820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fld id="{00000000-1234-1234-1234-123412341234}" type="slidenum"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29fff9aff_0_0"/>
          <p:cNvSpPr txBox="1"/>
          <p:nvPr>
            <p:ph type="title"/>
          </p:nvPr>
        </p:nvSpPr>
        <p:spPr>
          <a:xfrm>
            <a:off x="96120" y="61920"/>
            <a:ext cx="441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Arial"/>
              <a:buNone/>
            </a:pPr>
            <a:r>
              <a:rPr b="0" lang="en-US" sz="14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máquinas de Turing e o paradigma imperativo</a:t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3529fff9aff_0_0"/>
          <p:cNvSpPr/>
          <p:nvPr/>
        </p:nvSpPr>
        <p:spPr>
          <a:xfrm>
            <a:off x="126000" y="569880"/>
            <a:ext cx="43572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5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programa imperativo </a:t>
            </a:r>
            <a:r>
              <a:rPr b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lê, escreve, executa operações 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toma decisões 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base no conteúdo de células de memória que contêm informação sobre as variáveis do programa, como </a:t>
            </a: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x,n,res 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seguinte programa java (que calcula o factorial)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3529fff9aff_0_0"/>
          <p:cNvSpPr/>
          <p:nvPr/>
        </p:nvSpPr>
        <p:spPr>
          <a:xfrm>
            <a:off x="138600" y="1436400"/>
            <a:ext cx="4406400" cy="15078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7439" marR="0" rtl="0" algn="l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CB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</a:t>
            </a: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Fatorial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7439" marR="0" rtl="0" algn="l">
              <a:lnSpc>
                <a:spcPct val="11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0280" marR="0" rtl="0" algn="l">
              <a:lnSpc>
                <a:spcPct val="11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CB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int </a:t>
            </a: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alcular</a:t>
            </a: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lang="en-US" sz="1000" strike="noStrike">
                <a:solidFill>
                  <a:srgbClr val="CB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</a:t>
            </a: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n)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0280" marR="0" rtl="0" algn="l">
              <a:lnSpc>
                <a:spcPct val="11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9719" marR="0" rtl="0" algn="l">
              <a:lnSpc>
                <a:spcPct val="11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CB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(n &gt; 0)</a:t>
            </a:r>
            <a:endParaRPr sz="1000">
              <a:solidFill>
                <a:srgbClr val="CB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9719" marR="0" rtl="0" algn="l">
              <a:lnSpc>
                <a:spcPct val="11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CB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n * calcular(n - 1);</a:t>
            </a:r>
            <a:endParaRPr sz="1000">
              <a:solidFill>
                <a:srgbClr val="CB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9719" marR="0" rtl="0" algn="l">
              <a:lnSpc>
                <a:spcPct val="11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CB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1; 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36880" marR="0" rtl="0" algn="l">
              <a:lnSpc>
                <a:spcPct val="11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7439" marR="0" rtl="0" algn="l">
              <a:lnSpc>
                <a:spcPct val="11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3529fff9aff_0_0"/>
          <p:cNvGrpSpPr/>
          <p:nvPr/>
        </p:nvGrpSpPr>
        <p:grpSpPr>
          <a:xfrm>
            <a:off x="0" y="3346200"/>
            <a:ext cx="4607944" cy="109305"/>
            <a:chOff x="0" y="3346200"/>
            <a:chExt cx="4607944" cy="109305"/>
          </a:xfrm>
        </p:grpSpPr>
        <p:sp>
          <p:nvSpPr>
            <p:cNvPr id="189" name="Google Shape;189;g3529fff9aff_0_0"/>
            <p:cNvSpPr/>
            <p:nvPr/>
          </p:nvSpPr>
          <p:spPr>
            <a:xfrm>
              <a:off x="0" y="3346200"/>
              <a:ext cx="1536065" cy="109305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3529fff9aff_0_0"/>
            <p:cNvSpPr/>
            <p:nvPr/>
          </p:nvSpPr>
          <p:spPr>
            <a:xfrm>
              <a:off x="1536120" y="3346200"/>
              <a:ext cx="1536064" cy="109305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3529fff9aff_0_0"/>
            <p:cNvSpPr/>
            <p:nvPr/>
          </p:nvSpPr>
          <p:spPr>
            <a:xfrm>
              <a:off x="3071880" y="3346200"/>
              <a:ext cx="1536064" cy="109305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g3529fff9aff_0_0"/>
          <p:cNvSpPr/>
          <p:nvPr/>
        </p:nvSpPr>
        <p:spPr>
          <a:xfrm>
            <a:off x="2162160" y="3338280"/>
            <a:ext cx="2832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3529fff9aff_0_0"/>
          <p:cNvSpPr txBox="1"/>
          <p:nvPr>
            <p:ph idx="10" type="dt"/>
          </p:nvPr>
        </p:nvSpPr>
        <p:spPr>
          <a:xfrm>
            <a:off x="4003920" y="3338280"/>
            <a:ext cx="2517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r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aula 0</a:t>
            </a:r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g3529fff9aff_0_0"/>
          <p:cNvSpPr txBox="1"/>
          <p:nvPr>
            <p:ph idx="12" type="sldNum"/>
          </p:nvPr>
        </p:nvSpPr>
        <p:spPr>
          <a:xfrm>
            <a:off x="4413240" y="3338280"/>
            <a:ext cx="1782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fld id="{00000000-1234-1234-1234-123412341234}" type="slidenum"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>
            <p:ph type="title"/>
          </p:nvPr>
        </p:nvSpPr>
        <p:spPr>
          <a:xfrm>
            <a:off x="3146125" y="61925"/>
            <a:ext cx="1366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75">
            <a:noAutofit/>
          </a:bodyPr>
          <a:lstStyle/>
          <a:p>
            <a:pPr indent="0" lvl="0" marL="1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Arial"/>
              <a:buNone/>
            </a:pPr>
            <a:r>
              <a:rPr b="0" lang="en-US" sz="14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Church</a:t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9320" y="1365840"/>
            <a:ext cx="865800" cy="115704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1"/>
          <p:cNvSpPr/>
          <p:nvPr/>
        </p:nvSpPr>
        <p:spPr>
          <a:xfrm>
            <a:off x="28800" y="401040"/>
            <a:ext cx="4478400" cy="283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0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 como Alan Turing, e no mesmo ano de 1936, Alonzo Church (orientador do A. Turing) dá uma definição alternativa de algoritmo e da execução de programas responde pela negativa à questão de D. Hilbert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9079" marR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sua definição é de natureza bem diferente da das máquinas de Turing, embora se descobre cedo que ambas são equivalentes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3360" marR="0" rtl="0" algn="l">
              <a:lnSpc>
                <a:spcPct val="119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Church introduz o </a:t>
            </a:r>
            <a:r>
              <a:rPr b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cálculo lambda 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λ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-calculus)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0680" lvl="0" marL="3384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CB0000"/>
              </a:buClr>
              <a:buSzPts val="1000"/>
              <a:buFont typeface="Lucida Sans"/>
              <a:buChar char="•"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 de base: </a:t>
            </a:r>
            <a:r>
              <a:rPr b="0" i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variável.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0680" lvl="0" marL="3384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CB0000"/>
              </a:buClr>
              <a:buSzPts val="1000"/>
              <a:buFont typeface="Lucida Sans"/>
              <a:buChar char="•"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abstração: </a:t>
            </a:r>
            <a:r>
              <a:rPr b="0" i="1" lang="en-US" sz="1000" strike="noStrike">
                <a:solidFill>
                  <a:srgbClr val="BC1919"/>
                </a:solidFill>
                <a:latin typeface="Georgia"/>
                <a:ea typeface="Georgia"/>
                <a:cs typeface="Georgia"/>
                <a:sym typeface="Georgia"/>
              </a:rPr>
              <a:t>λ</a:t>
            </a:r>
            <a:r>
              <a:rPr b="0" i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1" lang="en-US" sz="1000" strike="noStrike">
                <a:solidFill>
                  <a:srgbClr val="BC1919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b="0" i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função an</a:t>
            </a:r>
            <a:r>
              <a:rPr lang="en-US" sz="1000"/>
              <a:t>ô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nima de um parâmetro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formal, </a:t>
            </a:r>
            <a:r>
              <a:rPr b="0" i="1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de corpo </a:t>
            </a:r>
            <a:r>
              <a:rPr b="0" i="1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0680" lvl="0" marL="338400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rgbClr val="CB0000"/>
              </a:buClr>
              <a:buSzPts val="1000"/>
              <a:buFont typeface="Lucida Sans"/>
              <a:buChar char="•"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Aplicação: </a:t>
            </a:r>
            <a:r>
              <a:rPr b="0" lang="en-US" sz="1000" strike="noStrike">
                <a:solidFill>
                  <a:srgbClr val="BC1919"/>
                </a:solidFill>
                <a:latin typeface="Lucida Sans"/>
                <a:ea typeface="Lucida Sans"/>
                <a:cs typeface="Lucida Sans"/>
                <a:sym typeface="Lucida Sans"/>
              </a:rPr>
              <a:t>(</a:t>
            </a:r>
            <a:r>
              <a:rPr b="0" i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M N</a:t>
            </a:r>
            <a:r>
              <a:rPr b="0" lang="en-US" sz="1000" strike="noStrike">
                <a:solidFill>
                  <a:srgbClr val="BC1919"/>
                </a:solidFill>
                <a:latin typeface="Lucida Sans"/>
                <a:ea typeface="Lucida Sans"/>
                <a:cs typeface="Lucida Sans"/>
                <a:sym typeface="Lucida Sans"/>
              </a:rPr>
              <a:t>)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 função </a:t>
            </a:r>
            <a:r>
              <a:rPr b="0" i="1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aplicada ao parâmetro</a:t>
            </a:r>
            <a:r>
              <a:rPr lang="en-US" sz="1000"/>
              <a:t> </a:t>
            </a:r>
            <a:r>
              <a:rPr b="0" i="1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3360" marR="0" rtl="0" algn="l">
              <a:lnSpc>
                <a:spcPct val="100000"/>
              </a:lnSpc>
              <a:spcBef>
                <a:spcPts val="584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Computação: a regra da redução </a:t>
            </a:r>
            <a:r>
              <a:rPr b="0" i="1"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β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lang="en-US" sz="1000" strike="noStrike">
                <a:solidFill>
                  <a:srgbClr val="BC1919"/>
                </a:solidFill>
                <a:latin typeface="Lucida Sans"/>
                <a:ea typeface="Lucida Sans"/>
                <a:cs typeface="Lucida Sans"/>
                <a:sym typeface="Lucida Sans"/>
              </a:rPr>
              <a:t>(</a:t>
            </a:r>
            <a:r>
              <a:rPr b="0" i="1" lang="en-US" sz="1000" strike="noStrike">
                <a:solidFill>
                  <a:srgbClr val="BC1919"/>
                </a:solidFill>
                <a:latin typeface="Georgia"/>
                <a:ea typeface="Georgia"/>
                <a:cs typeface="Georgia"/>
                <a:sym typeface="Georgia"/>
              </a:rPr>
              <a:t>λ</a:t>
            </a:r>
            <a:r>
              <a:rPr b="0" i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1" lang="en-US" sz="1000" strike="noStrike">
                <a:solidFill>
                  <a:srgbClr val="BC1919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b="0" i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lang="en-US" sz="1000" strike="noStrike">
                <a:solidFill>
                  <a:srgbClr val="BC1919"/>
                </a:solidFill>
                <a:latin typeface="Lucida Sans"/>
                <a:ea typeface="Lucida Sans"/>
                <a:cs typeface="Lucida Sans"/>
                <a:sym typeface="Lucida Sans"/>
              </a:rPr>
              <a:t>)</a:t>
            </a:r>
            <a:r>
              <a:rPr b="0" i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lang="en-US" sz="1000" strike="noStrike">
                <a:solidFill>
                  <a:srgbClr val="BC1919"/>
                </a:solidFill>
                <a:latin typeface="Lucida Sans"/>
                <a:ea typeface="Lucida Sans"/>
                <a:cs typeface="Lucida Sans"/>
                <a:sym typeface="Lucida Sans"/>
              </a:rPr>
              <a:t>→</a:t>
            </a:r>
            <a:r>
              <a:rPr b="0" baseline="-25000" i="1" lang="en-US" sz="105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β </a:t>
            </a:r>
            <a:r>
              <a:rPr b="0" i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lang="en-US" sz="1000" strike="noStrike">
                <a:solidFill>
                  <a:srgbClr val="BC1919"/>
                </a:solidFill>
                <a:latin typeface="Lucida Sans"/>
                <a:ea typeface="Lucida Sans"/>
                <a:cs typeface="Lucida Sans"/>
                <a:sym typeface="Lucida Sans"/>
              </a:rPr>
              <a:t>[</a:t>
            </a:r>
            <a:r>
              <a:rPr b="0" i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lang="en-US" sz="1000" strike="noStrike">
                <a:solidFill>
                  <a:srgbClr val="BC1919"/>
                </a:solidFill>
                <a:latin typeface="Lucida Sans"/>
                <a:ea typeface="Lucida Sans"/>
                <a:cs typeface="Lucida Sans"/>
                <a:sym typeface="Lucida Sans"/>
              </a:rPr>
              <a:t>:= </a:t>
            </a:r>
            <a:r>
              <a:rPr b="0" i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lang="en-US" sz="1000" strike="noStrike">
                <a:solidFill>
                  <a:srgbClr val="BC1919"/>
                </a:solidFill>
                <a:latin typeface="Lucida Sans"/>
                <a:ea typeface="Lucida Sans"/>
                <a:cs typeface="Lucida Sans"/>
                <a:sym typeface="Lucida Sans"/>
              </a:rPr>
              <a:t>]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9079" marR="0" rtl="0" algn="l">
              <a:lnSpc>
                <a:spcPct val="119900"/>
              </a:lnSpc>
              <a:spcBef>
                <a:spcPts val="6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8E00"/>
                </a:solidFill>
                <a:latin typeface="Arial"/>
                <a:ea typeface="Arial"/>
                <a:cs typeface="Arial"/>
                <a:sym typeface="Arial"/>
              </a:rPr>
              <a:t>programa: 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termo do cálculo lambda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9079" marR="0" rtl="0" algn="l">
              <a:lnSpc>
                <a:spcPct val="11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8E00"/>
                </a:solidFill>
                <a:latin typeface="Arial"/>
                <a:ea typeface="Arial"/>
                <a:cs typeface="Arial"/>
                <a:sym typeface="Arial"/>
              </a:rPr>
              <a:t>execução: </a:t>
            </a:r>
            <a:r>
              <a:rPr b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basta a aplicação 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 regra </a:t>
            </a:r>
            <a:r>
              <a:rPr b="0" i="1"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β 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(nada de hardware complexo)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11"/>
          <p:cNvGrpSpPr/>
          <p:nvPr/>
        </p:nvGrpSpPr>
        <p:grpSpPr>
          <a:xfrm>
            <a:off x="0" y="3346200"/>
            <a:ext cx="4607640" cy="109440"/>
            <a:chOff x="0" y="3346200"/>
            <a:chExt cx="4607640" cy="109440"/>
          </a:xfrm>
        </p:grpSpPr>
        <p:sp>
          <p:nvSpPr>
            <p:cNvPr id="203" name="Google Shape;203;p11"/>
            <p:cNvSpPr/>
            <p:nvPr/>
          </p:nvSpPr>
          <p:spPr>
            <a:xfrm>
              <a:off x="0" y="334620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153612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535976" y="1097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307188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535976" y="1097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11"/>
          <p:cNvSpPr/>
          <p:nvPr/>
        </p:nvSpPr>
        <p:spPr>
          <a:xfrm>
            <a:off x="2162160" y="3338280"/>
            <a:ext cx="283320" cy="9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1"/>
          <p:cNvSpPr txBox="1"/>
          <p:nvPr>
            <p:ph idx="10" type="dt"/>
          </p:nvPr>
        </p:nvSpPr>
        <p:spPr>
          <a:xfrm>
            <a:off x="4003920" y="3338280"/>
            <a:ext cx="25164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r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aula 0</a:t>
            </a:r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1"/>
          <p:cNvSpPr txBox="1"/>
          <p:nvPr>
            <p:ph idx="12" type="sldNum"/>
          </p:nvPr>
        </p:nvSpPr>
        <p:spPr>
          <a:xfrm>
            <a:off x="4413240" y="3338280"/>
            <a:ext cx="17820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fld id="{00000000-1234-1234-1234-123412341234}" type="slidenum"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type="title"/>
          </p:nvPr>
        </p:nvSpPr>
        <p:spPr>
          <a:xfrm>
            <a:off x="211377" y="61925"/>
            <a:ext cx="4302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75">
            <a:noAutofit/>
          </a:bodyPr>
          <a:lstStyle/>
          <a:p>
            <a:pPr indent="0" lvl="0" marL="1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Arial"/>
              <a:buNone/>
            </a:pPr>
            <a:r>
              <a:rPr b="0" lang="en-US" sz="14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 cálculo lambda e a programação funcional</a:t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2"/>
          <p:cNvSpPr/>
          <p:nvPr/>
        </p:nvSpPr>
        <p:spPr>
          <a:xfrm>
            <a:off x="126000" y="401040"/>
            <a:ext cx="401652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1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 </a:t>
            </a:r>
            <a:r>
              <a:rPr b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programa funcional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definimos funções 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(possivelmente recursivas),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BC1919"/>
                </a:solidFill>
              </a:rPr>
              <a:t>elas sao compostas e aplicadas</a:t>
            </a:r>
            <a:r>
              <a:rPr b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</a:t>
            </a:r>
            <a:r>
              <a:rPr b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calcular 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</a:t>
            </a:r>
            <a:r>
              <a:rPr b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resultados 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esperados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 como no seguinte exemplo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2"/>
          <p:cNvSpPr/>
          <p:nvPr/>
        </p:nvSpPr>
        <p:spPr>
          <a:xfrm>
            <a:off x="138600" y="1159920"/>
            <a:ext cx="4406400" cy="29304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70280" marR="0" rtl="0" algn="l">
              <a:lnSpc>
                <a:spcPct val="110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CB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rec </a:t>
            </a: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 =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3480" marR="0" rtl="0" algn="l">
              <a:lnSpc>
                <a:spcPct val="11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CB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</a:t>
            </a: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→ </a:t>
            </a:r>
            <a:r>
              <a:rPr b="0" lang="en-US" sz="1000" strike="noStrike">
                <a:solidFill>
                  <a:srgbClr val="CB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n=0 </a:t>
            </a:r>
            <a:r>
              <a:rPr b="0" lang="en-US" sz="1000" strike="noStrike">
                <a:solidFill>
                  <a:srgbClr val="CB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lang="en-US" sz="1000" strike="noStrike">
                <a:solidFill>
                  <a:srgbClr val="CB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* (fact (n-1))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2"/>
          <p:cNvSpPr/>
          <p:nvPr/>
        </p:nvSpPr>
        <p:spPr>
          <a:xfrm>
            <a:off x="100440" y="1539360"/>
            <a:ext cx="4057200" cy="175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3816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numa linguagem de programação funcional pura, as funções são cidadãs de primeira classe, como qualquer outro valor (como os inteiros, por exemplo) podem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0679" lvl="0" marL="3132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CB0000"/>
              </a:buClr>
              <a:buSzPts val="1000"/>
              <a:buFont typeface="Lucida Sans"/>
              <a:buChar char="•"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lhes ser atribuído um nome (ou não)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0679" lvl="0" marL="313200" marR="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CB0000"/>
              </a:buClr>
              <a:buSzPts val="1000"/>
              <a:buFont typeface="Lucida Sans"/>
              <a:buChar char="•"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 avaliadas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0679" lvl="0" marL="3132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B0000"/>
              </a:buClr>
              <a:buSzPts val="1000"/>
              <a:buFont typeface="Lucida Sans"/>
              <a:buChar char="•"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 passadas como argumento (de outras funções)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0679" lvl="0" marL="3132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B0000"/>
              </a:buClr>
              <a:buSzPts val="1000"/>
              <a:buFont typeface="Lucida Sans"/>
              <a:buChar char="•"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 devolvidas como resultado de funções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5040" lvl="0" marL="313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CB0000"/>
              </a:buClr>
              <a:buSzPts val="1000"/>
              <a:buFont typeface="Lucida Sans"/>
              <a:buChar char="•"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 usadas em qualquer local onde se espera uma expressão veremos a importância destes fatos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12"/>
          <p:cNvGrpSpPr/>
          <p:nvPr/>
        </p:nvGrpSpPr>
        <p:grpSpPr>
          <a:xfrm>
            <a:off x="0" y="3346200"/>
            <a:ext cx="4607640" cy="109440"/>
            <a:chOff x="0" y="3346200"/>
            <a:chExt cx="4607640" cy="109440"/>
          </a:xfrm>
        </p:grpSpPr>
        <p:sp>
          <p:nvSpPr>
            <p:cNvPr id="218" name="Google Shape;218;p12"/>
            <p:cNvSpPr/>
            <p:nvPr/>
          </p:nvSpPr>
          <p:spPr>
            <a:xfrm>
              <a:off x="0" y="334620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2"/>
            <p:cNvSpPr/>
            <p:nvPr/>
          </p:nvSpPr>
          <p:spPr>
            <a:xfrm>
              <a:off x="153612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307188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12"/>
          <p:cNvSpPr/>
          <p:nvPr/>
        </p:nvSpPr>
        <p:spPr>
          <a:xfrm>
            <a:off x="2162160" y="3338280"/>
            <a:ext cx="283320" cy="9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2"/>
          <p:cNvSpPr txBox="1"/>
          <p:nvPr>
            <p:ph idx="10" type="dt"/>
          </p:nvPr>
        </p:nvSpPr>
        <p:spPr>
          <a:xfrm>
            <a:off x="4003920" y="3338280"/>
            <a:ext cx="25164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r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aula 0</a:t>
            </a:r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2"/>
          <p:cNvSpPr txBox="1"/>
          <p:nvPr>
            <p:ph idx="12" type="sldNum"/>
          </p:nvPr>
        </p:nvSpPr>
        <p:spPr>
          <a:xfrm>
            <a:off x="4413240" y="3338280"/>
            <a:ext cx="17820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fld id="{00000000-1234-1234-1234-123412341234}" type="slidenum"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/>
          <p:nvPr>
            <p:ph type="title"/>
          </p:nvPr>
        </p:nvSpPr>
        <p:spPr>
          <a:xfrm>
            <a:off x="138602" y="61925"/>
            <a:ext cx="4374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75">
            <a:noAutofit/>
          </a:bodyPr>
          <a:lstStyle/>
          <a:p>
            <a:pPr indent="0" lvl="0" marL="1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Arial"/>
              <a:buNone/>
            </a:pPr>
            <a:r>
              <a:rPr b="0" lang="en-US" sz="14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 cálculo lambda e a programação funcional</a:t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3"/>
          <p:cNvSpPr/>
          <p:nvPr/>
        </p:nvSpPr>
        <p:spPr>
          <a:xfrm>
            <a:off x="126000" y="734400"/>
            <a:ext cx="3976560" cy="31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(ab)usando da notação original de A. Church podemos reescrever o código seguinte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3"/>
          <p:cNvSpPr/>
          <p:nvPr/>
        </p:nvSpPr>
        <p:spPr>
          <a:xfrm>
            <a:off x="138600" y="1134360"/>
            <a:ext cx="4406400" cy="15156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03480" marR="0" rtl="0" algn="l">
              <a:lnSpc>
                <a:spcPct val="119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CB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</a:t>
            </a: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→ </a:t>
            </a:r>
            <a:r>
              <a:rPr b="0" lang="en-US" sz="1000" strike="noStrike">
                <a:solidFill>
                  <a:srgbClr val="CB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n=0 </a:t>
            </a:r>
            <a:r>
              <a:rPr b="0" lang="en-US" sz="1000" strike="noStrike">
                <a:solidFill>
                  <a:srgbClr val="CB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lang="en-US" sz="1000" strike="noStrike">
                <a:solidFill>
                  <a:srgbClr val="CB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b="0" lang="en-US" sz="1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* (fact (n-1))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3"/>
          <p:cNvSpPr/>
          <p:nvPr/>
        </p:nvSpPr>
        <p:spPr>
          <a:xfrm>
            <a:off x="126000" y="1341720"/>
            <a:ext cx="4357080" cy="15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forma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339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λ </a:t>
            </a:r>
            <a:r>
              <a:rPr b="0" i="1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1" lang="en-US" sz="10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r>
              <a:rPr b="0" i="1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 </a:t>
            </a:r>
            <a:r>
              <a:rPr b="0" lang="en-US" sz="1000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= 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 i="1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1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n </a:t>
            </a:r>
            <a:r>
              <a:rPr b="0" lang="en-US" sz="1000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∗ (</a:t>
            </a:r>
            <a:r>
              <a:rPr b="0" i="1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 </a:t>
            </a:r>
            <a:r>
              <a:rPr b="0" lang="en-US" sz="1000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(</a:t>
            </a:r>
            <a:r>
              <a:rPr b="0" i="1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lang="en-US" sz="1000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− 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000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))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33920" marR="0" rtl="0" algn="l">
              <a:lnSpc>
                <a:spcPct val="100000"/>
              </a:lnSpc>
              <a:spcBef>
                <a:spcPts val="249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são as agora famosas </a:t>
            </a:r>
            <a:r>
              <a:rPr b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lambda expressions 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se introduziram no Java, C#, C++</a:t>
            </a:r>
            <a:r>
              <a:rPr lang="en-US" sz="1000"/>
              <a:t>, Python.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são elementos programação funcional que as linguagens agora integram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p13"/>
          <p:cNvGrpSpPr/>
          <p:nvPr/>
        </p:nvGrpSpPr>
        <p:grpSpPr>
          <a:xfrm>
            <a:off x="0" y="3346200"/>
            <a:ext cx="4607640" cy="109440"/>
            <a:chOff x="0" y="3346200"/>
            <a:chExt cx="4607640" cy="109440"/>
          </a:xfrm>
        </p:grpSpPr>
        <p:sp>
          <p:nvSpPr>
            <p:cNvPr id="233" name="Google Shape;233;p13"/>
            <p:cNvSpPr/>
            <p:nvPr/>
          </p:nvSpPr>
          <p:spPr>
            <a:xfrm>
              <a:off x="0" y="334620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153612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307188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13"/>
          <p:cNvSpPr/>
          <p:nvPr/>
        </p:nvSpPr>
        <p:spPr>
          <a:xfrm>
            <a:off x="2162160" y="3338280"/>
            <a:ext cx="283320" cy="9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 txBox="1"/>
          <p:nvPr>
            <p:ph idx="10" type="dt"/>
          </p:nvPr>
        </p:nvSpPr>
        <p:spPr>
          <a:xfrm>
            <a:off x="4003920" y="3338280"/>
            <a:ext cx="25164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r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aula 0</a:t>
            </a:r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13"/>
          <p:cNvSpPr txBox="1"/>
          <p:nvPr>
            <p:ph idx="12" type="sldNum"/>
          </p:nvPr>
        </p:nvSpPr>
        <p:spPr>
          <a:xfrm>
            <a:off x="4413240" y="3338280"/>
            <a:ext cx="17820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fld id="{00000000-1234-1234-1234-123412341234}" type="slidenum"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>
            <p:ph type="title"/>
          </p:nvPr>
        </p:nvSpPr>
        <p:spPr>
          <a:xfrm>
            <a:off x="1415750" y="61925"/>
            <a:ext cx="30969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75">
            <a:noAutofit/>
          </a:bodyPr>
          <a:lstStyle/>
          <a:p>
            <a:pPr indent="0" lvl="0" marL="1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Arial"/>
              <a:buNone/>
            </a:pPr>
            <a:r>
              <a:rPr b="0" lang="en-US" sz="14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 tese de Church-Turing</a:t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4"/>
          <p:cNvSpPr/>
          <p:nvPr/>
        </p:nvSpPr>
        <p:spPr>
          <a:xfrm>
            <a:off x="87840" y="474480"/>
            <a:ext cx="4410360" cy="2638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25">
            <a:spAutoFit/>
          </a:bodyPr>
          <a:lstStyle/>
          <a:p>
            <a:pPr indent="0" lvl="0" marL="5004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1937, A. Turing demonstrou que o calculo lambda e as máquinas de Turing são formalismos com a mesma expressividade: uma função é </a:t>
            </a:r>
            <a:r>
              <a:rPr b="1" lang="en-US" sz="11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computável </a:t>
            </a: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uma máquina de Turing </a:t>
            </a:r>
            <a:r>
              <a:rPr b="1" lang="en-US" sz="11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se e só se </a:t>
            </a: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</a:t>
            </a:r>
            <a:r>
              <a:rPr b="1" lang="en-US" sz="11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computável </a:t>
            </a: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cálculo-</a:t>
            </a:r>
            <a:r>
              <a:rPr b="0" i="1" lang="en-US" sz="11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λ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040" marR="0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04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-US" sz="11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Tese de Church-Turing </a:t>
            </a: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foi então formulada e afirma que uma função </a:t>
            </a:r>
            <a:r>
              <a:rPr b="1" lang="en-US" sz="11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computável </a:t>
            </a: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(um algoritmo) em </a:t>
            </a:r>
            <a:r>
              <a:rPr b="1" lang="en-US" sz="11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qualquer formalismo computacional </a:t>
            </a: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também </a:t>
            </a:r>
            <a:r>
              <a:rPr b="1" lang="en-US" sz="11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computável por uma máquina de Turing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760" marR="0" rtl="0" algn="l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termos mais leigos: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8960" lvl="0" marL="327600" marR="0" rtl="0" algn="l">
              <a:lnSpc>
                <a:spcPct val="102000"/>
              </a:lnSpc>
              <a:spcBef>
                <a:spcPts val="601"/>
              </a:spcBef>
              <a:spcAft>
                <a:spcPts val="0"/>
              </a:spcAft>
              <a:buClr>
                <a:srgbClr val="CB0000"/>
              </a:buClr>
              <a:buSzPts val="1100"/>
              <a:buFont typeface="Lucida Sans"/>
              <a:buChar char="•"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todas as linguagens de programação são </a:t>
            </a:r>
            <a:r>
              <a:rPr b="1" lang="en-US" sz="11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computacionalmente equivalentes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8960" lvl="0" marL="327600" marR="0" rtl="0" algn="l">
              <a:lnSpc>
                <a:spcPct val="102000"/>
              </a:lnSpc>
              <a:spcBef>
                <a:spcPts val="300"/>
              </a:spcBef>
              <a:spcAft>
                <a:spcPts val="0"/>
              </a:spcAft>
              <a:buClr>
                <a:srgbClr val="CB0000"/>
              </a:buClr>
              <a:buSzPts val="1100"/>
              <a:buFont typeface="Lucida Sans"/>
              <a:buChar char="•"/>
            </a:pPr>
            <a:r>
              <a:rPr b="1" lang="en-US" sz="11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qualquer algoritmo </a:t>
            </a: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 ser expresso usando um destes formalismos (que são equivalentes)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0" y="3346200"/>
            <a:ext cx="4607640" cy="109440"/>
            <a:chOff x="0" y="3346200"/>
            <a:chExt cx="4607640" cy="109440"/>
          </a:xfrm>
        </p:grpSpPr>
        <p:sp>
          <p:nvSpPr>
            <p:cNvPr id="246" name="Google Shape;246;p14"/>
            <p:cNvSpPr/>
            <p:nvPr/>
          </p:nvSpPr>
          <p:spPr>
            <a:xfrm>
              <a:off x="0" y="334620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153612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07188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14"/>
          <p:cNvSpPr/>
          <p:nvPr/>
        </p:nvSpPr>
        <p:spPr>
          <a:xfrm>
            <a:off x="2162160" y="3338280"/>
            <a:ext cx="283320" cy="9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4"/>
          <p:cNvSpPr txBox="1"/>
          <p:nvPr>
            <p:ph idx="10" type="dt"/>
          </p:nvPr>
        </p:nvSpPr>
        <p:spPr>
          <a:xfrm>
            <a:off x="4003920" y="3338280"/>
            <a:ext cx="25164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r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aula 0</a:t>
            </a:r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4"/>
          <p:cNvSpPr txBox="1"/>
          <p:nvPr>
            <p:ph idx="12" type="sldNum"/>
          </p:nvPr>
        </p:nvSpPr>
        <p:spPr>
          <a:xfrm>
            <a:off x="4413240" y="3338280"/>
            <a:ext cx="17820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fld id="{00000000-1234-1234-1234-123412341234}" type="slidenum"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>
            <p:ph type="title"/>
          </p:nvPr>
        </p:nvSpPr>
        <p:spPr>
          <a:xfrm>
            <a:off x="96120" y="61920"/>
            <a:ext cx="4417560" cy="59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3243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Arial"/>
              <a:buNone/>
            </a:pPr>
            <a:r>
              <a:rPr b="0" lang="en-US" sz="12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mas as linguagens de programação </a:t>
            </a:r>
            <a:r>
              <a:rPr b="1" lang="en-US" sz="1200" strike="noStrike">
                <a:solidFill>
                  <a:srgbClr val="008E00"/>
                </a:solidFill>
                <a:latin typeface="Arial"/>
                <a:ea typeface="Arial"/>
                <a:cs typeface="Arial"/>
                <a:sym typeface="Arial"/>
              </a:rPr>
              <a:t>não nascem todas iguais...</a:t>
            </a:r>
            <a:endParaRPr b="0" sz="1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5"/>
          <p:cNvSpPr/>
          <p:nvPr/>
        </p:nvSpPr>
        <p:spPr>
          <a:xfrm>
            <a:off x="100440" y="401040"/>
            <a:ext cx="4346280" cy="2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são computacionalmente equivalentes, mas tem comodidades e expressividade diferentes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60" marR="0" rtl="0" algn="l">
              <a:lnSpc>
                <a:spcPct val="119900"/>
              </a:lnSpc>
              <a:spcBef>
                <a:spcPts val="31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procura das construções programáticas mais expressivas ou mais </a:t>
            </a:r>
            <a:r>
              <a:rPr lang="en-US" sz="1000"/>
              <a:t>cômodas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uma luta sem fim que leva a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0679" lvl="0" marL="313200" marR="0" rtl="0" algn="l">
              <a:lnSpc>
                <a:spcPct val="100000"/>
              </a:lnSpc>
              <a:spcBef>
                <a:spcPts val="374"/>
              </a:spcBef>
              <a:spcAft>
                <a:spcPts val="0"/>
              </a:spcAft>
              <a:buClr>
                <a:srgbClr val="CB0000"/>
              </a:buClr>
              <a:buSzPts val="1000"/>
              <a:buFont typeface="Lucida Sans"/>
              <a:buChar char="•"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diferentes formas de representação dos dados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0679" lvl="0" marL="31320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CB0000"/>
              </a:buClr>
              <a:buSzPts val="1000"/>
              <a:buFont typeface="Lucida Sans"/>
              <a:buChar char="•"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diferentes modelos de execução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0679" lvl="0" marL="31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CB0000"/>
              </a:buClr>
              <a:buSzPts val="1000"/>
              <a:buFont typeface="Lucida Sans"/>
              <a:buChar char="•"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diferentes mecanismos de abstração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6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muitas outras características desejáveis entram em conta no momento do desenho de novas linguagens de programação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0679" lvl="0" marL="31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CB0000"/>
              </a:buClr>
              <a:buSzPts val="1000"/>
              <a:buFont typeface="Lucida Sans"/>
              <a:buChar char="•"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 da execução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0679" lvl="0" marL="31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CB0000"/>
              </a:buClr>
              <a:buSzPts val="1000"/>
              <a:buFont typeface="Lucida Sans"/>
              <a:buChar char="•"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eficiência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0679" lvl="0" marL="31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CB0000"/>
              </a:buClr>
              <a:buSzPts val="1000"/>
              <a:buFont typeface="Lucida Sans"/>
              <a:buChar char="•"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modularidade e capacidade de manutenção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0679" lvl="0" marL="31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CB0000"/>
              </a:buClr>
              <a:buSzPts val="1000"/>
              <a:buFont typeface="Lucida Sans"/>
              <a:buChar char="•"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55880" lvl="0" marL="115308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b="1" lang="en-US" sz="1000" strike="noStrike">
                <a:solidFill>
                  <a:srgbClr val="008E00"/>
                </a:solidFill>
                <a:latin typeface="Arial"/>
                <a:ea typeface="Arial"/>
                <a:cs typeface="Arial"/>
                <a:sym typeface="Arial"/>
              </a:rPr>
              <a:t>dependendo do problema em causa, algumas linguagens de programação serão mais </a:t>
            </a:r>
            <a:r>
              <a:rPr b="1" lang="en-US" sz="1000">
                <a:solidFill>
                  <a:srgbClr val="008E00"/>
                </a:solidFill>
              </a:rPr>
              <a:t>adequadas</a:t>
            </a:r>
            <a:r>
              <a:rPr b="1" lang="en-US" sz="1000" strike="noStrike">
                <a:solidFill>
                  <a:srgbClr val="008E00"/>
                </a:solidFill>
                <a:latin typeface="Arial"/>
                <a:ea typeface="Arial"/>
                <a:cs typeface="Arial"/>
                <a:sym typeface="Arial"/>
              </a:rPr>
              <a:t> do que outras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0" y="3346200"/>
            <a:ext cx="4607640" cy="109440"/>
            <a:chOff x="0" y="3346200"/>
            <a:chExt cx="4607640" cy="109440"/>
          </a:xfrm>
        </p:grpSpPr>
        <p:sp>
          <p:nvSpPr>
            <p:cNvPr id="259" name="Google Shape;259;p15"/>
            <p:cNvSpPr/>
            <p:nvPr/>
          </p:nvSpPr>
          <p:spPr>
            <a:xfrm>
              <a:off x="0" y="334620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153612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307188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p15"/>
          <p:cNvSpPr/>
          <p:nvPr/>
        </p:nvSpPr>
        <p:spPr>
          <a:xfrm>
            <a:off x="2162160" y="3338280"/>
            <a:ext cx="283320" cy="9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5"/>
          <p:cNvSpPr txBox="1"/>
          <p:nvPr>
            <p:ph idx="10" type="dt"/>
          </p:nvPr>
        </p:nvSpPr>
        <p:spPr>
          <a:xfrm>
            <a:off x="4003920" y="3338280"/>
            <a:ext cx="25164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r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aula 0</a:t>
            </a:r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15"/>
          <p:cNvSpPr txBox="1"/>
          <p:nvPr>
            <p:ph idx="12" type="sldNum"/>
          </p:nvPr>
        </p:nvSpPr>
        <p:spPr>
          <a:xfrm>
            <a:off x="4413240" y="3338280"/>
            <a:ext cx="17820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fld id="{00000000-1234-1234-1234-123412341234}" type="slidenum"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 txBox="1"/>
          <p:nvPr>
            <p:ph type="title"/>
          </p:nvPr>
        </p:nvSpPr>
        <p:spPr>
          <a:xfrm>
            <a:off x="96120" y="61920"/>
            <a:ext cx="4417560" cy="595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75">
            <a:noAutofit/>
          </a:bodyPr>
          <a:lstStyle/>
          <a:p>
            <a:pPr indent="0" lvl="0" marL="84887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Arial"/>
              <a:buNone/>
            </a:pPr>
            <a:r>
              <a:rPr b="0" lang="en-US" sz="14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uma opinião do criador da linguagem FORTRAN</a:t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126000" y="956160"/>
            <a:ext cx="3311640" cy="153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e percursor da programação funcional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9360" lvl="0" marL="170640" marR="0" rtl="0" algn="just">
              <a:lnSpc>
                <a:spcPct val="100000"/>
              </a:lnSpc>
              <a:spcBef>
                <a:spcPts val="709"/>
              </a:spcBef>
              <a:spcAft>
                <a:spcPts val="0"/>
              </a:spcAft>
              <a:buNone/>
            </a:pPr>
            <a:r>
              <a:rPr b="0" i="1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programs deal with structured data, ... do not name their arguments, and do not require the complex machinery of procedure declarations ...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0640" marR="0" rtl="0" algn="l">
              <a:lnSpc>
                <a:spcPct val="10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624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None/>
            </a:pPr>
            <a:r>
              <a:rPr b="1" i="1" lang="en-US" sz="9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Can programming be liberated from the von Neumann style?</a:t>
            </a:r>
            <a:endParaRPr b="0" sz="9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0640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None/>
            </a:pPr>
            <a:r>
              <a:rPr b="0" i="1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John Backus, Turing lecture, 1978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1680" y="1387440"/>
            <a:ext cx="865800" cy="82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2" name="Google Shape;272;p16"/>
          <p:cNvGrpSpPr/>
          <p:nvPr/>
        </p:nvGrpSpPr>
        <p:grpSpPr>
          <a:xfrm>
            <a:off x="0" y="3346200"/>
            <a:ext cx="4607640" cy="109440"/>
            <a:chOff x="0" y="3346200"/>
            <a:chExt cx="4607640" cy="109440"/>
          </a:xfrm>
        </p:grpSpPr>
        <p:sp>
          <p:nvSpPr>
            <p:cNvPr id="273" name="Google Shape;273;p16"/>
            <p:cNvSpPr/>
            <p:nvPr/>
          </p:nvSpPr>
          <p:spPr>
            <a:xfrm>
              <a:off x="0" y="334620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535976" y="1097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53612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535976" y="1097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307188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535976" y="1097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16"/>
          <p:cNvSpPr/>
          <p:nvPr/>
        </p:nvSpPr>
        <p:spPr>
          <a:xfrm>
            <a:off x="2162160" y="3338280"/>
            <a:ext cx="283320" cy="9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6"/>
          <p:cNvSpPr txBox="1"/>
          <p:nvPr>
            <p:ph idx="10" type="dt"/>
          </p:nvPr>
        </p:nvSpPr>
        <p:spPr>
          <a:xfrm>
            <a:off x="4003920" y="3338280"/>
            <a:ext cx="25164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r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aula 0</a:t>
            </a:r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6"/>
          <p:cNvSpPr txBox="1"/>
          <p:nvPr>
            <p:ph idx="12" type="sldNum"/>
          </p:nvPr>
        </p:nvSpPr>
        <p:spPr>
          <a:xfrm>
            <a:off x="4413240" y="3338280"/>
            <a:ext cx="17820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fld id="{00000000-1234-1234-1234-123412341234}" type="slidenum"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/>
          <p:nvPr>
            <p:ph type="title"/>
          </p:nvPr>
        </p:nvSpPr>
        <p:spPr>
          <a:xfrm>
            <a:off x="96120" y="61920"/>
            <a:ext cx="4417560" cy="595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Arial"/>
              <a:buNone/>
            </a:pPr>
            <a:r>
              <a:rPr b="0" lang="en-US" sz="14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porque a programação funcional está para ficar?</a:t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7"/>
          <p:cNvSpPr txBox="1"/>
          <p:nvPr>
            <p:ph idx="1" type="body"/>
          </p:nvPr>
        </p:nvSpPr>
        <p:spPr>
          <a:xfrm>
            <a:off x="126000" y="697320"/>
            <a:ext cx="4080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25">
            <a:noAutofit/>
          </a:bodyPr>
          <a:lstStyle/>
          <a:p>
            <a:pPr indent="0" lvl="0" marL="126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reflexão sobre o ensino introdutório em informática na CMU </a:t>
            </a:r>
            <a:r>
              <a:rPr b="0" i="0" lang="en-US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(http://www.cs.cmu.edu/˜bryant/pubdir/cmu-cs-10-140.pdf)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destaca tendências emergentes das quais: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96080" marR="0" rtl="0" algn="l">
              <a:lnSpc>
                <a:spcPct val="100000"/>
              </a:lnSpc>
              <a:spcBef>
                <a:spcPts val="38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chemeClr val="dk1"/>
                </a:solidFill>
              </a:rPr>
              <a:t>Precisamos de software mais confiável</a:t>
            </a:r>
            <a:r>
              <a:rPr b="0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06280" lvl="0" marL="28944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BC1919"/>
              </a:buClr>
              <a:buSzPts val="1100"/>
              <a:buFont typeface="Arial"/>
              <a:buNone/>
            </a:pPr>
            <a:r>
              <a:rPr b="1" i="1" lang="en-US" sz="1100">
                <a:solidFill>
                  <a:srgbClr val="BC1919"/>
                </a:solidFill>
              </a:rPr>
              <a:t>Programas (puramente) funcionais são mais fáceis de serem provados corretos do que os imperativos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96080" marR="0" rtl="0" algn="l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chemeClr val="dk1"/>
                </a:solidFill>
              </a:rPr>
              <a:t>Utilizar o poder da computação paralela</a:t>
            </a:r>
            <a:r>
              <a:rPr b="0" i="1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06280" lvl="0" marL="28944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BC1919"/>
              </a:buClr>
              <a:buSzPts val="1100"/>
              <a:buFont typeface="Arial"/>
              <a:buNone/>
            </a:pPr>
            <a:r>
              <a:rPr b="1" i="1" lang="en-US" sz="1100">
                <a:solidFill>
                  <a:srgbClr val="BC1919"/>
                </a:solidFill>
              </a:rPr>
              <a:t>Uma escolha cuidadosa de funções de alta-ordem permitem escrever problemas altamente paralelizáveis</a:t>
            </a:r>
            <a:r>
              <a:rPr b="1" i="1" lang="en-US" sz="1100" u="none" cap="none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00" marR="0" rtl="0" algn="l">
              <a:lnSpc>
                <a:spcPct val="102000"/>
              </a:lnSpc>
              <a:spcBef>
                <a:spcPts val="81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exemplo bem conhecido que advém diretamente da programação funcional é o paradigma cloud </a:t>
            </a:r>
            <a:r>
              <a:rPr b="1" i="0" lang="en-US" sz="1100" u="none" cap="none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MapReduce criado pelo Google para </a:t>
            </a:r>
            <a:r>
              <a:rPr b="1" lang="en-US" sz="1100">
                <a:solidFill>
                  <a:srgbClr val="BC1919"/>
                </a:solidFill>
              </a:rPr>
              <a:t>indexar a internet.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5" name="Google Shape;285;p17"/>
          <p:cNvGrpSpPr/>
          <p:nvPr/>
        </p:nvGrpSpPr>
        <p:grpSpPr>
          <a:xfrm>
            <a:off x="0" y="3346200"/>
            <a:ext cx="4607640" cy="109440"/>
            <a:chOff x="0" y="3346200"/>
            <a:chExt cx="4607640" cy="109440"/>
          </a:xfrm>
        </p:grpSpPr>
        <p:sp>
          <p:nvSpPr>
            <p:cNvPr id="286" name="Google Shape;286;p17"/>
            <p:cNvSpPr/>
            <p:nvPr/>
          </p:nvSpPr>
          <p:spPr>
            <a:xfrm>
              <a:off x="0" y="334620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153612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307188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9" name="Google Shape;289;p17"/>
          <p:cNvSpPr/>
          <p:nvPr/>
        </p:nvSpPr>
        <p:spPr>
          <a:xfrm>
            <a:off x="2162160" y="3338280"/>
            <a:ext cx="283320" cy="9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7"/>
          <p:cNvSpPr txBox="1"/>
          <p:nvPr>
            <p:ph idx="10" type="dt"/>
          </p:nvPr>
        </p:nvSpPr>
        <p:spPr>
          <a:xfrm>
            <a:off x="4003920" y="3338280"/>
            <a:ext cx="25164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r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aula 0</a:t>
            </a:r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7"/>
          <p:cNvSpPr txBox="1"/>
          <p:nvPr>
            <p:ph idx="12" type="sldNum"/>
          </p:nvPr>
        </p:nvSpPr>
        <p:spPr>
          <a:xfrm>
            <a:off x="4413240" y="3338280"/>
            <a:ext cx="17820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fld id="{00000000-1234-1234-1234-123412341234}" type="slidenum"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/>
          <p:nvPr>
            <p:ph type="title"/>
          </p:nvPr>
        </p:nvSpPr>
        <p:spPr>
          <a:xfrm>
            <a:off x="96120" y="61920"/>
            <a:ext cx="4417560" cy="595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CC0000"/>
                </a:solidFill>
              </a:rPr>
              <a:t>imutabilidade</a:t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8"/>
          <p:cNvSpPr/>
          <p:nvPr/>
        </p:nvSpPr>
        <p:spPr>
          <a:xfrm>
            <a:off x="87850" y="579250"/>
            <a:ext cx="4469100" cy="25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25">
            <a:spAutoFit/>
          </a:bodyPr>
          <a:lstStyle/>
          <a:p>
            <a:pPr indent="0" lvl="0" marL="5004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BC1919"/>
              </a:solidFill>
            </a:endParaRPr>
          </a:p>
          <a:p>
            <a:pPr indent="0" lvl="0" marL="5004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BC1919"/>
                </a:solidFill>
              </a:rPr>
              <a:t>Um objeto imutável não pode ter nenhuma informação sua alterada após a criação</a:t>
            </a:r>
            <a:endParaRPr b="1" sz="1100">
              <a:solidFill>
                <a:srgbClr val="BC1919"/>
              </a:solidFill>
            </a:endParaRPr>
          </a:p>
          <a:p>
            <a:pPr indent="0" lvl="0" marL="5004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Exemplos: Strings em Java, Tuplas em Python.</a:t>
            </a:r>
            <a:endParaRPr sz="1100"/>
          </a:p>
          <a:p>
            <a:pPr indent="0" lvl="0" marL="5004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5004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Pense em um classe em Java que possui vários atributos e métodos get e um construtor com argumentos mas nenhum método set.</a:t>
            </a:r>
            <a:endParaRPr sz="900"/>
          </a:p>
          <a:p>
            <a:pPr indent="0" lvl="0" marL="50760" marR="0" rtl="0" algn="l">
              <a:lnSpc>
                <a:spcPct val="102000"/>
              </a:lnSpc>
              <a:spcBef>
                <a:spcPts val="1196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suas vantagens: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8960" lvl="0" marL="327600" marR="0" rtl="0" algn="l">
              <a:lnSpc>
                <a:spcPct val="102000"/>
              </a:lnSpc>
              <a:spcBef>
                <a:spcPts val="601"/>
              </a:spcBef>
              <a:spcAft>
                <a:spcPts val="0"/>
              </a:spcAft>
              <a:buClr>
                <a:srgbClr val="CB0000"/>
              </a:buClr>
              <a:buSzPts val="1100"/>
              <a:buFont typeface="Lucida Sans"/>
              <a:buChar char="•"/>
            </a:pPr>
            <a:r>
              <a:rPr lang="en-US" sz="1100"/>
              <a:t>facilita depuração de código devido a maior estabilidade do código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8960" lvl="0" marL="327600" marR="0" rtl="0" algn="l">
              <a:lnSpc>
                <a:spcPct val="102000"/>
              </a:lnSpc>
              <a:spcBef>
                <a:spcPts val="300"/>
              </a:spcBef>
              <a:spcAft>
                <a:spcPts val="0"/>
              </a:spcAft>
              <a:buClr>
                <a:srgbClr val="CB0000"/>
              </a:buClr>
              <a:buSzPts val="1100"/>
              <a:buFont typeface="Lucida Sans"/>
              <a:buChar char="•"/>
            </a:pPr>
            <a:r>
              <a:rPr lang="en-US" sz="1100"/>
              <a:t>evita problemas de concorrência, ex: várias tarefas alterando o mesmo objeto</a:t>
            </a:r>
            <a:endParaRPr sz="1100">
              <a:solidFill>
                <a:schemeClr val="dk1"/>
              </a:solidFill>
            </a:endParaRPr>
          </a:p>
          <a:p>
            <a:pPr indent="-69850" lvl="0" marL="257175" rtl="0" algn="l">
              <a:spcBef>
                <a:spcPts val="334"/>
              </a:spcBef>
              <a:spcAft>
                <a:spcPts val="0"/>
              </a:spcAft>
              <a:buClr>
                <a:srgbClr val="CB0000"/>
              </a:buClr>
              <a:buSzPts val="11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</a:rPr>
              <a:t>menor preocupação com o estado da execução</a:t>
            </a:r>
            <a:endParaRPr sz="1100"/>
          </a:p>
          <a:p>
            <a:pPr indent="-138600" lvl="0" marL="327600" marR="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Clr>
                <a:srgbClr val="CB0000"/>
              </a:buClr>
              <a:buSzPts val="1100"/>
              <a:buFont typeface="Lucida Sans"/>
              <a:buChar char="•"/>
            </a:pPr>
            <a:r>
              <a:rPr lang="en-US" sz="1100"/>
              <a:t>viabiliza caching ou memoization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BC1919"/>
                </a:solidFill>
              </a:rPr>
              <a:t>Objetos imutáveis são predominantes na programação funcional</a:t>
            </a:r>
            <a:endParaRPr sz="1100"/>
          </a:p>
        </p:txBody>
      </p:sp>
      <p:grpSp>
        <p:nvGrpSpPr>
          <p:cNvPr id="298" name="Google Shape;298;p18"/>
          <p:cNvGrpSpPr/>
          <p:nvPr/>
        </p:nvGrpSpPr>
        <p:grpSpPr>
          <a:xfrm>
            <a:off x="0" y="3346200"/>
            <a:ext cx="4607640" cy="109440"/>
            <a:chOff x="0" y="3346200"/>
            <a:chExt cx="4607640" cy="109440"/>
          </a:xfrm>
        </p:grpSpPr>
        <p:sp>
          <p:nvSpPr>
            <p:cNvPr id="299" name="Google Shape;299;p18"/>
            <p:cNvSpPr/>
            <p:nvPr/>
          </p:nvSpPr>
          <p:spPr>
            <a:xfrm>
              <a:off x="0" y="334620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153612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307188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p18"/>
          <p:cNvSpPr/>
          <p:nvPr/>
        </p:nvSpPr>
        <p:spPr>
          <a:xfrm>
            <a:off x="2162160" y="3338280"/>
            <a:ext cx="283320" cy="9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8"/>
          <p:cNvSpPr txBox="1"/>
          <p:nvPr>
            <p:ph idx="10" type="dt"/>
          </p:nvPr>
        </p:nvSpPr>
        <p:spPr>
          <a:xfrm>
            <a:off x="4003920" y="3338280"/>
            <a:ext cx="25164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r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aula 0</a:t>
            </a:r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18"/>
          <p:cNvSpPr txBox="1"/>
          <p:nvPr>
            <p:ph idx="12" type="sldNum"/>
          </p:nvPr>
        </p:nvSpPr>
        <p:spPr>
          <a:xfrm>
            <a:off x="4413240" y="3338280"/>
            <a:ext cx="17820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fld id="{00000000-1234-1234-1234-123412341234}" type="slidenum"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1472760" y="1381680"/>
            <a:ext cx="1956240" cy="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Programação Funcional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"/>
          <p:cNvGrpSpPr/>
          <p:nvPr/>
        </p:nvGrpSpPr>
        <p:grpSpPr>
          <a:xfrm>
            <a:off x="0" y="3346200"/>
            <a:ext cx="4607640" cy="109440"/>
            <a:chOff x="0" y="3346200"/>
            <a:chExt cx="4607640" cy="109440"/>
          </a:xfrm>
        </p:grpSpPr>
        <p:sp>
          <p:nvSpPr>
            <p:cNvPr id="64" name="Google Shape;64;p2"/>
            <p:cNvSpPr/>
            <p:nvPr/>
          </p:nvSpPr>
          <p:spPr>
            <a:xfrm>
              <a:off x="0" y="334620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53612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07188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2"/>
          <p:cNvSpPr/>
          <p:nvPr/>
        </p:nvSpPr>
        <p:spPr>
          <a:xfrm>
            <a:off x="2162160" y="3338280"/>
            <a:ext cx="283320" cy="9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>
            <p:ph idx="10" type="dt"/>
          </p:nvPr>
        </p:nvSpPr>
        <p:spPr>
          <a:xfrm>
            <a:off x="4003920" y="3338280"/>
            <a:ext cx="25164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r>
              <a:rPr b="0" i="0" lang="en-US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aula 0</a:t>
            </a:r>
            <a:endParaRPr b="0" i="0" sz="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2"/>
          <p:cNvSpPr txBox="1"/>
          <p:nvPr>
            <p:ph idx="12" type="sldNum"/>
          </p:nvPr>
        </p:nvSpPr>
        <p:spPr>
          <a:xfrm>
            <a:off x="4413240" y="3338280"/>
            <a:ext cx="17820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296a9e81b_0_0"/>
          <p:cNvSpPr txBox="1"/>
          <p:nvPr>
            <p:ph type="title"/>
          </p:nvPr>
        </p:nvSpPr>
        <p:spPr>
          <a:xfrm>
            <a:off x="96120" y="61920"/>
            <a:ext cx="441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Arial"/>
              <a:buNone/>
            </a:pPr>
            <a:r>
              <a:rPr b="0" lang="en-US" sz="14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 onipresença funcional</a:t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35296a9e81b_0_0"/>
          <p:cNvSpPr/>
          <p:nvPr/>
        </p:nvSpPr>
        <p:spPr>
          <a:xfrm>
            <a:off x="87840" y="579240"/>
            <a:ext cx="4404600" cy="25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25">
            <a:noAutofit/>
          </a:bodyPr>
          <a:lstStyle/>
          <a:p>
            <a:pPr indent="0" lvl="0" marL="5004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a programação funcional </a:t>
            </a: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longe de ser um exclusivo das linguagens de programação ditas funcionais, </a:t>
            </a:r>
            <a:r>
              <a:rPr b="1" lang="en-US" sz="11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pratica-se em todas as linguagens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760" marR="0" rtl="0" algn="l">
              <a:lnSpc>
                <a:spcPct val="102000"/>
              </a:lnSpc>
              <a:spcBef>
                <a:spcPts val="1196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suas vantagens estão largamente reconhecidas clareza, elegancia, simplicidade e expressividade: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8960" lvl="0" marL="327600" marR="0" rtl="0" algn="l">
              <a:lnSpc>
                <a:spcPct val="102000"/>
              </a:lnSpc>
              <a:spcBef>
                <a:spcPts val="601"/>
              </a:spcBef>
              <a:spcAft>
                <a:spcPts val="0"/>
              </a:spcAft>
              <a:buClr>
                <a:srgbClr val="CB0000"/>
              </a:buClr>
              <a:buSzPts val="1100"/>
              <a:buFont typeface="Lucida Sans"/>
              <a:buChar char="•"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-US" sz="11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recursividade </a:t>
            </a: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uma componente habitual de qualquer linguagem de programação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8960" lvl="0" marL="327600" marR="0" rtl="0" algn="l">
              <a:lnSpc>
                <a:spcPct val="102000"/>
              </a:lnSpc>
              <a:spcBef>
                <a:spcPts val="300"/>
              </a:spcBef>
              <a:spcAft>
                <a:spcPts val="0"/>
              </a:spcAft>
              <a:buClr>
                <a:srgbClr val="CB0000"/>
              </a:buClr>
              <a:buSzPts val="1100"/>
              <a:buFont typeface="Lucida Sans"/>
              <a:buChar char="•"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1.5 e C</a:t>
            </a:r>
            <a:r>
              <a:rPr b="0" i="1" lang="en-US" sz="1100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]</a:t>
            </a: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/.NET introduziram os </a:t>
            </a:r>
            <a:r>
              <a:rPr b="1" lang="en-US" sz="11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genéricos </a:t>
            </a: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(polimorfismo de tipos, nas linguagens funcionais tipadas)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8960" lvl="0" marL="327600" marR="0" rtl="0" algn="l">
              <a:lnSpc>
                <a:spcPct val="102000"/>
              </a:lnSpc>
              <a:spcBef>
                <a:spcPts val="295"/>
              </a:spcBef>
              <a:spcAft>
                <a:spcPts val="0"/>
              </a:spcAft>
              <a:buClr>
                <a:srgbClr val="CB0000"/>
              </a:buClr>
              <a:buSzPts val="1100"/>
              <a:buFont typeface="Lucida Sans"/>
              <a:buChar char="•"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1.8 e C++ (v. 11) introduziram as </a:t>
            </a:r>
            <a:r>
              <a:rPr b="1" lang="en-US" sz="11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lambda expressions </a:t>
            </a: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(as funções puras, como já as descrevemos) e as construções relacionadas (fluxos)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8600" lvl="0" marL="327600" marR="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Clr>
                <a:srgbClr val="CB0000"/>
              </a:buClr>
              <a:buSzPts val="1100"/>
              <a:buFont typeface="Lucida Sans"/>
              <a:buChar char="•"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" name="Google Shape;311;g35296a9e81b_0_0"/>
          <p:cNvGrpSpPr/>
          <p:nvPr/>
        </p:nvGrpSpPr>
        <p:grpSpPr>
          <a:xfrm>
            <a:off x="0" y="3346200"/>
            <a:ext cx="4607944" cy="109305"/>
            <a:chOff x="0" y="3346200"/>
            <a:chExt cx="4607944" cy="109305"/>
          </a:xfrm>
        </p:grpSpPr>
        <p:sp>
          <p:nvSpPr>
            <p:cNvPr id="312" name="Google Shape;312;g35296a9e81b_0_0"/>
            <p:cNvSpPr/>
            <p:nvPr/>
          </p:nvSpPr>
          <p:spPr>
            <a:xfrm>
              <a:off x="0" y="3346200"/>
              <a:ext cx="1536065" cy="109305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35296a9e81b_0_0"/>
            <p:cNvSpPr/>
            <p:nvPr/>
          </p:nvSpPr>
          <p:spPr>
            <a:xfrm>
              <a:off x="1536120" y="3346200"/>
              <a:ext cx="1536064" cy="109305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35296a9e81b_0_0"/>
            <p:cNvSpPr/>
            <p:nvPr/>
          </p:nvSpPr>
          <p:spPr>
            <a:xfrm>
              <a:off x="3071880" y="3346200"/>
              <a:ext cx="1536064" cy="109305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g35296a9e81b_0_0"/>
          <p:cNvSpPr/>
          <p:nvPr/>
        </p:nvSpPr>
        <p:spPr>
          <a:xfrm>
            <a:off x="2162160" y="3338280"/>
            <a:ext cx="2832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35296a9e81b_0_0"/>
          <p:cNvSpPr txBox="1"/>
          <p:nvPr>
            <p:ph idx="10" type="dt"/>
          </p:nvPr>
        </p:nvSpPr>
        <p:spPr>
          <a:xfrm>
            <a:off x="4003920" y="3338280"/>
            <a:ext cx="2517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r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aula 0</a:t>
            </a:r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g35296a9e81b_0_0"/>
          <p:cNvSpPr txBox="1"/>
          <p:nvPr>
            <p:ph idx="12" type="sldNum"/>
          </p:nvPr>
        </p:nvSpPr>
        <p:spPr>
          <a:xfrm>
            <a:off x="4413240" y="3338280"/>
            <a:ext cx="1782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fld id="{00000000-1234-1234-1234-123412341234}" type="slidenum"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96120" y="61920"/>
            <a:ext cx="4417560" cy="595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Arial"/>
              <a:buNone/>
            </a:pPr>
            <a:r>
              <a:rPr b="0" lang="en-US" sz="14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 onipresença funcional</a:t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126000" y="900000"/>
            <a:ext cx="4331520" cy="1685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25">
            <a:spAutoFit/>
          </a:bodyPr>
          <a:lstStyle/>
          <a:p>
            <a:pPr indent="0" lvl="0" marL="126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a programação funcional </a:t>
            </a: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longe de ser um exclusivo das linguagens de programação ditas funcionais, </a:t>
            </a:r>
            <a:r>
              <a:rPr b="1" lang="en-US" sz="11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pratica-se em todas as linguagens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recentes linguagens de programação </a:t>
            </a:r>
            <a:r>
              <a:rPr b="1" lang="en-US" sz="11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assimilam </a:t>
            </a: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nas suas construções as </a:t>
            </a:r>
            <a:r>
              <a:rPr b="1" lang="en-US" sz="11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boas práticas </a:t>
            </a: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as linguagens de programação funcionais estabeleceram desde sempre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citemos linguagens como </a:t>
            </a:r>
            <a:r>
              <a:rPr b="1" lang="en-US" sz="1100" strike="noStrike">
                <a:solidFill>
                  <a:srgbClr val="FF7C00"/>
                </a:solidFill>
                <a:latin typeface="Arial"/>
                <a:ea typeface="Arial"/>
                <a:cs typeface="Arial"/>
                <a:sym typeface="Arial"/>
              </a:rPr>
              <a:t>rust</a:t>
            </a: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 strike="noStrike">
                <a:solidFill>
                  <a:srgbClr val="FF7C00"/>
                </a:solidFill>
                <a:latin typeface="Arial"/>
                <a:ea typeface="Arial"/>
                <a:cs typeface="Arial"/>
                <a:sym typeface="Arial"/>
              </a:rPr>
              <a:t>swift</a:t>
            </a: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 strike="noStrike">
                <a:solidFill>
                  <a:srgbClr val="FF7C00"/>
                </a:solidFill>
                <a:latin typeface="Arial"/>
                <a:ea typeface="Arial"/>
                <a:cs typeface="Arial"/>
                <a:sym typeface="Arial"/>
              </a:rPr>
              <a:t>scala</a:t>
            </a: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 strike="noStrike">
                <a:solidFill>
                  <a:srgbClr val="FF7C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 strike="noStrike">
                <a:solidFill>
                  <a:srgbClr val="FF7C00"/>
                </a:solidFill>
                <a:latin typeface="Arial"/>
                <a:ea typeface="Arial"/>
                <a:cs typeface="Arial"/>
                <a:sym typeface="Arial"/>
              </a:rPr>
              <a:t>typescript</a:t>
            </a: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 strike="noStrike">
                <a:solidFill>
                  <a:srgbClr val="FF7C00"/>
                </a:solidFill>
                <a:latin typeface="Arial"/>
                <a:ea typeface="Arial"/>
                <a:cs typeface="Arial"/>
                <a:sym typeface="Arial"/>
              </a:rPr>
              <a:t>go</a:t>
            </a: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 strike="noStrike">
                <a:solidFill>
                  <a:srgbClr val="FF7C00"/>
                </a:solidFill>
                <a:latin typeface="Arial"/>
                <a:ea typeface="Arial"/>
                <a:cs typeface="Arial"/>
                <a:sym typeface="Arial"/>
              </a:rPr>
              <a:t>closure </a:t>
            </a: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(que é funcional por definição) que muito devem à programação funcional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19"/>
          <p:cNvGrpSpPr/>
          <p:nvPr/>
        </p:nvGrpSpPr>
        <p:grpSpPr>
          <a:xfrm>
            <a:off x="0" y="3346200"/>
            <a:ext cx="4607640" cy="109440"/>
            <a:chOff x="0" y="3346200"/>
            <a:chExt cx="4607640" cy="109440"/>
          </a:xfrm>
        </p:grpSpPr>
        <p:sp>
          <p:nvSpPr>
            <p:cNvPr id="325" name="Google Shape;325;p19"/>
            <p:cNvSpPr/>
            <p:nvPr/>
          </p:nvSpPr>
          <p:spPr>
            <a:xfrm>
              <a:off x="0" y="334620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153612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307188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19"/>
          <p:cNvSpPr/>
          <p:nvPr/>
        </p:nvSpPr>
        <p:spPr>
          <a:xfrm>
            <a:off x="2162160" y="3338280"/>
            <a:ext cx="283320" cy="9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9"/>
          <p:cNvSpPr txBox="1"/>
          <p:nvPr>
            <p:ph idx="10" type="dt"/>
          </p:nvPr>
        </p:nvSpPr>
        <p:spPr>
          <a:xfrm>
            <a:off x="4003920" y="3338280"/>
            <a:ext cx="25164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r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aula 0</a:t>
            </a:r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19"/>
          <p:cNvSpPr txBox="1"/>
          <p:nvPr>
            <p:ph idx="12" type="sldNum"/>
          </p:nvPr>
        </p:nvSpPr>
        <p:spPr>
          <a:xfrm>
            <a:off x="4413240" y="3338280"/>
            <a:ext cx="17820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fld id="{00000000-1234-1234-1234-123412341234}" type="slidenum"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/>
          <p:nvPr>
            <p:ph type="title"/>
          </p:nvPr>
        </p:nvSpPr>
        <p:spPr>
          <a:xfrm>
            <a:off x="96120" y="61920"/>
            <a:ext cx="4417560" cy="595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Arial"/>
              <a:buNone/>
            </a:pPr>
            <a:r>
              <a:rPr b="0" lang="en-US" sz="14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 onipresença funcional</a:t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87840" y="1014480"/>
            <a:ext cx="4407120" cy="163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25">
            <a:spAutoFit/>
          </a:bodyPr>
          <a:lstStyle/>
          <a:p>
            <a:pPr indent="0" lvl="0" marL="50760" marR="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mensagem</a:t>
            </a: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quaisquer que sejam as suas linguagens de programação favoritas, perceber os princípios da programação funcional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8600" lvl="0" marL="327600" marR="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Clr>
                <a:srgbClr val="CB0000"/>
              </a:buClr>
              <a:buSzPts val="1100"/>
              <a:buFont typeface="Lucida Sans"/>
              <a:buChar char="•"/>
            </a:pPr>
            <a:r>
              <a:rPr b="1" lang="en-US" sz="11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é uma competência transversal, importante e de base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8600" lvl="0" marL="327600" marR="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Clr>
                <a:srgbClr val="CB0000"/>
              </a:buClr>
              <a:buSzPts val="1100"/>
              <a:buFont typeface="Lucida Sans"/>
              <a:buChar char="•"/>
            </a:pPr>
            <a:r>
              <a:rPr b="1" lang="en-US" sz="1100">
                <a:solidFill>
                  <a:srgbClr val="BC1919"/>
                </a:solidFill>
              </a:rPr>
              <a:t>nos torna</a:t>
            </a:r>
            <a:r>
              <a:rPr b="1" lang="en-US" sz="11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 melhores programadores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760" marR="0" rtl="0" algn="just">
              <a:lnSpc>
                <a:spcPct val="102000"/>
              </a:lnSpc>
              <a:spcBef>
                <a:spcPts val="6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exemplos de linguagens funcionais: </a:t>
            </a:r>
            <a:r>
              <a:rPr b="1" lang="en-US" sz="1100">
                <a:solidFill>
                  <a:srgbClr val="FF7C00"/>
                </a:solidFill>
              </a:rPr>
              <a:t>Lisp, </a:t>
            </a:r>
            <a:r>
              <a:rPr b="1" lang="en-US" sz="1100" strike="noStrike">
                <a:solidFill>
                  <a:srgbClr val="FF7C00"/>
                </a:solidFill>
                <a:latin typeface="Arial"/>
                <a:ea typeface="Arial"/>
                <a:cs typeface="Arial"/>
                <a:sym typeface="Arial"/>
              </a:rPr>
              <a:t>Haskell, Racket, Scheme, SML</a:t>
            </a: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etc.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Google Shape;337;p20"/>
          <p:cNvGrpSpPr/>
          <p:nvPr/>
        </p:nvGrpSpPr>
        <p:grpSpPr>
          <a:xfrm>
            <a:off x="0" y="3346200"/>
            <a:ext cx="4607640" cy="109440"/>
            <a:chOff x="0" y="3346200"/>
            <a:chExt cx="4607640" cy="109440"/>
          </a:xfrm>
        </p:grpSpPr>
        <p:sp>
          <p:nvSpPr>
            <p:cNvPr id="338" name="Google Shape;338;p20"/>
            <p:cNvSpPr/>
            <p:nvPr/>
          </p:nvSpPr>
          <p:spPr>
            <a:xfrm>
              <a:off x="0" y="334620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153612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307188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p20"/>
          <p:cNvSpPr/>
          <p:nvPr/>
        </p:nvSpPr>
        <p:spPr>
          <a:xfrm>
            <a:off x="2162160" y="3338280"/>
            <a:ext cx="283320" cy="9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0"/>
          <p:cNvSpPr txBox="1"/>
          <p:nvPr>
            <p:ph idx="10" type="dt"/>
          </p:nvPr>
        </p:nvSpPr>
        <p:spPr>
          <a:xfrm>
            <a:off x="4003920" y="3338280"/>
            <a:ext cx="25164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r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aula 0</a:t>
            </a:r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20"/>
          <p:cNvSpPr txBox="1"/>
          <p:nvPr>
            <p:ph idx="12" type="sldNum"/>
          </p:nvPr>
        </p:nvSpPr>
        <p:spPr>
          <a:xfrm>
            <a:off x="4413240" y="3338280"/>
            <a:ext cx="17820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fld id="{00000000-1234-1234-1234-123412341234}" type="slidenum"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/>
          <p:nvPr/>
        </p:nvSpPr>
        <p:spPr>
          <a:xfrm>
            <a:off x="1375560" y="1381680"/>
            <a:ext cx="1856880" cy="5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Aspectos da programação funcional em Python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21"/>
          <p:cNvGrpSpPr/>
          <p:nvPr/>
        </p:nvGrpSpPr>
        <p:grpSpPr>
          <a:xfrm>
            <a:off x="0" y="3346200"/>
            <a:ext cx="4607640" cy="109440"/>
            <a:chOff x="0" y="3346200"/>
            <a:chExt cx="4607640" cy="109440"/>
          </a:xfrm>
        </p:grpSpPr>
        <p:sp>
          <p:nvSpPr>
            <p:cNvPr id="350" name="Google Shape;350;p21"/>
            <p:cNvSpPr/>
            <p:nvPr/>
          </p:nvSpPr>
          <p:spPr>
            <a:xfrm>
              <a:off x="0" y="334620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153612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307188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21"/>
          <p:cNvSpPr/>
          <p:nvPr/>
        </p:nvSpPr>
        <p:spPr>
          <a:xfrm>
            <a:off x="2162160" y="3338280"/>
            <a:ext cx="283320" cy="9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 txBox="1"/>
          <p:nvPr>
            <p:ph idx="10" type="dt"/>
          </p:nvPr>
        </p:nvSpPr>
        <p:spPr>
          <a:xfrm>
            <a:off x="4003920" y="3338280"/>
            <a:ext cx="25164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r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aula 0</a:t>
            </a:r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21"/>
          <p:cNvSpPr txBox="1"/>
          <p:nvPr>
            <p:ph idx="12" type="sldNum"/>
          </p:nvPr>
        </p:nvSpPr>
        <p:spPr>
          <a:xfrm>
            <a:off x="4413240" y="3338280"/>
            <a:ext cx="17820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fld id="{00000000-1234-1234-1234-123412341234}" type="slidenum"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 txBox="1"/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Arial"/>
              <a:buNone/>
            </a:pPr>
            <a:r>
              <a:rPr b="0" lang="en-US" sz="14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Principais diferencas</a:t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2"/>
          <p:cNvSpPr/>
          <p:nvPr/>
        </p:nvSpPr>
        <p:spPr>
          <a:xfrm>
            <a:off x="228600" y="1396440"/>
            <a:ext cx="4178520" cy="88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25">
            <a:spAutoFit/>
          </a:bodyPr>
          <a:lstStyle/>
          <a:p>
            <a:pPr indent="-69850" lvl="0" marL="50760" marR="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BC1919"/>
              </a:buClr>
              <a:buSzPts val="1100"/>
              <a:buFont typeface="Noto Sans Symbols"/>
              <a:buChar char="●"/>
            </a:pPr>
            <a:r>
              <a:rPr b="1" lang="en-US" sz="11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Ausência de estado</a:t>
            </a: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variáveis e argumentos são constantes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" lvl="1" marL="50760" marR="0" rtl="0" algn="just">
              <a:lnSpc>
                <a:spcPct val="102000"/>
              </a:lnSpc>
              <a:spcBef>
                <a:spcPts val="54"/>
              </a:spcBef>
              <a:spcAft>
                <a:spcPts val="0"/>
              </a:spcAft>
              <a:buClr>
                <a:srgbClr val="000000"/>
              </a:buClr>
              <a:buSzPts val="495"/>
              <a:buFont typeface="Noto Sans Symbols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Imutabilidade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50760" marR="0" rtl="0" algn="just">
              <a:lnSpc>
                <a:spcPct val="102000"/>
              </a:lnSpc>
              <a:spcBef>
                <a:spcPts val="54"/>
              </a:spcBef>
              <a:spcAft>
                <a:spcPts val="0"/>
              </a:spcAft>
              <a:buClr>
                <a:srgbClr val="BC1919"/>
              </a:buClr>
              <a:buSzPts val="1100"/>
              <a:buFont typeface="Noto Sans Symbols"/>
              <a:buChar char="●"/>
            </a:pPr>
            <a:r>
              <a:rPr b="1" lang="en-US" sz="11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Laços de repetição não existem</a:t>
            </a: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usa-se a recursividade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50760" marR="0" rtl="0" algn="just">
              <a:lnSpc>
                <a:spcPct val="102000"/>
              </a:lnSpc>
              <a:spcBef>
                <a:spcPts val="54"/>
              </a:spcBef>
              <a:spcAft>
                <a:spcPts val="0"/>
              </a:spcAft>
              <a:buClr>
                <a:srgbClr val="BC1919"/>
              </a:buClr>
              <a:buSzPts val="1100"/>
              <a:buFont typeface="Noto Sans Symbols"/>
              <a:buChar char="●"/>
            </a:pPr>
            <a:r>
              <a:rPr b="1" lang="en-US" sz="11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Funções podem ser passadas como argumentos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760" marR="0" rtl="0" algn="just">
              <a:lnSpc>
                <a:spcPct val="102000"/>
              </a:lnSpc>
              <a:spcBef>
                <a:spcPts val="54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"/>
          <p:cNvSpPr txBox="1"/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Arial"/>
              <a:buNone/>
            </a:pPr>
            <a:r>
              <a:rPr b="0" lang="en-US" sz="14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Exemplo 1 - Fatorial</a:t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7" name="Google Shape;36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920" y="653760"/>
            <a:ext cx="3260880" cy="277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"/>
          <p:cNvSpPr txBox="1"/>
          <p:nvPr>
            <p:ph type="title"/>
          </p:nvPr>
        </p:nvSpPr>
        <p:spPr>
          <a:xfrm>
            <a:off x="230400" y="137875"/>
            <a:ext cx="43224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Arial"/>
              <a:buNone/>
            </a:pPr>
            <a:r>
              <a:rPr b="0" lang="en-US" sz="14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Exemplo 2 – Lambda – Passando função como arg</a:t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37875"/>
            <a:ext cx="3985929" cy="32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 txBox="1"/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Arial"/>
              <a:buNone/>
            </a:pPr>
            <a:r>
              <a:rPr b="0" lang="en-US" sz="14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Exemplo 2 – Lambda – Passando função como arg</a:t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601200"/>
            <a:ext cx="3130200" cy="277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"/>
          <p:cNvSpPr txBox="1"/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Arial"/>
              <a:buNone/>
            </a:pPr>
            <a:r>
              <a:rPr b="0" lang="en-US" sz="14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Exercicio 1</a:t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6"/>
          <p:cNvSpPr/>
          <p:nvPr/>
        </p:nvSpPr>
        <p:spPr>
          <a:xfrm>
            <a:off x="228600" y="1396440"/>
            <a:ext cx="4178520" cy="1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25">
            <a:spAutoFit/>
          </a:bodyPr>
          <a:lstStyle/>
          <a:p>
            <a:pPr indent="-69850" lvl="0" marL="50760" marR="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BC1919"/>
              </a:buClr>
              <a:buSzPts val="1100"/>
              <a:buFont typeface="Noto Sans Symbols"/>
              <a:buChar char="●"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Faça um programa em Python que processe uma lista de números inteiros, calculando e exibindo o valor do número elevado ao cubo utilizando uma função lambda.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760" marR="0" rtl="0" algn="just">
              <a:lnSpc>
                <a:spcPct val="102000"/>
              </a:lnSpc>
              <a:spcBef>
                <a:spcPts val="54"/>
              </a:spcBef>
              <a:spcAft>
                <a:spcPts val="0"/>
              </a:spcAft>
              <a:buClr>
                <a:srgbClr val="BC1919"/>
              </a:buClr>
              <a:buSzPts val="1100"/>
              <a:buFont typeface="Noto Sans Symbols"/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50760" marR="0" rtl="0" algn="just">
              <a:lnSpc>
                <a:spcPct val="102000"/>
              </a:lnSpc>
              <a:spcBef>
                <a:spcPts val="54"/>
              </a:spcBef>
              <a:spcAft>
                <a:spcPts val="0"/>
              </a:spcAft>
              <a:buClr>
                <a:srgbClr val="BC1919"/>
              </a:buClr>
              <a:buSzPts val="1100"/>
              <a:buFont typeface="Noto Sans Symbols"/>
              <a:buChar char="●"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Faça um programa em Python que tenha uma função recursiva que receba uma lista e um número e retorne verdadeiro se o número estiver na lista ou falso caso não esteja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760" marR="0" rtl="0" algn="just">
              <a:lnSpc>
                <a:spcPct val="102000"/>
              </a:lnSpc>
              <a:spcBef>
                <a:spcPts val="54"/>
              </a:spcBef>
              <a:spcAft>
                <a:spcPts val="0"/>
              </a:spcAft>
              <a:buClr>
                <a:srgbClr val="BC1919"/>
              </a:buClr>
              <a:buSzPts val="1100"/>
              <a:buFont typeface="Noto Sans Symbols"/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50760" marR="0" rtl="0" algn="just">
              <a:lnSpc>
                <a:spcPct val="102000"/>
              </a:lnSpc>
              <a:spcBef>
                <a:spcPts val="54"/>
              </a:spcBef>
              <a:spcAft>
                <a:spcPts val="0"/>
              </a:spcAft>
              <a:buClr>
                <a:srgbClr val="BC1919"/>
              </a:buClr>
              <a:buSzPts val="1100"/>
              <a:buFont typeface="Noto Sans Symbols"/>
              <a:buChar char="●"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Faça o mesmo programa acima usando uma função lambda e filter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760" marR="0" rtl="0" algn="just">
              <a:lnSpc>
                <a:spcPct val="102000"/>
              </a:lnSpc>
              <a:spcBef>
                <a:spcPts val="54"/>
              </a:spcBef>
              <a:spcAft>
                <a:spcPts val="0"/>
              </a:spcAft>
              <a:buClr>
                <a:srgbClr val="BC1919"/>
              </a:buClr>
              <a:buSzPts val="1100"/>
              <a:buFont typeface="Noto Sans Symbols"/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96120" y="61920"/>
            <a:ext cx="4417560" cy="595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CC0000"/>
                </a:solidFill>
              </a:rPr>
              <a:t>Sobre </a:t>
            </a:r>
            <a:r>
              <a:rPr b="0" lang="en-US" sz="14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 elegância e simplicidade em programação</a:t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402840" y="657000"/>
            <a:ext cx="3802680" cy="12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189360" lvl="0" marL="12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Beauty is more important in computing than anywhere else in te- chnology because software is so complicated. </a:t>
            </a:r>
            <a:r>
              <a:rPr b="1" i="1" lang="en-US" sz="1000" u="none" cap="none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Beauty is the ultimate defence against complexity</a:t>
            </a:r>
            <a:r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7759" lvl="0" marL="369720" marR="0" rtl="0" algn="just">
              <a:lnSpc>
                <a:spcPct val="118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—"/>
            </a:pPr>
            <a:r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David Gelernter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1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9360" lvl="0" marL="12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Beleza e mais importante em </a:t>
            </a:r>
            <a:r>
              <a:rPr i="1" lang="en-US" sz="1000"/>
              <a:t>computação</a:t>
            </a:r>
            <a:r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que em qualquer outro lugar por que software e muito complicado. </a:t>
            </a:r>
            <a:r>
              <a:rPr b="1" i="1" lang="en-US" sz="1000" u="none" cap="none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Beleza e a ultima defesa contra complexidade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02850" y="2057400"/>
            <a:ext cx="40461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1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Complexity has nothing to do with intelligence, </a:t>
            </a:r>
            <a:r>
              <a:rPr b="1" i="1" lang="en-US" sz="1000" u="none" cap="none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simplicity does</a:t>
            </a:r>
            <a:r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7760" lvl="0" marL="180360" marR="0" rtl="0" algn="l">
              <a:lnSpc>
                <a:spcPct val="1199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—"/>
            </a:pPr>
            <a:r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Larry Bossidy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9900"/>
              </a:lnSpc>
              <a:spcBef>
                <a:spcPts val="96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9900"/>
              </a:lnSpc>
              <a:spcBef>
                <a:spcPts val="96"/>
              </a:spcBef>
              <a:spcAft>
                <a:spcPts val="0"/>
              </a:spcAft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Complexidade não tem nada a ver com inteligencia, </a:t>
            </a:r>
            <a:r>
              <a:rPr b="1" i="1" lang="en-US" sz="1000" u="none" cap="none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simplicidade tem</a:t>
            </a:r>
            <a:r>
              <a:rPr b="0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3"/>
          <p:cNvGrpSpPr/>
          <p:nvPr/>
        </p:nvGrpSpPr>
        <p:grpSpPr>
          <a:xfrm>
            <a:off x="0" y="3346200"/>
            <a:ext cx="4607640" cy="109440"/>
            <a:chOff x="0" y="3346200"/>
            <a:chExt cx="4607640" cy="109440"/>
          </a:xfrm>
        </p:grpSpPr>
        <p:sp>
          <p:nvSpPr>
            <p:cNvPr id="78" name="Google Shape;78;p3"/>
            <p:cNvSpPr/>
            <p:nvPr/>
          </p:nvSpPr>
          <p:spPr>
            <a:xfrm>
              <a:off x="0" y="334620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53612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07188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3"/>
          <p:cNvSpPr/>
          <p:nvPr/>
        </p:nvSpPr>
        <p:spPr>
          <a:xfrm>
            <a:off x="2162160" y="3338280"/>
            <a:ext cx="283320" cy="9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>
            <p:ph idx="10" type="dt"/>
          </p:nvPr>
        </p:nvSpPr>
        <p:spPr>
          <a:xfrm>
            <a:off x="4003920" y="3338280"/>
            <a:ext cx="25164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r>
              <a:rPr b="0" lang="en-US" sz="600" u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aula 0</a:t>
            </a:r>
            <a:endParaRPr b="0" sz="6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4413240" y="3338280"/>
            <a:ext cx="17820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fld id="{00000000-1234-1234-1234-123412341234}" type="slidenum">
              <a:rPr b="0" lang="en-US" sz="600" u="none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sz="6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96120" y="61920"/>
            <a:ext cx="4417560" cy="595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CC0000"/>
                </a:solidFill>
              </a:rPr>
              <a:t>Sobre a</a:t>
            </a:r>
            <a:r>
              <a:rPr b="0" lang="en-US" sz="14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elegância e simplicidade em programação</a:t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402840" y="657000"/>
            <a:ext cx="3802680" cy="12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189360" lvl="0" marL="12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I am working on a problem, I never think about beauty. I think only how to solve the problem. But when I have finished, </a:t>
            </a:r>
            <a:r>
              <a:rPr b="1" i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if the solution is not beautiful, I know it is wrong</a:t>
            </a:r>
            <a:r>
              <a:rPr b="0" i="1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7759" lvl="0" marL="369720" marR="0" rtl="0" algn="just">
              <a:lnSpc>
                <a:spcPct val="118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—"/>
            </a:pPr>
            <a:r>
              <a:rPr b="0" i="1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 Buckminster Fuller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1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9360" lvl="0" marL="12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estou trabalhando em um problema eu nunca penso em beleza. Eu penso em como resolver o problema. </a:t>
            </a:r>
            <a:r>
              <a:rPr b="1" i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Mas quando eu termino, se a solução não é bela, eu sei que está errada.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457200" y="2139480"/>
            <a:ext cx="3444480" cy="83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1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Simplicity </a:t>
            </a:r>
            <a:r>
              <a:rPr b="0" i="1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prerequisite for </a:t>
            </a:r>
            <a:r>
              <a:rPr b="1" i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reliability</a:t>
            </a:r>
            <a:r>
              <a:rPr b="0" i="1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7760" lvl="0" marL="180360" marR="0" rtl="0" algn="l">
              <a:lnSpc>
                <a:spcPct val="1199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—"/>
            </a:pPr>
            <a:r>
              <a:rPr b="0" i="1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Edsger W. Dijkstra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6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Simplicidade </a:t>
            </a:r>
            <a:r>
              <a:rPr b="0" i="1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um pré-requisito para </a:t>
            </a:r>
            <a:r>
              <a:rPr b="1" i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confiabilidade</a:t>
            </a:r>
            <a:r>
              <a:rPr b="0" i="1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4260" lvl="0" marL="180360" marR="0" rtl="0" algn="l">
              <a:lnSpc>
                <a:spcPct val="1199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4"/>
          <p:cNvGrpSpPr/>
          <p:nvPr/>
        </p:nvGrpSpPr>
        <p:grpSpPr>
          <a:xfrm>
            <a:off x="0" y="3346200"/>
            <a:ext cx="4607640" cy="109440"/>
            <a:chOff x="0" y="3346200"/>
            <a:chExt cx="4607640" cy="109440"/>
          </a:xfrm>
        </p:grpSpPr>
        <p:sp>
          <p:nvSpPr>
            <p:cNvPr id="92" name="Google Shape;92;p4"/>
            <p:cNvSpPr/>
            <p:nvPr/>
          </p:nvSpPr>
          <p:spPr>
            <a:xfrm>
              <a:off x="0" y="334620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153612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307188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4"/>
          <p:cNvSpPr/>
          <p:nvPr/>
        </p:nvSpPr>
        <p:spPr>
          <a:xfrm>
            <a:off x="2162160" y="3338280"/>
            <a:ext cx="283320" cy="9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>
            <p:ph idx="10" type="dt"/>
          </p:nvPr>
        </p:nvSpPr>
        <p:spPr>
          <a:xfrm>
            <a:off x="4003920" y="3338280"/>
            <a:ext cx="25164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r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aula 0</a:t>
            </a:r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4"/>
          <p:cNvSpPr txBox="1"/>
          <p:nvPr>
            <p:ph idx="12" type="sldNum"/>
          </p:nvPr>
        </p:nvSpPr>
        <p:spPr>
          <a:xfrm>
            <a:off x="4413240" y="3338280"/>
            <a:ext cx="17820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fld id="{00000000-1234-1234-1234-123412341234}" type="slidenum"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363760" y="61925"/>
            <a:ext cx="41493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CC0000"/>
                </a:solidFill>
              </a:rPr>
              <a:t>Sobre a elegância e simplicidade em programação</a:t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126000" y="685800"/>
            <a:ext cx="4180320" cy="14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25">
            <a:spAutoFit/>
          </a:bodyPr>
          <a:lstStyle/>
          <a:p>
            <a:pPr indent="206280" lvl="0" marL="28944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Sometimes, </a:t>
            </a:r>
            <a:r>
              <a:rPr b="1" i="1" lang="en-US" sz="11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the elegant implementation is a function</a:t>
            </a:r>
            <a:r>
              <a:rPr b="0" i="1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Not a method, not a class, not a framework. Just a function.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96080" marR="0" rtl="0" algn="l">
              <a:lnSpc>
                <a:spcPct val="100000"/>
              </a:lnSpc>
              <a:spcBef>
                <a:spcPts val="34"/>
              </a:spcBef>
              <a:spcAft>
                <a:spcPts val="0"/>
              </a:spcAft>
              <a:buNone/>
            </a:pPr>
            <a:r>
              <a:rPr b="0" i="1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John Carmack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96080" marR="0" rtl="0" algn="l">
              <a:lnSpc>
                <a:spcPct val="100000"/>
              </a:lnSpc>
              <a:spcBef>
                <a:spcPts val="34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06280" lvl="0" marL="289440" marR="0" rtl="0" algn="l">
              <a:lnSpc>
                <a:spcPct val="102000"/>
              </a:lnSpc>
              <a:spcBef>
                <a:spcPts val="54"/>
              </a:spcBef>
              <a:spcAft>
                <a:spcPts val="0"/>
              </a:spcAft>
              <a:buNone/>
            </a:pPr>
            <a:r>
              <a:rPr b="0" i="1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vezes, </a:t>
            </a:r>
            <a:r>
              <a:rPr b="1" i="1" lang="en-US" sz="11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a implementação elegante e uma função</a:t>
            </a:r>
            <a:r>
              <a:rPr b="0" i="1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Não é um método nem uma classe. Apenas uma função.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2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estas aulas visam introduzir a programação funcional que em muito está alinhada com estes princípios aqui expostos.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5"/>
          <p:cNvGrpSpPr/>
          <p:nvPr/>
        </p:nvGrpSpPr>
        <p:grpSpPr>
          <a:xfrm>
            <a:off x="0" y="3346200"/>
            <a:ext cx="4607640" cy="109440"/>
            <a:chOff x="0" y="3346200"/>
            <a:chExt cx="4607640" cy="109440"/>
          </a:xfrm>
        </p:grpSpPr>
        <p:sp>
          <p:nvSpPr>
            <p:cNvPr id="105" name="Google Shape;105;p5"/>
            <p:cNvSpPr/>
            <p:nvPr/>
          </p:nvSpPr>
          <p:spPr>
            <a:xfrm>
              <a:off x="0" y="334620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535976" y="1097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53612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307188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5"/>
          <p:cNvSpPr/>
          <p:nvPr/>
        </p:nvSpPr>
        <p:spPr>
          <a:xfrm>
            <a:off x="2162160" y="3338280"/>
            <a:ext cx="283320" cy="9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>
            <p:ph idx="10" type="dt"/>
          </p:nvPr>
        </p:nvSpPr>
        <p:spPr>
          <a:xfrm>
            <a:off x="4003920" y="3338280"/>
            <a:ext cx="25164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r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aula 0</a:t>
            </a:r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5"/>
          <p:cNvSpPr txBox="1"/>
          <p:nvPr>
            <p:ph idx="12" type="sldNum"/>
          </p:nvPr>
        </p:nvSpPr>
        <p:spPr>
          <a:xfrm>
            <a:off x="4413240" y="3338280"/>
            <a:ext cx="17820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fld id="{00000000-1234-1234-1234-123412341234}" type="slidenum"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96120" y="61920"/>
            <a:ext cx="4417560" cy="595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Arial"/>
              <a:buNone/>
            </a:pPr>
            <a:r>
              <a:rPr b="0" lang="en-US" sz="14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mas....</a:t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126000" y="458280"/>
            <a:ext cx="1474200" cy="1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nunca se esqueça: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141120" y="822240"/>
            <a:ext cx="4325760" cy="40392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8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4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não há linguagens ótimas, só há bons programadoresỊ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228600" y="1371600"/>
            <a:ext cx="4172760" cy="11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25">
            <a:spAutoFit/>
          </a:bodyPr>
          <a:lstStyle/>
          <a:p>
            <a:pPr indent="0" lvl="0" marL="126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 um desafio, um bom programador </a:t>
            </a:r>
            <a:r>
              <a:rPr b="1" lang="en-US" sz="11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sabe escolher </a:t>
            </a: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melhor ferramenta (linguagem de programação, API, etc.) e a melhor resolução (algoritmos, estrutura de dados, etc.)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linguagens de programação têm os seus domínios de excelência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6"/>
          <p:cNvGrpSpPr/>
          <p:nvPr/>
        </p:nvGrpSpPr>
        <p:grpSpPr>
          <a:xfrm>
            <a:off x="0" y="3346200"/>
            <a:ext cx="4607640" cy="109440"/>
            <a:chOff x="0" y="3346200"/>
            <a:chExt cx="4607640" cy="109440"/>
          </a:xfrm>
        </p:grpSpPr>
        <p:sp>
          <p:nvSpPr>
            <p:cNvPr id="120" name="Google Shape;120;p6"/>
            <p:cNvSpPr/>
            <p:nvPr/>
          </p:nvSpPr>
          <p:spPr>
            <a:xfrm>
              <a:off x="0" y="334620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153612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307188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6"/>
          <p:cNvSpPr/>
          <p:nvPr/>
        </p:nvSpPr>
        <p:spPr>
          <a:xfrm>
            <a:off x="2162160" y="3338280"/>
            <a:ext cx="283320" cy="9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 txBox="1"/>
          <p:nvPr>
            <p:ph idx="10" type="dt"/>
          </p:nvPr>
        </p:nvSpPr>
        <p:spPr>
          <a:xfrm>
            <a:off x="4003920" y="3338280"/>
            <a:ext cx="25164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r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aula 0</a:t>
            </a:r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6"/>
          <p:cNvSpPr txBox="1"/>
          <p:nvPr>
            <p:ph idx="12" type="sldNum"/>
          </p:nvPr>
        </p:nvSpPr>
        <p:spPr>
          <a:xfrm>
            <a:off x="4413240" y="3338280"/>
            <a:ext cx="17820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fld id="{00000000-1234-1234-1234-123412341234}" type="slidenum"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/>
          <p:nvPr/>
        </p:nvSpPr>
        <p:spPr>
          <a:xfrm>
            <a:off x="1558440" y="1383120"/>
            <a:ext cx="1491840" cy="1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História e motivação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7"/>
          <p:cNvGrpSpPr/>
          <p:nvPr/>
        </p:nvGrpSpPr>
        <p:grpSpPr>
          <a:xfrm>
            <a:off x="0" y="3346200"/>
            <a:ext cx="4607640" cy="109440"/>
            <a:chOff x="0" y="3346200"/>
            <a:chExt cx="4607640" cy="109440"/>
          </a:xfrm>
        </p:grpSpPr>
        <p:sp>
          <p:nvSpPr>
            <p:cNvPr id="132" name="Google Shape;132;p7"/>
            <p:cNvSpPr/>
            <p:nvPr/>
          </p:nvSpPr>
          <p:spPr>
            <a:xfrm>
              <a:off x="0" y="334620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153612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307188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7"/>
          <p:cNvSpPr/>
          <p:nvPr/>
        </p:nvSpPr>
        <p:spPr>
          <a:xfrm>
            <a:off x="2162160" y="3338280"/>
            <a:ext cx="283320" cy="9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 txBox="1"/>
          <p:nvPr>
            <p:ph idx="10" type="dt"/>
          </p:nvPr>
        </p:nvSpPr>
        <p:spPr>
          <a:xfrm>
            <a:off x="4003920" y="3338280"/>
            <a:ext cx="25164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r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aula 0</a:t>
            </a:r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7"/>
          <p:cNvSpPr txBox="1"/>
          <p:nvPr>
            <p:ph idx="12" type="sldNum"/>
          </p:nvPr>
        </p:nvSpPr>
        <p:spPr>
          <a:xfrm>
            <a:off x="4413240" y="3338280"/>
            <a:ext cx="17820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fld id="{00000000-1234-1234-1234-123412341234}" type="slidenum"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96120" y="61920"/>
            <a:ext cx="4417560" cy="595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Arial"/>
              <a:buNone/>
            </a:pPr>
            <a:r>
              <a:rPr b="0" lang="en-US" sz="14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calcular e programar</a:t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74880" y="467280"/>
            <a:ext cx="4457880" cy="261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rgbClr val="BC1919"/>
                </a:solidFill>
              </a:rPr>
              <a:t>Computacao</a:t>
            </a:r>
            <a:r>
              <a:rPr b="0" i="1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 estudo de processos algoritmicos que descrevem </a:t>
            </a:r>
            <a:r>
              <a:rPr i="1" lang="en-US" sz="1000"/>
              <a:t>e transformam informacao. A questao fundamental é "o que pode ser (eficientemente) automatizado</a:t>
            </a:r>
            <a:r>
              <a:rPr b="0" i="1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?” — 1989 ACM report on Computing as a Discipline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3360" marR="0" rtl="0" algn="l">
              <a:lnSpc>
                <a:spcPct val="100000"/>
              </a:lnSpc>
              <a:spcBef>
                <a:spcPts val="1131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componentes básicas da </a:t>
            </a:r>
            <a:r>
              <a:rPr b="0" i="1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computação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0680" lvl="0" marL="338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CB0000"/>
              </a:buClr>
              <a:buSzPts val="1000"/>
              <a:buFont typeface="Lucida Sans"/>
              <a:buChar char="•"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</a:t>
            </a:r>
            <a:r>
              <a:rPr b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algoritmo 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descreve o processo de resolução do problema por resovler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0680" lvl="0" marL="338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CB0000"/>
              </a:buClr>
              <a:buSzPts val="1000"/>
              <a:buFont typeface="Lucida Sans"/>
              <a:buChar char="•"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</a:t>
            </a:r>
            <a:r>
              <a:rPr b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programa 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descreve o algoritmo na forma das transformações que 	desejamos aplicar à informação por processar tendo em conta a máquina 	subjacente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0680" lvl="0" marL="338400" marR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CB0000"/>
              </a:buClr>
              <a:buSzPts val="1000"/>
              <a:buFont typeface="Lucida Sans"/>
              <a:buChar char="•"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</a:t>
            </a:r>
            <a:r>
              <a:rPr b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máquina 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seja capaz de executar tais transformações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336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há </a:t>
            </a:r>
            <a:r>
              <a:rPr b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muitas 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máquinas e </a:t>
            </a:r>
            <a:r>
              <a:rPr b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muitas formas 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possíveis de escrever programas algumas até foram inventadas antes do primeiro computador!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8"/>
          <p:cNvGrpSpPr/>
          <p:nvPr/>
        </p:nvGrpSpPr>
        <p:grpSpPr>
          <a:xfrm>
            <a:off x="0" y="3346200"/>
            <a:ext cx="4607640" cy="109440"/>
            <a:chOff x="0" y="3346200"/>
            <a:chExt cx="4607640" cy="109440"/>
          </a:xfrm>
        </p:grpSpPr>
        <p:sp>
          <p:nvSpPr>
            <p:cNvPr id="145" name="Google Shape;145;p8"/>
            <p:cNvSpPr/>
            <p:nvPr/>
          </p:nvSpPr>
          <p:spPr>
            <a:xfrm>
              <a:off x="0" y="334620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535976" y="1097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153612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307188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535976" y="10972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8"/>
          <p:cNvSpPr/>
          <p:nvPr/>
        </p:nvSpPr>
        <p:spPr>
          <a:xfrm>
            <a:off x="2162160" y="3338280"/>
            <a:ext cx="283320" cy="9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 txBox="1"/>
          <p:nvPr>
            <p:ph idx="10" type="dt"/>
          </p:nvPr>
        </p:nvSpPr>
        <p:spPr>
          <a:xfrm>
            <a:off x="4003920" y="3338280"/>
            <a:ext cx="25164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r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aula 0</a:t>
            </a:r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4413240" y="3338280"/>
            <a:ext cx="17820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fld id="{00000000-1234-1234-1234-123412341234}" type="slidenum"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96120" y="61920"/>
            <a:ext cx="4417560" cy="595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Arial"/>
              <a:buNone/>
            </a:pPr>
            <a:r>
              <a:rPr b="0" lang="en-US" sz="1400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Turing</a:t>
            </a:r>
            <a:endParaRPr b="0" sz="1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79549" y="353525"/>
            <a:ext cx="25407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inventou o conceito de Máquina de Turing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000" y="681480"/>
            <a:ext cx="2424960" cy="173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9320" y="891360"/>
            <a:ext cx="865800" cy="103212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9"/>
          <p:cNvSpPr/>
          <p:nvPr/>
        </p:nvSpPr>
        <p:spPr>
          <a:xfrm>
            <a:off x="126000" y="2423880"/>
            <a:ext cx="4343040" cy="77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estas máquinas dão um fundamento teórico às arquiteturas de computadores e à programação imperativa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11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fita tem o papel da </a:t>
            </a:r>
            <a:r>
              <a:rPr b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memória </a:t>
            </a:r>
            <a:r>
              <a:rPr b="0" lang="en-US" sz="1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(onde se encontram dados e programas) o automato do </a:t>
            </a:r>
            <a:r>
              <a:rPr b="1" lang="en-US" sz="1000" strike="noStrike">
                <a:solidFill>
                  <a:srgbClr val="BC1919"/>
                </a:solidFill>
                <a:latin typeface="Arial"/>
                <a:ea typeface="Arial"/>
                <a:cs typeface="Arial"/>
                <a:sym typeface="Arial"/>
              </a:rPr>
              <a:t>processador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9"/>
          <p:cNvGrpSpPr/>
          <p:nvPr/>
        </p:nvGrpSpPr>
        <p:grpSpPr>
          <a:xfrm>
            <a:off x="0" y="3346200"/>
            <a:ext cx="4607640" cy="109440"/>
            <a:chOff x="0" y="3346200"/>
            <a:chExt cx="4607640" cy="109440"/>
          </a:xfrm>
        </p:grpSpPr>
        <p:sp>
          <p:nvSpPr>
            <p:cNvPr id="161" name="Google Shape;161;p9"/>
            <p:cNvSpPr/>
            <p:nvPr/>
          </p:nvSpPr>
          <p:spPr>
            <a:xfrm>
              <a:off x="0" y="334620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535976" y="1097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153612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535976" y="1097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071880" y="334620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535976" y="1097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9"/>
          <p:cNvSpPr/>
          <p:nvPr/>
        </p:nvSpPr>
        <p:spPr>
          <a:xfrm>
            <a:off x="2162160" y="3338280"/>
            <a:ext cx="283320" cy="9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9"/>
          <p:cNvSpPr txBox="1"/>
          <p:nvPr>
            <p:ph idx="10" type="dt"/>
          </p:nvPr>
        </p:nvSpPr>
        <p:spPr>
          <a:xfrm>
            <a:off x="4003920" y="3338280"/>
            <a:ext cx="25164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r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aula 0</a:t>
            </a:r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9"/>
          <p:cNvSpPr txBox="1"/>
          <p:nvPr>
            <p:ph idx="12" type="sldNum"/>
          </p:nvPr>
        </p:nvSpPr>
        <p:spPr>
          <a:xfrm>
            <a:off x="4413240" y="3338280"/>
            <a:ext cx="178200" cy="20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00"/>
              </a:buClr>
              <a:buSzPts val="600"/>
              <a:buFont typeface="Verdana"/>
              <a:buNone/>
            </a:pPr>
            <a:fld id="{00000000-1234-1234-1234-123412341234}" type="slidenum">
              <a:rPr b="0" lang="en-US" sz="600" strike="noStrike">
                <a:solidFill>
                  <a:srgbClr val="7A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sz="6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2024-05-22T21:07:58Z</dcterms:created>
  <dc:creator>Simão Melo de Sousa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2024-05-22T00:00:00Z</vt:filetime>
  </property>
  <property fmtid="{D5CDD505-2E9C-101B-9397-08002B2CF9AE}" pid="5" name="PTEX.Fullbanner">
    <vt:lpwstr>This is pdfTeX, Version 3.14159265-2.6-1.40.18 (TeX Live 2017/Debian) kpathsea version 6.2.3</vt:lpwstr>
  </property>
  <property fmtid="{D5CDD505-2E9C-101B-9397-08002B2CF9AE}" pid="6" name="PresentationFormat">
    <vt:lpwstr>On-screen Show (4:3)</vt:lpwstr>
  </property>
  <property fmtid="{D5CDD505-2E9C-101B-9397-08002B2CF9AE}" pid="7" name="Producer">
    <vt:lpwstr>pdfTeX-1.40.18</vt:lpwstr>
  </property>
</Properties>
</file>