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0AFB11-5553-43DD-B1EC-F9B7AFC5C1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345E0E-C358-4522-AEC4-5F480610C0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C9A687-4B71-48B0-90D3-9F55F6D517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26A47F-3CAB-447E-923B-C05C13AD1D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3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Clique para </a:t>
            </a: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editar o título </a:t>
            </a: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mestre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716961-1C5F-49C1-BF97-E7D81DA0C797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24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Clique para editar o </a:t>
            </a: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formato de texto dos </a:t>
            </a: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tópicos</a:t>
            </a:r>
            <a:endParaRPr b="0" lang="pt-B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3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Clique para editar </a:t>
            </a: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o texto mestre</a:t>
            </a:r>
            <a:endParaRPr b="0" lang="pt-B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Segundo nível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Terceiro nível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A167E4-53C9-44D4-AFC5-0D48595E179F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  <p:sldLayoutId id="2147483652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3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4000" strike="noStrike" u="none" cap="all">
                <a:solidFill>
                  <a:schemeClr val="dk1"/>
                </a:solidFill>
                <a:uFillTx/>
                <a:latin typeface="Calibri"/>
              </a:rPr>
              <a:t>Clique para editar o título mestre</a:t>
            </a:r>
            <a:endParaRPr b="0" lang="pt-BR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Clique para editar o texto mestre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302934-EA2E-438D-A851-6AE2330028E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"/>
          <p:cNvSpPr/>
          <p:nvPr/>
        </p:nvSpPr>
        <p:spPr>
          <a:xfrm>
            <a:off x="1841760" y="403200"/>
            <a:ext cx="532296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Calibri"/>
              </a:rPr>
              <a:t>Sistemas Distribuídos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Calibri"/>
              </a:rPr>
              <a:t>e Programação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Calibri"/>
              </a:rPr>
              <a:t>Concorrente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CaixaDeTexto 3"/>
          <p:cNvSpPr/>
          <p:nvPr/>
        </p:nvSpPr>
        <p:spPr>
          <a:xfrm>
            <a:off x="2453400" y="4653000"/>
            <a:ext cx="4099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Prof. MSc. Rodrigo Daniel Malara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CaixaDeTexto 4"/>
          <p:cNvSpPr/>
          <p:nvPr/>
        </p:nvSpPr>
        <p:spPr>
          <a:xfrm>
            <a:off x="2972880" y="2774880"/>
            <a:ext cx="306072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Introdução a 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Arquitetura de 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"/>
              </a:rPr>
              <a:t>Software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Histórico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1969: I.P. Sharp @ NATO Conferência de Engenharia de Software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pt-BR" sz="28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Calibri"/>
              </a:rPr>
              <a:t>Eu acredito que tenhamos algo diferente, além da Engenharia de Software [..] Essa é a Arquitetura de Software. Arquitetura é diferente da Engenharia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”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3600" strike="noStrike" u="none" cap="all">
                <a:solidFill>
                  <a:schemeClr val="dk1"/>
                </a:solidFill>
                <a:uFillTx/>
                <a:latin typeface="Calibri"/>
              </a:rPr>
              <a:t>DefiniçÕES de ARQUITETURA DE SOFTWARE</a:t>
            </a:r>
            <a:endParaRPr b="0" lang="pt-BR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Arquitetura de Software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Definições de Arquitetura de Software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US" sz="32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i="1" lang="en-US" sz="3200" strike="noStrike" u="none">
                <a:solidFill>
                  <a:schemeClr val="dk1"/>
                </a:solidFill>
                <a:uFillTx/>
                <a:latin typeface="Calibri"/>
              </a:rPr>
              <a:t>A arquitetura de um componente de software define um sistema em termos de componentes computacionais e interações entre esses componentes” </a:t>
            </a:r>
            <a:endParaRPr b="0" lang="pt-B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De Shaw e Garlan, Software Architecture, Perspectives on an Emerging Discipline, Prentice-Hall, 1996. 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Estrutura de Software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739880"/>
            <a:ext cx="822924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Arquitetura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Padrão de Projeto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Módulo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Procedimento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Comando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cxnSp>
        <p:nvCxnSpPr>
          <p:cNvPr id="48" name="Conector de Seta Reta 4"/>
          <p:cNvCxnSpPr/>
          <p:nvPr/>
        </p:nvCxnSpPr>
        <p:spPr>
          <a:xfrm flipV="1">
            <a:off x="4572000" y="2289600"/>
            <a:ext cx="360" cy="432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9" name="Conector de Seta Reta 12"/>
          <p:cNvCxnSpPr/>
          <p:nvPr/>
        </p:nvCxnSpPr>
        <p:spPr>
          <a:xfrm flipV="1">
            <a:off x="4572000" y="3356640"/>
            <a:ext cx="360" cy="43272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0" name="Conector de Seta Reta 13"/>
          <p:cNvCxnSpPr/>
          <p:nvPr/>
        </p:nvCxnSpPr>
        <p:spPr>
          <a:xfrm flipV="1">
            <a:off x="4572000" y="4365000"/>
            <a:ext cx="360" cy="432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1" name="Conector de Seta Reta 14"/>
          <p:cNvCxnSpPr/>
          <p:nvPr/>
        </p:nvCxnSpPr>
        <p:spPr>
          <a:xfrm flipV="1">
            <a:off x="4572000" y="5373000"/>
            <a:ext cx="360" cy="4323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Definições de Arquitetura de Software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i="1" lang="en-US" sz="2800" strike="noStrike" u="none">
                <a:solidFill>
                  <a:schemeClr val="dk1"/>
                </a:solidFill>
                <a:uFillTx/>
                <a:latin typeface="Calibri"/>
              </a:rPr>
              <a:t>A arquitetura de software de um Sistema é a estrutura ou estruturas do Sistema, que compreende elementos de software, propriedades externamente visíveis desses elementos e os relacionamentos entre eles.”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De Bass, Clements, e Kazman em ‘Software Architecture in Practice’, SEI Series in Software Engineering. Addison-Wesley, 2003.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Definições de Arquitetura de Software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Sobre a definição de Bass et al: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Assuntos importantes abordados na definição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Múltiplas estruturas de sistemas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Propriedades de componentes observáveis ou externamente visíveis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Assuntos não abordados: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O processo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Regras e boas práticas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Modelos ou estilos arquiteturais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Definições de Arquitetura de Software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i="1" lang="en-US" sz="2800" strike="noStrike" u="none">
                <a:solidFill>
                  <a:schemeClr val="dk1"/>
                </a:solidFill>
                <a:uFillTx/>
                <a:latin typeface="Calibri"/>
              </a:rPr>
              <a:t>Arquitetura é a organização fundamental de um sistema, representada pelos seus componentes, seus relacionamentos entre si e os princípios guiando seu projeto e evolução”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De IEEE Standard on the Recommended Practice for Architectural Descriptions, 2000..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Definições de Arquitetura de Software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Arquitetura é conceitual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Arquitetura é sobre coisas fundamentais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Arquitetura existe em um contexto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Arquitetura é um projeto de alto nível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Arquitetura é a estrutura de um sistema, incluindo princípios que governam seu projeto e evolução no tempo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Arquitetura de Software é Importante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79640" y="1268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 Arquitetura de Software é um veículo para comunicação entre interessados (stakeholders)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 Arquitetura manifesta as decisões de projeto mais cedo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Restrições para implementação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Dita a estrutura organizacional de projeto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Inibe ou Ativa atributos de qualidade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 Arquitetura é uma abstração de um Sistema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Produtos similares podem compartilhar a mesma arquitetura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Permite o desenvolvimento baseado em padrões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Serve de base para treinamentos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3600" strike="noStrike" u="none" cap="all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Arquitetura de Software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4000" strike="noStrike" u="none" cap="all">
                <a:solidFill>
                  <a:schemeClr val="dk1"/>
                </a:solidFill>
                <a:uFillTx/>
                <a:latin typeface="Calibri"/>
              </a:rPr>
              <a:t>Introdução</a:t>
            </a:r>
            <a:endParaRPr b="0" lang="pt-BR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Arquitetura de Software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 Arquitetura de Software faz mais sentido e pode ser melhor elaborada levando-se em conta um contexto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Esse contexto envolve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Interessados ou Stakeholders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Perfil professional da Equipe de Desenvolvimento e Operações (DevOps)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Recursos disponíveis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Requisitos de funcionamento sobre o software a ser desenvolvido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Ou Qualidades Sistêmicas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Processo de Desenvolvimento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Filosofias de Desenvolvimento e boas 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práticas acumuladas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Interessados ou Stakeholders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Do lado do cliente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Dono da empresa ou diretores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Usuários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Gerentes dos Usuários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Do lado da equipe de desenvolvimento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Gerente de Projeto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Analista de Negócio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Arquiteto de Software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Desenvolvedor/Programador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Testador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Analista de Infraestrutura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79640" y="116388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Interessados ou Stakeholders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O arquiteto deve considerar a disponibilidade e a qualificação da mão-de-obra para o desenvolvimento e manutenção da aplicação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De acordo com Robert C. Martin no livro Arquitetura Limpa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Calibri"/>
              </a:rPr>
              <a:t>‘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Calibri"/>
              </a:rPr>
              <a:t>O propósito principal de uma arquitetura é suportar o ciclo de vida de um Sistema. Boa arquitetura faz com que o Sistema seja fácil de entender, fácil de se desenvolver, fácil de se manter e fácil de se implantar. O maior objetivo é minimizar o custo total, durante toda a existência do Sistema e maximizar a produtividade do programador.’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pt-BR" sz="28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Calibri"/>
              </a:rPr>
              <a:t>Requisitos definem </a:t>
            </a:r>
            <a:r>
              <a:rPr b="1" i="1" lang="pt-BR" sz="2800" strike="noStrike" u="none">
                <a:solidFill>
                  <a:schemeClr val="dk1"/>
                </a:solidFill>
                <a:uFillTx/>
                <a:latin typeface="Calibri"/>
              </a:rPr>
              <a:t>o que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Calibri"/>
              </a:rPr>
              <a:t> um sistema deve fazer e sob </a:t>
            </a:r>
            <a:r>
              <a:rPr b="1" i="1" lang="pt-BR" sz="2800" strike="noStrike" u="none">
                <a:solidFill>
                  <a:schemeClr val="dk1"/>
                </a:solidFill>
                <a:uFillTx/>
                <a:latin typeface="Calibri"/>
              </a:rPr>
              <a:t>quais restrições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Calibri"/>
              </a:rPr>
              <a:t>”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Calibri"/>
              </a:rPr>
              <a:t>Engenharia de Software Moderna por M. Valente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Requisitos relacionados com o que um sistema deve fazer, ou seja, suas funcionalidades — são Requisitos Funcionais. </a:t>
            </a:r>
            <a:endParaRPr b="0" lang="pt-BR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Os requisitos relacionados com a segunda parte — sob quais restrições — são Requisitos Não-Funcionais ou de Qualidade.</a:t>
            </a:r>
            <a:endParaRPr b="0" lang="pt-BR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1"/>
                </a:solidFill>
                <a:uFillTx/>
                <a:latin typeface="Calibri"/>
              </a:rPr>
              <a:t>Requisitos Funcionais </a:t>
            </a: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são de </a:t>
            </a:r>
            <a:endParaRPr b="0" lang="pt-BR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responsabilidade de </a:t>
            </a:r>
            <a:r>
              <a:rPr b="1" lang="pt-BR" sz="2600" strike="noStrike" u="none">
                <a:solidFill>
                  <a:schemeClr val="dk1"/>
                </a:solidFill>
                <a:uFillTx/>
                <a:latin typeface="Calibri"/>
              </a:rPr>
              <a:t>Analistas de Negócio</a:t>
            </a:r>
            <a:endParaRPr b="0" lang="pt-BR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600" strike="noStrike" u="none">
                <a:solidFill>
                  <a:schemeClr val="dk1"/>
                </a:solidFill>
                <a:uFillTx/>
                <a:latin typeface="Calibri"/>
              </a:rPr>
              <a:t>Requisitos Não-Funcionais</a:t>
            </a: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 são de </a:t>
            </a:r>
            <a:endParaRPr b="0" lang="pt-BR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responsabilidade de </a:t>
            </a:r>
            <a:r>
              <a:rPr b="1" lang="pt-BR" sz="2600" strike="noStrike" u="none">
                <a:solidFill>
                  <a:schemeClr val="dk1"/>
                </a:solidFill>
                <a:uFillTx/>
                <a:latin typeface="Calibri"/>
              </a:rPr>
              <a:t>Arquitetos de Software</a:t>
            </a:r>
            <a:endParaRPr b="0" lang="pt-BR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 noção de qualidade é central na arquitetura de software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Uma arquitetura de software busca garantir as qualidades de um Sistema o mais cedo possível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Algumas qualidades são observáveis pela execução: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Performance, Segurança, Disponibilidade, 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Usabilidade, Escalabilidade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Outras não são observáveis durante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a execução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Manutenibilidade, Portabilidade, 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Reusabilidade, Testabilidade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Exemplos de Qualidades ou Requisitos Não-Funcionais: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Performance ou Desempenho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Ao registrar um item sendo vendido, a descrição e preço devem aparecer em, no máximo, 2 segundos”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Segurança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"Apenas usuários com privilégios de acesso de poderão visualizar históricos de transações de clientes."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Disponibilidade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"O sistema estará disponível pelo menos 99,7% do tempo em dias de semana entre meia-noite e 06:00 e pelo menos 99,95% entre 16:00 e 18:00"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Exemplos de Qualidades ou Requisitos Não-Funcionais: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Escalabilidade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O Sistema deve desempenhar bem com 50 usuários simultâneos e poder atender até 1.000.000 de usuários simultâneos apenas com redimensionamento de hardware”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Interoperabilidade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 Sistema de Gerenciamento de Ativos deve ser capaz de integrar com leitores de QR-Code 1D e 2D e imprimir em impressoras de códigos de barra padrão Zebra”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Confiabilidade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Nenhuma atualização de dados em memória permanente pode ser perdida"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Exemplos de Qualidades ou Requisitos Não-Funcionais: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8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900" strike="noStrike" u="none">
                <a:solidFill>
                  <a:schemeClr val="dk1"/>
                </a:solidFill>
                <a:uFillTx/>
                <a:latin typeface="Calibri"/>
              </a:rPr>
              <a:t>Usabilidade</a:t>
            </a:r>
            <a:endParaRPr b="0" lang="pt-BR" sz="29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500" strike="noStrike" u="none">
                <a:solidFill>
                  <a:schemeClr val="dk1"/>
                </a:solidFill>
                <a:uFillTx/>
                <a:latin typeface="Calibri"/>
              </a:rPr>
              <a:t>"Um novo usuário deverá ser capaz de fazer um pedido de compra de um novo produto químico após não mais do que 30 minutos de orientação"</a:t>
            </a:r>
            <a:endParaRPr b="0" lang="pt-BR" sz="2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Manutenibilidade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500" strike="noStrike" u="none">
                <a:solidFill>
                  <a:schemeClr val="dk1"/>
                </a:solidFill>
                <a:uFillTx/>
                <a:latin typeface="Calibri"/>
              </a:rPr>
              <a:t>"Um programador com pelo menos 6 meses de experiência no suporte ao produto deverá ser capaz de resolver um defeito simples em não mais do que 1 hora de trabalho"</a:t>
            </a:r>
            <a:endParaRPr b="0" lang="pt-BR" sz="2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Portabilidade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"O produto deverá ser implantável em sistemas operacionais Linux ou Windows"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Exemplos de Qualidades ou Requisitos Não-Funcionais: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Reusabilidade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"O produto deverá usar componentes corporativos existentes sob forma de Enterprise JavaBeans. Novos componentes deverão ser EJBs"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Testabilidade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"Testes de Unidade e de Aceitação deverão ser completamente automatizados"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Tolerância a falhas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"O sistema deve fazer log dos pagamentos autorizados via cartão de crédito em 24 horas, mesmo com falhas de energia ou de dispositivo"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Recursos Disponíveis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O arquiteto deve considerar os recursos financeiros tangíveis e intangíveis para: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Contratação de equipe ou empresa para o desenvolvimento, 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Adquirir licenças de software e ferramentas de desenvolvimento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Contratar ou adquirir infraestrutura computacional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Analisar possibilidade de reuso de 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recursos já existentes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Introdução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Histórico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Contexto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Interessados ou Stakeholders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Perfil profissional da Equipe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Princípios e Boas Práticas Atuais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Processos de desenvolvimento de Software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Definições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Objetivos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Atributos de Qualidade e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Decisões Arquiteturais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000" strike="noStrike" u="none">
                <a:solidFill>
                  <a:schemeClr val="dk1"/>
                </a:solidFill>
                <a:uFillTx/>
                <a:latin typeface="Calibri"/>
              </a:rPr>
              <a:t>Processo de Desenvolvimento de Software</a:t>
            </a:r>
            <a:endParaRPr b="0" lang="pt-BR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ctr" defTabSz="9144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i="1" lang="pt-BR" sz="30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i="1" lang="pt-BR" sz="3000" strike="noStrike" u="none">
                <a:solidFill>
                  <a:schemeClr val="dk1"/>
                </a:solidFill>
                <a:uFillTx/>
                <a:latin typeface="Calibri"/>
              </a:rPr>
              <a:t>Um processo de desenvolvimento de software é um conjunto de atividades, parcialmente ordenadas, com a finalidade de obter um produto de software. É estudado dentro da área de Engenharia de Software, sendo considerado um dos principais mecanismos para se obter software de qualidade e cumprir corretamente os contratos de desenvolvimento, sendo uma das respostas técnicas adequadas para resolver a crise do software.”</a:t>
            </a:r>
            <a:endParaRPr b="0" lang="pt-BR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000" strike="noStrike" u="none">
                <a:solidFill>
                  <a:schemeClr val="dk1"/>
                </a:solidFill>
                <a:uFillTx/>
                <a:latin typeface="Calibri"/>
              </a:rPr>
              <a:t>Exemplos:</a:t>
            </a:r>
            <a:endParaRPr b="0" lang="pt-BR" sz="3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600" strike="noStrike" u="none">
                <a:solidFill>
                  <a:schemeClr val="dk1"/>
                </a:solidFill>
                <a:uFillTx/>
                <a:latin typeface="Calibri"/>
              </a:rPr>
              <a:t>SCRUM, eXtreme Programming, Processos ágeis unificados</a:t>
            </a:r>
            <a:endParaRPr b="0" lang="pt-BR" sz="2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O Contexto Arquitetural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524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Filosofias de Desenvolvimento e boas práticas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Calibri"/>
              </a:rPr>
              <a:t>Reuso de código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Calibri"/>
              </a:rPr>
              <a:t>Projeto e Desenvolvimento Orientado a Objetos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Calibri"/>
              </a:rPr>
              <a:t>Padrões de Projetos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Calibri"/>
              </a:rPr>
              <a:t>GoF ‘Gang of Four’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Calibri"/>
              </a:rPr>
              <a:t>Java Enterprise Edition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Calibri"/>
              </a:rPr>
              <a:t>Model View Controller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Calibri"/>
              </a:rPr>
              <a:t>SOLID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Calibri"/>
              </a:rPr>
              <a:t>Teorema CAP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Calibri"/>
              </a:rPr>
              <a:t>YAGNI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Calibri"/>
              </a:rPr>
              <a:t>DRY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Calibri"/>
              </a:rPr>
              <a:t>KISS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800" strike="noStrike" u="none">
                <a:solidFill>
                  <a:schemeClr val="dk1"/>
                </a:solidFill>
                <a:uFillTx/>
                <a:latin typeface="Calibri"/>
              </a:rPr>
              <a:t>A serem estudados nas próximas aulas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Referências Bibliográficas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algn="just" defTabSz="91440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GALLOTTI, G.M.A. </a:t>
            </a:r>
            <a:r>
              <a:rPr b="1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Arquitetura de Software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. Editora Pearson, São Paulo, 2016.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ERL, T. </a:t>
            </a:r>
            <a:r>
              <a:rPr b="1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SOA: Princípios de Design de Serviços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.São Paulo, Prentice Hall, 2009.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SOMMERVILLE, Ian. </a:t>
            </a:r>
            <a:r>
              <a:rPr b="1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Engenharia de Software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Calibri"/>
                <a:ea typeface="Times New Roman"/>
              </a:rPr>
              <a:t>. 10. Ed. – São Paulo: Pearson Education do Brasil, 2018.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Relevância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79640" y="1484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uFillTx/>
                <a:latin typeface="Calibri"/>
              </a:rPr>
              <a:t>Quando podemos dizer que um projeto de desenvolvimento de software teve sucesso?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Quando ele compila?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Quando ele passa em todos os testes?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Quando ele tem uma boa performance em produção?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uFillTx/>
                <a:latin typeface="Calibri"/>
              </a:rPr>
              <a:t>O seu software obtém sucesso quando a sua empresa obtém sucesso usando o seu software!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ctr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uFillTx/>
                <a:latin typeface="Calibri"/>
              </a:rPr>
              <a:t>A Arquitetura de Software deve focar primeiramente objetivos de negócio da empresa e depois em tecnologias!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Por quê um projeto de Software falha?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79640" y="1303560"/>
            <a:ext cx="8712720" cy="551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Tipos de riscos associados a projetos de software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Requisitos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Políticos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Recursos disponíveis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Conhecimentos das equipes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Tecnologia utilizada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Projetos geralmente falham devido a qualidades sistêmicas que não foram identificadas ou atingidas.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Exemplos: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Performance, Vazão, Escalabilidade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Segurança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Extensibilidade e Flexibilidade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Qualidades Sistêmicas são diretamente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 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impactadas pela arquitetura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Ou Requisitos não-funcionais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Mitigação de Riscos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Adotar um processo de desenvolvimento de software bem estabelecido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Endereçar os problemas mais difíceis primeiro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Casos de uso mais complexos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Sistemas distribuídos ao invés de locais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Integração com aplicações legadas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Gerenciamento de transações – integridade dos dados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Envolvimento de múltiplos mecanismos de armazenamento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Dividir para conquistar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Comunicação adequada com interessados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Utilizar uma estratégia de melhoria de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processo de software (ex: CMMI)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Arquitetura vs Projeto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524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A diferença está no contexto e como interpretar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Um diagrama de arquitetura em um contexto pode se tornar um diagrama de projeto em outro contexto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Arquitetura está preocupada com decisões globais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Projeto está preocupado com decisões locais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Arquitetura está preocupada com o projeto do sistema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Como os componentes irão se comunicar e os custos associados?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Quais são as interfaces? Elas seguem padrões?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Evitar Aprisionamento Tecnológico</a:t>
            </a:r>
            <a:endParaRPr b="0" lang="pt-BR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Performance em nível de sistema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Projeto está preocupado com partes do sistema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Como os componentes serão programados?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Quais algoritmos serão utilizados?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Histórico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1996: Publicação da versão 1.0 do DoDAF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Department of Defense Architecture Framework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1995: Publicação da versão 1.0 do TOGAF</a:t>
            </a:r>
            <a:br>
              <a:rPr sz="2800"/>
            </a:b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“The Open Group Architecture Framework”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1992: Perry &amp; Wolf 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    “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Foundations for the Study of Software Architecture”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Histórico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79640" y="1340640"/>
            <a:ext cx="8712720" cy="478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1989: M. Shaw </a:t>
            </a:r>
            <a:br>
              <a:rPr sz="2800"/>
            </a:b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“Software Architecture: Perspectives on an Emerging Discipline”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1987: Publicação da versão 1.0 do Zachman Framework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1978/79: David Parnas, program families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On the Design and Development of Program Families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”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1972 (1969): Edsger Dijkstra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    “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The Humble Programmer”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Application>LibreOffice/24.8.7.2$Linux_X86_64 LibreOffice_project/f4f281f562fb585d46b0af5755dfe1eb6adc047f</Application>
  <AppVersion>15.0000</AppVersion>
  <Words>1735</Words>
  <Paragraphs>254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2018-06-28T14:27:29Z</dcterms:created>
  <dc:creator>Mauricio Menzori</dc:creator>
  <dc:description/>
  <dc:language>pt-BR</dc:language>
  <cp:lastModifiedBy/>
  <dcterms:modified xsi:type="dcterms:W3CDTF">2025-07-16T13:12:15Z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32</vt:i4>
  </property>
</Properties>
</file>