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8" r:id="rId10"/>
    <p:sldId id="277" r:id="rId11"/>
    <p:sldId id="270" r:id="rId12"/>
    <p:sldId id="279" r:id="rId13"/>
    <p:sldId id="280" r:id="rId14"/>
    <p:sldId id="281" r:id="rId15"/>
    <p:sldId id="284" r:id="rId16"/>
    <p:sldId id="283" r:id="rId17"/>
    <p:sldId id="286" r:id="rId18"/>
    <p:sldId id="285" r:id="rId19"/>
    <p:sldId id="287" r:id="rId20"/>
    <p:sldId id="288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3" autoAdjust="0"/>
    <p:restoredTop sz="94935" autoAdjust="0"/>
  </p:normalViewPr>
  <p:slideViewPr>
    <p:cSldViewPr>
      <p:cViewPr varScale="1">
        <p:scale>
          <a:sx n="87" d="100"/>
          <a:sy n="87" d="100"/>
        </p:scale>
        <p:origin x="1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Malara" userId="d6dcf8413d90d1af" providerId="LiveId" clId="{B93D3790-03A6-466A-8DAF-7F08045D4823}"/>
    <pc:docChg chg="custSel delSld modSld">
      <pc:chgData name="Rodrigo Malara" userId="d6dcf8413d90d1af" providerId="LiveId" clId="{B93D3790-03A6-466A-8DAF-7F08045D4823}" dt="2021-09-15T00:10:59.544" v="114" actId="20577"/>
      <pc:docMkLst>
        <pc:docMk/>
      </pc:docMkLst>
      <pc:sldChg chg="modSp mod">
        <pc:chgData name="Rodrigo Malara" userId="d6dcf8413d90d1af" providerId="LiveId" clId="{B93D3790-03A6-466A-8DAF-7F08045D4823}" dt="2021-08-31T23:47:02.914" v="41" actId="20577"/>
        <pc:sldMkLst>
          <pc:docMk/>
          <pc:sldMk cId="0" sldId="257"/>
        </pc:sldMkLst>
        <pc:spChg chg="mod">
          <ac:chgData name="Rodrigo Malara" userId="d6dcf8413d90d1af" providerId="LiveId" clId="{B93D3790-03A6-466A-8DAF-7F08045D4823}" dt="2021-08-31T23:47:02.914" v="41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Rodrigo Malara" userId="d6dcf8413d90d1af" providerId="LiveId" clId="{B93D3790-03A6-466A-8DAF-7F08045D4823}" dt="2021-08-31T23:49:29.846" v="43" actId="20577"/>
        <pc:sldMkLst>
          <pc:docMk/>
          <pc:sldMk cId="0" sldId="258"/>
        </pc:sldMkLst>
        <pc:spChg chg="mod">
          <ac:chgData name="Rodrigo Malara" userId="d6dcf8413d90d1af" providerId="LiveId" clId="{B93D3790-03A6-466A-8DAF-7F08045D4823}" dt="2021-08-31T23:49:29.846" v="43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Rodrigo Malara" userId="d6dcf8413d90d1af" providerId="LiveId" clId="{B93D3790-03A6-466A-8DAF-7F08045D4823}" dt="2021-08-30T23:54:44.437" v="34" actId="20577"/>
        <pc:sldMkLst>
          <pc:docMk/>
          <pc:sldMk cId="0" sldId="259"/>
        </pc:sldMkLst>
        <pc:spChg chg="mod">
          <ac:chgData name="Rodrigo Malara" userId="d6dcf8413d90d1af" providerId="LiveId" clId="{B93D3790-03A6-466A-8DAF-7F08045D4823}" dt="2021-08-30T23:54:44.437" v="34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Rodrigo Malara" userId="d6dcf8413d90d1af" providerId="LiveId" clId="{B93D3790-03A6-466A-8DAF-7F08045D4823}" dt="2021-09-13T23:55:16.834" v="46" actId="14100"/>
        <pc:sldMkLst>
          <pc:docMk/>
          <pc:sldMk cId="0" sldId="270"/>
        </pc:sldMkLst>
        <pc:spChg chg="mod">
          <ac:chgData name="Rodrigo Malara" userId="d6dcf8413d90d1af" providerId="LiveId" clId="{B93D3790-03A6-466A-8DAF-7F08045D4823}" dt="2021-09-13T23:55:16.834" v="46" actId="14100"/>
          <ac:spMkLst>
            <pc:docMk/>
            <pc:sldMk cId="0" sldId="270"/>
            <ac:spMk id="21507" creationId="{00000000-0000-0000-0000-000000000000}"/>
          </ac:spMkLst>
        </pc:spChg>
      </pc:sldChg>
      <pc:sldChg chg="del">
        <pc:chgData name="Rodrigo Malara" userId="d6dcf8413d90d1af" providerId="LiveId" clId="{B93D3790-03A6-466A-8DAF-7F08045D4823}" dt="2021-09-06T23:38:00.607" v="44" actId="47"/>
        <pc:sldMkLst>
          <pc:docMk/>
          <pc:sldMk cId="0" sldId="274"/>
        </pc:sldMkLst>
      </pc:sldChg>
      <pc:sldChg chg="del">
        <pc:chgData name="Rodrigo Malara" userId="d6dcf8413d90d1af" providerId="LiveId" clId="{B93D3790-03A6-466A-8DAF-7F08045D4823}" dt="2021-09-06T23:38:00.607" v="44" actId="47"/>
        <pc:sldMkLst>
          <pc:docMk/>
          <pc:sldMk cId="0" sldId="275"/>
        </pc:sldMkLst>
      </pc:sldChg>
      <pc:sldChg chg="del">
        <pc:chgData name="Rodrigo Malara" userId="d6dcf8413d90d1af" providerId="LiveId" clId="{B93D3790-03A6-466A-8DAF-7F08045D4823}" dt="2021-09-06T23:38:19.587" v="45" actId="47"/>
        <pc:sldMkLst>
          <pc:docMk/>
          <pc:sldMk cId="0" sldId="276"/>
        </pc:sldMkLst>
      </pc:sldChg>
      <pc:sldChg chg="modSp mod">
        <pc:chgData name="Rodrigo Malara" userId="d6dcf8413d90d1af" providerId="LiveId" clId="{B93D3790-03A6-466A-8DAF-7F08045D4823}" dt="2021-09-15T00:10:59.544" v="114" actId="20577"/>
        <pc:sldMkLst>
          <pc:docMk/>
          <pc:sldMk cId="0" sldId="283"/>
        </pc:sldMkLst>
        <pc:spChg chg="mod">
          <ac:chgData name="Rodrigo Malara" userId="d6dcf8413d90d1af" providerId="LiveId" clId="{B93D3790-03A6-466A-8DAF-7F08045D4823}" dt="2021-09-15T00:10:59.544" v="114" actId="20577"/>
          <ac:spMkLst>
            <pc:docMk/>
            <pc:sldMk cId="0" sldId="283"/>
            <ac:spMk id="3" creationId="{00000000-0000-0000-0000-000000000000}"/>
          </ac:spMkLst>
        </pc:spChg>
      </pc:sldChg>
      <pc:sldChg chg="modSp mod">
        <pc:chgData name="Rodrigo Malara" userId="d6dcf8413d90d1af" providerId="LiveId" clId="{B93D3790-03A6-466A-8DAF-7F08045D4823}" dt="2021-09-14T00:05:09.194" v="92" actId="20577"/>
        <pc:sldMkLst>
          <pc:docMk/>
          <pc:sldMk cId="0" sldId="284"/>
        </pc:sldMkLst>
        <pc:spChg chg="mod">
          <ac:chgData name="Rodrigo Malara" userId="d6dcf8413d90d1af" providerId="LiveId" clId="{B93D3790-03A6-466A-8DAF-7F08045D4823}" dt="2021-09-14T00:05:09.194" v="92" actId="20577"/>
          <ac:spMkLst>
            <pc:docMk/>
            <pc:sldMk cId="0" sldId="284"/>
            <ac:spMk id="3" creationId="{00000000-0000-0000-0000-000000000000}"/>
          </ac:spMkLst>
        </pc:spChg>
      </pc:sldChg>
    </pc:docChg>
  </pc:docChgLst>
  <pc:docChgLst>
    <pc:chgData name="Rodrigo Malara" userId="d6dcf8413d90d1af" providerId="LiveId" clId="{B1AA8807-7284-44C6-9E28-4FD18FAE635B}"/>
    <pc:docChg chg="custSel modSld">
      <pc:chgData name="Rodrigo Malara" userId="d6dcf8413d90d1af" providerId="LiveId" clId="{B1AA8807-7284-44C6-9E28-4FD18FAE635B}" dt="2018-09-21T15:43:25.016" v="8" actId="14100"/>
      <pc:docMkLst>
        <pc:docMk/>
      </pc:docMkLst>
      <pc:sldChg chg="modSp">
        <pc:chgData name="Rodrigo Malara" userId="d6dcf8413d90d1af" providerId="LiveId" clId="{B1AA8807-7284-44C6-9E28-4FD18FAE635B}" dt="2018-09-21T15:43:25.016" v="8" actId="14100"/>
        <pc:sldMkLst>
          <pc:docMk/>
          <pc:sldMk cId="0" sldId="256"/>
        </pc:sldMkLst>
        <pc:spChg chg="mod">
          <ac:chgData name="Rodrigo Malara" userId="d6dcf8413d90d1af" providerId="LiveId" clId="{B1AA8807-7284-44C6-9E28-4FD18FAE635B}" dt="2018-09-21T15:43:25.016" v="8" actId="14100"/>
          <ac:spMkLst>
            <pc:docMk/>
            <pc:sldMk cId="0" sldId="256"/>
            <ac:spMk id="3" creationId="{00000000-0000-0000-0000-000000000000}"/>
          </ac:spMkLst>
        </pc:spChg>
      </pc:sldChg>
    </pc:docChg>
  </pc:docChgLst>
  <pc:docChgLst>
    <pc:chgData name="Rodrigo Malara" userId="d6dcf8413d90d1af" providerId="LiveId" clId="{0658F3C6-F954-491D-BD82-BA6B9C959EFC}"/>
    <pc:docChg chg="custSel modSld">
      <pc:chgData name="Rodrigo Malara" userId="d6dcf8413d90d1af" providerId="LiveId" clId="{0658F3C6-F954-491D-BD82-BA6B9C959EFC}" dt="2019-10-02T23:36:39.035" v="86" actId="6549"/>
      <pc:docMkLst>
        <pc:docMk/>
      </pc:docMkLst>
      <pc:sldChg chg="modTransition">
        <pc:chgData name="Rodrigo Malara" userId="d6dcf8413d90d1af" providerId="LiveId" clId="{0658F3C6-F954-491D-BD82-BA6B9C959EFC}" dt="2019-10-02T23:35:35.839" v="0"/>
        <pc:sldMkLst>
          <pc:docMk/>
          <pc:sldMk cId="0" sldId="274"/>
        </pc:sldMkLst>
      </pc:sldChg>
      <pc:sldChg chg="modTransition">
        <pc:chgData name="Rodrigo Malara" userId="d6dcf8413d90d1af" providerId="LiveId" clId="{0658F3C6-F954-491D-BD82-BA6B9C959EFC}" dt="2019-10-02T23:35:35.839" v="0"/>
        <pc:sldMkLst>
          <pc:docMk/>
          <pc:sldMk cId="0" sldId="275"/>
        </pc:sldMkLst>
      </pc:sldChg>
      <pc:sldChg chg="modTransition">
        <pc:chgData name="Rodrigo Malara" userId="d6dcf8413d90d1af" providerId="LiveId" clId="{0658F3C6-F954-491D-BD82-BA6B9C959EFC}" dt="2019-10-02T23:35:35.839" v="0"/>
        <pc:sldMkLst>
          <pc:docMk/>
          <pc:sldMk cId="0" sldId="276"/>
        </pc:sldMkLst>
      </pc:sldChg>
      <pc:sldChg chg="modSp">
        <pc:chgData name="Rodrigo Malara" userId="d6dcf8413d90d1af" providerId="LiveId" clId="{0658F3C6-F954-491D-BD82-BA6B9C959EFC}" dt="2019-10-02T23:36:39.035" v="86" actId="6549"/>
        <pc:sldMkLst>
          <pc:docMk/>
          <pc:sldMk cId="0" sldId="287"/>
        </pc:sldMkLst>
        <pc:spChg chg="mod">
          <ac:chgData name="Rodrigo Malara" userId="d6dcf8413d90d1af" providerId="LiveId" clId="{0658F3C6-F954-491D-BD82-BA6B9C959EFC}" dt="2019-10-02T23:36:39.035" v="86" actId="6549"/>
          <ac:spMkLst>
            <pc:docMk/>
            <pc:sldMk cId="0" sldId="28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0E8BB78-7816-4F3E-80F3-D655A81D9C50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710913D-16A7-46FE-9F7C-D6E51C4755C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148D2F-49B2-42C2-A4F6-8B0426B55342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B9FB2D6-4089-400B-8A30-0B488065DDB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FB2D6-4089-400B-8A30-0B488065DD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73F3-C6C2-4BB7-9A73-6240D4C679C1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245F-B0B2-439B-B45C-0FD84B705B0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73F3-C6C2-4BB7-9A73-6240D4C679C1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245F-B0B2-439B-B45C-0FD84B705B0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73F3-C6C2-4BB7-9A73-6240D4C679C1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245F-B0B2-439B-B45C-0FD84B705B0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73F3-C6C2-4BB7-9A73-6240D4C679C1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245F-B0B2-439B-B45C-0FD84B705B0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73F3-C6C2-4BB7-9A73-6240D4C679C1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245F-B0B2-439B-B45C-0FD84B705B0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73F3-C6C2-4BB7-9A73-6240D4C679C1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245F-B0B2-439B-B45C-0FD84B705B0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73F3-C6C2-4BB7-9A73-6240D4C679C1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245F-B0B2-439B-B45C-0FD84B705B0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73F3-C6C2-4BB7-9A73-6240D4C679C1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245F-B0B2-439B-B45C-0FD84B705B0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73F3-C6C2-4BB7-9A73-6240D4C679C1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245F-B0B2-439B-B45C-0FD84B705B0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73F3-C6C2-4BB7-9A73-6240D4C679C1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245F-B0B2-439B-B45C-0FD84B705B0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73F3-C6C2-4BB7-9A73-6240D4C679C1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245F-B0B2-439B-B45C-0FD84B705B0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B73F3-C6C2-4BB7-9A73-6240D4C679C1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5245F-B0B2-439B-B45C-0FD84B705B0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Transações</a:t>
            </a:r>
            <a:r>
              <a:rPr lang="en-US" dirty="0"/>
              <a:t> </a:t>
            </a:r>
            <a:r>
              <a:rPr lang="en-US" dirty="0" err="1"/>
              <a:t>Distribuídas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8153400" cy="17526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pt-BR" dirty="0"/>
              <a:t>Sistemas Distribuídos e Programação Concorrente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Prof. MSc. Rodrigo D. Malara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Protocolo</a:t>
            </a:r>
            <a:r>
              <a:rPr lang="en-US" dirty="0"/>
              <a:t> de </a:t>
            </a:r>
            <a:r>
              <a:rPr lang="en-US" i="1" dirty="0"/>
              <a:t>commit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Coordenador:</a:t>
            </a:r>
          </a:p>
          <a:p>
            <a:pPr lvl="1"/>
            <a:r>
              <a:rPr lang="pt-BR" dirty="0"/>
              <a:t>Geralmente é o processo cliente</a:t>
            </a:r>
          </a:p>
          <a:p>
            <a:pPr lvl="1"/>
            <a:r>
              <a:rPr lang="pt-BR" dirty="0"/>
              <a:t>Solicita que os participantes iniciem uma TXN</a:t>
            </a:r>
          </a:p>
          <a:p>
            <a:pPr lvl="1"/>
            <a:r>
              <a:rPr lang="pt-BR" dirty="0"/>
              <a:t>Coordena a realização da seqüencia de </a:t>
            </a:r>
            <a:r>
              <a:rPr lang="en-US" dirty="0" err="1"/>
              <a:t>operações</a:t>
            </a:r>
            <a:endParaRPr lang="en-US" dirty="0"/>
          </a:p>
          <a:p>
            <a:pPr lvl="1"/>
            <a:r>
              <a:rPr lang="en-US" dirty="0" err="1"/>
              <a:t>Solicita</a:t>
            </a:r>
            <a:r>
              <a:rPr lang="en-US" dirty="0"/>
              <a:t> commit </a:t>
            </a:r>
            <a:r>
              <a:rPr lang="en-US" dirty="0" err="1"/>
              <a:t>ou</a:t>
            </a:r>
            <a:r>
              <a:rPr lang="en-US" dirty="0"/>
              <a:t> abort</a:t>
            </a:r>
            <a:endParaRPr lang="pt-BR" dirty="0"/>
          </a:p>
          <a:p>
            <a:r>
              <a:rPr lang="pt-BR" dirty="0"/>
              <a:t>Desvantagem:</a:t>
            </a:r>
          </a:p>
          <a:p>
            <a:pPr lvl="1"/>
            <a:r>
              <a:rPr lang="pt-BR" dirty="0"/>
              <a:t>Não prevê o caso de um dos participantes falhar</a:t>
            </a:r>
          </a:p>
          <a:p>
            <a:pPr lvl="2"/>
            <a:r>
              <a:rPr lang="pt-BR" i="1" dirty="0"/>
              <a:t>Ex: 3 servidores commitam mas 1 falha</a:t>
            </a:r>
          </a:p>
          <a:p>
            <a:pPr lvl="2"/>
            <a:r>
              <a:rPr lang="pt-BR" i="1" dirty="0"/>
              <a:t>Fere Consistência do ACID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1F0-AF61-4349-90C1-E79225A1F5F9}" type="slidenum">
              <a:rPr lang="pt-BR"/>
              <a:pPr/>
              <a:t>11</a:t>
            </a:fld>
            <a:endParaRPr lang="pt-BR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noFill/>
          <a:ln/>
        </p:spPr>
        <p:txBody>
          <a:bodyPr/>
          <a:lstStyle/>
          <a:p>
            <a:r>
              <a:rPr lang="pt-BR" i="1" dirty="0"/>
              <a:t>Commit</a:t>
            </a:r>
            <a:r>
              <a:rPr lang="pt-BR" dirty="0"/>
              <a:t> em 2 fases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480060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pt-BR" sz="2400" dirty="0"/>
              <a:t>Fase 1 – </a:t>
            </a:r>
            <a:r>
              <a:rPr lang="pt-BR" sz="2400" u="sng" dirty="0"/>
              <a:t>VOTAÇÃO</a:t>
            </a:r>
          </a:p>
          <a:p>
            <a:pPr lvl="1"/>
            <a:r>
              <a:rPr lang="pt-BR" sz="2400" dirty="0"/>
              <a:t>Coordenador registra “prepare” em </a:t>
            </a:r>
            <a:r>
              <a:rPr lang="pt-BR" sz="2400" i="1" dirty="0"/>
              <a:t>log </a:t>
            </a:r>
          </a:p>
          <a:p>
            <a:pPr lvl="2"/>
            <a:r>
              <a:rPr lang="pt-BR" sz="2000" i="1" dirty="0"/>
              <a:t>E</a:t>
            </a:r>
            <a:r>
              <a:rPr lang="pt-BR" sz="2000" dirty="0"/>
              <a:t>nvia a mensagem “prepare” para os subordinados</a:t>
            </a:r>
          </a:p>
          <a:p>
            <a:pPr lvl="1"/>
            <a:r>
              <a:rPr lang="pt-BR" sz="2400" dirty="0"/>
              <a:t>Um subordinado registra “ready” / “abort” em </a:t>
            </a:r>
            <a:r>
              <a:rPr lang="pt-BR" sz="2400" i="1" dirty="0"/>
              <a:t>log </a:t>
            </a:r>
          </a:p>
          <a:p>
            <a:pPr lvl="2"/>
            <a:r>
              <a:rPr lang="pt-BR" sz="2000" i="1" dirty="0"/>
              <a:t>E</a:t>
            </a:r>
            <a:r>
              <a:rPr lang="pt-BR" sz="2000" dirty="0"/>
              <a:t>nvia a mensagem “ready” / “abort” para o coordenador</a:t>
            </a:r>
          </a:p>
          <a:p>
            <a:pPr lvl="1"/>
            <a:r>
              <a:rPr lang="pt-BR" sz="2400" dirty="0"/>
              <a:t>O coordenador coleta todos as mensagens “ready”</a:t>
            </a:r>
          </a:p>
          <a:p>
            <a:r>
              <a:rPr lang="pt-BR" sz="2400" dirty="0"/>
              <a:t>Fase 2 - </a:t>
            </a:r>
            <a:r>
              <a:rPr lang="pt-BR" sz="2400" u="sng" dirty="0"/>
              <a:t>DECISÃO</a:t>
            </a:r>
          </a:p>
          <a:p>
            <a:pPr lvl="1"/>
            <a:r>
              <a:rPr lang="pt-BR" sz="2400" dirty="0"/>
              <a:t>O coordenador registra a decisão em </a:t>
            </a:r>
            <a:r>
              <a:rPr lang="pt-BR" sz="2400" i="1" dirty="0"/>
              <a:t>log</a:t>
            </a:r>
            <a:endParaRPr lang="pt-BR" sz="2400" dirty="0"/>
          </a:p>
          <a:p>
            <a:pPr lvl="2"/>
            <a:r>
              <a:rPr lang="pt-BR" sz="2000" dirty="0"/>
              <a:t>Envia mensagem “commit” / “abort” para os subordinados</a:t>
            </a:r>
          </a:p>
          <a:p>
            <a:pPr lvl="1"/>
            <a:r>
              <a:rPr lang="pt-BR" sz="2400" dirty="0"/>
              <a:t>Um subordinado registra “commit” / “abort” em </a:t>
            </a:r>
            <a:r>
              <a:rPr lang="pt-BR" sz="2400" i="1" dirty="0"/>
              <a:t>log</a:t>
            </a:r>
          </a:p>
          <a:p>
            <a:pPr lvl="2"/>
            <a:r>
              <a:rPr lang="pt-BR" sz="2000" dirty="0"/>
              <a:t>Toma a ação correspondente</a:t>
            </a:r>
          </a:p>
          <a:p>
            <a:pPr lvl="2"/>
            <a:r>
              <a:rPr lang="pt-BR" sz="2000" dirty="0"/>
              <a:t>Envia mensagem “finished” ao coordenador</a:t>
            </a:r>
          </a:p>
          <a:p>
            <a:pPr lvl="1"/>
            <a:endParaRPr lang="pt-BR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</a:t>
            </a:r>
            <a:r>
              <a:rPr lang="en-US" dirty="0" err="1"/>
              <a:t>em</a:t>
            </a:r>
            <a:r>
              <a:rPr lang="en-US" dirty="0"/>
              <a:t> 2 </a:t>
            </a:r>
            <a:r>
              <a:rPr lang="en-US" dirty="0" err="1"/>
              <a:t>Fases</a:t>
            </a:r>
            <a:endParaRPr lang="en-US" dirty="0"/>
          </a:p>
        </p:txBody>
      </p:sp>
      <p:graphicFrame>
        <p:nvGraphicFramePr>
          <p:cNvPr id="4" name="Object 0"/>
          <p:cNvGraphicFramePr>
            <a:graphicFrameLocks noChangeAspect="1"/>
          </p:cNvGraphicFramePr>
          <p:nvPr/>
        </p:nvGraphicFramePr>
        <p:xfrm>
          <a:off x="1257300" y="1600200"/>
          <a:ext cx="6689725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2" imgW="6152381" imgH="1857143" progId="PBrush">
                  <p:embed/>
                </p:oleObj>
              </mc:Choice>
              <mc:Fallback>
                <p:oleObj name="Image bitmap" r:id="rId2" imgW="6152381" imgH="1857143" progId="PBrush">
                  <p:embed/>
                  <p:pic>
                    <p:nvPicPr>
                      <p:cNvPr id="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1600200"/>
                        <a:ext cx="6689725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1676400" y="3836987"/>
            <a:ext cx="5828840" cy="2246769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GB" sz="28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canCommit</a:t>
            </a:r>
            <a:r>
              <a:rPr lang="en-GB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?(trans)-&gt; Yes / No</a:t>
            </a:r>
            <a:endParaRPr lang="en-GB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>
              <a:buFontTx/>
              <a:buChar char="•"/>
            </a:pPr>
            <a:r>
              <a:rPr lang="en-GB" sz="28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doCommit</a:t>
            </a:r>
            <a:r>
              <a:rPr lang="en-GB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(trans)</a:t>
            </a:r>
            <a:r>
              <a:rPr lang="en-GB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</a:p>
          <a:p>
            <a:pPr>
              <a:buFontTx/>
              <a:buChar char="•"/>
            </a:pPr>
            <a:r>
              <a:rPr lang="en-GB" sz="28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doAbort</a:t>
            </a:r>
            <a:r>
              <a:rPr lang="en-GB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(trans)</a:t>
            </a:r>
            <a:r>
              <a:rPr lang="en-GB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</a:p>
          <a:p>
            <a:pPr>
              <a:buFontTx/>
              <a:buChar char="•"/>
            </a:pPr>
            <a:r>
              <a:rPr lang="en-GB" sz="28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haveCommitted</a:t>
            </a:r>
            <a:r>
              <a:rPr lang="en-GB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(trans, participant)</a:t>
            </a:r>
            <a:r>
              <a:rPr lang="en-GB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</a:p>
          <a:p>
            <a:pPr>
              <a:buFontTx/>
              <a:buChar char="•"/>
            </a:pPr>
            <a:r>
              <a:rPr lang="en-GB" sz="28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getDecision</a:t>
            </a:r>
            <a:r>
              <a:rPr lang="en-GB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(trans) -&gt; Yes / No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04800" y="6477000"/>
            <a:ext cx="62774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 err="1">
                <a:latin typeface="Times New Roman" pitchFamily="18" charset="0"/>
                <a:ea typeface="PMingLiU" pitchFamily="18" charset="-120"/>
              </a:rPr>
              <a:t>Fonte</a:t>
            </a:r>
            <a:r>
              <a:rPr lang="en-US" altLang="zh-TW" sz="1400" dirty="0">
                <a:latin typeface="Times New Roman" pitchFamily="18" charset="0"/>
                <a:ea typeface="PMingLiU" pitchFamily="18" charset="-120"/>
              </a:rPr>
              <a:t>: G. </a:t>
            </a:r>
            <a:r>
              <a:rPr lang="en-US" altLang="zh-TW" sz="1400" dirty="0" err="1">
                <a:latin typeface="Times New Roman" pitchFamily="18" charset="0"/>
                <a:ea typeface="PMingLiU" pitchFamily="18" charset="-120"/>
              </a:rPr>
              <a:t>Coulouris</a:t>
            </a:r>
            <a:r>
              <a:rPr lang="en-US" altLang="zh-TW" sz="1400" dirty="0">
                <a:latin typeface="Times New Roman" pitchFamily="18" charset="0"/>
                <a:ea typeface="PMingLiU" pitchFamily="18" charset="-120"/>
              </a:rPr>
              <a:t> et al., </a:t>
            </a:r>
            <a:r>
              <a:rPr lang="en-US" altLang="zh-TW" sz="1400" i="1" dirty="0">
                <a:latin typeface="Times New Roman" pitchFamily="18" charset="0"/>
                <a:ea typeface="PMingLiU" pitchFamily="18" charset="-120"/>
              </a:rPr>
              <a:t>Distributed Systems: Concepts and Design, Third Edition.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</a:t>
            </a:r>
            <a:r>
              <a:rPr lang="en-US" dirty="0" err="1"/>
              <a:t>em</a:t>
            </a:r>
            <a:r>
              <a:rPr lang="en-US" dirty="0"/>
              <a:t> 2 </a:t>
            </a:r>
            <a:r>
              <a:rPr lang="en-US" dirty="0" err="1"/>
              <a:t>Fases</a:t>
            </a:r>
            <a:r>
              <a:rPr lang="en-US" dirty="0"/>
              <a:t>: </a:t>
            </a:r>
            <a:r>
              <a:rPr lang="en-US" dirty="0" err="1"/>
              <a:t>Problemas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5257800"/>
          </a:xfrm>
        </p:spPr>
        <p:txBody>
          <a:bodyPr>
            <a:normAutofit fontScale="85000" lnSpcReduction="20000"/>
          </a:bodyPr>
          <a:lstStyle/>
          <a:p>
            <a:pPr rtl="0" eaLnBrk="0" fontAlgn="base" hangingPunct="0"/>
            <a:r>
              <a:rPr lang="pt-BR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o coordenador cair:</a:t>
            </a:r>
            <a:endParaRPr lang="en-US" sz="3200" dirty="0"/>
          </a:p>
          <a:p>
            <a:pPr lvl="1" eaLnBrk="0" fontAlgn="base" hangingPunct="0"/>
            <a:r>
              <a: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Dados ficarão bloqueados até que o coordenador esteja novamente disponível</a:t>
            </a:r>
            <a:endParaRPr lang="en-US" dirty="0"/>
          </a:p>
          <a:p>
            <a:pPr lvl="1" eaLnBrk="0" fontAlgn="base" hangingPunct="0"/>
            <a:r>
              <a:rPr lang="pt-BR" sz="2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“presumed abort”</a:t>
            </a:r>
            <a:r>
              <a: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se o coordenador cair antes de um participante estar preparado, o participante pode abortar sem esperar pela sua volta</a:t>
            </a:r>
            <a:endParaRPr lang="en-US" dirty="0"/>
          </a:p>
          <a:p>
            <a:pPr rtl="0" eaLnBrk="0" fontAlgn="base" hangingPunct="0"/>
            <a:r>
              <a:rPr lang="pt-BR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Esperas Longas – o que fazer ?</a:t>
            </a:r>
            <a:endParaRPr lang="en-US" dirty="0"/>
          </a:p>
          <a:p>
            <a:pPr lvl="1" eaLnBrk="0" fontAlgn="base" hangingPunct="0"/>
            <a:r>
              <a: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Coordenador a espera dos votos dos participantes</a:t>
            </a:r>
            <a:endParaRPr lang="en-US" dirty="0"/>
          </a:p>
          <a:p>
            <a:pPr lvl="1" eaLnBrk="0" fontAlgn="base" hangingPunct="0"/>
            <a:r>
              <a: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Participante aguardando o canCommit?(T) do coordenador ou</a:t>
            </a:r>
            <a:endParaRPr lang="en-US" dirty="0"/>
          </a:p>
          <a:p>
            <a:pPr lvl="1" eaLnBrk="0" fontAlgn="base" hangingPunct="0"/>
            <a:r>
              <a: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Participante aguardando o doCommit(T) or abortCommit(T) do coordenador</a:t>
            </a:r>
            <a:endParaRPr lang="en-US" dirty="0"/>
          </a:p>
          <a:p>
            <a:pPr lvl="1" eaLnBrk="0" fontAlgn="base" hangingPunct="0"/>
            <a:r>
              <a: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Participante envia um getDecision(T) para o coordenado</a:t>
            </a:r>
            <a:endParaRPr lang="en-US" dirty="0"/>
          </a:p>
          <a:p>
            <a:pPr rtl="0" eaLnBrk="0" fontAlgn="base" hangingPunct="0"/>
            <a:r>
              <a:rPr lang="pt-BR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Complexidade do Algoritmo: exige no mínimo 3(N-1) mensagens para completar a transação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Concorrência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/>
              <a:t>Objetivos: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dirty="0"/>
              <a:t>Garantir a propriedade de isolamento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dirty="0"/>
              <a:t>Garantir que os dados continuem consistentes após acessados por transações concorrentes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1800" dirty="0"/>
              <a:t>Ex: Duas transa</a:t>
            </a:r>
            <a:r>
              <a:rPr lang="en-US" sz="1800" dirty="0" err="1"/>
              <a:t>ções</a:t>
            </a:r>
            <a:r>
              <a:rPr lang="en-US" sz="1800" dirty="0"/>
              <a:t> </a:t>
            </a:r>
            <a:r>
              <a:rPr lang="en-US" sz="1800" dirty="0" err="1"/>
              <a:t>acessando</a:t>
            </a:r>
            <a:r>
              <a:rPr lang="en-US" sz="1800" dirty="0"/>
              <a:t> a </a:t>
            </a:r>
            <a:r>
              <a:rPr lang="en-US" sz="1800" dirty="0" err="1"/>
              <a:t>mesma</a:t>
            </a:r>
            <a:r>
              <a:rPr lang="en-US" sz="1800" dirty="0"/>
              <a:t> </a:t>
            </a:r>
            <a:r>
              <a:rPr lang="en-US" sz="1800" dirty="0" err="1"/>
              <a:t>conta</a:t>
            </a:r>
            <a:r>
              <a:rPr lang="en-US" sz="1800" dirty="0"/>
              <a:t> </a:t>
            </a:r>
            <a:r>
              <a:rPr lang="en-US" sz="1800" dirty="0" err="1"/>
              <a:t>bancária</a:t>
            </a:r>
            <a:endParaRPr lang="en-US" sz="1800" dirty="0"/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200" dirty="0" err="1"/>
              <a:t>Situação</a:t>
            </a:r>
            <a:r>
              <a:rPr lang="en-US" sz="2200" dirty="0"/>
              <a:t> Ideal: </a:t>
            </a:r>
            <a:r>
              <a:rPr lang="en-US" sz="2200" dirty="0" err="1"/>
              <a:t>Acesso</a:t>
            </a:r>
            <a:r>
              <a:rPr lang="en-US" sz="2200" dirty="0"/>
              <a:t> </a:t>
            </a:r>
            <a:r>
              <a:rPr lang="en-US" sz="2200" dirty="0" err="1"/>
              <a:t>serializado</a:t>
            </a:r>
            <a:r>
              <a:rPr lang="en-US" sz="2200" dirty="0"/>
              <a:t> </a:t>
            </a:r>
            <a:r>
              <a:rPr lang="en-US" sz="2200" dirty="0" err="1"/>
              <a:t>aos</a:t>
            </a:r>
            <a:r>
              <a:rPr lang="en-US" sz="2200" dirty="0"/>
              <a:t> </a:t>
            </a:r>
            <a:r>
              <a:rPr lang="en-US" sz="2200" dirty="0" err="1"/>
              <a:t>recursos</a:t>
            </a:r>
            <a:r>
              <a:rPr lang="en-US" sz="2200" dirty="0"/>
              <a:t> </a:t>
            </a:r>
            <a:r>
              <a:rPr lang="en-US" sz="2200" dirty="0" err="1"/>
              <a:t>compartilhados</a:t>
            </a:r>
            <a:endParaRPr lang="en-US" sz="2200" dirty="0"/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/>
              <a:t>Normalmente, implementado como um algoritmo de duas fases: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dirty="0"/>
              <a:t>Bloqueio de Duas Fases (</a:t>
            </a:r>
            <a:r>
              <a:rPr lang="pt-BR" sz="2400" i="1" dirty="0"/>
              <a:t>two-phase locking</a:t>
            </a:r>
            <a:r>
              <a:rPr lang="pt-BR" sz="2400" dirty="0"/>
              <a:t>)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dirty="0"/>
              <a:t>Variação do Algoritmo do Anel (Exclusão Mútua – Cap. 12)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Bloqueio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Fases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pt-BR" sz="2400" dirty="0"/>
              <a:t>O algoritmo two-phase locking possui as seguintes fases: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pt-BR" sz="2000" dirty="0"/>
              <a:t>1ª fase: obtenção de </a:t>
            </a:r>
            <a:r>
              <a:rPr lang="pt-BR" sz="2000" i="1" dirty="0"/>
              <a:t>locks</a:t>
            </a:r>
            <a:endParaRPr lang="pt-BR" sz="2000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pt-BR" sz="2000" dirty="0"/>
              <a:t>2ª fase: liberação de </a:t>
            </a:r>
            <a:r>
              <a:rPr lang="pt-BR" sz="2000" i="1" dirty="0" err="1"/>
              <a:t>locks</a:t>
            </a:r>
            <a:r>
              <a:rPr lang="pt-BR" sz="2000" i="1" dirty="0"/>
              <a:t> &lt;ACERTAR&gt;</a:t>
            </a:r>
            <a:endParaRPr lang="pt-BR" sz="20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pt-BR" sz="2400" i="1" dirty="0"/>
              <a:t>Strict two-phase </a:t>
            </a:r>
            <a:r>
              <a:rPr lang="pt-BR" sz="2400" i="1" dirty="0" err="1"/>
              <a:t>locking</a:t>
            </a:r>
            <a:r>
              <a:rPr lang="pt-BR" sz="2400" i="1" dirty="0"/>
              <a:t>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pt-BR" sz="2000" i="1" dirty="0"/>
              <a:t>Bloqueio em duas fases estrito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pt-BR" sz="2000" i="1" dirty="0" err="1"/>
              <a:t>Locks</a:t>
            </a:r>
            <a:r>
              <a:rPr lang="pt-BR" sz="2000" i="1" dirty="0"/>
              <a:t> (travas) adquiridos são mantidos até que a transação seja cancelada ou confirmada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pt-BR" sz="2000" dirty="0"/>
              <a:t>Vantagem:  impede os “</a:t>
            </a:r>
            <a:r>
              <a:rPr lang="pt-BR" sz="2000" i="1" dirty="0"/>
              <a:t>cascading aborts</a:t>
            </a:r>
            <a:r>
              <a:rPr lang="pt-BR" sz="2000" dirty="0"/>
              <a:t>”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pt-BR" sz="1600" dirty="0"/>
              <a:t>Rollback de diversas transações devido às mesmas terem compartilhado de um objeto cujas modificações foram canceladas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pt-BR" sz="2000" dirty="0"/>
              <a:t>Desvantagem: </a:t>
            </a:r>
            <a:r>
              <a:rPr lang="pt-BR" sz="2000" i="1" dirty="0"/>
              <a:t>deadlocks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Concorrência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600" dirty="0"/>
              <a:t>Outras opções usadas por </a:t>
            </a:r>
            <a:r>
              <a:rPr lang="pt-BR" sz="3600" dirty="0" err="1"/>
              <a:t>SGBDs</a:t>
            </a:r>
            <a:r>
              <a:rPr lang="pt-BR" sz="3600" dirty="0"/>
              <a:t>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3200" i="1" dirty="0"/>
              <a:t>Timestamps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Algoritmo</a:t>
            </a:r>
            <a:r>
              <a:rPr lang="en-US" dirty="0"/>
              <a:t> de </a:t>
            </a:r>
            <a:r>
              <a:rPr lang="en-US" dirty="0" err="1"/>
              <a:t>Lamport</a:t>
            </a:r>
            <a:r>
              <a:rPr lang="en-US" dirty="0"/>
              <a:t> (Cap. 12)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manter</a:t>
            </a:r>
            <a:r>
              <a:rPr lang="en-US" dirty="0"/>
              <a:t> </a:t>
            </a:r>
            <a:r>
              <a:rPr lang="en-US" dirty="0" err="1"/>
              <a:t>consistência</a:t>
            </a:r>
            <a:r>
              <a:rPr lang="en-US" dirty="0"/>
              <a:t> do tempo global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/>
              <a:t>Controle de Concorrência Otimista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dirty="0"/>
              <a:t>Usa grafos de Holt para detectar deadlocks</a:t>
            </a:r>
          </a:p>
          <a:p>
            <a:pPr lvl="3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dirty="0"/>
              <a:t>Cap. 3 – Sistemas Operacionais </a:t>
            </a:r>
            <a:r>
              <a:rPr lang="pt-BR" dirty="0" err="1"/>
              <a:t>Tanenbaum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Concorrência</a:t>
            </a:r>
            <a:r>
              <a:rPr lang="en-US" dirty="0"/>
              <a:t> </a:t>
            </a:r>
            <a:r>
              <a:rPr lang="en-US" dirty="0" err="1"/>
              <a:t>Otimista</a:t>
            </a:r>
            <a:r>
              <a:rPr lang="en-US" dirty="0"/>
              <a:t> (2)</a:t>
            </a:r>
          </a:p>
        </p:txBody>
      </p:sp>
      <p:pic>
        <p:nvPicPr>
          <p:cNvPr id="4" name="Picture 4" descr="D:\tsay\courses\dis01\figur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28800"/>
            <a:ext cx="8686800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6400800"/>
            <a:ext cx="62774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 err="1">
                <a:latin typeface="Times New Roman" pitchFamily="18" charset="0"/>
                <a:ea typeface="PMingLiU" pitchFamily="18" charset="-120"/>
              </a:rPr>
              <a:t>Fonte</a:t>
            </a:r>
            <a:r>
              <a:rPr lang="en-US" altLang="zh-TW" sz="1400" dirty="0">
                <a:latin typeface="Times New Roman" pitchFamily="18" charset="0"/>
                <a:ea typeface="PMingLiU" pitchFamily="18" charset="-120"/>
              </a:rPr>
              <a:t>: G. </a:t>
            </a:r>
            <a:r>
              <a:rPr lang="en-US" altLang="zh-TW" sz="1400" dirty="0" err="1">
                <a:latin typeface="Times New Roman" pitchFamily="18" charset="0"/>
                <a:ea typeface="PMingLiU" pitchFamily="18" charset="-120"/>
              </a:rPr>
              <a:t>Coulouris</a:t>
            </a:r>
            <a:r>
              <a:rPr lang="en-US" altLang="zh-TW" sz="1400" dirty="0">
                <a:latin typeface="Times New Roman" pitchFamily="18" charset="0"/>
                <a:ea typeface="PMingLiU" pitchFamily="18" charset="-120"/>
              </a:rPr>
              <a:t> et al., </a:t>
            </a:r>
            <a:r>
              <a:rPr lang="en-US" altLang="zh-TW" sz="1400" i="1" dirty="0">
                <a:latin typeface="Times New Roman" pitchFamily="18" charset="0"/>
                <a:ea typeface="PMingLiU" pitchFamily="18" charset="-120"/>
              </a:rPr>
              <a:t>Distributed Systems: Concepts and Design, Third Edition.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Concorrência</a:t>
            </a:r>
            <a:r>
              <a:rPr lang="en-US" dirty="0"/>
              <a:t> </a:t>
            </a:r>
            <a:r>
              <a:rPr lang="en-US" dirty="0" err="1"/>
              <a:t>Otimista</a:t>
            </a:r>
            <a:r>
              <a:rPr lang="en-US" dirty="0"/>
              <a:t> (2)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6400800"/>
            <a:ext cx="62774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 err="1">
                <a:latin typeface="Times New Roman" pitchFamily="18" charset="0"/>
                <a:ea typeface="PMingLiU" pitchFamily="18" charset="-120"/>
              </a:rPr>
              <a:t>Fonte</a:t>
            </a:r>
            <a:r>
              <a:rPr lang="en-US" altLang="zh-TW" sz="1400" dirty="0">
                <a:latin typeface="Times New Roman" pitchFamily="18" charset="0"/>
                <a:ea typeface="PMingLiU" pitchFamily="18" charset="-120"/>
              </a:rPr>
              <a:t>: G. </a:t>
            </a:r>
            <a:r>
              <a:rPr lang="en-US" altLang="zh-TW" sz="1400" dirty="0" err="1">
                <a:latin typeface="Times New Roman" pitchFamily="18" charset="0"/>
                <a:ea typeface="PMingLiU" pitchFamily="18" charset="-120"/>
              </a:rPr>
              <a:t>Coulouris</a:t>
            </a:r>
            <a:r>
              <a:rPr lang="en-US" altLang="zh-TW" sz="1400" dirty="0">
                <a:latin typeface="Times New Roman" pitchFamily="18" charset="0"/>
                <a:ea typeface="PMingLiU" pitchFamily="18" charset="-120"/>
              </a:rPr>
              <a:t> et al., </a:t>
            </a:r>
            <a:r>
              <a:rPr lang="en-US" altLang="zh-TW" sz="1400" i="1" dirty="0">
                <a:latin typeface="Times New Roman" pitchFamily="18" charset="0"/>
                <a:ea typeface="PMingLiU" pitchFamily="18" charset="-120"/>
              </a:rPr>
              <a:t>Distributed Systems: Concepts and Design, Third Edition.</a:t>
            </a:r>
          </a:p>
        </p:txBody>
      </p:sp>
      <p:pic>
        <p:nvPicPr>
          <p:cNvPr id="5" name="Picture 4" descr="D:\tsay\courses\dis01\fig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6868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5943600" y="5029200"/>
            <a:ext cx="2819400" cy="1143000"/>
          </a:xfrm>
          <a:prstGeom prst="wedgeRoundRectCallout">
            <a:avLst>
              <a:gd name="adj1" fmla="val -40409"/>
              <a:gd name="adj2" fmla="val -1170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Grafo</a:t>
            </a:r>
            <a:r>
              <a:rPr lang="en-US" sz="2800" dirty="0"/>
              <a:t> </a:t>
            </a:r>
            <a:r>
              <a:rPr lang="en-US" sz="2800" dirty="0" err="1"/>
              <a:t>cíclico</a:t>
            </a:r>
            <a:r>
              <a:rPr lang="en-US" sz="2800" dirty="0"/>
              <a:t> </a:t>
            </a:r>
            <a:r>
              <a:rPr lang="en-US" sz="2800" dirty="0" err="1"/>
              <a:t>indica</a:t>
            </a:r>
            <a:r>
              <a:rPr lang="en-US" sz="2800" dirty="0"/>
              <a:t> deadlock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Exercícios</a:t>
            </a:r>
            <a:r>
              <a:rPr lang="en-US" dirty="0"/>
              <a:t> de </a:t>
            </a:r>
            <a:r>
              <a:rPr lang="en-US" dirty="0" err="1"/>
              <a:t>Fixação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Cite as </a:t>
            </a:r>
            <a:r>
              <a:rPr lang="en-US" dirty="0" err="1"/>
              <a:t>características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transação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 o commit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e </a:t>
            </a:r>
            <a:r>
              <a:rPr lang="en-US" dirty="0" err="1"/>
              <a:t>qual</a:t>
            </a:r>
            <a:r>
              <a:rPr lang="en-US" dirty="0"/>
              <a:t>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 </a:t>
            </a:r>
            <a:r>
              <a:rPr lang="en-US" dirty="0" err="1"/>
              <a:t>em</a:t>
            </a:r>
            <a:r>
              <a:rPr lang="en-US" dirty="0"/>
              <a:t> um SD?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 o commit de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fases</a:t>
            </a:r>
            <a:r>
              <a:rPr lang="en-US" dirty="0"/>
              <a:t>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Qual </a:t>
            </a:r>
            <a:r>
              <a:rPr lang="en-US" dirty="0" err="1"/>
              <a:t>recurso</a:t>
            </a:r>
            <a:r>
              <a:rPr lang="en-US" dirty="0"/>
              <a:t> o </a:t>
            </a:r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concorrência</a:t>
            </a:r>
            <a:r>
              <a:rPr lang="en-US" dirty="0"/>
              <a:t> </a:t>
            </a:r>
            <a:r>
              <a:rPr lang="en-US" dirty="0" err="1"/>
              <a:t>otimista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para </a:t>
            </a:r>
            <a:r>
              <a:rPr lang="en-US"/>
              <a:t>detector deadlocks </a:t>
            </a: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Conteúdo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Introdução</a:t>
            </a:r>
            <a:r>
              <a:rPr lang="en-US" dirty="0"/>
              <a:t> a </a:t>
            </a:r>
            <a:r>
              <a:rPr lang="en-US" dirty="0" err="1"/>
              <a:t>Transações</a:t>
            </a:r>
            <a:endParaRPr lang="en-US" dirty="0"/>
          </a:p>
          <a:p>
            <a:pPr lvl="1"/>
            <a:r>
              <a:rPr lang="en-US" dirty="0" err="1"/>
              <a:t>Tipos</a:t>
            </a:r>
            <a:r>
              <a:rPr lang="en-US" dirty="0"/>
              <a:t>, </a:t>
            </a:r>
            <a:r>
              <a:rPr lang="en-US" dirty="0" err="1"/>
              <a:t>Propriedades</a:t>
            </a:r>
            <a:r>
              <a:rPr lang="en-US" dirty="0"/>
              <a:t>, </a:t>
            </a:r>
            <a:r>
              <a:rPr lang="en-US" dirty="0" err="1"/>
              <a:t>Demarcação</a:t>
            </a:r>
            <a:endParaRPr lang="en-US" dirty="0"/>
          </a:p>
          <a:p>
            <a:r>
              <a:rPr lang="en-US" dirty="0" err="1"/>
              <a:t>Implementação</a:t>
            </a:r>
            <a:r>
              <a:rPr lang="en-US" dirty="0"/>
              <a:t> de </a:t>
            </a:r>
            <a:r>
              <a:rPr lang="en-US" dirty="0" err="1"/>
              <a:t>Transações</a:t>
            </a:r>
            <a:endParaRPr lang="en-US" dirty="0"/>
          </a:p>
          <a:p>
            <a:pPr lvl="1"/>
            <a:r>
              <a:rPr lang="en-US" dirty="0"/>
              <a:t>Shadow Versions, </a:t>
            </a:r>
            <a:r>
              <a:rPr lang="en-US" dirty="0" err="1"/>
              <a:t>Writeahead</a:t>
            </a:r>
            <a:r>
              <a:rPr lang="en-US" dirty="0"/>
              <a:t> Log</a:t>
            </a:r>
          </a:p>
          <a:p>
            <a:r>
              <a:rPr lang="en-US" dirty="0" err="1"/>
              <a:t>Transações</a:t>
            </a:r>
            <a:r>
              <a:rPr lang="en-US" dirty="0"/>
              <a:t> </a:t>
            </a:r>
            <a:r>
              <a:rPr lang="en-US" dirty="0" err="1"/>
              <a:t>Distribuídas</a:t>
            </a:r>
            <a:endParaRPr lang="en-US" dirty="0"/>
          </a:p>
          <a:p>
            <a:pPr lvl="1"/>
            <a:r>
              <a:rPr lang="en-US" dirty="0"/>
              <a:t>Commit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e de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fases</a:t>
            </a:r>
            <a:endParaRPr lang="en-US" dirty="0"/>
          </a:p>
          <a:p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Concorrência</a:t>
            </a:r>
            <a:endParaRPr lang="en-US" dirty="0"/>
          </a:p>
          <a:p>
            <a:pPr lvl="1"/>
            <a:r>
              <a:rPr lang="en-US" dirty="0"/>
              <a:t>Timestamps e </a:t>
            </a:r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Concorrência</a:t>
            </a:r>
            <a:r>
              <a:rPr lang="en-US" dirty="0"/>
              <a:t> </a:t>
            </a:r>
            <a:r>
              <a:rPr lang="en-US" dirty="0" err="1"/>
              <a:t>Otimista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Exercícios</a:t>
            </a:r>
            <a:r>
              <a:rPr lang="en-US" dirty="0"/>
              <a:t> de </a:t>
            </a:r>
            <a:r>
              <a:rPr lang="en-US" dirty="0" err="1"/>
              <a:t>Fixação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err="1"/>
              <a:t>Verifique</a:t>
            </a:r>
            <a:r>
              <a:rPr lang="en-US" dirty="0"/>
              <a:t> se no </a:t>
            </a:r>
            <a:r>
              <a:rPr lang="en-US" dirty="0" err="1"/>
              <a:t>escalonamento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 </a:t>
            </a:r>
            <a:r>
              <a:rPr lang="en-US" dirty="0" err="1"/>
              <a:t>ocorrem</a:t>
            </a:r>
            <a:r>
              <a:rPr lang="en-US" dirty="0"/>
              <a:t> deadlocks.</a:t>
            </a:r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667000"/>
          <a:ext cx="8610600" cy="4038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7484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Transação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U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processo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Transação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V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processo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y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Transação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W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processo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116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beginTXN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Select *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from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Func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where id = 1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Update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Func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set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salario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salario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+ 200 where id = 1</a:t>
                      </a:r>
                    </a:p>
                    <a:p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Update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Func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set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salario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= 0 where 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id =2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commitTXN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beginTXN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Select *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from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Func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where id =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Update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Func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set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salario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salario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+ 110 where id = 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Update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Func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set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salario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salario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* 1.1 where id = 1</a:t>
                      </a:r>
                    </a:p>
                    <a:p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commitTXN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begin TXN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Delete from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Func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where id = 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Update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Func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set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salario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salario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* 1.2 from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Func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where id = 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commitTXN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r>
              <a:rPr lang="en-US" dirty="0"/>
              <a:t> à </a:t>
            </a:r>
            <a:r>
              <a:rPr lang="en-US" dirty="0" err="1"/>
              <a:t>Transações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Objetivo</a:t>
            </a:r>
            <a:endParaRPr lang="en-US" dirty="0"/>
          </a:p>
          <a:p>
            <a:pPr lvl="1"/>
            <a:r>
              <a:rPr lang="en-US" dirty="0" err="1"/>
              <a:t>Garantir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gerenciados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um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permaneçam</a:t>
            </a:r>
            <a:r>
              <a:rPr lang="en-US" dirty="0"/>
              <a:t> </a:t>
            </a:r>
            <a:r>
              <a:rPr lang="en-US" dirty="0" err="1"/>
              <a:t>consistentes</a:t>
            </a:r>
            <a:r>
              <a:rPr lang="en-US" dirty="0"/>
              <a:t> </a:t>
            </a:r>
            <a:r>
              <a:rPr lang="en-US" dirty="0" err="1"/>
              <a:t>mesmo</a:t>
            </a:r>
            <a:r>
              <a:rPr lang="en-US" dirty="0"/>
              <a:t> com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queda</a:t>
            </a:r>
            <a:r>
              <a:rPr lang="en-US" dirty="0"/>
              <a:t> do </a:t>
            </a:r>
            <a:r>
              <a:rPr lang="en-US" dirty="0" err="1"/>
              <a:t>servidor</a:t>
            </a:r>
            <a:endParaRPr lang="en-US" dirty="0"/>
          </a:p>
          <a:p>
            <a:r>
              <a:rPr lang="en-US" dirty="0" err="1"/>
              <a:t>Características</a:t>
            </a:r>
            <a:r>
              <a:rPr lang="en-US" dirty="0"/>
              <a:t> das </a:t>
            </a:r>
            <a:r>
              <a:rPr lang="en-US" dirty="0" err="1"/>
              <a:t>Transações</a:t>
            </a:r>
            <a:endParaRPr lang="en-US" dirty="0"/>
          </a:p>
          <a:p>
            <a:pPr lvl="1"/>
            <a:r>
              <a:rPr lang="en-US" dirty="0"/>
              <a:t>São </a:t>
            </a:r>
            <a:r>
              <a:rPr lang="en-US" dirty="0" err="1"/>
              <a:t>iniciadas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cliente</a:t>
            </a:r>
            <a:endParaRPr lang="en-US" dirty="0"/>
          </a:p>
          <a:p>
            <a:pPr lvl="1"/>
            <a:r>
              <a:rPr lang="en-US" dirty="0"/>
              <a:t>Conjunto de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agrupadas</a:t>
            </a:r>
            <a:r>
              <a:rPr lang="en-US" dirty="0"/>
              <a:t> </a:t>
            </a:r>
            <a:r>
              <a:rPr lang="en-US" dirty="0" err="1"/>
              <a:t>atomicamente</a:t>
            </a:r>
            <a:endParaRPr lang="en-US" dirty="0"/>
          </a:p>
          <a:p>
            <a:pPr lvl="1"/>
            <a:r>
              <a:rPr lang="en-US" dirty="0" err="1"/>
              <a:t>Livres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interferência</a:t>
            </a:r>
            <a:r>
              <a:rPr lang="en-US" dirty="0"/>
              <a:t> </a:t>
            </a:r>
            <a:r>
              <a:rPr lang="en-US" dirty="0" err="1"/>
              <a:t>causada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outros</a:t>
            </a:r>
            <a:r>
              <a:rPr lang="en-US" dirty="0"/>
              <a:t> </a:t>
            </a:r>
            <a:r>
              <a:rPr lang="en-US" dirty="0" err="1"/>
              <a:t>clientes</a:t>
            </a:r>
            <a:endParaRPr lang="en-US" dirty="0"/>
          </a:p>
          <a:p>
            <a:pPr lvl="1"/>
            <a:r>
              <a:rPr lang="en-US" dirty="0" err="1"/>
              <a:t>Semântica</a:t>
            </a:r>
            <a:r>
              <a:rPr lang="en-US" dirty="0"/>
              <a:t> “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nada”</a:t>
            </a:r>
          </a:p>
          <a:p>
            <a:pPr lvl="1"/>
            <a:r>
              <a:rPr lang="en-US" dirty="0" err="1"/>
              <a:t>Duráveis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armazenamento</a:t>
            </a:r>
            <a:r>
              <a:rPr lang="en-US" dirty="0"/>
              <a:t> </a:t>
            </a:r>
            <a:r>
              <a:rPr lang="en-US" dirty="0" err="1"/>
              <a:t>permanente</a:t>
            </a:r>
            <a:endParaRPr lang="en-US" dirty="0"/>
          </a:p>
          <a:p>
            <a:r>
              <a:rPr lang="en-US" dirty="0" err="1"/>
              <a:t>Originárias</a:t>
            </a:r>
            <a:r>
              <a:rPr lang="en-US" dirty="0"/>
              <a:t> dos SGBDs</a:t>
            </a:r>
          </a:p>
          <a:p>
            <a:pPr lvl="1"/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tuplas</a:t>
            </a:r>
            <a:r>
              <a:rPr lang="en-US" dirty="0"/>
              <a:t>)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tabela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Transações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err="1"/>
              <a:t>Envolvendo</a:t>
            </a:r>
            <a:r>
              <a:rPr lang="en-US" dirty="0"/>
              <a:t> 1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apenas</a:t>
            </a:r>
            <a:endParaRPr lang="en-US" dirty="0"/>
          </a:p>
          <a:p>
            <a:pPr lvl="1"/>
            <a:r>
              <a:rPr lang="en-US" dirty="0" err="1"/>
              <a:t>Sincronização</a:t>
            </a:r>
            <a:r>
              <a:rPr lang="en-US" baseline="0" dirty="0"/>
              <a:t> simples é </a:t>
            </a:r>
            <a:r>
              <a:rPr lang="en-US" baseline="0" dirty="0" err="1"/>
              <a:t>suficiente</a:t>
            </a:r>
            <a:endParaRPr lang="en-US" baseline="0" dirty="0"/>
          </a:p>
          <a:p>
            <a:pPr lvl="1"/>
            <a:r>
              <a:rPr lang="en-US" dirty="0"/>
              <a:t>Ex: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Java </a:t>
            </a:r>
            <a:r>
              <a:rPr lang="en-US" dirty="0" err="1"/>
              <a:t>ou</a:t>
            </a:r>
            <a:r>
              <a:rPr lang="en-US" dirty="0"/>
              <a:t> mutex </a:t>
            </a:r>
            <a:r>
              <a:rPr lang="en-US" dirty="0" err="1"/>
              <a:t>em</a:t>
            </a:r>
            <a:r>
              <a:rPr lang="en-US" dirty="0"/>
              <a:t> C</a:t>
            </a:r>
          </a:p>
          <a:p>
            <a:pPr lvl="0"/>
            <a:r>
              <a:rPr lang="en-US" dirty="0" err="1"/>
              <a:t>Envolvendo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1 </a:t>
            </a:r>
            <a:r>
              <a:rPr lang="en-US" dirty="0" err="1"/>
              <a:t>servidor</a:t>
            </a:r>
            <a:endParaRPr lang="en-US" dirty="0"/>
          </a:p>
          <a:p>
            <a:pPr lvl="1"/>
            <a:r>
              <a:rPr lang="en-US" dirty="0" err="1"/>
              <a:t>Transações</a:t>
            </a:r>
            <a:endParaRPr lang="en-US" baseline="0" dirty="0"/>
          </a:p>
          <a:p>
            <a:pPr lvl="0"/>
            <a:r>
              <a:rPr lang="en-US" dirty="0" err="1"/>
              <a:t>Envolvendo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baseline="0" dirty="0"/>
              <a:t> </a:t>
            </a:r>
            <a:r>
              <a:rPr lang="en-US" baseline="0" dirty="0" err="1"/>
              <a:t>servidores</a:t>
            </a:r>
            <a:endParaRPr lang="en-US" baseline="0" dirty="0"/>
          </a:p>
          <a:p>
            <a:pPr lvl="1"/>
            <a:r>
              <a:rPr lang="en-US" dirty="0" err="1"/>
              <a:t>Transações</a:t>
            </a:r>
            <a:r>
              <a:rPr lang="en-US" dirty="0"/>
              <a:t> </a:t>
            </a:r>
            <a:r>
              <a:rPr lang="en-US" dirty="0" err="1"/>
              <a:t>distribuídas</a:t>
            </a:r>
            <a:endParaRPr lang="en-US" dirty="0"/>
          </a:p>
          <a:p>
            <a:pPr lvl="2"/>
            <a:r>
              <a:rPr lang="en-US" dirty="0"/>
              <a:t>Ex: JTA – Java Transactions API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2600" dirty="0" err="1"/>
              <a:t>Obs</a:t>
            </a:r>
            <a:r>
              <a:rPr lang="en-US" sz="2600" dirty="0"/>
              <a:t>: 1 </a:t>
            </a:r>
            <a:r>
              <a:rPr lang="en-US" sz="2600" dirty="0" err="1"/>
              <a:t>objeto</a:t>
            </a:r>
            <a:r>
              <a:rPr lang="en-US" sz="2600" dirty="0"/>
              <a:t> </a:t>
            </a:r>
            <a:r>
              <a:rPr lang="en-US" sz="2600" dirty="0" err="1"/>
              <a:t>pode</a:t>
            </a:r>
            <a:r>
              <a:rPr lang="en-US" sz="2600" dirty="0"/>
              <a:t> </a:t>
            </a:r>
            <a:r>
              <a:rPr lang="en-US" sz="2600" dirty="0" err="1"/>
              <a:t>estar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</a:t>
            </a:r>
            <a:r>
              <a:rPr lang="en-US" sz="2600" dirty="0" err="1"/>
              <a:t>apenas</a:t>
            </a:r>
            <a:r>
              <a:rPr lang="en-US" sz="2600" dirty="0"/>
              <a:t> um </a:t>
            </a:r>
            <a:r>
              <a:rPr lang="en-US" sz="2600" dirty="0" err="1"/>
              <a:t>servidor</a:t>
            </a:r>
            <a:r>
              <a:rPr lang="en-US" sz="2600" dirty="0"/>
              <a:t> </a:t>
            </a:r>
            <a:r>
              <a:rPr lang="en-US" sz="2600" dirty="0" err="1"/>
              <a:t>embora</a:t>
            </a:r>
            <a:r>
              <a:rPr lang="en-US" sz="2600" dirty="0"/>
              <a:t> </a:t>
            </a:r>
            <a:r>
              <a:rPr lang="en-US" sz="2600" dirty="0" err="1"/>
              <a:t>seja</a:t>
            </a:r>
            <a:r>
              <a:rPr lang="en-US" sz="2600" dirty="0"/>
              <a:t> </a:t>
            </a:r>
            <a:r>
              <a:rPr lang="en-US" sz="2600" dirty="0" err="1"/>
              <a:t>possível</a:t>
            </a:r>
            <a:r>
              <a:rPr lang="en-US" sz="2600" dirty="0"/>
              <a:t> </a:t>
            </a:r>
            <a:r>
              <a:rPr lang="en-US" sz="2600" dirty="0" err="1"/>
              <a:t>replicá</a:t>
            </a:r>
            <a:r>
              <a:rPr lang="en-US" sz="2600" dirty="0"/>
              <a:t>-lo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Propriedades</a:t>
            </a:r>
            <a:r>
              <a:rPr lang="en-US" dirty="0"/>
              <a:t> ACID</a:t>
            </a:r>
            <a:br>
              <a:rPr lang="en-US" dirty="0"/>
            </a:br>
            <a:r>
              <a:rPr lang="en-US" dirty="0"/>
              <a:t>Harder e Reuter (1983)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Atomicidade</a:t>
            </a:r>
            <a:endParaRPr lang="en-US" dirty="0"/>
          </a:p>
          <a:p>
            <a:pPr lvl="1"/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nada</a:t>
            </a:r>
          </a:p>
          <a:p>
            <a:r>
              <a:rPr lang="en-US" dirty="0" err="1"/>
              <a:t>Consistência</a:t>
            </a:r>
            <a:endParaRPr lang="en-US" dirty="0"/>
          </a:p>
          <a:p>
            <a:pPr lvl="1"/>
            <a:r>
              <a:rPr lang="en-US" dirty="0" err="1"/>
              <a:t>Mantém</a:t>
            </a:r>
            <a:r>
              <a:rPr lang="en-US" dirty="0"/>
              <a:t> o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confiável</a:t>
            </a:r>
            <a:endParaRPr lang="en-US" dirty="0"/>
          </a:p>
          <a:p>
            <a:r>
              <a:rPr lang="en-US" dirty="0" err="1"/>
              <a:t>Isolação</a:t>
            </a:r>
            <a:endParaRPr lang="en-US" dirty="0"/>
          </a:p>
          <a:p>
            <a:pPr lvl="1"/>
            <a:r>
              <a:rPr lang="en-US" dirty="0" err="1"/>
              <a:t>Efeitos</a:t>
            </a:r>
            <a:r>
              <a:rPr lang="en-US" dirty="0"/>
              <a:t> </a:t>
            </a:r>
            <a:r>
              <a:rPr lang="en-US" dirty="0" err="1"/>
              <a:t>intermediários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transação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percebidos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outras</a:t>
            </a:r>
            <a:endParaRPr lang="en-US" dirty="0"/>
          </a:p>
          <a:p>
            <a:r>
              <a:rPr lang="en-US" dirty="0" err="1"/>
              <a:t>Durabilidade</a:t>
            </a:r>
            <a:endParaRPr lang="en-US" dirty="0"/>
          </a:p>
          <a:p>
            <a:pPr lvl="1"/>
            <a:r>
              <a:rPr lang="en-US" dirty="0"/>
              <a:t>Estado final é </a:t>
            </a:r>
            <a:r>
              <a:rPr lang="en-US" dirty="0" err="1"/>
              <a:t>persistido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não-volátil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Demarcação</a:t>
            </a:r>
            <a:r>
              <a:rPr lang="en-US" dirty="0"/>
              <a:t> de </a:t>
            </a:r>
            <a:r>
              <a:rPr lang="en-US" dirty="0" err="1"/>
              <a:t>Transações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Início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solicitado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: open </a:t>
            </a:r>
            <a:r>
              <a:rPr lang="en-US" dirty="0" err="1"/>
              <a:t>ou</a:t>
            </a:r>
            <a:r>
              <a:rPr lang="en-US" dirty="0"/>
              <a:t> begin</a:t>
            </a:r>
          </a:p>
          <a:p>
            <a:r>
              <a:rPr lang="en-US" dirty="0" err="1"/>
              <a:t>Término</a:t>
            </a:r>
            <a:endParaRPr lang="en-US" dirty="0"/>
          </a:p>
          <a:p>
            <a:pPr lvl="1"/>
            <a:r>
              <a:rPr lang="en-US" dirty="0" err="1"/>
              <a:t>Falha</a:t>
            </a:r>
            <a:r>
              <a:rPr lang="en-US" dirty="0"/>
              <a:t> </a:t>
            </a:r>
            <a:r>
              <a:rPr lang="en-US" dirty="0" err="1"/>
              <a:t>ocorreu</a:t>
            </a:r>
            <a:r>
              <a:rPr lang="en-US" dirty="0"/>
              <a:t>: abort </a:t>
            </a:r>
            <a:r>
              <a:rPr lang="en-US" dirty="0" err="1"/>
              <a:t>ou</a:t>
            </a:r>
            <a:r>
              <a:rPr lang="en-US" dirty="0"/>
              <a:t> rollback</a:t>
            </a:r>
          </a:p>
          <a:p>
            <a:pPr lvl="2"/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alguma</a:t>
            </a:r>
            <a:r>
              <a:rPr lang="en-US" dirty="0"/>
              <a:t> </a:t>
            </a:r>
            <a:r>
              <a:rPr lang="en-US" dirty="0" err="1"/>
              <a:t>mudança</a:t>
            </a:r>
            <a:r>
              <a:rPr lang="en-US" dirty="0"/>
              <a:t> </a:t>
            </a:r>
            <a:r>
              <a:rPr lang="en-US" dirty="0" err="1"/>
              <a:t>tenha</a:t>
            </a:r>
            <a:r>
              <a:rPr lang="en-US" dirty="0"/>
              <a:t> </a:t>
            </a:r>
            <a:r>
              <a:rPr lang="en-US" dirty="0" err="1"/>
              <a:t>ocorrido</a:t>
            </a:r>
            <a:r>
              <a:rPr lang="en-US" dirty="0"/>
              <a:t> </a:t>
            </a:r>
            <a:r>
              <a:rPr lang="en-US" dirty="0" err="1"/>
              <a:t>ela</a:t>
            </a:r>
            <a:r>
              <a:rPr lang="en-US" dirty="0"/>
              <a:t> é </a:t>
            </a:r>
            <a:r>
              <a:rPr lang="en-US" dirty="0" err="1"/>
              <a:t>desfeita</a:t>
            </a:r>
            <a:endParaRPr lang="en-US" dirty="0"/>
          </a:p>
          <a:p>
            <a:pPr lvl="1"/>
            <a:r>
              <a:rPr lang="en-US" dirty="0" err="1"/>
              <a:t>Sucesso</a:t>
            </a:r>
            <a:r>
              <a:rPr lang="en-US" dirty="0"/>
              <a:t>: close </a:t>
            </a:r>
            <a:r>
              <a:rPr lang="en-US" dirty="0" err="1"/>
              <a:t>ou</a:t>
            </a:r>
            <a:r>
              <a:rPr lang="en-US" dirty="0"/>
              <a:t> commit</a:t>
            </a:r>
          </a:p>
          <a:p>
            <a:pPr lvl="2"/>
            <a:r>
              <a:rPr lang="en-US" dirty="0"/>
              <a:t>Novo </a:t>
            </a:r>
            <a:r>
              <a:rPr lang="en-US" dirty="0" err="1"/>
              <a:t>estado</a:t>
            </a:r>
            <a:r>
              <a:rPr lang="en-US" dirty="0"/>
              <a:t> é </a:t>
            </a:r>
            <a:r>
              <a:rPr lang="en-US" dirty="0" err="1"/>
              <a:t>persistido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Demarcação</a:t>
            </a:r>
            <a:r>
              <a:rPr lang="en-US" dirty="0"/>
              <a:t> de </a:t>
            </a:r>
            <a:r>
              <a:rPr lang="en-US" dirty="0" err="1"/>
              <a:t>Transações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realizada</a:t>
            </a:r>
            <a:r>
              <a:rPr lang="en-US" dirty="0"/>
              <a:t> </a:t>
            </a:r>
            <a:r>
              <a:rPr lang="en-US" dirty="0" err="1"/>
              <a:t>pelo</a:t>
            </a:r>
            <a:endParaRPr lang="en-US" dirty="0"/>
          </a:p>
          <a:p>
            <a:r>
              <a:rPr lang="en-US" dirty="0" err="1"/>
              <a:t>Cliente</a:t>
            </a:r>
            <a:endParaRPr lang="en-US" dirty="0"/>
          </a:p>
          <a:p>
            <a:pPr lvl="1"/>
            <a:r>
              <a:rPr lang="en-US" dirty="0" err="1"/>
              <a:t>Início</a:t>
            </a:r>
            <a:r>
              <a:rPr lang="en-US" dirty="0"/>
              <a:t>, </a:t>
            </a:r>
            <a:r>
              <a:rPr lang="en-US" dirty="0" err="1"/>
              <a:t>fechamento</a:t>
            </a:r>
            <a:r>
              <a:rPr lang="en-US" dirty="0"/>
              <a:t> e/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cancelamento</a:t>
            </a:r>
            <a:r>
              <a:rPr lang="en-US" dirty="0"/>
              <a:t> </a:t>
            </a:r>
            <a:r>
              <a:rPr lang="en-US" dirty="0" err="1"/>
              <a:t>presentes</a:t>
            </a:r>
            <a:r>
              <a:rPr lang="en-US" dirty="0"/>
              <a:t> no </a:t>
            </a:r>
            <a:r>
              <a:rPr lang="en-US" dirty="0" err="1"/>
              <a:t>código-fonte</a:t>
            </a:r>
            <a:r>
              <a:rPr lang="en-US" dirty="0"/>
              <a:t> do </a:t>
            </a:r>
            <a:r>
              <a:rPr lang="en-US" dirty="0" err="1"/>
              <a:t>cliente</a:t>
            </a:r>
            <a:endParaRPr lang="en-US" dirty="0"/>
          </a:p>
          <a:p>
            <a:r>
              <a:rPr lang="en-US" dirty="0"/>
              <a:t>Middleware (ex: ORB </a:t>
            </a:r>
            <a:r>
              <a:rPr lang="en-US" dirty="0" err="1"/>
              <a:t>Corba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container EJB)</a:t>
            </a:r>
          </a:p>
          <a:p>
            <a:pPr lvl="1"/>
            <a:r>
              <a:rPr lang="en-US" dirty="0" err="1"/>
              <a:t>Início</a:t>
            </a:r>
            <a:r>
              <a:rPr lang="en-US" dirty="0"/>
              <a:t> e </a:t>
            </a:r>
            <a:r>
              <a:rPr lang="en-US" dirty="0" err="1"/>
              <a:t>término</a:t>
            </a:r>
            <a:r>
              <a:rPr lang="en-US" dirty="0"/>
              <a:t> das TXNs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declarados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 de </a:t>
            </a:r>
            <a:r>
              <a:rPr lang="en-US" dirty="0" err="1"/>
              <a:t>instalação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anotações</a:t>
            </a:r>
            <a:r>
              <a:rPr lang="en-US" dirty="0"/>
              <a:t> no </a:t>
            </a:r>
            <a:r>
              <a:rPr lang="en-US" dirty="0" err="1"/>
              <a:t>código</a:t>
            </a:r>
            <a:endParaRPr lang="en-US" dirty="0"/>
          </a:p>
          <a:p>
            <a:pPr lvl="1"/>
            <a:r>
              <a:rPr lang="en-US" dirty="0" err="1"/>
              <a:t>Permitem</a:t>
            </a:r>
            <a:r>
              <a:rPr lang="en-US" dirty="0"/>
              <a:t> </a:t>
            </a:r>
            <a:r>
              <a:rPr lang="en-US" dirty="0" err="1"/>
              <a:t>mudanças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manutenção</a:t>
            </a:r>
            <a:r>
              <a:rPr lang="en-US" dirty="0"/>
              <a:t> no </a:t>
            </a:r>
            <a:r>
              <a:rPr lang="en-US" dirty="0" err="1"/>
              <a:t>código</a:t>
            </a:r>
            <a:endParaRPr lang="en-US" dirty="0"/>
          </a:p>
          <a:p>
            <a:pPr lvl="1"/>
            <a:r>
              <a:rPr lang="en-US" dirty="0"/>
              <a:t>Performance é um </a:t>
            </a:r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pior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Facilita</a:t>
            </a:r>
            <a:r>
              <a:rPr lang="en-US" dirty="0"/>
              <a:t> </a:t>
            </a:r>
            <a:r>
              <a:rPr lang="en-US" dirty="0" err="1"/>
              <a:t>suporte</a:t>
            </a:r>
            <a:r>
              <a:rPr lang="en-US" dirty="0"/>
              <a:t> à </a:t>
            </a:r>
            <a:r>
              <a:rPr lang="en-US" dirty="0" err="1"/>
              <a:t>transações</a:t>
            </a:r>
            <a:r>
              <a:rPr lang="en-US" dirty="0"/>
              <a:t> </a:t>
            </a:r>
            <a:r>
              <a:rPr lang="en-US" dirty="0" err="1"/>
              <a:t>distribuídas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de transações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pt-BR" dirty="0"/>
              <a:t>Dois métodos são apresentados: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pt-BR" b="1" i="1" dirty="0"/>
              <a:t>Shadow Versions</a:t>
            </a:r>
            <a:endParaRPr lang="pt-BR" i="1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pt-BR" dirty="0"/>
              <a:t>Cria-se cópia dos dados a serem alterados.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pt-BR" dirty="0"/>
              <a:t>Alterações são efetuadas nas cópias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pt-BR" dirty="0"/>
              <a:t>Ao fim da transação cópia substitui dados antigos.</a:t>
            </a:r>
            <a:endParaRPr lang="pt-BR" i="1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pt-BR" b="1" i="1" dirty="0"/>
              <a:t>Writeahead Log</a:t>
            </a:r>
            <a:r>
              <a:rPr lang="pt-BR" i="1" dirty="0"/>
              <a:t> ou lista de intenções ou </a:t>
            </a:r>
            <a:r>
              <a:rPr lang="pt-BR" i="1" dirty="0" err="1"/>
              <a:t>journal</a:t>
            </a:r>
            <a:endParaRPr lang="pt-BR" i="1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pt-BR" i="1" dirty="0"/>
              <a:t>A</a:t>
            </a:r>
            <a:r>
              <a:rPr lang="pt-BR" dirty="0"/>
              <a:t>ntes do dado ser modificado grava-se informações em um </a:t>
            </a:r>
            <a:r>
              <a:rPr lang="pt-BR" i="1" dirty="0"/>
              <a:t>Log 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pt-BR" dirty="0"/>
              <a:t>Qual a transação está efetuando alterações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pt-BR" dirty="0"/>
              <a:t>Os dados que estão sendo alterados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pt-BR" dirty="0"/>
              <a:t>Os valores antigos e novos.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pt-BR" dirty="0"/>
              <a:t>Após o </a:t>
            </a:r>
            <a:r>
              <a:rPr lang="pt-BR" i="1" dirty="0"/>
              <a:t>Log</a:t>
            </a:r>
            <a:r>
              <a:rPr lang="pt-BR" dirty="0"/>
              <a:t> ter sido gravado as alterações são feitas.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pt-BR" dirty="0"/>
              <a:t>Em caso de falha, é possível fazer o rollback usando </a:t>
            </a:r>
            <a:r>
              <a:rPr lang="pt-BR" i="1" dirty="0"/>
              <a:t>Log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Transações</a:t>
            </a:r>
            <a:r>
              <a:rPr lang="en-US" dirty="0"/>
              <a:t> </a:t>
            </a:r>
            <a:r>
              <a:rPr lang="en-US" dirty="0" err="1"/>
              <a:t>Distribuídas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A ação de </a:t>
            </a:r>
            <a:r>
              <a:rPr lang="pt-BR" i="1" dirty="0"/>
              <a:t>commit </a:t>
            </a:r>
            <a:r>
              <a:rPr lang="pt-BR" dirty="0"/>
              <a:t>deve ser “instantânea” e indivisível.</a:t>
            </a:r>
          </a:p>
          <a:p>
            <a:r>
              <a:rPr lang="pt-BR" dirty="0"/>
              <a:t>Cooperação de muitos processos</a:t>
            </a:r>
          </a:p>
          <a:p>
            <a:pPr lvl="1"/>
            <a:r>
              <a:rPr lang="pt-BR" dirty="0"/>
              <a:t>Máquinas distintas</a:t>
            </a:r>
          </a:p>
          <a:p>
            <a:pPr lvl="1"/>
            <a:r>
              <a:rPr lang="pt-BR" dirty="0"/>
              <a:t>Cada qual com um conjunto de objetos envolvidos na transação</a:t>
            </a:r>
          </a:p>
          <a:p>
            <a:r>
              <a:rPr lang="pt-BR" dirty="0"/>
              <a:t>Um processo é designado como o </a:t>
            </a:r>
            <a:r>
              <a:rPr lang="pt-BR" b="1" dirty="0"/>
              <a:t>coordenador</a:t>
            </a:r>
            <a:r>
              <a:rPr lang="pt-BR" b="1" i="1" dirty="0"/>
              <a:t> </a:t>
            </a:r>
            <a:r>
              <a:rPr lang="pt-BR" dirty="0"/>
              <a:t>(normalmente o próprio cliente que inicia a transação)</a:t>
            </a:r>
          </a:p>
          <a:p>
            <a:r>
              <a:rPr lang="pt-BR" dirty="0"/>
              <a:t>Os demais processos são designados como </a:t>
            </a:r>
            <a:r>
              <a:rPr lang="pt-BR" b="1" dirty="0"/>
              <a:t>subordinados</a:t>
            </a:r>
            <a:endParaRPr lang="pt-BR" dirty="0"/>
          </a:p>
          <a:p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transação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abortada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um dos </a:t>
            </a:r>
            <a:r>
              <a:rPr lang="en-US" dirty="0" err="1"/>
              <a:t>servidores</a:t>
            </a:r>
            <a:r>
              <a:rPr lang="en-US" dirty="0"/>
              <a:t> </a:t>
            </a:r>
            <a:r>
              <a:rPr lang="en-US" dirty="0" err="1"/>
              <a:t>apresente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falha</a:t>
            </a:r>
            <a:endParaRPr lang="en-US" dirty="0"/>
          </a:p>
          <a:p>
            <a:pPr lvl="1"/>
            <a:r>
              <a:rPr lang="en-US" dirty="0" err="1"/>
              <a:t>Envolve</a:t>
            </a:r>
            <a:r>
              <a:rPr lang="en-US" dirty="0"/>
              <a:t> </a:t>
            </a:r>
            <a:r>
              <a:rPr lang="en-US" dirty="0" err="1"/>
              <a:t>abortar</a:t>
            </a:r>
            <a:r>
              <a:rPr lang="en-US" dirty="0"/>
              <a:t> a </a:t>
            </a:r>
            <a:r>
              <a:rPr lang="en-US" dirty="0" err="1"/>
              <a:t>transação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servidores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apresentaram</a:t>
            </a:r>
            <a:r>
              <a:rPr lang="en-US" dirty="0"/>
              <a:t> </a:t>
            </a:r>
            <a:r>
              <a:rPr lang="en-US" dirty="0" err="1"/>
              <a:t>falha</a:t>
            </a:r>
            <a:endParaRPr lang="en-US" dirty="0"/>
          </a:p>
          <a:p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haver</a:t>
            </a:r>
            <a:r>
              <a:rPr lang="en-US" dirty="0"/>
              <a:t> um </a:t>
            </a:r>
            <a:r>
              <a:rPr lang="en-US" dirty="0" err="1"/>
              <a:t>consenso</a:t>
            </a:r>
            <a:r>
              <a:rPr lang="en-US" dirty="0"/>
              <a:t> antes de </a:t>
            </a:r>
            <a:r>
              <a:rPr lang="en-US" dirty="0" err="1"/>
              <a:t>commitar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1219</Words>
  <Application>Microsoft Office PowerPoint</Application>
  <PresentationFormat>Apresentação na tela (4:3)</PresentationFormat>
  <Paragraphs>210</Paragraphs>
  <Slides>20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Office Theme</vt:lpstr>
      <vt:lpstr>Image bitmap</vt:lpstr>
      <vt:lpstr>Transações Distribuídas</vt:lpstr>
      <vt:lpstr>Conteúdo</vt:lpstr>
      <vt:lpstr>Introdução à Transações</vt:lpstr>
      <vt:lpstr>Tipos de Transações</vt:lpstr>
      <vt:lpstr>Propriedades ACID Harder e Reuter (1983)</vt:lpstr>
      <vt:lpstr>Demarcação de Transações</vt:lpstr>
      <vt:lpstr>Demarcação de Transações (2)</vt:lpstr>
      <vt:lpstr>Implementação de transações</vt:lpstr>
      <vt:lpstr>Transações Distribuídas</vt:lpstr>
      <vt:lpstr>Protocolo de commit em uma fase</vt:lpstr>
      <vt:lpstr>Commit em 2 fases</vt:lpstr>
      <vt:lpstr>Commit em 2 Fases</vt:lpstr>
      <vt:lpstr>Commit em 2 Fases: Problemas</vt:lpstr>
      <vt:lpstr>Controle de Concorrência</vt:lpstr>
      <vt:lpstr>Bloqueio em Duas Fases</vt:lpstr>
      <vt:lpstr>Controle de Concorrência (2)</vt:lpstr>
      <vt:lpstr>Controle de Concorrência Otimista (2)</vt:lpstr>
      <vt:lpstr>Controle de Concorrência Otimista (2)</vt:lpstr>
      <vt:lpstr>Exercícios de Fixação</vt:lpstr>
      <vt:lpstr>Exercícios de Fixação (2)</vt:lpstr>
    </vt:vector>
  </TitlesOfParts>
  <Company>EDS: UAF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Transações Distribuídas</dc:title>
  <dc:creator>Rodrigo Malara</dc:creator>
  <cp:lastModifiedBy>Rodrigo Malara</cp:lastModifiedBy>
  <cp:revision>10</cp:revision>
  <dcterms:created xsi:type="dcterms:W3CDTF">2008-11-19T12:45:37Z</dcterms:created>
  <dcterms:modified xsi:type="dcterms:W3CDTF">2021-09-15T00:11:21Z</dcterms:modified>
</cp:coreProperties>
</file>