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slides/_rels/slide1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mover o slide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notas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&lt;cabeçalho&gt;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dt" idx="2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ftr" idx="2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sldNum" idx="2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D5092FA-9E37-49B0-BAA8-D34AC7508950}" type="slidenum"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299;p10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7F61585-E250-4D03-AD4F-C58AC3CF73CC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309;p11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FC0956-0201-40FA-BA8E-37A38FA8C48C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317;p12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F77598C-B8C8-4E60-A4AF-8EAE136C5D54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327;p13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11DF706-C081-45F4-847C-BA21BE0F7E89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348;p15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04576D4-ECA3-4442-90C9-F5386BDCE544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370;p16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D998E91-34CC-4B6D-B8EA-2E66C64DA5B4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01;p17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AC947C6-C784-41BE-BA9A-1B0722B422B1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42;p18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ADA6778-4603-47EF-B8A2-94CC679763C9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189;p2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E09E921-5FAE-4BC7-9267-C2D82A6E139B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79;p23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6387A40-82D3-4A58-8C7E-604502047543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7;p24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839763A-1831-4A30-9261-FA93034A30F5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502;p25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2494FE6-6F0D-4C60-B275-90E1EFA6335F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510;p26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896F37F-C6B2-4F4A-946F-EB077F6A3F2A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522;p27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E396984-765D-47C8-B6ED-538AADCD7183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34;p28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B6D97A1-C59D-4B65-9492-175D3BCF7AFF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44;p29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9D24CF3-FCAE-48AF-B9CD-5DBB2385FE6A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198;p3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A3BAE0A-9D5D-433F-A4D1-FBD2ECA35DAB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59;p31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DC337A2-0005-461C-A13E-1A206E7355C0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75;p32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16ED02E-2A0C-47DD-B62B-FF810953E629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83;p33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77FCDDC-A954-43AF-9C52-57134CEF8DD0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206;p4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C5B8217-7D2C-4992-AD52-798CA3BB4AE6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223;p5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D4F3A4C-FDA0-4C9C-8045-8ED7BC38D47E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251;p6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4E8218C-47EC-42BB-831C-5E80EC64AA21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259;p7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8043120-C722-4FA5-94AF-72A3F89E20A6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267;p8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904F675-EE1F-4892-8D8F-7A85F78D14CC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289;p9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98311DD-2F26-4529-9157-9BA7C733AAB8}" type="slidenum"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00CB51BE-A868-4849-A040-B4A6FC6E29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4;p1"/>
          <p:cNvSpPr/>
          <p:nvPr/>
        </p:nvSpPr>
        <p:spPr>
          <a:xfrm>
            <a:off x="-76320" y="0"/>
            <a:ext cx="685080" cy="6857280"/>
          </a:xfrm>
          <a:prstGeom prst="rect">
            <a:avLst/>
          </a:prstGeom>
          <a:gradFill rotWithShape="0">
            <a:gsLst>
              <a:gs pos="0">
                <a:srgbClr val="929048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132000" y="6377040"/>
            <a:ext cx="308556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2"/>
          </p:nvPr>
        </p:nvSpPr>
        <p:spPr>
          <a:xfrm>
            <a:off x="809640" y="6373800"/>
            <a:ext cx="190440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4;p1"/>
          <p:cNvSpPr/>
          <p:nvPr/>
        </p:nvSpPr>
        <p:spPr>
          <a:xfrm>
            <a:off x="-76320" y="0"/>
            <a:ext cx="685080" cy="6857280"/>
          </a:xfrm>
          <a:prstGeom prst="rect">
            <a:avLst/>
          </a:prstGeom>
          <a:gradFill rotWithShape="0">
            <a:gsLst>
              <a:gs pos="0">
                <a:srgbClr val="929048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19"/>
          </p:nvPr>
        </p:nvSpPr>
        <p:spPr>
          <a:xfrm>
            <a:off x="3132000" y="6377040"/>
            <a:ext cx="308556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dt" idx="20"/>
          </p:nvPr>
        </p:nvSpPr>
        <p:spPr>
          <a:xfrm>
            <a:off x="809640" y="6373800"/>
            <a:ext cx="190440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69;p12"/>
          <p:cNvGrpSpPr/>
          <p:nvPr/>
        </p:nvGrpSpPr>
        <p:grpSpPr>
          <a:xfrm>
            <a:off x="0" y="68040"/>
            <a:ext cx="8678160" cy="6714000"/>
            <a:chOff x="0" y="68040"/>
            <a:chExt cx="8678160" cy="6714000"/>
          </a:xfrm>
        </p:grpSpPr>
        <p:sp>
          <p:nvSpPr>
            <p:cNvPr id="45" name="Google Shape;70;p12"/>
            <p:cNvSpPr/>
            <p:nvPr/>
          </p:nvSpPr>
          <p:spPr>
            <a:xfrm>
              <a:off x="1098720" y="784080"/>
              <a:ext cx="7579440" cy="14850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grpSp>
          <p:nvGrpSpPr>
            <p:cNvPr id="46" name="Google Shape;71;p12"/>
            <p:cNvGrpSpPr/>
            <p:nvPr/>
          </p:nvGrpSpPr>
          <p:grpSpPr>
            <a:xfrm>
              <a:off x="0" y="68040"/>
              <a:ext cx="990720" cy="6714000"/>
              <a:chOff x="0" y="68040"/>
              <a:chExt cx="990720" cy="6714000"/>
            </a:xfrm>
          </p:grpSpPr>
          <p:cxnSp>
            <p:nvCxnSpPr>
              <p:cNvPr id="47" name="Google Shape;72;p12"/>
              <p:cNvCxnSpPr/>
              <p:nvPr/>
            </p:nvCxnSpPr>
            <p:spPr>
              <a:xfrm>
                <a:off x="0" y="667224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48" name="Google Shape;73;p12"/>
              <p:cNvCxnSpPr/>
              <p:nvPr/>
            </p:nvCxnSpPr>
            <p:spPr>
              <a:xfrm>
                <a:off x="0" y="6729120"/>
                <a:ext cx="991080" cy="720"/>
              </a:xfrm>
              <a:prstGeom prst="straightConnector1">
                <a:avLst/>
              </a:prstGeom>
              <a:ln w="38100">
                <a:solidFill>
                  <a:srgbClr val="e3e2c7"/>
                </a:solidFill>
                <a:miter/>
              </a:ln>
            </p:spPr>
          </p:cxnSp>
          <p:cxnSp>
            <p:nvCxnSpPr>
              <p:cNvPr id="49" name="Google Shape;74;p12"/>
              <p:cNvCxnSpPr/>
              <p:nvPr/>
            </p:nvCxnSpPr>
            <p:spPr>
              <a:xfrm>
                <a:off x="0" y="678168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50" name="Google Shape;75;p12"/>
              <p:cNvCxnSpPr/>
              <p:nvPr/>
            </p:nvCxnSpPr>
            <p:spPr>
              <a:xfrm>
                <a:off x="0" y="6529320"/>
                <a:ext cx="991080" cy="720"/>
              </a:xfrm>
              <a:prstGeom prst="straightConnector1">
                <a:avLst/>
              </a:prstGeom>
              <a:ln w="28575">
                <a:solidFill>
                  <a:srgbClr val="e3e2c7"/>
                </a:solidFill>
                <a:miter/>
              </a:ln>
            </p:spPr>
          </p:cxnSp>
          <p:cxnSp>
            <p:nvCxnSpPr>
              <p:cNvPr id="51" name="Google Shape;76;p12"/>
              <p:cNvCxnSpPr/>
              <p:nvPr/>
            </p:nvCxnSpPr>
            <p:spPr>
              <a:xfrm>
                <a:off x="0" y="645300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52" name="Google Shape;77;p12"/>
              <p:cNvCxnSpPr/>
              <p:nvPr/>
            </p:nvCxnSpPr>
            <p:spPr>
              <a:xfrm>
                <a:off x="0" y="660060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53" name="Google Shape;78;p12"/>
              <p:cNvCxnSpPr/>
              <p:nvPr/>
            </p:nvCxnSpPr>
            <p:spPr>
              <a:xfrm>
                <a:off x="0" y="581976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54" name="Google Shape;79;p12"/>
              <p:cNvCxnSpPr/>
              <p:nvPr/>
            </p:nvCxnSpPr>
            <p:spPr>
              <a:xfrm>
                <a:off x="0" y="5776560"/>
                <a:ext cx="991080" cy="720"/>
              </a:xfrm>
              <a:prstGeom prst="straightConnector1">
                <a:avLst/>
              </a:prstGeom>
              <a:ln w="38100">
                <a:solidFill>
                  <a:srgbClr val="e3e2c7"/>
                </a:solidFill>
                <a:miter/>
              </a:ln>
            </p:spPr>
          </p:cxnSp>
          <p:cxnSp>
            <p:nvCxnSpPr>
              <p:cNvPr id="55" name="Google Shape;80;p12"/>
              <p:cNvCxnSpPr/>
              <p:nvPr/>
            </p:nvCxnSpPr>
            <p:spPr>
              <a:xfrm>
                <a:off x="0" y="638172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56" name="Google Shape;81;p12"/>
              <p:cNvCxnSpPr/>
              <p:nvPr/>
            </p:nvCxnSpPr>
            <p:spPr>
              <a:xfrm>
                <a:off x="0" y="6181560"/>
                <a:ext cx="991080" cy="720"/>
              </a:xfrm>
              <a:prstGeom prst="straightConnector1">
                <a:avLst/>
              </a:prstGeom>
              <a:ln w="28575">
                <a:solidFill>
                  <a:srgbClr val="e3e2c7"/>
                </a:solidFill>
                <a:miter/>
              </a:ln>
            </p:spPr>
          </p:cxnSp>
          <p:cxnSp>
            <p:nvCxnSpPr>
              <p:cNvPr id="57" name="Google Shape;82;p12"/>
              <p:cNvCxnSpPr/>
              <p:nvPr/>
            </p:nvCxnSpPr>
            <p:spPr>
              <a:xfrm>
                <a:off x="0" y="605304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58" name="Google Shape;83;p12"/>
              <p:cNvCxnSpPr/>
              <p:nvPr/>
            </p:nvCxnSpPr>
            <p:spPr>
              <a:xfrm>
                <a:off x="0" y="634824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59" name="Google Shape;84;p12"/>
              <p:cNvCxnSpPr/>
              <p:nvPr/>
            </p:nvCxnSpPr>
            <p:spPr>
              <a:xfrm>
                <a:off x="0" y="585288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60" name="Google Shape;85;p12"/>
              <p:cNvCxnSpPr/>
              <p:nvPr/>
            </p:nvCxnSpPr>
            <p:spPr>
              <a:xfrm>
                <a:off x="0" y="593856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61" name="Google Shape;86;p12"/>
              <p:cNvCxnSpPr/>
              <p:nvPr/>
            </p:nvCxnSpPr>
            <p:spPr>
              <a:xfrm>
                <a:off x="0" y="625284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62" name="Google Shape;87;p12"/>
              <p:cNvCxnSpPr/>
              <p:nvPr/>
            </p:nvCxnSpPr>
            <p:spPr>
              <a:xfrm>
                <a:off x="0" y="621972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63" name="Google Shape;88;p12"/>
              <p:cNvCxnSpPr/>
              <p:nvPr/>
            </p:nvCxnSpPr>
            <p:spPr>
              <a:xfrm>
                <a:off x="0" y="557208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64" name="Google Shape;89;p12"/>
              <p:cNvCxnSpPr/>
              <p:nvPr/>
            </p:nvCxnSpPr>
            <p:spPr>
              <a:xfrm>
                <a:off x="0" y="5628960"/>
                <a:ext cx="991080" cy="720"/>
              </a:xfrm>
              <a:prstGeom prst="straightConnector1">
                <a:avLst/>
              </a:prstGeom>
              <a:ln w="38100">
                <a:solidFill>
                  <a:srgbClr val="e3e2c7"/>
                </a:solidFill>
                <a:miter/>
              </a:ln>
            </p:spPr>
          </p:cxnSp>
          <p:cxnSp>
            <p:nvCxnSpPr>
              <p:cNvPr id="65" name="Google Shape;90;p12"/>
              <p:cNvCxnSpPr/>
              <p:nvPr/>
            </p:nvCxnSpPr>
            <p:spPr>
              <a:xfrm>
                <a:off x="0" y="568152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66" name="Google Shape;91;p12"/>
              <p:cNvCxnSpPr/>
              <p:nvPr/>
            </p:nvCxnSpPr>
            <p:spPr>
              <a:xfrm>
                <a:off x="0" y="5429160"/>
                <a:ext cx="991080" cy="720"/>
              </a:xfrm>
              <a:prstGeom prst="straightConnector1">
                <a:avLst/>
              </a:prstGeom>
              <a:ln w="28575">
                <a:solidFill>
                  <a:srgbClr val="e3e2c7"/>
                </a:solidFill>
                <a:miter/>
              </a:ln>
            </p:spPr>
          </p:cxnSp>
          <p:cxnSp>
            <p:nvCxnSpPr>
              <p:cNvPr id="67" name="Google Shape;92;p12"/>
              <p:cNvCxnSpPr/>
              <p:nvPr/>
            </p:nvCxnSpPr>
            <p:spPr>
              <a:xfrm>
                <a:off x="0" y="535284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68" name="Google Shape;93;p12"/>
              <p:cNvCxnSpPr/>
              <p:nvPr/>
            </p:nvCxnSpPr>
            <p:spPr>
              <a:xfrm>
                <a:off x="0" y="550044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69" name="Google Shape;94;p12"/>
              <p:cNvCxnSpPr/>
              <p:nvPr/>
            </p:nvCxnSpPr>
            <p:spPr>
              <a:xfrm>
                <a:off x="0" y="471960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70" name="Google Shape;95;p12"/>
              <p:cNvCxnSpPr/>
              <p:nvPr/>
            </p:nvCxnSpPr>
            <p:spPr>
              <a:xfrm>
                <a:off x="0" y="4676760"/>
                <a:ext cx="991080" cy="720"/>
              </a:xfrm>
              <a:prstGeom prst="straightConnector1">
                <a:avLst/>
              </a:prstGeom>
              <a:ln w="38100">
                <a:solidFill>
                  <a:srgbClr val="e3e2c7"/>
                </a:solidFill>
                <a:miter/>
              </a:ln>
            </p:spPr>
          </p:cxnSp>
          <p:cxnSp>
            <p:nvCxnSpPr>
              <p:cNvPr id="71" name="Google Shape;96;p12"/>
              <p:cNvCxnSpPr/>
              <p:nvPr/>
            </p:nvCxnSpPr>
            <p:spPr>
              <a:xfrm>
                <a:off x="0" y="528156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72" name="Google Shape;97;p12"/>
              <p:cNvCxnSpPr/>
              <p:nvPr/>
            </p:nvCxnSpPr>
            <p:spPr>
              <a:xfrm>
                <a:off x="0" y="5081400"/>
                <a:ext cx="991080" cy="720"/>
              </a:xfrm>
              <a:prstGeom prst="straightConnector1">
                <a:avLst/>
              </a:prstGeom>
              <a:ln w="28575">
                <a:solidFill>
                  <a:srgbClr val="e3e2c7"/>
                </a:solidFill>
                <a:miter/>
              </a:ln>
            </p:spPr>
          </p:cxnSp>
          <p:cxnSp>
            <p:nvCxnSpPr>
              <p:cNvPr id="73" name="Google Shape;98;p12"/>
              <p:cNvCxnSpPr/>
              <p:nvPr/>
            </p:nvCxnSpPr>
            <p:spPr>
              <a:xfrm>
                <a:off x="0" y="495288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74" name="Google Shape;99;p12"/>
              <p:cNvCxnSpPr/>
              <p:nvPr/>
            </p:nvCxnSpPr>
            <p:spPr>
              <a:xfrm>
                <a:off x="0" y="524808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75" name="Google Shape;100;p12"/>
              <p:cNvCxnSpPr/>
              <p:nvPr/>
            </p:nvCxnSpPr>
            <p:spPr>
              <a:xfrm>
                <a:off x="0" y="475272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76" name="Google Shape;101;p12"/>
              <p:cNvCxnSpPr/>
              <p:nvPr/>
            </p:nvCxnSpPr>
            <p:spPr>
              <a:xfrm>
                <a:off x="0" y="483840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77" name="Google Shape;102;p12"/>
              <p:cNvCxnSpPr/>
              <p:nvPr/>
            </p:nvCxnSpPr>
            <p:spPr>
              <a:xfrm>
                <a:off x="0" y="515268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78" name="Google Shape;103;p12"/>
              <p:cNvCxnSpPr/>
              <p:nvPr/>
            </p:nvCxnSpPr>
            <p:spPr>
              <a:xfrm>
                <a:off x="0" y="511956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79" name="Google Shape;104;p12"/>
              <p:cNvCxnSpPr/>
              <p:nvPr/>
            </p:nvCxnSpPr>
            <p:spPr>
              <a:xfrm>
                <a:off x="0" y="4493880"/>
                <a:ext cx="991080" cy="720"/>
              </a:xfrm>
              <a:prstGeom prst="straightConnector1">
                <a:avLst/>
              </a:prstGeom>
              <a:ln w="28575">
                <a:solidFill>
                  <a:srgbClr val="e3e2c7"/>
                </a:solidFill>
                <a:miter/>
              </a:ln>
            </p:spPr>
          </p:cxnSp>
          <p:cxnSp>
            <p:nvCxnSpPr>
              <p:cNvPr id="80" name="Google Shape;105;p12"/>
              <p:cNvCxnSpPr/>
              <p:nvPr/>
            </p:nvCxnSpPr>
            <p:spPr>
              <a:xfrm>
                <a:off x="0" y="436536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81" name="Google Shape;106;p12"/>
              <p:cNvCxnSpPr/>
              <p:nvPr/>
            </p:nvCxnSpPr>
            <p:spPr>
              <a:xfrm>
                <a:off x="0" y="425124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82" name="Google Shape;107;p12"/>
              <p:cNvCxnSpPr/>
              <p:nvPr/>
            </p:nvCxnSpPr>
            <p:spPr>
              <a:xfrm>
                <a:off x="0" y="456552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83" name="Google Shape;108;p12"/>
              <p:cNvCxnSpPr/>
              <p:nvPr/>
            </p:nvCxnSpPr>
            <p:spPr>
              <a:xfrm>
                <a:off x="0" y="453204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84" name="Google Shape;109;p12"/>
              <p:cNvCxnSpPr/>
              <p:nvPr/>
            </p:nvCxnSpPr>
            <p:spPr>
              <a:xfrm>
                <a:off x="0" y="405432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85" name="Google Shape;110;p12"/>
              <p:cNvCxnSpPr/>
              <p:nvPr/>
            </p:nvCxnSpPr>
            <p:spPr>
              <a:xfrm>
                <a:off x="0" y="4111560"/>
                <a:ext cx="991080" cy="720"/>
              </a:xfrm>
              <a:prstGeom prst="straightConnector1">
                <a:avLst/>
              </a:prstGeom>
              <a:ln w="38100">
                <a:solidFill>
                  <a:srgbClr val="e3e2c7"/>
                </a:solidFill>
                <a:miter/>
              </a:ln>
            </p:spPr>
          </p:cxnSp>
          <p:cxnSp>
            <p:nvCxnSpPr>
              <p:cNvPr id="86" name="Google Shape;111;p12"/>
              <p:cNvCxnSpPr/>
              <p:nvPr/>
            </p:nvCxnSpPr>
            <p:spPr>
              <a:xfrm>
                <a:off x="0" y="416376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87" name="Google Shape;112;p12"/>
              <p:cNvCxnSpPr/>
              <p:nvPr/>
            </p:nvCxnSpPr>
            <p:spPr>
              <a:xfrm>
                <a:off x="0" y="3911400"/>
                <a:ext cx="991080" cy="720"/>
              </a:xfrm>
              <a:prstGeom prst="straightConnector1">
                <a:avLst/>
              </a:prstGeom>
              <a:ln w="28575">
                <a:solidFill>
                  <a:srgbClr val="e3e2c7"/>
                </a:solidFill>
                <a:miter/>
              </a:ln>
            </p:spPr>
          </p:cxnSp>
          <p:cxnSp>
            <p:nvCxnSpPr>
              <p:cNvPr id="88" name="Google Shape;113;p12"/>
              <p:cNvCxnSpPr/>
              <p:nvPr/>
            </p:nvCxnSpPr>
            <p:spPr>
              <a:xfrm>
                <a:off x="0" y="383508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89" name="Google Shape;114;p12"/>
              <p:cNvCxnSpPr/>
              <p:nvPr/>
            </p:nvCxnSpPr>
            <p:spPr>
              <a:xfrm>
                <a:off x="0" y="398268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90" name="Google Shape;115;p12"/>
              <p:cNvCxnSpPr/>
              <p:nvPr/>
            </p:nvCxnSpPr>
            <p:spPr>
              <a:xfrm>
                <a:off x="0" y="376380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91" name="Google Shape;116;p12"/>
              <p:cNvCxnSpPr/>
              <p:nvPr/>
            </p:nvCxnSpPr>
            <p:spPr>
              <a:xfrm>
                <a:off x="0" y="3563640"/>
                <a:ext cx="991080" cy="720"/>
              </a:xfrm>
              <a:prstGeom prst="straightConnector1">
                <a:avLst/>
              </a:prstGeom>
              <a:ln w="28575">
                <a:solidFill>
                  <a:srgbClr val="e3e2c7"/>
                </a:solidFill>
                <a:miter/>
              </a:ln>
            </p:spPr>
          </p:cxnSp>
          <p:cxnSp>
            <p:nvCxnSpPr>
              <p:cNvPr id="92" name="Google Shape;117;p12"/>
              <p:cNvCxnSpPr/>
              <p:nvPr/>
            </p:nvCxnSpPr>
            <p:spPr>
              <a:xfrm>
                <a:off x="0" y="373032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93" name="Google Shape;118;p12"/>
              <p:cNvCxnSpPr/>
              <p:nvPr/>
            </p:nvCxnSpPr>
            <p:spPr>
              <a:xfrm>
                <a:off x="0" y="363528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94" name="Google Shape;119;p12"/>
              <p:cNvCxnSpPr/>
              <p:nvPr/>
            </p:nvCxnSpPr>
            <p:spPr>
              <a:xfrm>
                <a:off x="0" y="360180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95" name="Google Shape;120;p12"/>
              <p:cNvCxnSpPr/>
              <p:nvPr/>
            </p:nvCxnSpPr>
            <p:spPr>
              <a:xfrm>
                <a:off x="0" y="338112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96" name="Google Shape;121;p12"/>
              <p:cNvCxnSpPr/>
              <p:nvPr/>
            </p:nvCxnSpPr>
            <p:spPr>
              <a:xfrm>
                <a:off x="0" y="3438360"/>
                <a:ext cx="991080" cy="720"/>
              </a:xfrm>
              <a:prstGeom prst="straightConnector1">
                <a:avLst/>
              </a:prstGeom>
              <a:ln w="38100">
                <a:solidFill>
                  <a:srgbClr val="e3e2c7"/>
                </a:solidFill>
                <a:miter/>
              </a:ln>
            </p:spPr>
          </p:cxnSp>
          <p:cxnSp>
            <p:nvCxnSpPr>
              <p:cNvPr id="97" name="Google Shape;122;p12"/>
              <p:cNvCxnSpPr/>
              <p:nvPr/>
            </p:nvCxnSpPr>
            <p:spPr>
              <a:xfrm>
                <a:off x="0" y="349056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98" name="Google Shape;123;p12"/>
              <p:cNvCxnSpPr/>
              <p:nvPr/>
            </p:nvCxnSpPr>
            <p:spPr>
              <a:xfrm>
                <a:off x="0" y="3238200"/>
                <a:ext cx="991080" cy="720"/>
              </a:xfrm>
              <a:prstGeom prst="straightConnector1">
                <a:avLst/>
              </a:prstGeom>
              <a:ln w="28575">
                <a:solidFill>
                  <a:srgbClr val="e3e2c7"/>
                </a:solidFill>
                <a:miter/>
              </a:ln>
            </p:spPr>
          </p:cxnSp>
          <p:cxnSp>
            <p:nvCxnSpPr>
              <p:cNvPr id="99" name="Google Shape;124;p12"/>
              <p:cNvCxnSpPr/>
              <p:nvPr/>
            </p:nvCxnSpPr>
            <p:spPr>
              <a:xfrm>
                <a:off x="0" y="316224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100" name="Google Shape;125;p12"/>
              <p:cNvCxnSpPr/>
              <p:nvPr/>
            </p:nvCxnSpPr>
            <p:spPr>
              <a:xfrm>
                <a:off x="0" y="330984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101" name="Google Shape;126;p12"/>
              <p:cNvCxnSpPr/>
              <p:nvPr/>
            </p:nvCxnSpPr>
            <p:spPr>
              <a:xfrm>
                <a:off x="0" y="252864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102" name="Google Shape;127;p12"/>
              <p:cNvCxnSpPr/>
              <p:nvPr/>
            </p:nvCxnSpPr>
            <p:spPr>
              <a:xfrm>
                <a:off x="0" y="2485800"/>
                <a:ext cx="991080" cy="720"/>
              </a:xfrm>
              <a:prstGeom prst="straightConnector1">
                <a:avLst/>
              </a:prstGeom>
              <a:ln w="38100">
                <a:solidFill>
                  <a:srgbClr val="e3e2c7"/>
                </a:solidFill>
                <a:miter/>
              </a:ln>
            </p:spPr>
          </p:cxnSp>
          <p:cxnSp>
            <p:nvCxnSpPr>
              <p:cNvPr id="103" name="Google Shape;128;p12"/>
              <p:cNvCxnSpPr/>
              <p:nvPr/>
            </p:nvCxnSpPr>
            <p:spPr>
              <a:xfrm>
                <a:off x="0" y="309060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104" name="Google Shape;129;p12"/>
              <p:cNvCxnSpPr/>
              <p:nvPr/>
            </p:nvCxnSpPr>
            <p:spPr>
              <a:xfrm>
                <a:off x="0" y="2890800"/>
                <a:ext cx="991080" cy="720"/>
              </a:xfrm>
              <a:prstGeom prst="straightConnector1">
                <a:avLst/>
              </a:prstGeom>
              <a:ln w="28575">
                <a:solidFill>
                  <a:srgbClr val="e3e2c7"/>
                </a:solidFill>
                <a:miter/>
              </a:ln>
            </p:spPr>
          </p:cxnSp>
          <p:cxnSp>
            <p:nvCxnSpPr>
              <p:cNvPr id="105" name="Google Shape;130;p12"/>
              <p:cNvCxnSpPr/>
              <p:nvPr/>
            </p:nvCxnSpPr>
            <p:spPr>
              <a:xfrm>
                <a:off x="0" y="276192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106" name="Google Shape;131;p12"/>
              <p:cNvCxnSpPr/>
              <p:nvPr/>
            </p:nvCxnSpPr>
            <p:spPr>
              <a:xfrm>
                <a:off x="0" y="305748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107" name="Google Shape;132;p12"/>
              <p:cNvCxnSpPr/>
              <p:nvPr/>
            </p:nvCxnSpPr>
            <p:spPr>
              <a:xfrm>
                <a:off x="0" y="256212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108" name="Google Shape;133;p12"/>
              <p:cNvCxnSpPr/>
              <p:nvPr/>
            </p:nvCxnSpPr>
            <p:spPr>
              <a:xfrm>
                <a:off x="0" y="264780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109" name="Google Shape;134;p12"/>
              <p:cNvCxnSpPr/>
              <p:nvPr/>
            </p:nvCxnSpPr>
            <p:spPr>
              <a:xfrm>
                <a:off x="0" y="296208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110" name="Google Shape;135;p12"/>
              <p:cNvCxnSpPr/>
              <p:nvPr/>
            </p:nvCxnSpPr>
            <p:spPr>
              <a:xfrm>
                <a:off x="0" y="292860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111" name="Google Shape;136;p12"/>
              <p:cNvCxnSpPr/>
              <p:nvPr/>
            </p:nvCxnSpPr>
            <p:spPr>
              <a:xfrm>
                <a:off x="0" y="228096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112" name="Google Shape;137;p12"/>
              <p:cNvCxnSpPr/>
              <p:nvPr/>
            </p:nvCxnSpPr>
            <p:spPr>
              <a:xfrm>
                <a:off x="0" y="2338200"/>
                <a:ext cx="991080" cy="720"/>
              </a:xfrm>
              <a:prstGeom prst="straightConnector1">
                <a:avLst/>
              </a:prstGeom>
              <a:ln w="38100">
                <a:solidFill>
                  <a:srgbClr val="e3e2c7"/>
                </a:solidFill>
                <a:miter/>
              </a:ln>
            </p:spPr>
          </p:cxnSp>
          <p:cxnSp>
            <p:nvCxnSpPr>
              <p:cNvPr id="113" name="Google Shape;138;p12"/>
              <p:cNvCxnSpPr/>
              <p:nvPr/>
            </p:nvCxnSpPr>
            <p:spPr>
              <a:xfrm>
                <a:off x="0" y="239076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114" name="Google Shape;139;p12"/>
              <p:cNvCxnSpPr/>
              <p:nvPr/>
            </p:nvCxnSpPr>
            <p:spPr>
              <a:xfrm>
                <a:off x="0" y="2138040"/>
                <a:ext cx="991080" cy="720"/>
              </a:xfrm>
              <a:prstGeom prst="straightConnector1">
                <a:avLst/>
              </a:prstGeom>
              <a:ln w="28575">
                <a:solidFill>
                  <a:srgbClr val="e3e2c7"/>
                </a:solidFill>
                <a:miter/>
              </a:ln>
            </p:spPr>
          </p:cxnSp>
          <p:cxnSp>
            <p:nvCxnSpPr>
              <p:cNvPr id="115" name="Google Shape;140;p12"/>
              <p:cNvCxnSpPr/>
              <p:nvPr/>
            </p:nvCxnSpPr>
            <p:spPr>
              <a:xfrm>
                <a:off x="0" y="220968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116" name="Google Shape;141;p12"/>
              <p:cNvCxnSpPr/>
              <p:nvPr/>
            </p:nvCxnSpPr>
            <p:spPr>
              <a:xfrm>
                <a:off x="0" y="161280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117" name="Google Shape;142;p12"/>
              <p:cNvCxnSpPr/>
              <p:nvPr/>
            </p:nvCxnSpPr>
            <p:spPr>
              <a:xfrm>
                <a:off x="0" y="1569960"/>
                <a:ext cx="991080" cy="720"/>
              </a:xfrm>
              <a:prstGeom prst="straightConnector1">
                <a:avLst/>
              </a:prstGeom>
              <a:ln w="38100">
                <a:solidFill>
                  <a:srgbClr val="e3e2c7"/>
                </a:solidFill>
                <a:miter/>
              </a:ln>
            </p:spPr>
          </p:cxnSp>
          <p:cxnSp>
            <p:nvCxnSpPr>
              <p:cNvPr id="118" name="Google Shape;143;p12"/>
              <p:cNvCxnSpPr/>
              <p:nvPr/>
            </p:nvCxnSpPr>
            <p:spPr>
              <a:xfrm>
                <a:off x="0" y="1974600"/>
                <a:ext cx="991080" cy="720"/>
              </a:xfrm>
              <a:prstGeom prst="straightConnector1">
                <a:avLst/>
              </a:prstGeom>
              <a:ln w="28575">
                <a:solidFill>
                  <a:srgbClr val="e3e2c7"/>
                </a:solidFill>
                <a:miter/>
              </a:ln>
            </p:spPr>
          </p:cxnSp>
          <p:cxnSp>
            <p:nvCxnSpPr>
              <p:cNvPr id="119" name="Google Shape;144;p12"/>
              <p:cNvCxnSpPr/>
              <p:nvPr/>
            </p:nvCxnSpPr>
            <p:spPr>
              <a:xfrm>
                <a:off x="0" y="184608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120" name="Google Shape;145;p12"/>
              <p:cNvCxnSpPr/>
              <p:nvPr/>
            </p:nvCxnSpPr>
            <p:spPr>
              <a:xfrm>
                <a:off x="0" y="164592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121" name="Google Shape;146;p12"/>
              <p:cNvCxnSpPr/>
              <p:nvPr/>
            </p:nvCxnSpPr>
            <p:spPr>
              <a:xfrm>
                <a:off x="0" y="173196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122" name="Google Shape;147;p12"/>
              <p:cNvCxnSpPr/>
              <p:nvPr/>
            </p:nvCxnSpPr>
            <p:spPr>
              <a:xfrm>
                <a:off x="0" y="204624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123" name="Google Shape;148;p12"/>
              <p:cNvCxnSpPr/>
              <p:nvPr/>
            </p:nvCxnSpPr>
            <p:spPr>
              <a:xfrm>
                <a:off x="0" y="201276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124" name="Google Shape;149;p12"/>
              <p:cNvCxnSpPr/>
              <p:nvPr/>
            </p:nvCxnSpPr>
            <p:spPr>
              <a:xfrm>
                <a:off x="0" y="136512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125" name="Google Shape;150;p12"/>
              <p:cNvCxnSpPr/>
              <p:nvPr/>
            </p:nvCxnSpPr>
            <p:spPr>
              <a:xfrm>
                <a:off x="0" y="1422360"/>
                <a:ext cx="991080" cy="720"/>
              </a:xfrm>
              <a:prstGeom prst="straightConnector1">
                <a:avLst/>
              </a:prstGeom>
              <a:ln w="38100">
                <a:solidFill>
                  <a:srgbClr val="e3e2c7"/>
                </a:solidFill>
                <a:miter/>
              </a:ln>
            </p:spPr>
          </p:cxnSp>
          <p:cxnSp>
            <p:nvCxnSpPr>
              <p:cNvPr id="126" name="Google Shape;151;p12"/>
              <p:cNvCxnSpPr/>
              <p:nvPr/>
            </p:nvCxnSpPr>
            <p:spPr>
              <a:xfrm>
                <a:off x="0" y="147456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127" name="Google Shape;152;p12"/>
              <p:cNvCxnSpPr/>
              <p:nvPr/>
            </p:nvCxnSpPr>
            <p:spPr>
              <a:xfrm>
                <a:off x="0" y="1222200"/>
                <a:ext cx="991080" cy="720"/>
              </a:xfrm>
              <a:prstGeom prst="straightConnector1">
                <a:avLst/>
              </a:prstGeom>
              <a:ln w="28575">
                <a:solidFill>
                  <a:srgbClr val="e3e2c7"/>
                </a:solidFill>
                <a:miter/>
              </a:ln>
            </p:spPr>
          </p:cxnSp>
          <p:cxnSp>
            <p:nvCxnSpPr>
              <p:cNvPr id="128" name="Google Shape;153;p12"/>
              <p:cNvCxnSpPr/>
              <p:nvPr/>
            </p:nvCxnSpPr>
            <p:spPr>
              <a:xfrm>
                <a:off x="0" y="129348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129" name="Google Shape;154;p12"/>
              <p:cNvCxnSpPr/>
              <p:nvPr/>
            </p:nvCxnSpPr>
            <p:spPr>
              <a:xfrm>
                <a:off x="0" y="113976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130" name="Google Shape;155;p12"/>
              <p:cNvCxnSpPr/>
              <p:nvPr/>
            </p:nvCxnSpPr>
            <p:spPr>
              <a:xfrm>
                <a:off x="0" y="102528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131" name="Google Shape;156;p12"/>
              <p:cNvCxnSpPr/>
              <p:nvPr/>
            </p:nvCxnSpPr>
            <p:spPr>
              <a:xfrm>
                <a:off x="0" y="82836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132" name="Google Shape;157;p12"/>
              <p:cNvCxnSpPr/>
              <p:nvPr/>
            </p:nvCxnSpPr>
            <p:spPr>
              <a:xfrm>
                <a:off x="0" y="885600"/>
                <a:ext cx="991080" cy="720"/>
              </a:xfrm>
              <a:prstGeom prst="straightConnector1">
                <a:avLst/>
              </a:prstGeom>
              <a:ln w="38100">
                <a:solidFill>
                  <a:srgbClr val="e3e2c7"/>
                </a:solidFill>
                <a:miter/>
              </a:ln>
            </p:spPr>
          </p:cxnSp>
          <p:cxnSp>
            <p:nvCxnSpPr>
              <p:cNvPr id="133" name="Google Shape;158;p12"/>
              <p:cNvCxnSpPr/>
              <p:nvPr/>
            </p:nvCxnSpPr>
            <p:spPr>
              <a:xfrm>
                <a:off x="0" y="93816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134" name="Google Shape;159;p12"/>
              <p:cNvCxnSpPr/>
              <p:nvPr/>
            </p:nvCxnSpPr>
            <p:spPr>
              <a:xfrm>
                <a:off x="0" y="685440"/>
                <a:ext cx="991080" cy="720"/>
              </a:xfrm>
              <a:prstGeom prst="straightConnector1">
                <a:avLst/>
              </a:prstGeom>
              <a:ln w="28575">
                <a:solidFill>
                  <a:srgbClr val="e3e2c7"/>
                </a:solidFill>
                <a:miter/>
              </a:ln>
            </p:spPr>
          </p:cxnSp>
          <p:cxnSp>
            <p:nvCxnSpPr>
              <p:cNvPr id="135" name="Google Shape;160;p12"/>
              <p:cNvCxnSpPr/>
              <p:nvPr/>
            </p:nvCxnSpPr>
            <p:spPr>
              <a:xfrm>
                <a:off x="0" y="60948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136" name="Google Shape;161;p12"/>
              <p:cNvCxnSpPr/>
              <p:nvPr/>
            </p:nvCxnSpPr>
            <p:spPr>
              <a:xfrm>
                <a:off x="0" y="75708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137" name="Google Shape;162;p12"/>
              <p:cNvCxnSpPr/>
              <p:nvPr/>
            </p:nvCxnSpPr>
            <p:spPr>
              <a:xfrm>
                <a:off x="0" y="53784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138" name="Google Shape;163;p12"/>
              <p:cNvCxnSpPr/>
              <p:nvPr/>
            </p:nvCxnSpPr>
            <p:spPr>
              <a:xfrm>
                <a:off x="0" y="50472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139" name="Google Shape;164;p12"/>
              <p:cNvCxnSpPr/>
              <p:nvPr/>
            </p:nvCxnSpPr>
            <p:spPr>
              <a:xfrm>
                <a:off x="0" y="409320"/>
                <a:ext cx="991080" cy="720"/>
              </a:xfrm>
              <a:prstGeom prst="straightConnector1">
                <a:avLst/>
              </a:prstGeom>
              <a:ln w="19050">
                <a:solidFill>
                  <a:srgbClr val="e3e2c7"/>
                </a:solidFill>
                <a:miter/>
              </a:ln>
            </p:spPr>
          </p:cxnSp>
          <p:cxnSp>
            <p:nvCxnSpPr>
              <p:cNvPr id="140" name="Google Shape;165;p12"/>
              <p:cNvCxnSpPr/>
              <p:nvPr/>
            </p:nvCxnSpPr>
            <p:spPr>
              <a:xfrm>
                <a:off x="0" y="110880"/>
                <a:ext cx="991080" cy="720"/>
              </a:xfrm>
              <a:prstGeom prst="straightConnector1">
                <a:avLst/>
              </a:prstGeom>
              <a:ln w="9525">
                <a:solidFill>
                  <a:srgbClr val="e3e2c7"/>
                </a:solidFill>
                <a:miter/>
              </a:ln>
            </p:spPr>
          </p:cxnSp>
          <p:cxnSp>
            <p:nvCxnSpPr>
              <p:cNvPr id="141" name="Google Shape;166;p12"/>
              <p:cNvCxnSpPr/>
              <p:nvPr/>
            </p:nvCxnSpPr>
            <p:spPr>
              <a:xfrm>
                <a:off x="0" y="68040"/>
                <a:ext cx="991080" cy="720"/>
              </a:xfrm>
              <a:prstGeom prst="straightConnector1">
                <a:avLst/>
              </a:prstGeom>
              <a:ln w="38100">
                <a:solidFill>
                  <a:srgbClr val="e3e2c7"/>
                </a:solidFill>
                <a:miter/>
              </a:ln>
            </p:spPr>
          </p:cxnSp>
          <p:cxnSp>
            <p:nvCxnSpPr>
              <p:cNvPr id="142" name="Google Shape;167;p12"/>
              <p:cNvCxnSpPr/>
              <p:nvPr/>
            </p:nvCxnSpPr>
            <p:spPr>
              <a:xfrm>
                <a:off x="0" y="14436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143" name="Google Shape;168;p12"/>
              <p:cNvCxnSpPr/>
              <p:nvPr/>
            </p:nvCxnSpPr>
            <p:spPr>
              <a:xfrm>
                <a:off x="0" y="230040"/>
                <a:ext cx="991080" cy="720"/>
              </a:xfrm>
              <a:prstGeom prst="straightConnector1">
                <a:avLst/>
              </a:prstGeom>
              <a:ln w="12700">
                <a:solidFill>
                  <a:srgbClr val="e3e2c7"/>
                </a:solidFill>
                <a:miter/>
              </a:ln>
            </p:spPr>
          </p:cxnSp>
          <p:cxnSp>
            <p:nvCxnSpPr>
              <p:cNvPr id="144" name="Google Shape;169;p12"/>
              <p:cNvCxnSpPr/>
              <p:nvPr/>
            </p:nvCxnSpPr>
            <p:spPr>
              <a:xfrm>
                <a:off x="0" y="320400"/>
                <a:ext cx="991080" cy="720"/>
              </a:xfrm>
              <a:prstGeom prst="straightConnector1">
                <a:avLst/>
              </a:prstGeom>
              <a:ln w="38100">
                <a:solidFill>
                  <a:srgbClr val="e3e2c7"/>
                </a:solidFill>
                <a:miter/>
              </a:ln>
            </p:spPr>
          </p:cxnSp>
        </p:grpSp>
      </p:grpSp>
      <p:sp>
        <p:nvSpPr>
          <p:cNvPr id="145" name="Google Shape;170;p12" hidden="1"/>
          <p:cNvSpPr/>
          <p:nvPr/>
        </p:nvSpPr>
        <p:spPr>
          <a:xfrm>
            <a:off x="3017880" y="2120760"/>
            <a:ext cx="5661720" cy="7704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6" name="Google Shape;171;p12" hidden="1"/>
          <p:cNvSpPr/>
          <p:nvPr/>
        </p:nvSpPr>
        <p:spPr>
          <a:xfrm>
            <a:off x="1098720" y="861840"/>
            <a:ext cx="5661720" cy="77040"/>
          </a:xfrm>
          <a:prstGeom prst="rect">
            <a:avLst/>
          </a:prstGeom>
          <a:solidFill>
            <a:schemeClr val="hlink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520" bIns="385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21"/>
          </p:nvPr>
        </p:nvSpPr>
        <p:spPr>
          <a:xfrm>
            <a:off x="3722760" y="6357960"/>
            <a:ext cx="22708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22"/>
          </p:nvPr>
        </p:nvSpPr>
        <p:spPr>
          <a:xfrm>
            <a:off x="6464160" y="6361200"/>
            <a:ext cx="19058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folHlink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B41546-BF92-44C2-B109-E34D82631A95}" type="slidenum">
              <a:rPr b="0" lang="en-US" sz="1400" strike="noStrike" u="none">
                <a:solidFill>
                  <a:schemeClr val="folHlink"/>
                </a:solidFill>
                <a:uFillTx/>
                <a:latin typeface="Times New Roman"/>
                <a:ea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dt" idx="23"/>
          </p:nvPr>
        </p:nvSpPr>
        <p:spPr>
          <a:xfrm>
            <a:off x="1387440" y="6357960"/>
            <a:ext cx="190440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;p1"/>
          <p:cNvSpPr/>
          <p:nvPr/>
        </p:nvSpPr>
        <p:spPr>
          <a:xfrm>
            <a:off x="-76320" y="0"/>
            <a:ext cx="685080" cy="6857280"/>
          </a:xfrm>
          <a:prstGeom prst="rect">
            <a:avLst/>
          </a:prstGeom>
          <a:gradFill rotWithShape="0">
            <a:gsLst>
              <a:gs pos="0">
                <a:srgbClr val="929048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ftr" idx="3"/>
          </p:nvPr>
        </p:nvSpPr>
        <p:spPr>
          <a:xfrm>
            <a:off x="3132000" y="6377040"/>
            <a:ext cx="308556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4"/>
          </p:nvPr>
        </p:nvSpPr>
        <p:spPr>
          <a:xfrm>
            <a:off x="809640" y="6373800"/>
            <a:ext cx="190440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;p1"/>
          <p:cNvSpPr/>
          <p:nvPr/>
        </p:nvSpPr>
        <p:spPr>
          <a:xfrm>
            <a:off x="-76320" y="0"/>
            <a:ext cx="685080" cy="6857280"/>
          </a:xfrm>
          <a:prstGeom prst="rect">
            <a:avLst/>
          </a:prstGeom>
          <a:gradFill rotWithShape="0">
            <a:gsLst>
              <a:gs pos="0">
                <a:srgbClr val="929048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5"/>
          </p:nvPr>
        </p:nvSpPr>
        <p:spPr>
          <a:xfrm>
            <a:off x="3132000" y="6377040"/>
            <a:ext cx="308556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6"/>
          </p:nvPr>
        </p:nvSpPr>
        <p:spPr>
          <a:xfrm>
            <a:off x="809640" y="6373800"/>
            <a:ext cx="190440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4;p1"/>
          <p:cNvSpPr/>
          <p:nvPr/>
        </p:nvSpPr>
        <p:spPr>
          <a:xfrm>
            <a:off x="-76320" y="0"/>
            <a:ext cx="685080" cy="6857280"/>
          </a:xfrm>
          <a:prstGeom prst="rect">
            <a:avLst/>
          </a:prstGeom>
          <a:gradFill rotWithShape="0">
            <a:gsLst>
              <a:gs pos="0">
                <a:srgbClr val="929048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ftr" idx="7"/>
          </p:nvPr>
        </p:nvSpPr>
        <p:spPr>
          <a:xfrm>
            <a:off x="3132000" y="6377040"/>
            <a:ext cx="308556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dt" idx="8"/>
          </p:nvPr>
        </p:nvSpPr>
        <p:spPr>
          <a:xfrm>
            <a:off x="809640" y="6373800"/>
            <a:ext cx="190440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;p1"/>
          <p:cNvSpPr/>
          <p:nvPr/>
        </p:nvSpPr>
        <p:spPr>
          <a:xfrm>
            <a:off x="-76320" y="0"/>
            <a:ext cx="685080" cy="6857280"/>
          </a:xfrm>
          <a:prstGeom prst="rect">
            <a:avLst/>
          </a:prstGeom>
          <a:gradFill rotWithShape="0">
            <a:gsLst>
              <a:gs pos="0">
                <a:srgbClr val="929048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ftr" idx="9"/>
          </p:nvPr>
        </p:nvSpPr>
        <p:spPr>
          <a:xfrm>
            <a:off x="3132000" y="6377040"/>
            <a:ext cx="308556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dt" idx="10"/>
          </p:nvPr>
        </p:nvSpPr>
        <p:spPr>
          <a:xfrm>
            <a:off x="809640" y="6373800"/>
            <a:ext cx="190440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4;p1"/>
          <p:cNvSpPr/>
          <p:nvPr/>
        </p:nvSpPr>
        <p:spPr>
          <a:xfrm>
            <a:off x="-76320" y="0"/>
            <a:ext cx="685080" cy="6857280"/>
          </a:xfrm>
          <a:prstGeom prst="rect">
            <a:avLst/>
          </a:prstGeom>
          <a:gradFill rotWithShape="0">
            <a:gsLst>
              <a:gs pos="0">
                <a:srgbClr val="929048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ftr" idx="11"/>
          </p:nvPr>
        </p:nvSpPr>
        <p:spPr>
          <a:xfrm>
            <a:off x="3132000" y="6377040"/>
            <a:ext cx="308556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2"/>
          </p:nvPr>
        </p:nvSpPr>
        <p:spPr>
          <a:xfrm>
            <a:off x="809640" y="6373800"/>
            <a:ext cx="190440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4;p1"/>
          <p:cNvSpPr/>
          <p:nvPr/>
        </p:nvSpPr>
        <p:spPr>
          <a:xfrm>
            <a:off x="-76320" y="0"/>
            <a:ext cx="685080" cy="6857280"/>
          </a:xfrm>
          <a:prstGeom prst="rect">
            <a:avLst/>
          </a:prstGeom>
          <a:gradFill rotWithShape="0">
            <a:gsLst>
              <a:gs pos="0">
                <a:srgbClr val="929048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3"/>
          </p:nvPr>
        </p:nvSpPr>
        <p:spPr>
          <a:xfrm>
            <a:off x="3132000" y="6377040"/>
            <a:ext cx="308556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dt" idx="14"/>
          </p:nvPr>
        </p:nvSpPr>
        <p:spPr>
          <a:xfrm>
            <a:off x="809640" y="6373800"/>
            <a:ext cx="190440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4;p1"/>
          <p:cNvSpPr/>
          <p:nvPr/>
        </p:nvSpPr>
        <p:spPr>
          <a:xfrm>
            <a:off x="-76320" y="0"/>
            <a:ext cx="685080" cy="6857280"/>
          </a:xfrm>
          <a:prstGeom prst="rect">
            <a:avLst/>
          </a:prstGeom>
          <a:gradFill rotWithShape="0">
            <a:gsLst>
              <a:gs pos="0">
                <a:srgbClr val="929048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ftr" idx="15"/>
          </p:nvPr>
        </p:nvSpPr>
        <p:spPr>
          <a:xfrm>
            <a:off x="3132000" y="6377040"/>
            <a:ext cx="308556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6"/>
          </p:nvPr>
        </p:nvSpPr>
        <p:spPr>
          <a:xfrm>
            <a:off x="809640" y="6373800"/>
            <a:ext cx="190440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4;p1"/>
          <p:cNvSpPr/>
          <p:nvPr/>
        </p:nvSpPr>
        <p:spPr>
          <a:xfrm>
            <a:off x="-76320" y="0"/>
            <a:ext cx="685080" cy="6857280"/>
          </a:xfrm>
          <a:prstGeom prst="rect">
            <a:avLst/>
          </a:prstGeom>
          <a:gradFill rotWithShape="0">
            <a:gsLst>
              <a:gs pos="0">
                <a:srgbClr val="929048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7"/>
          </p:nvPr>
        </p:nvSpPr>
        <p:spPr>
          <a:xfrm>
            <a:off x="3132000" y="6377040"/>
            <a:ext cx="308556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dt" idx="18"/>
          </p:nvPr>
        </p:nvSpPr>
        <p:spPr>
          <a:xfrm>
            <a:off x="809640" y="6373800"/>
            <a:ext cx="190440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://www.ime.usp.br/~gubi" TargetMode="External"/><Relationship Id="rId2" Type="http://schemas.openxmlformats.org/officeDocument/2006/relationships/hyperlink" Target="http://java.icmc.usp.br/~os_course" TargetMode="External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87;p14"/>
          <p:cNvSpPr/>
          <p:nvPr/>
        </p:nvSpPr>
        <p:spPr>
          <a:xfrm>
            <a:off x="457200" y="990720"/>
            <a:ext cx="8000280" cy="45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 (pthreads)</a:t>
            </a:r>
            <a:br>
              <a:rPr sz="4000"/>
            </a:br>
            <a:r>
              <a:rPr b="0" lang="en-US" sz="24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Programação paralela multithreaded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Júlio Cesar Torelli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Rodrigo D. Malara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USP São Carlos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303;p23"/>
          <p:cNvSpPr/>
          <p:nvPr/>
        </p:nvSpPr>
        <p:spPr>
          <a:xfrm>
            <a:off x="228600" y="365040"/>
            <a:ext cx="89146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Maior Controle na Execução (1/3)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1" name="Google Shape;304;p23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232" name="Google Shape;305;p23"/>
          <p:cNvSpPr/>
          <p:nvPr/>
        </p:nvSpPr>
        <p:spPr>
          <a:xfrm>
            <a:off x="304920" y="1295280"/>
            <a:ext cx="8838360" cy="25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É  possível  que  um  thread  abra   mão  do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 processamento antes de terminar ou de ser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 preemptada.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Isto  permite  um  controle  mais afinado sobre o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 comportamento dos threads durante a execução.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Usa-se a função sched_yield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Google Shape;306;p23"/>
          <p:cNvSpPr/>
          <p:nvPr/>
        </p:nvSpPr>
        <p:spPr>
          <a:xfrm>
            <a:off x="468360" y="4437000"/>
            <a:ext cx="8305200" cy="30312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sched_yield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();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Google Shape;307;p23"/>
          <p:cNvSpPr/>
          <p:nvPr/>
        </p:nvSpPr>
        <p:spPr>
          <a:xfrm>
            <a:off x="539640" y="4957920"/>
            <a:ext cx="8228880" cy="18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Retorno: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 SUCESSO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	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Retorna 0 (zero)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SENAO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ENOSYS  :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não suportado pela implementação.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313;p24"/>
          <p:cNvSpPr/>
          <p:nvPr/>
        </p:nvSpPr>
        <p:spPr>
          <a:xfrm>
            <a:off x="228600" y="365040"/>
            <a:ext cx="89146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Sincronização com MUTEX (1/3)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6" name="Google Shape;314;p24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237" name="Google Shape;315;p24"/>
          <p:cNvSpPr/>
          <p:nvPr/>
        </p:nvSpPr>
        <p:spPr>
          <a:xfrm>
            <a:off x="304920" y="2197080"/>
            <a:ext cx="84574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“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O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mutex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funciona como uma trava parecida com as encontradas em armários públicos em aeroportos ou alguns bancos. Se a porta estiver aberta, é só usar (e trancar). Se estiver fechada você deve esperar a sua vez” (GUBITOSO, 2003).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321;p25"/>
          <p:cNvSpPr/>
          <p:nvPr/>
        </p:nvSpPr>
        <p:spPr>
          <a:xfrm>
            <a:off x="228600" y="365040"/>
            <a:ext cx="89146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Sincronização com MUTEX (2/3)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9" name="Google Shape;322;p25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240" name="Google Shape;323;p25"/>
          <p:cNvSpPr/>
          <p:nvPr/>
        </p:nvSpPr>
        <p:spPr>
          <a:xfrm>
            <a:off x="304920" y="1295280"/>
            <a:ext cx="883836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MUTEX “Mutual Exclusion”: provê exclusão mútua no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acesso a recursos compartilhados.  Em  Pthreads  um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mutex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é uma  variável  do  tipo 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pthread_mutex_t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e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deve ser inicializada antes do uso (e  destruída  após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isto)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Google Shape;324;p25"/>
          <p:cNvSpPr/>
          <p:nvPr/>
        </p:nvSpPr>
        <p:spPr>
          <a:xfrm>
            <a:off x="457200" y="3571920"/>
            <a:ext cx="8305200" cy="60552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pthread_mutex_init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(pthread_mutex_t *</a:t>
            </a:r>
            <a:r>
              <a:rPr b="0" i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mp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,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             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const pthread_mutexattr_t *</a:t>
            </a:r>
            <a:r>
              <a:rPr b="0" i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mattr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); 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Google Shape;325;p25"/>
          <p:cNvSpPr/>
          <p:nvPr/>
        </p:nvSpPr>
        <p:spPr>
          <a:xfrm>
            <a:off x="457200" y="4562640"/>
            <a:ext cx="8305200" cy="30312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pthread_mutex_destroy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(pthread_mutex_t *mp);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331;p26"/>
          <p:cNvSpPr/>
          <p:nvPr/>
        </p:nvSpPr>
        <p:spPr>
          <a:xfrm>
            <a:off x="228600" y="365040"/>
            <a:ext cx="89146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Sincronização com MUTEX (3/3)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4" name="Google Shape;332;p26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245" name="Google Shape;333;p26"/>
          <p:cNvSpPr/>
          <p:nvPr/>
        </p:nvSpPr>
        <p:spPr>
          <a:xfrm>
            <a:off x="304920" y="1295280"/>
            <a:ext cx="88383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O mutex deve ser adquirido por um thread antes de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entrar em  uma  região  crítica.  Se  neste  momento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outro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thread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tiver  o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lock (mutex)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o thread corrente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é bloqueado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Google Shape;334;p26"/>
          <p:cNvSpPr/>
          <p:nvPr/>
        </p:nvSpPr>
        <p:spPr>
          <a:xfrm>
            <a:off x="457200" y="3048120"/>
            <a:ext cx="8305200" cy="30312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pthread_mutex_lock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(pthread_mutex_t *mp);  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Google Shape;335;p26"/>
          <p:cNvSpPr/>
          <p:nvPr/>
        </p:nvSpPr>
        <p:spPr>
          <a:xfrm>
            <a:off x="457200" y="5629320"/>
            <a:ext cx="8305200" cy="30312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pthread_mutex_unlock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(pthread_mutex_t *mp);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Google Shape;336;p26"/>
          <p:cNvSpPr/>
          <p:nvPr/>
        </p:nvSpPr>
        <p:spPr>
          <a:xfrm>
            <a:off x="304920" y="3629160"/>
            <a:ext cx="88383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Após executar sua região crítica, o thread de posse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do mutex deve liberá-lo  para  que  outros 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threads,    </a:t>
            </a:r>
            <a:br>
              <a:rPr sz="2400"/>
            </a:b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possivelmente bloqueados, seja desbloqueados e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possam executar suas seções críticas.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9" name="Google Shape;337;p26"/>
          <p:cNvGrpSpPr/>
          <p:nvPr/>
        </p:nvGrpSpPr>
        <p:grpSpPr>
          <a:xfrm>
            <a:off x="1371600" y="2514600"/>
            <a:ext cx="6857280" cy="1904400"/>
            <a:chOff x="1371600" y="2514600"/>
            <a:chExt cx="6857280" cy="1904400"/>
          </a:xfrm>
        </p:grpSpPr>
        <p:sp>
          <p:nvSpPr>
            <p:cNvPr id="250" name="Google Shape;338;p26"/>
            <p:cNvSpPr/>
            <p:nvPr/>
          </p:nvSpPr>
          <p:spPr>
            <a:xfrm>
              <a:off x="1371600" y="2514600"/>
              <a:ext cx="6857280" cy="1904400"/>
            </a:xfrm>
            <a:prstGeom prst="wedgeRectCallout">
              <a:avLst>
                <a:gd name="adj1" fmla="val -20833"/>
                <a:gd name="adj2" fmla="val 62500"/>
              </a:avLst>
            </a:prstGeom>
            <a:gradFill rotWithShape="0">
              <a:gsLst>
                <a:gs pos="0">
                  <a:srgbClr val="cccc99"/>
                </a:gs>
                <a:gs pos="100000">
                  <a:srgbClr val="5e5e47"/>
                </a:gs>
              </a:gsLst>
              <a:lin ang="5400000"/>
            </a:gradFill>
            <a:ln w="9525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1" name="Google Shape;339;p26"/>
            <p:cNvSpPr/>
            <p:nvPr/>
          </p:nvSpPr>
          <p:spPr>
            <a:xfrm>
              <a:off x="1600200" y="2743200"/>
              <a:ext cx="6476400" cy="130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2000" strike="noStrike" u="none">
                  <a:solidFill>
                    <a:schemeClr val="dk1"/>
                  </a:solidFill>
                  <a:uFillTx/>
                  <a:latin typeface="Verdana"/>
                  <a:ea typeface="Verdana"/>
                </a:rPr>
                <a:t>Com mutexes é possível garantir que apenas um </a:t>
              </a:r>
              <a:r>
                <a:rPr b="0" i="1" lang="en-US" sz="2000" strike="noStrike" u="none">
                  <a:solidFill>
                    <a:schemeClr val="dk1"/>
                  </a:solidFill>
                  <a:uFillTx/>
                  <a:latin typeface="Verdana"/>
                  <a:ea typeface="Verdana"/>
                </a:rPr>
                <a:t>thread </a:t>
              </a:r>
              <a:r>
                <a:rPr b="0" lang="en-US" sz="2000" strike="noStrike" u="none">
                  <a:solidFill>
                    <a:schemeClr val="dk1"/>
                  </a:solidFill>
                  <a:uFillTx/>
                  <a:latin typeface="Verdana"/>
                  <a:ea typeface="Verdana"/>
                </a:rPr>
                <a:t> esteja  em  uma  seção  crítica  por  vez. Tem-se então a exclusão mútua e a  garantia da consistência do(s) dado(s) compartilhados.</a:t>
              </a:r>
              <a:endParaRPr b="0" lang="pt-BR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344;p27" descr=""/>
          <p:cNvPicPr/>
          <p:nvPr/>
        </p:nvPicPr>
        <p:blipFill>
          <a:blip r:embed="rId1"/>
          <a:stretch/>
        </p:blipFill>
        <p:spPr>
          <a:xfrm>
            <a:off x="312840" y="1844640"/>
            <a:ext cx="8517960" cy="481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3" name="Google Shape;345;p27"/>
          <p:cNvSpPr/>
          <p:nvPr/>
        </p:nvSpPr>
        <p:spPr>
          <a:xfrm>
            <a:off x="228600" y="365040"/>
            <a:ext cx="89146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Soma de Vetor Multithread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Google Shape;346;p27"/>
          <p:cNvSpPr/>
          <p:nvPr/>
        </p:nvSpPr>
        <p:spPr>
          <a:xfrm>
            <a:off x="304920" y="1295280"/>
            <a:ext cx="8838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Gerar uma soma total de todos os elementos do vetor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352;p28"/>
          <p:cNvSpPr/>
          <p:nvPr/>
        </p:nvSpPr>
        <p:spPr>
          <a:xfrm>
            <a:off x="228600" y="365040"/>
            <a:ext cx="89146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Exemplo: Soma elementos vetor com MUTEX (1/3)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6" name="Google Shape;353;p28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grpSp>
        <p:nvGrpSpPr>
          <p:cNvPr id="257" name="Google Shape;354;p28"/>
          <p:cNvGrpSpPr/>
          <p:nvPr/>
        </p:nvGrpSpPr>
        <p:grpSpPr>
          <a:xfrm>
            <a:off x="1066680" y="1413000"/>
            <a:ext cx="6857280" cy="2760840"/>
            <a:chOff x="1066680" y="1413000"/>
            <a:chExt cx="6857280" cy="2760840"/>
          </a:xfrm>
        </p:grpSpPr>
        <p:grpSp>
          <p:nvGrpSpPr>
            <p:cNvPr id="258" name="Google Shape;355;p28"/>
            <p:cNvGrpSpPr/>
            <p:nvPr/>
          </p:nvGrpSpPr>
          <p:grpSpPr>
            <a:xfrm>
              <a:off x="1072440" y="1421280"/>
              <a:ext cx="6846120" cy="2744280"/>
              <a:chOff x="1072440" y="1421280"/>
              <a:chExt cx="6846120" cy="2744280"/>
            </a:xfrm>
          </p:grpSpPr>
          <p:grpSp>
            <p:nvGrpSpPr>
              <p:cNvPr id="259" name="Google Shape;356;p28"/>
              <p:cNvGrpSpPr/>
              <p:nvPr/>
            </p:nvGrpSpPr>
            <p:grpSpPr>
              <a:xfrm>
                <a:off x="1116360" y="1421280"/>
                <a:ext cx="6758280" cy="2720880"/>
                <a:chOff x="1116360" y="1421280"/>
                <a:chExt cx="6758280" cy="2720880"/>
              </a:xfrm>
            </p:grpSpPr>
            <p:sp>
              <p:nvSpPr>
                <p:cNvPr id="260" name="Google Shape;357;p28"/>
                <p:cNvSpPr/>
                <p:nvPr/>
              </p:nvSpPr>
              <p:spPr>
                <a:xfrm>
                  <a:off x="1121760" y="1421280"/>
                  <a:ext cx="6747480" cy="8676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#include &lt;stdio.h&gt; </a:t>
                  </a:r>
                  <a:endParaRPr b="0" lang="pt-BR" sz="18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#include &lt;stdlib.h&gt;</a:t>
                  </a:r>
                  <a:endParaRPr b="0" lang="pt-BR" sz="18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#include &lt;pthread.h&gt;</a:t>
                  </a:r>
                  <a:endParaRPr b="0" lang="pt-BR" sz="18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61" name="Google Shape;358;p28"/>
                <p:cNvSpPr/>
                <p:nvPr/>
              </p:nvSpPr>
              <p:spPr>
                <a:xfrm>
                  <a:off x="1116360" y="2274840"/>
                  <a:ext cx="6747480" cy="8676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#define TAM_VETOR 1000000</a:t>
                  </a:r>
                  <a:endParaRPr b="0" lang="pt-BR" sz="18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#define NUM_THREADS 4</a:t>
                  </a:r>
                  <a:endParaRPr b="0" lang="pt-BR" sz="18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8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62" name="Google Shape;359;p28"/>
                <p:cNvSpPr/>
                <p:nvPr/>
              </p:nvSpPr>
              <p:spPr>
                <a:xfrm>
                  <a:off x="1121760" y="2107440"/>
                  <a:ext cx="6747480" cy="318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endParaRPr b="0" lang="pt-BR" sz="18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63" name="Google Shape;360;p28"/>
                <p:cNvSpPr/>
                <p:nvPr/>
              </p:nvSpPr>
              <p:spPr>
                <a:xfrm>
                  <a:off x="1121760" y="2829240"/>
                  <a:ext cx="6747480" cy="318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int elem[TAM_VETOR];</a:t>
                  </a:r>
                  <a:endParaRPr b="0" lang="pt-BR" sz="18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64" name="Google Shape;361;p28"/>
                <p:cNvSpPr/>
                <p:nvPr/>
              </p:nvSpPr>
              <p:spPr>
                <a:xfrm>
                  <a:off x="1121760" y="3114720"/>
                  <a:ext cx="6747480" cy="318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int somaTotal;</a:t>
                  </a:r>
                  <a:endParaRPr b="0" lang="pt-BR" sz="18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65" name="Google Shape;362;p28"/>
                <p:cNvSpPr/>
                <p:nvPr/>
              </p:nvSpPr>
              <p:spPr>
                <a:xfrm>
                  <a:off x="1121760" y="3136680"/>
                  <a:ext cx="6747480" cy="318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8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66" name="Google Shape;363;p28"/>
                <p:cNvSpPr/>
                <p:nvPr/>
              </p:nvSpPr>
              <p:spPr>
                <a:xfrm>
                  <a:off x="1127160" y="3683160"/>
                  <a:ext cx="6747480" cy="318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1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pthread_mutex_t mut; //declaração do MUTEX</a:t>
                  </a:r>
                  <a:endParaRPr b="0" lang="pt-BR" sz="18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67" name="Google Shape;364;p28"/>
                <p:cNvSpPr/>
                <p:nvPr/>
              </p:nvSpPr>
              <p:spPr>
                <a:xfrm>
                  <a:off x="1121760" y="3823200"/>
                  <a:ext cx="6747480" cy="318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8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8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</p:grpSp>
          <p:sp>
            <p:nvSpPr>
              <p:cNvPr id="268" name="Google Shape;365;p28"/>
              <p:cNvSpPr/>
              <p:nvPr/>
            </p:nvSpPr>
            <p:spPr>
              <a:xfrm>
                <a:off x="1072440" y="1421280"/>
                <a:ext cx="6846120" cy="2744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269" name="Google Shape;366;p28"/>
            <p:cNvSpPr/>
            <p:nvPr/>
          </p:nvSpPr>
          <p:spPr>
            <a:xfrm>
              <a:off x="1066680" y="1413000"/>
              <a:ext cx="6857280" cy="276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70" name="Google Shape;367;p28"/>
          <p:cNvSpPr/>
          <p:nvPr/>
        </p:nvSpPr>
        <p:spPr>
          <a:xfrm>
            <a:off x="838080" y="3581280"/>
            <a:ext cx="7771680" cy="60876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Google Shape;368;p28"/>
          <p:cNvSpPr/>
          <p:nvPr/>
        </p:nvSpPr>
        <p:spPr>
          <a:xfrm>
            <a:off x="762120" y="4343400"/>
            <a:ext cx="77716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cc3300"/>
                </a:solidFill>
                <a:uFillTx/>
                <a:latin typeface="Tahoma"/>
                <a:ea typeface="Tahoma"/>
              </a:rPr>
              <a:t>Declarado como global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"/>
                            </p:stCondLst>
                            <p:childTnLst>
                              <p:par>
                                <p:cTn id="2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374;p29"/>
          <p:cNvGrpSpPr/>
          <p:nvPr/>
        </p:nvGrpSpPr>
        <p:grpSpPr>
          <a:xfrm>
            <a:off x="609480" y="1654200"/>
            <a:ext cx="8228880" cy="3634920"/>
            <a:chOff x="609480" y="1654200"/>
            <a:chExt cx="8228880" cy="3634920"/>
          </a:xfrm>
        </p:grpSpPr>
        <p:grpSp>
          <p:nvGrpSpPr>
            <p:cNvPr id="273" name="Google Shape;375;p29"/>
            <p:cNvGrpSpPr/>
            <p:nvPr/>
          </p:nvGrpSpPr>
          <p:grpSpPr>
            <a:xfrm>
              <a:off x="616320" y="1658880"/>
              <a:ext cx="8215560" cy="3630240"/>
              <a:chOff x="616320" y="1658880"/>
              <a:chExt cx="8215560" cy="3630240"/>
            </a:xfrm>
          </p:grpSpPr>
          <p:grpSp>
            <p:nvGrpSpPr>
              <p:cNvPr id="274" name="Google Shape;376;p29"/>
              <p:cNvGrpSpPr/>
              <p:nvPr/>
            </p:nvGrpSpPr>
            <p:grpSpPr>
              <a:xfrm>
                <a:off x="677520" y="1658880"/>
                <a:ext cx="8092800" cy="3630240"/>
                <a:chOff x="677520" y="1658880"/>
                <a:chExt cx="8092800" cy="3630240"/>
              </a:xfrm>
            </p:grpSpPr>
            <p:sp>
              <p:nvSpPr>
                <p:cNvPr id="275" name="Google Shape;377;p29"/>
                <p:cNvSpPr/>
                <p:nvPr/>
              </p:nvSpPr>
              <p:spPr>
                <a:xfrm>
                  <a:off x="677520" y="165888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void *SomaElementos(void *id) //funcão executada pelos threads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76" name="Google Shape;378;p29"/>
                <p:cNvSpPr/>
                <p:nvPr/>
              </p:nvSpPr>
              <p:spPr>
                <a:xfrm>
                  <a:off x="677520" y="185724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{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77" name="Google Shape;379;p29"/>
                <p:cNvSpPr/>
                <p:nvPr/>
              </p:nvSpPr>
              <p:spPr>
                <a:xfrm>
                  <a:off x="677520" y="205596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int i           = 0;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78" name="Google Shape;380;p29"/>
                <p:cNvSpPr/>
                <p:nvPr/>
              </p:nvSpPr>
              <p:spPr>
                <a:xfrm>
                  <a:off x="677520" y="225432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int somaParcial = 0;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79" name="Google Shape;381;p29"/>
                <p:cNvSpPr/>
                <p:nvPr/>
              </p:nvSpPr>
              <p:spPr>
                <a:xfrm>
                  <a:off x="677520" y="245268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80" name="Google Shape;382;p29"/>
                <p:cNvSpPr/>
                <p:nvPr/>
              </p:nvSpPr>
              <p:spPr>
                <a:xfrm>
                  <a:off x="677520" y="263520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for (i = id; i &lt; TAM_VETOR; i = i + NUM_THREADS)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81" name="Google Shape;383;p29"/>
                <p:cNvSpPr/>
                <p:nvPr/>
              </p:nvSpPr>
              <p:spPr>
                <a:xfrm>
                  <a:off x="677520" y="283356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   </a:t>
                  </a: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somaParcial = somaParcial + elem[i];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82" name="Google Shape;384;p29"/>
                <p:cNvSpPr/>
                <p:nvPr/>
              </p:nvSpPr>
              <p:spPr>
                <a:xfrm>
                  <a:off x="677520" y="303228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83" name="Google Shape;385;p29"/>
                <p:cNvSpPr/>
                <p:nvPr/>
              </p:nvSpPr>
              <p:spPr>
                <a:xfrm>
                  <a:off x="677520" y="323064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84" name="Google Shape;386;p29"/>
                <p:cNvSpPr/>
                <p:nvPr/>
              </p:nvSpPr>
              <p:spPr>
                <a:xfrm>
                  <a:off x="677520" y="342900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1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pthread_mutex_lock (&amp;mut);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85" name="Google Shape;387;p29"/>
                <p:cNvSpPr/>
                <p:nvPr/>
              </p:nvSpPr>
              <p:spPr>
                <a:xfrm>
                  <a:off x="677520" y="362736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 </a:t>
                  </a: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somaTotal = somaTotal + somaParcial;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86" name="Google Shape;388;p29"/>
                <p:cNvSpPr/>
                <p:nvPr/>
              </p:nvSpPr>
              <p:spPr>
                <a:xfrm>
                  <a:off x="677520" y="382572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1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pthread_mutex_unlock (&amp;mut);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87" name="Google Shape;389;p29"/>
                <p:cNvSpPr/>
                <p:nvPr/>
              </p:nvSpPr>
              <p:spPr>
                <a:xfrm>
                  <a:off x="677520" y="402444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88" name="Google Shape;390;p29"/>
                <p:cNvSpPr/>
                <p:nvPr/>
              </p:nvSpPr>
              <p:spPr>
                <a:xfrm>
                  <a:off x="677520" y="422280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pthread_exit(NULL);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89" name="Google Shape;391;p29"/>
                <p:cNvSpPr/>
                <p:nvPr/>
              </p:nvSpPr>
              <p:spPr>
                <a:xfrm>
                  <a:off x="677520" y="442116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90" name="Google Shape;392;p29"/>
                <p:cNvSpPr/>
                <p:nvPr/>
              </p:nvSpPr>
              <p:spPr>
                <a:xfrm>
                  <a:off x="677520" y="460368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}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91" name="Google Shape;393;p29"/>
                <p:cNvSpPr/>
                <p:nvPr/>
              </p:nvSpPr>
              <p:spPr>
                <a:xfrm>
                  <a:off x="677520" y="480204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292" name="Google Shape;394;p29"/>
                <p:cNvSpPr/>
                <p:nvPr/>
              </p:nvSpPr>
              <p:spPr>
                <a:xfrm>
                  <a:off x="677520" y="5000760"/>
                  <a:ext cx="8092800" cy="2883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6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6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</p:grpSp>
          <p:sp>
            <p:nvSpPr>
              <p:cNvPr id="293" name="Google Shape;395;p29"/>
              <p:cNvSpPr/>
              <p:nvPr/>
            </p:nvSpPr>
            <p:spPr>
              <a:xfrm>
                <a:off x="616320" y="1658880"/>
                <a:ext cx="8215560" cy="3539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294" name="Google Shape;396;p29"/>
            <p:cNvSpPr/>
            <p:nvPr/>
          </p:nvSpPr>
          <p:spPr>
            <a:xfrm>
              <a:off x="609480" y="1654200"/>
              <a:ext cx="8228880" cy="354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95" name="Google Shape;397;p29"/>
          <p:cNvSpPr/>
          <p:nvPr/>
        </p:nvSpPr>
        <p:spPr>
          <a:xfrm>
            <a:off x="228600" y="365040"/>
            <a:ext cx="89146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Exemplo: Soma elementos vetor com MUTEX (2/3)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96" name="Google Shape;398;p29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297" name="Google Shape;399;p29"/>
          <p:cNvSpPr/>
          <p:nvPr/>
        </p:nvSpPr>
        <p:spPr>
          <a:xfrm>
            <a:off x="838080" y="3352680"/>
            <a:ext cx="7771680" cy="83736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405;p30"/>
          <p:cNvGrpSpPr/>
          <p:nvPr/>
        </p:nvGrpSpPr>
        <p:grpSpPr>
          <a:xfrm>
            <a:off x="457200" y="1174680"/>
            <a:ext cx="8686080" cy="5433480"/>
            <a:chOff x="457200" y="1174680"/>
            <a:chExt cx="8686080" cy="5433480"/>
          </a:xfrm>
        </p:grpSpPr>
        <p:grpSp>
          <p:nvGrpSpPr>
            <p:cNvPr id="299" name="Google Shape;406;p30"/>
            <p:cNvGrpSpPr/>
            <p:nvPr/>
          </p:nvGrpSpPr>
          <p:grpSpPr>
            <a:xfrm>
              <a:off x="464040" y="1179360"/>
              <a:ext cx="8672040" cy="5428800"/>
              <a:chOff x="464040" y="1179360"/>
              <a:chExt cx="8672040" cy="5428800"/>
            </a:xfrm>
          </p:grpSpPr>
          <p:grpSp>
            <p:nvGrpSpPr>
              <p:cNvPr id="300" name="Google Shape;407;p30"/>
              <p:cNvGrpSpPr/>
              <p:nvPr/>
            </p:nvGrpSpPr>
            <p:grpSpPr>
              <a:xfrm>
                <a:off x="508320" y="1179360"/>
                <a:ext cx="8563320" cy="5428800"/>
                <a:chOff x="508320" y="1179360"/>
                <a:chExt cx="8563320" cy="5428800"/>
              </a:xfrm>
            </p:grpSpPr>
            <p:sp>
              <p:nvSpPr>
                <p:cNvPr id="301" name="Google Shape;408;p30"/>
                <p:cNvSpPr/>
                <p:nvPr/>
              </p:nvSpPr>
              <p:spPr>
                <a:xfrm>
                  <a:off x="529200" y="1179360"/>
                  <a:ext cx="8542440" cy="4716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int main (int argc, char *argv[]) {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int t, rc;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02" name="Google Shape;409;p30"/>
                <p:cNvSpPr/>
                <p:nvPr/>
              </p:nvSpPr>
              <p:spPr>
                <a:xfrm>
                  <a:off x="508320" y="141588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03" name="Google Shape;410;p30"/>
                <p:cNvSpPr/>
                <p:nvPr/>
              </p:nvSpPr>
              <p:spPr>
                <a:xfrm>
                  <a:off x="529200" y="156060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/* Inicializa vetor com números randômicos */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04" name="Google Shape;411;p30"/>
                <p:cNvSpPr/>
                <p:nvPr/>
              </p:nvSpPr>
              <p:spPr>
                <a:xfrm>
                  <a:off x="529200" y="174312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for (t = 0; t &lt; TAM_VETOR; t++)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05" name="Google Shape;412;p30"/>
                <p:cNvSpPr/>
                <p:nvPr/>
              </p:nvSpPr>
              <p:spPr>
                <a:xfrm>
                  <a:off x="529200" y="194148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elem[t] = rand() % 100;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06" name="Google Shape;413;p30"/>
                <p:cNvSpPr/>
                <p:nvPr/>
              </p:nvSpPr>
              <p:spPr>
                <a:xfrm>
                  <a:off x="529200" y="213984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07" name="Google Shape;414;p30"/>
                <p:cNvSpPr/>
                <p:nvPr/>
              </p:nvSpPr>
              <p:spPr>
                <a:xfrm>
                  <a:off x="529200" y="232236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//inicialização do mutex com atributos default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08" name="Google Shape;415;p30"/>
                <p:cNvSpPr/>
                <p:nvPr/>
              </p:nvSpPr>
              <p:spPr>
                <a:xfrm>
                  <a:off x="529200" y="252108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pthread_mutex_init (&amp;mut, NULL); 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09" name="Google Shape;416;p30"/>
                <p:cNvSpPr/>
                <p:nvPr/>
              </p:nvSpPr>
              <p:spPr>
                <a:xfrm>
                  <a:off x="529200" y="271944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10" name="Google Shape;417;p30"/>
                <p:cNvSpPr/>
                <p:nvPr/>
              </p:nvSpPr>
              <p:spPr>
                <a:xfrm>
                  <a:off x="529200" y="291780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/* Cria threads para somar elementos do vetor em paralelo /*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11" name="Google Shape;418;p30"/>
                <p:cNvSpPr/>
                <p:nvPr/>
              </p:nvSpPr>
              <p:spPr>
                <a:xfrm>
                  <a:off x="529200" y="310032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for(t = 0; t &lt; NUM_THREADS; t++) {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12" name="Google Shape;419;p30"/>
                <p:cNvSpPr/>
                <p:nvPr/>
              </p:nvSpPr>
              <p:spPr>
                <a:xfrm>
                  <a:off x="529200" y="329868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rc = pthread_create(&amp;thread[t], NULL, SomaElementos, (void *)t); 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13" name="Google Shape;420;p30"/>
                <p:cNvSpPr/>
                <p:nvPr/>
              </p:nvSpPr>
              <p:spPr>
                <a:xfrm>
                  <a:off x="529200" y="3497400"/>
                  <a:ext cx="8542440" cy="4716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  </a:t>
                  </a:r>
                  <a:br>
                    <a:rPr sz="1400"/>
                  </a:b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  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14" name="Google Shape;421;p30"/>
                <p:cNvSpPr/>
                <p:nvPr/>
              </p:nvSpPr>
              <p:spPr>
                <a:xfrm>
                  <a:off x="529200" y="384804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}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15" name="Google Shape;422;p30"/>
                <p:cNvSpPr/>
                <p:nvPr/>
              </p:nvSpPr>
              <p:spPr>
                <a:xfrm>
                  <a:off x="529200" y="404640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16" name="Google Shape;423;p30"/>
                <p:cNvSpPr/>
                <p:nvPr/>
              </p:nvSpPr>
              <p:spPr>
                <a:xfrm>
                  <a:off x="529200" y="424512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/* Aguarda todos os threads terminarem a sua parte do cálculo */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17" name="Google Shape;424;p30"/>
                <p:cNvSpPr/>
                <p:nvPr/>
              </p:nvSpPr>
              <p:spPr>
                <a:xfrm>
                  <a:off x="529200" y="444348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for(t = 0; t &lt; NUM_THREADS; t++) {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18" name="Google Shape;425;p30"/>
                <p:cNvSpPr/>
                <p:nvPr/>
              </p:nvSpPr>
              <p:spPr>
                <a:xfrm>
                  <a:off x="529200" y="464184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rc = pthread_join(thread[t], NULL); 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19" name="Google Shape;426;p30"/>
                <p:cNvSpPr/>
                <p:nvPr/>
              </p:nvSpPr>
              <p:spPr>
                <a:xfrm>
                  <a:off x="529200" y="519120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}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20" name="Google Shape;427;p30"/>
                <p:cNvSpPr/>
                <p:nvPr/>
              </p:nvSpPr>
              <p:spPr>
                <a:xfrm>
                  <a:off x="529200" y="538956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21" name="Google Shape;428;p30"/>
                <p:cNvSpPr/>
                <p:nvPr/>
              </p:nvSpPr>
              <p:spPr>
                <a:xfrm>
                  <a:off x="529200" y="558792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//destrói o mutex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22" name="Google Shape;429;p30"/>
                <p:cNvSpPr/>
                <p:nvPr/>
              </p:nvSpPr>
              <p:spPr>
                <a:xfrm>
                  <a:off x="529200" y="578628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pthread_mutex_destroy (&amp;mut);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23" name="Google Shape;430;p30"/>
                <p:cNvSpPr/>
                <p:nvPr/>
              </p:nvSpPr>
              <p:spPr>
                <a:xfrm>
                  <a:off x="529200" y="598500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24" name="Google Shape;431;p30"/>
                <p:cNvSpPr/>
                <p:nvPr/>
              </p:nvSpPr>
              <p:spPr>
                <a:xfrm>
                  <a:off x="529200" y="616752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printf (“Resultado Final %d”, somaTotal); /* Imprime resultado*/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325" name="Google Shape;432;p30"/>
                <p:cNvSpPr/>
                <p:nvPr/>
              </p:nvSpPr>
              <p:spPr>
                <a:xfrm>
                  <a:off x="529200" y="6350040"/>
                  <a:ext cx="854244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}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</p:grpSp>
          <p:sp>
            <p:nvSpPr>
              <p:cNvPr id="326" name="Google Shape;433;p30"/>
              <p:cNvSpPr/>
              <p:nvPr/>
            </p:nvSpPr>
            <p:spPr>
              <a:xfrm>
                <a:off x="464040" y="1179360"/>
                <a:ext cx="8672040" cy="53683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327" name="Google Shape;434;p30"/>
            <p:cNvSpPr/>
            <p:nvPr/>
          </p:nvSpPr>
          <p:spPr>
            <a:xfrm>
              <a:off x="457200" y="1174680"/>
              <a:ext cx="8686080" cy="537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328" name="Google Shape;435;p30"/>
          <p:cNvSpPr/>
          <p:nvPr/>
        </p:nvSpPr>
        <p:spPr>
          <a:xfrm>
            <a:off x="228600" y="365040"/>
            <a:ext cx="89146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Exemplo: Soma elementos vetor com MUTEX (3/3)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29" name="Google Shape;436;p30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330" name="Google Shape;437;p30"/>
          <p:cNvSpPr/>
          <p:nvPr/>
        </p:nvSpPr>
        <p:spPr>
          <a:xfrm>
            <a:off x="838080" y="2286000"/>
            <a:ext cx="7771680" cy="60876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Google Shape;438;p30"/>
          <p:cNvSpPr/>
          <p:nvPr/>
        </p:nvSpPr>
        <p:spPr>
          <a:xfrm>
            <a:off x="838080" y="2895480"/>
            <a:ext cx="7771680" cy="121860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Google Shape;439;p30"/>
          <p:cNvSpPr/>
          <p:nvPr/>
        </p:nvSpPr>
        <p:spPr>
          <a:xfrm>
            <a:off x="838080" y="4191120"/>
            <a:ext cx="7771680" cy="137088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Google Shape;440;p30"/>
          <p:cNvSpPr/>
          <p:nvPr/>
        </p:nvSpPr>
        <p:spPr>
          <a:xfrm>
            <a:off x="838080" y="5562720"/>
            <a:ext cx="7771680" cy="53280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446;p31"/>
          <p:cNvSpPr/>
          <p:nvPr/>
        </p:nvSpPr>
        <p:spPr>
          <a:xfrm>
            <a:off x="228600" y="365040"/>
            <a:ext cx="89146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Sincronização através de SEMÁFOROS (1/3)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35" name="Google Shape;447;p31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336" name="Google Shape;448;p31"/>
          <p:cNvSpPr/>
          <p:nvPr/>
        </p:nvSpPr>
        <p:spPr>
          <a:xfrm>
            <a:off x="304920" y="1295280"/>
            <a:ext cx="8838360" cy="50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SEMÁFOROS são usados para resolver problemas do tipo Produtor/Consumidor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Ou seja, quando 2 threads precisam cooperar para resolver um problema e um é mais lento que o outro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69840">
              <a:lnSpc>
                <a:spcPct val="100000"/>
              </a:lnSpc>
              <a:spcBef>
                <a:spcPts val="1001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Ex: Gravação de CD/DVD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2 Primitivas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sem_wait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(sleep) e 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sem_post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(wakeup)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É uma variável do tipo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sem_t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que deve ser inicializada antes do uso (e destruída após isto):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sem_init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sem_destroy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/>
          </p:nvPr>
        </p:nvSpPr>
        <p:spPr>
          <a:xfrm>
            <a:off x="324000" y="1719360"/>
            <a:ext cx="8819280" cy="51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#include &lt;stdio.h&gt;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#include &lt;pthread.h&gt;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#include &lt;semaphore.h&gt;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#define TAMANHOBUFFER 5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#define TAMANHOMIDIA 20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// inicializacao dos semaforos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pthread_mutex_t  mutexBuffer; // proteger buffer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sem_t cheio, livre;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// inicializacao do buffer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buffer[TAMANHOBUFFER];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quantBytesEscritos = 0;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quantBytesLidos = 0;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0952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8" name="Google Shape;454;p32"/>
          <p:cNvSpPr/>
          <p:nvPr/>
        </p:nvSpPr>
        <p:spPr>
          <a:xfrm>
            <a:off x="0" y="4508640"/>
            <a:ext cx="3131280" cy="504000"/>
          </a:xfrm>
          <a:prstGeom prst="ellipse">
            <a:avLst/>
          </a:prstGeom>
          <a:noFill/>
          <a:ln w="1905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9" name="Google Shape;455;p32"/>
          <p:cNvSpPr/>
          <p:nvPr/>
        </p:nvSpPr>
        <p:spPr>
          <a:xfrm>
            <a:off x="228600" y="365040"/>
            <a:ext cx="891468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Exemplo: Produtor/Consumidor com Semáforos (1/4)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93;p15"/>
          <p:cNvSpPr/>
          <p:nvPr/>
        </p:nvSpPr>
        <p:spPr>
          <a:xfrm>
            <a:off x="180000" y="365040"/>
            <a:ext cx="89636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“Portable Operating System Interface”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1" name="Google Shape;194;p15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162" name="Google Shape;195;p15"/>
          <p:cNvSpPr/>
          <p:nvPr/>
        </p:nvSpPr>
        <p:spPr>
          <a:xfrm>
            <a:off x="304920" y="1295280"/>
            <a:ext cx="8686080" cy="48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Interface de Sistema Operacional Portável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O sistema UNIX se desenvolveu como um software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de código aberto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Desenvolvimento de sistema UNIX incompatíveis: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System V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e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BSD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além de outras implementações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43720">
              <a:lnSpc>
                <a:spcPct val="100000"/>
              </a:lnSpc>
              <a:buClr>
                <a:srgbClr val="cc3300"/>
              </a:buClr>
              <a:buFont typeface="Arial"/>
              <a:buChar char="•"/>
            </a:pPr>
            <a:r>
              <a:rPr b="1" i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IEEE propõe em 1988 o padrão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IEEE Std. 1003.1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43720">
              <a:lnSpc>
                <a:spcPct val="100000"/>
              </a:lnSpc>
              <a:buClr>
                <a:srgbClr val="cc33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 nome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POSIX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foi inicialmente utilizado para referenciar o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padrão 1003.1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43720">
              <a:lnSpc>
                <a:spcPct val="100000"/>
              </a:lnSpc>
              <a:buClr>
                <a:srgbClr val="cc33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POSIX 1003.1c define uma interface  de  programação  para  o desenvolvimento de aplicações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multithread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43720">
              <a:lnSpc>
                <a:spcPct val="100000"/>
              </a:lnSpc>
              <a:buClr>
                <a:srgbClr val="cc3300"/>
              </a:buClr>
              <a:buFont typeface="Arial"/>
              <a:buChar char="•"/>
            </a:pPr>
            <a:r>
              <a:rPr b="1" i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Uma  implementação  desta  interface é  chamada 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Posix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Threads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ou simplesmente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Pthreads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Google Shape;196;p15"/>
          <p:cNvSpPr/>
          <p:nvPr/>
        </p:nvSpPr>
        <p:spPr>
          <a:xfrm>
            <a:off x="2471760" y="1476360"/>
            <a:ext cx="914328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" bIns="3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0" y="165240"/>
            <a:ext cx="9035280" cy="82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Exemplo: Produtor/Consumidor com Semáforos (2/4)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0" y="1700280"/>
            <a:ext cx="9143280" cy="515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void *produtor( void *id ) {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while( quantBytesEscritos &lt; TAMANHOMIDIA ) {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// se o buffer estiver cheio 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// aguarda um sinal do consumidor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sem_wait(&amp;livre);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// Pegar a posicao do buffer que sera modificada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posicao = quantBytesEscritos % TAMANHOBUFFER;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// Modificar o buffer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pthread_mutex_lock(&amp;mutexBuffer);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buffer[posicao] = (int) rand(324);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printf("Info colocada no buffer na posicao %d: %d\n", posicao, buffer[posicao]);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pthread_mutex_unlock(&amp;mutexBuffer);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quantBytesEscritos++; 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sem_post(&amp;cheio);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	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pthread_exit(NULL);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60280">
              <a:lnSpc>
                <a:spcPct val="10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Google Shape;462;p33"/>
          <p:cNvSpPr/>
          <p:nvPr/>
        </p:nvSpPr>
        <p:spPr>
          <a:xfrm>
            <a:off x="755640" y="2708280"/>
            <a:ext cx="1870920" cy="215280"/>
          </a:xfrm>
          <a:prstGeom prst="ellipse">
            <a:avLst/>
          </a:prstGeom>
          <a:noFill/>
          <a:ln w="1905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Google Shape;463;p33"/>
          <p:cNvSpPr/>
          <p:nvPr/>
        </p:nvSpPr>
        <p:spPr>
          <a:xfrm>
            <a:off x="684360" y="5300640"/>
            <a:ext cx="2086920" cy="215280"/>
          </a:xfrm>
          <a:prstGeom prst="ellipse">
            <a:avLst/>
          </a:prstGeom>
          <a:noFill/>
          <a:ln w="1905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08000" y="165240"/>
            <a:ext cx="9035280" cy="82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Exemplo: Produtor/Consumidor com Semáforos (3/4)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0" y="1719360"/>
            <a:ext cx="9143280" cy="51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void *consumidor(void *id) {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while (quantBytesLidos &lt; TAMANHOMIDIA) {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sem_wait(&amp;cheio);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// Pegar a posicao do buffer que sera lida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posicao = quantBytesLidos % TAMANHOBUFFER;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// Retirar dados do buffer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pthread_mutex_lock(&amp;mutexBuffer);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printf("Info retirada do buffer na posicao %d: %d\n", posicao, buffer[posicao]);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pthread_mutex_unlock(&amp;mutexBuffer);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sleep(1000);     // va dormir por 2 segundos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quantBytesLidos++;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sem_post(&amp;livre);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   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pthread_exit(NULL);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4768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Google Shape;470;p34"/>
          <p:cNvSpPr/>
          <p:nvPr/>
        </p:nvSpPr>
        <p:spPr>
          <a:xfrm>
            <a:off x="900000" y="2349360"/>
            <a:ext cx="2158200" cy="358200"/>
          </a:xfrm>
          <a:prstGeom prst="ellipse">
            <a:avLst/>
          </a:prstGeom>
          <a:noFill/>
          <a:ln w="1905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Google Shape;471;p34"/>
          <p:cNvSpPr/>
          <p:nvPr/>
        </p:nvSpPr>
        <p:spPr>
          <a:xfrm>
            <a:off x="755640" y="5516640"/>
            <a:ext cx="2375640" cy="359640"/>
          </a:xfrm>
          <a:prstGeom prst="ellipse">
            <a:avLst/>
          </a:prstGeom>
          <a:noFill/>
          <a:ln w="1905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0" y="165240"/>
            <a:ext cx="9035280" cy="82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Exemplo: Produtor/Consumidor com Semáforos (4/4)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0" y="1719360"/>
            <a:ext cx="9143280" cy="51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main( int argc, char *argv[] ) {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pthread_t tConsumidor, tProdutor;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 "Inicializando Semaforos e mutex\n");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sem_init(&amp;cheio, 0, 0);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sem_init(&amp;livre, 0, TAMANHOBUFFER);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pthread_mutex_init( &amp;mutexBuffer, NULL 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 "Criando thread produtor\n");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rc = pthread_create(&amp;tProdutor, NULL, produtor, NULL);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 "Criando thread consumidor\n");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rc = pthread_create(&amp;tConsumidor, NULL, consumidor, NULL);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// aguarda todos os threads terminarem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pthread_join(tProdutor, NULL);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pthread_join(tConsumidor, NULL);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printf("Processamento terminado: %d - %d\n", quantBytesEscritos, quantBytesLidos);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pthread_mutex_destroy( &amp;mutexBuffer 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sem_destroy( &amp;cheio 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sem_destroy( &amp;livre 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getchar();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pthread_exit( NULL );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26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</a:t>
            </a: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260280">
              <a:lnSpc>
                <a:spcPct val="10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483;p36"/>
          <p:cNvSpPr/>
          <p:nvPr/>
        </p:nvSpPr>
        <p:spPr>
          <a:xfrm>
            <a:off x="228600" y="365040"/>
            <a:ext cx="89146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Sincronização através de SEMÁFOROS (2/3)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51" name="Google Shape;484;p36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352" name="Google Shape;485;p36"/>
          <p:cNvSpPr/>
          <p:nvPr/>
        </p:nvSpPr>
        <p:spPr>
          <a:xfrm>
            <a:off x="304920" y="1295280"/>
            <a:ext cx="8838360" cy="41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SEMÁFOROS também podem ser implementados com VARIÁVEIS DE CONDIÇÃO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Bloquear threads até que uma condição seja satisfeita.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2 Primitivas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wait (sleep) 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signal (wakeup)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Em Pthreads: É uma variável do tipo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pthread_cond_t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que deve ser inicializada antes do uso (e  destruída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após isto)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491;p37"/>
          <p:cNvSpPr/>
          <p:nvPr/>
        </p:nvSpPr>
        <p:spPr>
          <a:xfrm>
            <a:off x="228600" y="365040"/>
            <a:ext cx="89146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Sincronização com SEMÁFOROS (2/2)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54" name="Google Shape;492;p37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355" name="Google Shape;493;p37"/>
          <p:cNvSpPr/>
          <p:nvPr/>
        </p:nvSpPr>
        <p:spPr>
          <a:xfrm>
            <a:off x="395280" y="2852640"/>
            <a:ext cx="8305200" cy="60552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pthread_cond_init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(pthread_cond_t *cv,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             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const pthread_condattr_t *</a:t>
            </a:r>
            <a:r>
              <a:rPr b="0" i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cattr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); 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Google Shape;494;p37"/>
          <p:cNvSpPr/>
          <p:nvPr/>
        </p:nvSpPr>
        <p:spPr>
          <a:xfrm>
            <a:off x="395280" y="3978360"/>
            <a:ext cx="8305200" cy="30312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pthread_cond_destroy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(pthread_cond_t *cv);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Google Shape;495;p37"/>
          <p:cNvSpPr/>
          <p:nvPr/>
        </p:nvSpPr>
        <p:spPr>
          <a:xfrm>
            <a:off x="395280" y="4843440"/>
            <a:ext cx="8305200" cy="30312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pthread_cond_wait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(pthread_cond_t *cv, pthread_mutex_t *m);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Google Shape;496;p37"/>
          <p:cNvSpPr/>
          <p:nvPr/>
        </p:nvSpPr>
        <p:spPr>
          <a:xfrm>
            <a:off x="304920" y="1197000"/>
            <a:ext cx="8838360" cy="13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Observação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O acesso à uma variável de condição deve ser controlado por um mutex.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Google Shape;497;p37"/>
          <p:cNvSpPr/>
          <p:nvPr/>
        </p:nvSpPr>
        <p:spPr>
          <a:xfrm>
            <a:off x="395280" y="5635800"/>
            <a:ext cx="8305200" cy="30312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pthread_cond_signal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(pthread_cond_t *cv);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60" name="Google Shape;498;p37"/>
          <p:cNvGrpSpPr/>
          <p:nvPr/>
        </p:nvGrpSpPr>
        <p:grpSpPr>
          <a:xfrm>
            <a:off x="5580000" y="2637000"/>
            <a:ext cx="3384000" cy="1845720"/>
            <a:chOff x="5580000" y="2637000"/>
            <a:chExt cx="3384000" cy="1845720"/>
          </a:xfrm>
        </p:grpSpPr>
        <p:sp>
          <p:nvSpPr>
            <p:cNvPr id="361" name="Google Shape;499;p37"/>
            <p:cNvSpPr/>
            <p:nvPr/>
          </p:nvSpPr>
          <p:spPr>
            <a:xfrm>
              <a:off x="5580000" y="2637000"/>
              <a:ext cx="3384000" cy="184572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accent1"/>
            </a:solidFill>
            <a:ln w="9525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2" name="Google Shape;500;p37"/>
            <p:cNvSpPr/>
            <p:nvPr/>
          </p:nvSpPr>
          <p:spPr>
            <a:xfrm>
              <a:off x="5580000" y="2781000"/>
              <a:ext cx="3274560" cy="1461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8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É necessário passar o mutex pois ele será liberado no início da função e readquirido antes da função terminar</a:t>
              </a:r>
              <a:endParaRPr b="0" lang="pt-BR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506;p38"/>
          <p:cNvSpPr/>
          <p:nvPr/>
        </p:nvSpPr>
        <p:spPr>
          <a:xfrm>
            <a:off x="336600" y="365040"/>
            <a:ext cx="86986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Exemplo: Incremento e Decremento de Variável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64" name="Google Shape;507;p38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pic>
        <p:nvPicPr>
          <p:cNvPr id="365" name="Google Shape;508;p38" descr="varcond"/>
          <p:cNvPicPr/>
          <p:nvPr/>
        </p:nvPicPr>
        <p:blipFill>
          <a:blip r:embed="rId1"/>
          <a:stretch/>
        </p:blipFill>
        <p:spPr>
          <a:xfrm>
            <a:off x="468360" y="1197000"/>
            <a:ext cx="8206560" cy="5600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514;p39"/>
          <p:cNvSpPr/>
          <p:nvPr/>
        </p:nvSpPr>
        <p:spPr>
          <a:xfrm>
            <a:off x="228600" y="365040"/>
            <a:ext cx="89146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Exemplo: Variáveis de Condição 1/3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67" name="Google Shape;515;p39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368" name="Google Shape;516;p39"/>
          <p:cNvSpPr/>
          <p:nvPr/>
        </p:nvSpPr>
        <p:spPr>
          <a:xfrm>
            <a:off x="468360" y="1197000"/>
            <a:ext cx="8514720" cy="545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#include &lt;stdio.h&gt;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#include &lt;pthread.h&gt;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#define NUM_THREADSI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10  </a:t>
            </a:r>
            <a:r>
              <a:rPr b="0" lang="en-US" sz="1600" strike="noStrike" u="none">
                <a:solidFill>
                  <a:schemeClr val="folHlink"/>
                </a:solidFill>
                <a:uFillTx/>
                <a:latin typeface="Courier New"/>
                <a:ea typeface="Courier New"/>
              </a:rPr>
              <a:t>// número de threads de incremento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#define NUM_THREADSD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15  </a:t>
            </a:r>
            <a:r>
              <a:rPr b="0" lang="en-US" sz="1600" strike="noStrike" u="none">
                <a:solidFill>
                  <a:schemeClr val="folHlink"/>
                </a:solidFill>
                <a:uFillTx/>
                <a:latin typeface="Courier New"/>
                <a:ea typeface="Courier New"/>
              </a:rPr>
              <a:t>// número de threads de decremento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count = 0;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pthread_mutex_t mut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pthread_cond_t cond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void *decrement( void *id ) {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p = (int *)id;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folHlink"/>
                </a:solidFill>
                <a:uFillTx/>
                <a:latin typeface="Courier New"/>
                <a:ea typeface="Courier New"/>
              </a:rPr>
              <a:t>// adquire o mutex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pthread_mutex_lock( &amp;mut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600" strike="noStrike" u="none">
                <a:solidFill>
                  <a:schemeClr val="folHlink"/>
                </a:solidFill>
                <a:uFillTx/>
                <a:latin typeface="Courier New"/>
                <a:ea typeface="Courier New"/>
              </a:rPr>
              <a:t>// enquanto o contador for zero, espera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folHlink"/>
                </a:solidFill>
                <a:uFillTx/>
                <a:latin typeface="Courier New"/>
                <a:ea typeface="Courier New"/>
              </a:rPr>
              <a:t>	</a:t>
            </a:r>
            <a:r>
              <a:rPr b="0" lang="en-US" sz="1600" strike="noStrike" u="none">
                <a:solidFill>
                  <a:schemeClr val="folHlink"/>
                </a:solidFill>
                <a:uFillTx/>
                <a:latin typeface="Courier New"/>
                <a:ea typeface="Courier New"/>
              </a:rPr>
              <a:t>// (caso outro thread seja mais rapido...)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while( count == 0 )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	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pthread_cond_wait( &amp;cond, &amp;mut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count--;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 "DEC #%d - %d\n", p, count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pthread_mutex_unlock( &amp;mut );  </a:t>
            </a:r>
            <a:r>
              <a:rPr b="0" lang="en-US" sz="1600" strike="noStrike" u="none">
                <a:solidFill>
                  <a:schemeClr val="folHlink"/>
                </a:solidFill>
                <a:uFillTx/>
                <a:latin typeface="Courier New"/>
                <a:ea typeface="Courier New"/>
              </a:rPr>
              <a:t>// libera o mutex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pthread_exit(NULL);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Google Shape;517;p39"/>
          <p:cNvSpPr/>
          <p:nvPr/>
        </p:nvSpPr>
        <p:spPr>
          <a:xfrm>
            <a:off x="395280" y="2708280"/>
            <a:ext cx="7771680" cy="50400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0" name="Google Shape;518;p39"/>
          <p:cNvSpPr/>
          <p:nvPr/>
        </p:nvSpPr>
        <p:spPr>
          <a:xfrm>
            <a:off x="395280" y="4178160"/>
            <a:ext cx="7771680" cy="28656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Google Shape;519;p39"/>
          <p:cNvSpPr/>
          <p:nvPr/>
        </p:nvSpPr>
        <p:spPr>
          <a:xfrm>
            <a:off x="395280" y="5157720"/>
            <a:ext cx="7771680" cy="28656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Google Shape;520;p39"/>
          <p:cNvSpPr/>
          <p:nvPr/>
        </p:nvSpPr>
        <p:spPr>
          <a:xfrm>
            <a:off x="468360" y="5877000"/>
            <a:ext cx="7771680" cy="28656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526;p40"/>
          <p:cNvSpPr/>
          <p:nvPr/>
        </p:nvSpPr>
        <p:spPr>
          <a:xfrm>
            <a:off x="228600" y="365040"/>
            <a:ext cx="89146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Exemplo: Variáveis de Condição 2/3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74" name="Google Shape;527;p40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375" name="Google Shape;528;p40"/>
          <p:cNvSpPr/>
          <p:nvPr/>
        </p:nvSpPr>
        <p:spPr>
          <a:xfrm>
            <a:off x="468360" y="1197000"/>
            <a:ext cx="8495640" cy="545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void *increment( void *id ) {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p = (int *)id;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pthread_mutex_lock( &amp;mut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count++;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 "INC #%d - %d\n", p, count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pthread_cond_signal( &amp;cond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pthread_mutex_unlock( &amp;mut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pthread_exit(NULL);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main( int argc, char *argv[] ) {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pthread_t threadsi[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NUM_THREADSI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];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pthread_t threadsd[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NUM_THREADSD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];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rc, t;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pthread_mutex_init( &amp;mut,NULL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pthread_cond_init( &amp;cond, NULL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for( t = 0; t &lt;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NUM_THREADSI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; t++ ) {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 "Criando thread incremento %d\n", 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rc = pthread_create(&amp;threadsi[t],NULL,increment,(void *)t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Google Shape;529;p40"/>
          <p:cNvSpPr/>
          <p:nvPr/>
        </p:nvSpPr>
        <p:spPr>
          <a:xfrm>
            <a:off x="395280" y="1728720"/>
            <a:ext cx="7771680" cy="28656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Google Shape;530;p40"/>
          <p:cNvSpPr/>
          <p:nvPr/>
        </p:nvSpPr>
        <p:spPr>
          <a:xfrm>
            <a:off x="395280" y="2465280"/>
            <a:ext cx="7771680" cy="28656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Google Shape;531;p40"/>
          <p:cNvSpPr/>
          <p:nvPr/>
        </p:nvSpPr>
        <p:spPr>
          <a:xfrm>
            <a:off x="395280" y="2708280"/>
            <a:ext cx="7771680" cy="28656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Google Shape;532;p40"/>
          <p:cNvSpPr/>
          <p:nvPr/>
        </p:nvSpPr>
        <p:spPr>
          <a:xfrm>
            <a:off x="328680" y="4883040"/>
            <a:ext cx="7771680" cy="58968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538;p41"/>
          <p:cNvSpPr/>
          <p:nvPr/>
        </p:nvSpPr>
        <p:spPr>
          <a:xfrm>
            <a:off x="228600" y="365040"/>
            <a:ext cx="89146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Exemplo: Variáveis de Condição 3/3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81" name="Google Shape;539;p41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382" name="Google Shape;540;p41"/>
          <p:cNvSpPr/>
          <p:nvPr/>
        </p:nvSpPr>
        <p:spPr>
          <a:xfrm>
            <a:off x="468360" y="1197000"/>
            <a:ext cx="8495640" cy="496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for( t = 0; t &lt;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NUM_THREADSD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; t++ ) {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 "Criando thread decremento %d\n", 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rc = pthread_create(&amp;threadsd[t],NULL,decrement,(void *)t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sleep(2);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</a:t>
            </a:r>
            <a:r>
              <a:rPr b="0" lang="en-US" sz="1600" strike="noStrike" u="none">
                <a:solidFill>
                  <a:schemeClr val="folHlink"/>
                </a:solidFill>
                <a:uFillTx/>
                <a:latin typeface="Courier New"/>
                <a:ea typeface="Courier New"/>
              </a:rPr>
              <a:t>// va dormir por 2 segundos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for( t = 0; t &lt;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NUM_THREADSD - NUM_THREADSI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; t++ ) {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 "Criando mais threads de incremento %d\n", 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rc = pthread_create(&amp;threadsi[t],NULL,increment,(void *)t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folHlink"/>
                </a:solidFill>
                <a:uFillTx/>
                <a:latin typeface="Courier New"/>
                <a:ea typeface="Courier New"/>
              </a:rPr>
              <a:t>// aguarda todos os threads terminarem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for( t = 0; t&lt;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NUM_THREADSD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;t++) pthread_join(threadsd[t], NULL);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for( t = 0; t&lt;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NUM_THREADSI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;t++) pthread_join(threadsi[t],NULL);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 "Valor final: %d\n", count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pthread_cond_destroy( &amp;cond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pthread_mutex_destroy( &amp;mut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pthread_exit( NULL );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Google Shape;541;p41"/>
          <p:cNvSpPr/>
          <p:nvPr/>
        </p:nvSpPr>
        <p:spPr>
          <a:xfrm>
            <a:off x="328680" y="4869000"/>
            <a:ext cx="7771680" cy="58968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Google Shape;542;p41"/>
          <p:cNvSpPr/>
          <p:nvPr/>
        </p:nvSpPr>
        <p:spPr>
          <a:xfrm>
            <a:off x="395280" y="2205000"/>
            <a:ext cx="7771680" cy="28656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548;p42"/>
          <p:cNvSpPr/>
          <p:nvPr/>
        </p:nvSpPr>
        <p:spPr>
          <a:xfrm>
            <a:off x="228600" y="365040"/>
            <a:ext cx="89146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Exemplo: Saída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86" name="Google Shape;549;p42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387" name="Google Shape;550;p42"/>
          <p:cNvSpPr/>
          <p:nvPr/>
        </p:nvSpPr>
        <p:spPr>
          <a:xfrm>
            <a:off x="468360" y="1197000"/>
            <a:ext cx="8495640" cy="53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Exemplo com 2 threads de incremento e 4 de decremento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Criando thread incremento 0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INC #0 - 1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Criando thread incremento 1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INC #1 - 2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Criando thread decremento 0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DEC #0 - 1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Criando thread decremento 1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DEC #1 - 0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Criando thread decremento 2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Criando thread decremento 3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Criando mais threads de incremento 0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INC #0 - 1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Criando mais threads de incremento 1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INC #1 - 2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DEC #2 - 1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DEC #3 - 0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Valor final: 0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202;p16"/>
          <p:cNvSpPr/>
          <p:nvPr/>
        </p:nvSpPr>
        <p:spPr>
          <a:xfrm>
            <a:off x="228600" y="365040"/>
            <a:ext cx="85338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 (Pthreads)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5" name="Google Shape;203;p16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166" name="Google Shape;204;p16"/>
          <p:cNvSpPr/>
          <p:nvPr/>
        </p:nvSpPr>
        <p:spPr>
          <a:xfrm>
            <a:off x="304920" y="1295280"/>
            <a:ext cx="8686080" cy="500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API composta por aproximadamente 60 funções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Definida apenas para linguagem C/C++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Programador é responsável (explicitamente) pela criação e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sincronização dos threads.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Basicamente, disponibiliza três grupos de funções: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Manipulação de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threads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(criação, destruição, definição de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atributos, prioridades, etc.)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MUTEX (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Mutual Exclusion locks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Noto Sans Symbols"/>
              <a:buChar char="▪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Variáveis de condição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555;p43"/>
          <p:cNvSpPr/>
          <p:nvPr/>
        </p:nvSpPr>
        <p:spPr>
          <a:xfrm>
            <a:off x="228600" y="365040"/>
            <a:ext cx="89146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Referências bibliográficas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89" name="Google Shape;556;p43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390" name="Google Shape;557;p43"/>
          <p:cNvSpPr/>
          <p:nvPr/>
        </p:nvSpPr>
        <p:spPr>
          <a:xfrm>
            <a:off x="457200" y="1417680"/>
            <a:ext cx="8152560" cy="35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GUBITOSO, M. D. </a:t>
            </a:r>
            <a:r>
              <a:rPr b="0" i="1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Introdução ao processamento paralelo e distribuído</a:t>
            </a: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 Disponível em &lt;</a:t>
            </a:r>
            <a:r>
              <a:rPr b="0" lang="en-US" sz="1200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  <a:hlinkClick r:id="rId1"/>
              </a:rPr>
              <a:t>http://www.ime.usp.br/~gubi</a:t>
            </a: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&gt;. Acesso em: 13 setembro 2003.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br>
              <a:rPr sz="500"/>
            </a:b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IEEE Computer Society. </a:t>
            </a:r>
            <a:r>
              <a:rPr b="0" i="1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 Backgrounder on IEEE Std 1003.1, 2003 Edition</a:t>
            </a: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 Copyright 2003 por IEEE e Open Group. Disponível em: &lt;http://www.opengroup.org/austin/papers/backgrounder.html&gt;. Acessado em: 01 out 2003.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0" lang="en-US" sz="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 </a:t>
            </a:r>
            <a:endParaRPr b="0" lang="pt-BR" sz="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LLNL - LAURENCE LIVERMORE  NATIONAL  LABORATORY. </a:t>
            </a:r>
            <a:r>
              <a:rPr b="0" i="1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POSIX Threads  programming</a:t>
            </a: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 Copyright 2003. Disponível em: &lt;http://www.llnl.gov/computing/tutorials/workshops/workshop/pthreads/MAIN.html&gt;. Acessado em: 28 set 2003.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0" lang="en-US" sz="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   </a:t>
            </a:r>
            <a:endParaRPr b="0" lang="pt-BR" sz="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MOREIRA, D. A. </a:t>
            </a:r>
            <a:r>
              <a:rPr b="0" i="1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Operating System</a:t>
            </a: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 Material da disciplina sistemas operacionais ICMC-USP. Copyright 2003. Disponível em &lt;</a:t>
            </a:r>
            <a:r>
              <a:rPr b="0" lang="en-US" sz="1200" strike="noStrike" u="sng">
                <a:solidFill>
                  <a:schemeClr val="dk1"/>
                </a:solidFill>
                <a:uFillTx/>
                <a:latin typeface="Times New Roman"/>
                <a:ea typeface="Times New Roman"/>
                <a:hlinkClick r:id="rId2"/>
              </a:rPr>
              <a:t>http://java.icmc.usp.br/~os_course</a:t>
            </a: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&gt;. Acesso em: 01 outubro 2003.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r>
              <a:rPr b="0" lang="en-US" sz="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 </a:t>
            </a:r>
            <a:endParaRPr b="0" lang="pt-BR" sz="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MSDN.</a:t>
            </a:r>
            <a:r>
              <a:rPr b="0" i="1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Process and Threads. </a:t>
            </a: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Copyright 2003. Disponível em &lt;http://msdn.microsoft.com/library&gt;.  Acesso em: 05 outubro 2003.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endParaRPr b="0" lang="pt-BR" sz="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SUN Microsystems. </a:t>
            </a:r>
            <a:r>
              <a:rPr b="0" i="1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Multithreaded Programming Guide. </a:t>
            </a: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Califórnia:SUN Microsystems, 1998. 361p..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49"/>
              </a:spcBef>
              <a:tabLst>
                <a:tab algn="l" pos="0"/>
              </a:tabLst>
            </a:pPr>
            <a:endParaRPr b="0" lang="pt-BR" sz="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TANENBAUM, A. S. </a:t>
            </a:r>
            <a:r>
              <a:rPr b="0" i="1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Modern Operating Systems</a:t>
            </a:r>
            <a:r>
              <a:rPr b="0" lang="en-US" sz="1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 2ed. Upper Saddle River, N. J.: Prentice Hall, c2001. 951p.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563;p44"/>
          <p:cNvSpPr/>
          <p:nvPr/>
        </p:nvSpPr>
        <p:spPr>
          <a:xfrm>
            <a:off x="228600" y="365040"/>
            <a:ext cx="89146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Sincronismo com Join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92" name="Google Shape;564;p44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393" name="Google Shape;565;p44"/>
          <p:cNvSpPr/>
          <p:nvPr/>
        </p:nvSpPr>
        <p:spPr>
          <a:xfrm>
            <a:off x="304920" y="1295280"/>
            <a:ext cx="8838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Algumas vezes é necessário aguardar o término de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um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thread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Google Shape;566;p44"/>
          <p:cNvSpPr/>
          <p:nvPr/>
        </p:nvSpPr>
        <p:spPr>
          <a:xfrm>
            <a:off x="457200" y="2362320"/>
            <a:ext cx="8305200" cy="60552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pthread_join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(pthread_t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tid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,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       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void **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status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)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5" name="Google Shape;567;p44"/>
          <p:cNvSpPr/>
          <p:nvPr/>
        </p:nvSpPr>
        <p:spPr>
          <a:xfrm>
            <a:off x="533520" y="3200400"/>
            <a:ext cx="8228880" cy="21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Retorno: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 SUCESSO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	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Retorna 0 (zero)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SENAO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ESRCH  :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tid</a:t>
            </a:r>
            <a:r>
              <a:rPr b="0" i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não válido: thread não pertence ao processo ou é </a:t>
            </a:r>
            <a:r>
              <a:rPr b="0" i="1" lang="en-US" sz="1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detached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EDEADLK: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tid</a:t>
            </a:r>
            <a:r>
              <a:rPr b="0" i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especifica o próprio thread.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EINVAL :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valor do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tid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inválido.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96" name="Google Shape;568;p44"/>
          <p:cNvGrpSpPr/>
          <p:nvPr/>
        </p:nvGrpSpPr>
        <p:grpSpPr>
          <a:xfrm>
            <a:off x="3733920" y="1371600"/>
            <a:ext cx="2361600" cy="913680"/>
            <a:chOff x="3733920" y="1371600"/>
            <a:chExt cx="2361600" cy="913680"/>
          </a:xfrm>
        </p:grpSpPr>
        <p:sp>
          <p:nvSpPr>
            <p:cNvPr id="397" name="Google Shape;569;p44"/>
            <p:cNvSpPr/>
            <p:nvPr/>
          </p:nvSpPr>
          <p:spPr>
            <a:xfrm>
              <a:off x="3733920" y="1371600"/>
              <a:ext cx="2361600" cy="91368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accent1"/>
            </a:solidFill>
            <a:ln w="9525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8" name="Google Shape;570;p44"/>
            <p:cNvSpPr/>
            <p:nvPr/>
          </p:nvSpPr>
          <p:spPr>
            <a:xfrm>
              <a:off x="3809880" y="1676520"/>
              <a:ext cx="22852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ID do </a:t>
              </a:r>
              <a:r>
                <a:rPr b="0" i="1" lang="en-US" sz="14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thread</a:t>
              </a: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99" name="Google Shape;571;p44"/>
          <p:cNvGrpSpPr/>
          <p:nvPr/>
        </p:nvGrpSpPr>
        <p:grpSpPr>
          <a:xfrm>
            <a:off x="3657600" y="1676520"/>
            <a:ext cx="2361600" cy="1014840"/>
            <a:chOff x="3657600" y="1676520"/>
            <a:chExt cx="2361600" cy="1014840"/>
          </a:xfrm>
        </p:grpSpPr>
        <p:sp>
          <p:nvSpPr>
            <p:cNvPr id="400" name="Google Shape;572;p44"/>
            <p:cNvSpPr/>
            <p:nvPr/>
          </p:nvSpPr>
          <p:spPr>
            <a:xfrm>
              <a:off x="3657600" y="1676520"/>
              <a:ext cx="2361600" cy="91368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accent1"/>
            </a:solidFill>
            <a:ln w="9525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1" name="Google Shape;573;p44"/>
            <p:cNvSpPr/>
            <p:nvPr/>
          </p:nvSpPr>
          <p:spPr>
            <a:xfrm>
              <a:off x="3657600" y="1747800"/>
              <a:ext cx="2285280" cy="943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Valor retornado pela função pthread_exit do thread especificado em tid</a:t>
              </a: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579;p45"/>
          <p:cNvSpPr/>
          <p:nvPr/>
        </p:nvSpPr>
        <p:spPr>
          <a:xfrm>
            <a:off x="0" y="365040"/>
            <a:ext cx="91432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Joinable vs. Detached </a:t>
            </a:r>
            <a:r>
              <a:rPr b="0" i="1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Threads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03" name="Google Shape;580;p45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404" name="Google Shape;581;p45"/>
          <p:cNvSpPr/>
          <p:nvPr/>
        </p:nvSpPr>
        <p:spPr>
          <a:xfrm>
            <a:off x="304920" y="1295280"/>
            <a:ext cx="8838360" cy="24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Alguns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threads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, no entanto, não são afetados pela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função join é o caso dos </a:t>
            </a:r>
            <a:r>
              <a:rPr b="1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detached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threads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1522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Por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default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um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thread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é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joinable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, mas nem todas as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implementações  Pthreads  garantem </a:t>
            </a:r>
            <a:r>
              <a:rPr b="0" lang="en-US" sz="10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isso, portanto,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deveria ser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feito  explicitamente  pelo  programador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sempre que necessário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587;p46"/>
          <p:cNvGrpSpPr/>
          <p:nvPr/>
        </p:nvGrpSpPr>
        <p:grpSpPr>
          <a:xfrm>
            <a:off x="609480" y="2409840"/>
            <a:ext cx="7923960" cy="4033080"/>
            <a:chOff x="609480" y="2409840"/>
            <a:chExt cx="7923960" cy="4033080"/>
          </a:xfrm>
        </p:grpSpPr>
        <p:grpSp>
          <p:nvGrpSpPr>
            <p:cNvPr id="406" name="Google Shape;588;p46"/>
            <p:cNvGrpSpPr/>
            <p:nvPr/>
          </p:nvGrpSpPr>
          <p:grpSpPr>
            <a:xfrm>
              <a:off x="616680" y="2414520"/>
              <a:ext cx="7910280" cy="4028400"/>
              <a:chOff x="616680" y="2414520"/>
              <a:chExt cx="7910280" cy="4028400"/>
            </a:xfrm>
          </p:grpSpPr>
          <p:grpSp>
            <p:nvGrpSpPr>
              <p:cNvPr id="407" name="Google Shape;589;p46"/>
              <p:cNvGrpSpPr/>
              <p:nvPr/>
            </p:nvGrpSpPr>
            <p:grpSpPr>
              <a:xfrm>
                <a:off x="681120" y="2414520"/>
                <a:ext cx="7781400" cy="4028400"/>
                <a:chOff x="681120" y="2414520"/>
                <a:chExt cx="7781400" cy="4028400"/>
              </a:xfrm>
            </p:grpSpPr>
            <p:sp>
              <p:nvSpPr>
                <p:cNvPr id="408" name="Google Shape;590;p46"/>
                <p:cNvSpPr/>
                <p:nvPr/>
              </p:nvSpPr>
              <p:spPr>
                <a:xfrm>
                  <a:off x="681120" y="241452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int main (int argc, char *argv[])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09" name="Google Shape;591;p46"/>
                <p:cNvSpPr/>
                <p:nvPr/>
              </p:nvSpPr>
              <p:spPr>
                <a:xfrm>
                  <a:off x="681120" y="261288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{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10" name="Google Shape;592;p46"/>
                <p:cNvSpPr/>
                <p:nvPr/>
              </p:nvSpPr>
              <p:spPr>
                <a:xfrm>
                  <a:off x="681120" y="281160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pthread_t thread[NUM_THREADS];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11" name="Google Shape;593;p46"/>
                <p:cNvSpPr/>
                <p:nvPr/>
              </p:nvSpPr>
              <p:spPr>
                <a:xfrm>
                  <a:off x="681120" y="300996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pthread_attr_t attr;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12" name="Google Shape;594;p46"/>
                <p:cNvSpPr/>
                <p:nvPr/>
              </p:nvSpPr>
              <p:spPr>
                <a:xfrm>
                  <a:off x="681120" y="320832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int rc, t, status;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13" name="Google Shape;595;p46"/>
                <p:cNvSpPr/>
                <p:nvPr/>
              </p:nvSpPr>
              <p:spPr>
                <a:xfrm>
                  <a:off x="681120" y="340668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14" name="Google Shape;596;p46"/>
                <p:cNvSpPr/>
                <p:nvPr/>
              </p:nvSpPr>
              <p:spPr>
                <a:xfrm>
                  <a:off x="681120" y="360504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/* Inicializa e configura o atributo detached do thread */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15" name="Google Shape;597;p46"/>
                <p:cNvSpPr/>
                <p:nvPr/>
              </p:nvSpPr>
              <p:spPr>
                <a:xfrm>
                  <a:off x="681120" y="380376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pthread_attr_init(&amp;attr);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16" name="Google Shape;598;p46"/>
                <p:cNvSpPr/>
                <p:nvPr/>
              </p:nvSpPr>
              <p:spPr>
                <a:xfrm>
                  <a:off x="681120" y="400212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pthread_attr_setdetachstate(&amp;attr, PTHREAD_CREATE_JOINABLE);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17" name="Google Shape;599;p46"/>
                <p:cNvSpPr/>
                <p:nvPr/>
              </p:nvSpPr>
              <p:spPr>
                <a:xfrm>
                  <a:off x="681120" y="420048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18" name="Google Shape;600;p46"/>
                <p:cNvSpPr/>
                <p:nvPr/>
              </p:nvSpPr>
              <p:spPr>
                <a:xfrm>
                  <a:off x="681120" y="439884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for(t = 0; t &lt; NUM_THREADS; t++) {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19" name="Google Shape;601;p46"/>
                <p:cNvSpPr/>
                <p:nvPr/>
              </p:nvSpPr>
              <p:spPr>
                <a:xfrm>
                  <a:off x="681120" y="459756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 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20" name="Google Shape;602;p46"/>
                <p:cNvSpPr/>
                <p:nvPr/>
              </p:nvSpPr>
              <p:spPr>
                <a:xfrm>
                  <a:off x="681120" y="479592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printf("Criando o thread %d\n", t);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21" name="Google Shape;603;p46"/>
                <p:cNvSpPr/>
                <p:nvPr/>
              </p:nvSpPr>
              <p:spPr>
                <a:xfrm>
                  <a:off x="681120" y="499428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rc = pthread_create(&amp;thread[t], &amp;attr, RotinaThread, NULL); 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22" name="Google Shape;604;p46"/>
                <p:cNvSpPr/>
                <p:nvPr/>
              </p:nvSpPr>
              <p:spPr>
                <a:xfrm>
                  <a:off x="681120" y="519264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if (rc) {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23" name="Google Shape;605;p46"/>
                <p:cNvSpPr/>
                <p:nvPr/>
              </p:nvSpPr>
              <p:spPr>
                <a:xfrm>
                  <a:off x="681120" y="539100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 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printf("ERRO; cód. retorno pthread_create() é %d\n", rc);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24" name="Google Shape;606;p46"/>
                <p:cNvSpPr/>
                <p:nvPr/>
              </p:nvSpPr>
              <p:spPr>
                <a:xfrm>
                  <a:off x="681120" y="558972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 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exit(-1);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25" name="Google Shape;607;p46"/>
                <p:cNvSpPr/>
                <p:nvPr/>
              </p:nvSpPr>
              <p:spPr>
                <a:xfrm>
                  <a:off x="681120" y="578808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}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26" name="Google Shape;608;p46"/>
                <p:cNvSpPr/>
                <p:nvPr/>
              </p:nvSpPr>
              <p:spPr>
                <a:xfrm>
                  <a:off x="681120" y="598644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}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  <p:sp>
              <p:nvSpPr>
                <p:cNvPr id="427" name="Google Shape;609;p46"/>
                <p:cNvSpPr/>
                <p:nvPr/>
              </p:nvSpPr>
              <p:spPr>
                <a:xfrm>
                  <a:off x="681120" y="6184800"/>
                  <a:ext cx="7781400" cy="2581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0" anchor="t">
                  <a:sp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r>
                    <a:rPr b="0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    </a:t>
                  </a:r>
                  <a:r>
                    <a:rPr b="1" lang="en-US" sz="1400" strike="noStrike" u="none">
                      <a:solidFill>
                        <a:schemeClr val="dk1"/>
                      </a:solidFill>
                      <a:uFillTx/>
                      <a:latin typeface="Courier New"/>
                      <a:ea typeface="Courier New"/>
                    </a:rPr>
                    <a:t>pthread_attr_destroy(&amp;attr);</a:t>
                  </a:r>
                  <a:endParaRPr b="0" lang="pt-BR" sz="1400" strike="noStrike" u="none">
                    <a:solidFill>
                      <a:srgbClr val="000000"/>
                    </a:solidFill>
                    <a:uFillTx/>
                    <a:latin typeface="Arial"/>
                  </a:endParaRPr>
                </a:p>
              </p:txBody>
            </p:sp>
          </p:grpSp>
          <p:sp>
            <p:nvSpPr>
              <p:cNvPr id="428" name="Google Shape;610;p46"/>
              <p:cNvSpPr/>
              <p:nvPr/>
            </p:nvSpPr>
            <p:spPr>
              <a:xfrm>
                <a:off x="616680" y="2414520"/>
                <a:ext cx="7910280" cy="39679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429" name="Google Shape;611;p46"/>
            <p:cNvSpPr/>
            <p:nvPr/>
          </p:nvSpPr>
          <p:spPr>
            <a:xfrm>
              <a:off x="609480" y="2409840"/>
              <a:ext cx="7923960" cy="397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430" name="Google Shape;612;p46"/>
          <p:cNvSpPr/>
          <p:nvPr/>
        </p:nvSpPr>
        <p:spPr>
          <a:xfrm>
            <a:off x="228600" y="365040"/>
            <a:ext cx="89146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Especificando atributos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31" name="Google Shape;613;p46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432" name="Google Shape;614;p46"/>
          <p:cNvSpPr/>
          <p:nvPr/>
        </p:nvSpPr>
        <p:spPr>
          <a:xfrm>
            <a:off x="304920" y="1295280"/>
            <a:ext cx="88383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Neste exemplo criamos os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threads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explicitamente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como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joinable.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3" name="Google Shape;615;p46"/>
          <p:cNvSpPr/>
          <p:nvPr/>
        </p:nvSpPr>
        <p:spPr>
          <a:xfrm>
            <a:off x="990720" y="3033720"/>
            <a:ext cx="7314480" cy="31824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4" name="Google Shape;616;p46"/>
          <p:cNvSpPr/>
          <p:nvPr/>
        </p:nvSpPr>
        <p:spPr>
          <a:xfrm>
            <a:off x="990720" y="3828960"/>
            <a:ext cx="7314480" cy="24228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5" name="Google Shape;617;p46"/>
          <p:cNvSpPr/>
          <p:nvPr/>
        </p:nvSpPr>
        <p:spPr>
          <a:xfrm>
            <a:off x="990720" y="4024440"/>
            <a:ext cx="7314480" cy="24228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6" name="Google Shape;618;p46"/>
          <p:cNvSpPr/>
          <p:nvPr/>
        </p:nvSpPr>
        <p:spPr>
          <a:xfrm>
            <a:off x="990720" y="5010120"/>
            <a:ext cx="7314480" cy="24228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Google Shape;619;p46"/>
          <p:cNvSpPr/>
          <p:nvPr/>
        </p:nvSpPr>
        <p:spPr>
          <a:xfrm>
            <a:off x="990720" y="6219720"/>
            <a:ext cx="7314480" cy="24228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4" dur="indefinite" restart="never" nodeType="tmRoot">
          <p:childTnLst>
            <p:seq>
              <p:cTn id="95" dur="indefinite" nodeType="mainSeq">
                <p:childTnLst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210;p17"/>
          <p:cNvSpPr/>
          <p:nvPr/>
        </p:nvSpPr>
        <p:spPr>
          <a:xfrm>
            <a:off x="228600" y="365040"/>
            <a:ext cx="85338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Um exemplo (1/3)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8" name="Google Shape;211;p17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169" name="Google Shape;212;p17"/>
          <p:cNvSpPr/>
          <p:nvPr/>
        </p:nvSpPr>
        <p:spPr>
          <a:xfrm>
            <a:off x="304920" y="1251000"/>
            <a:ext cx="8838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Um exemplo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Google Shape;213;p17"/>
          <p:cNvSpPr/>
          <p:nvPr/>
        </p:nvSpPr>
        <p:spPr>
          <a:xfrm>
            <a:off x="934200" y="1920240"/>
            <a:ext cx="6737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#include &lt;pthread.h&gt;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Google Shape;214;p17"/>
          <p:cNvSpPr/>
          <p:nvPr/>
        </p:nvSpPr>
        <p:spPr>
          <a:xfrm>
            <a:off x="934200" y="2178720"/>
            <a:ext cx="6737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#include &lt;stdio.h&gt;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Google Shape;215;p17"/>
          <p:cNvSpPr/>
          <p:nvPr/>
        </p:nvSpPr>
        <p:spPr>
          <a:xfrm>
            <a:off x="934200" y="2437560"/>
            <a:ext cx="6737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#define NUM_THREADS 10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Google Shape;216;p17"/>
          <p:cNvSpPr/>
          <p:nvPr/>
        </p:nvSpPr>
        <p:spPr>
          <a:xfrm>
            <a:off x="934200" y="2696400"/>
            <a:ext cx="6737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 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Google Shape;217;p17"/>
          <p:cNvSpPr/>
          <p:nvPr/>
        </p:nvSpPr>
        <p:spPr>
          <a:xfrm>
            <a:off x="934200" y="2955240"/>
            <a:ext cx="6737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void *PrintHello(void *numFor)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Google Shape;218;p17"/>
          <p:cNvSpPr/>
          <p:nvPr/>
        </p:nvSpPr>
        <p:spPr>
          <a:xfrm>
            <a:off x="934200" y="3214080"/>
            <a:ext cx="6737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{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Google Shape;219;p17"/>
          <p:cNvSpPr/>
          <p:nvPr/>
        </p:nvSpPr>
        <p:spPr>
          <a:xfrm>
            <a:off x="934200" y="3472560"/>
            <a:ext cx="673704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printf("\tthread %d: Hello World!\n", numFor);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Google Shape;220;p17"/>
          <p:cNvSpPr/>
          <p:nvPr/>
        </p:nvSpPr>
        <p:spPr>
          <a:xfrm>
            <a:off x="934200" y="4036320"/>
            <a:ext cx="673704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pthread_exit(NULL);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Google Shape;221;p17"/>
          <p:cNvSpPr/>
          <p:nvPr/>
        </p:nvSpPr>
        <p:spPr>
          <a:xfrm>
            <a:off x="934200" y="4295160"/>
            <a:ext cx="6737040" cy="86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 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 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227;p18"/>
          <p:cNvSpPr/>
          <p:nvPr/>
        </p:nvSpPr>
        <p:spPr>
          <a:xfrm>
            <a:off x="990720" y="3506760"/>
            <a:ext cx="91432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rc = pthread_create(&amp;threads[t], NULL, PrintHello, (void *)t);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Google Shape;228;p18"/>
          <p:cNvSpPr/>
          <p:nvPr/>
        </p:nvSpPr>
        <p:spPr>
          <a:xfrm>
            <a:off x="990720" y="2682720"/>
            <a:ext cx="91432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pthread_t threads[NUM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_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THREADS];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Google Shape;229;p18"/>
          <p:cNvSpPr/>
          <p:nvPr/>
        </p:nvSpPr>
        <p:spPr>
          <a:xfrm>
            <a:off x="228600" y="365040"/>
            <a:ext cx="85338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Um exemplo (2/3)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2" name="Google Shape;230;p18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183" name="Google Shape;231;p18"/>
          <p:cNvSpPr/>
          <p:nvPr/>
        </p:nvSpPr>
        <p:spPr>
          <a:xfrm>
            <a:off x="304920" y="1251000"/>
            <a:ext cx="8838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Um exemplo (continuação …)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Google Shape;232;p18"/>
          <p:cNvSpPr/>
          <p:nvPr/>
        </p:nvSpPr>
        <p:spPr>
          <a:xfrm>
            <a:off x="1295280" y="2714760"/>
            <a:ext cx="7314480" cy="24228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Google Shape;233;p18"/>
          <p:cNvSpPr/>
          <p:nvPr/>
        </p:nvSpPr>
        <p:spPr>
          <a:xfrm>
            <a:off x="990720" y="2286000"/>
            <a:ext cx="91432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main (int argc, char *argv[])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Google Shape;234;p18"/>
          <p:cNvSpPr/>
          <p:nvPr/>
        </p:nvSpPr>
        <p:spPr>
          <a:xfrm>
            <a:off x="990720" y="2484360"/>
            <a:ext cx="91432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{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Google Shape;235;p18"/>
          <p:cNvSpPr/>
          <p:nvPr/>
        </p:nvSpPr>
        <p:spPr>
          <a:xfrm>
            <a:off x="990720" y="2911320"/>
            <a:ext cx="91432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 rc, t;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Google Shape;236;p18"/>
          <p:cNvSpPr/>
          <p:nvPr/>
        </p:nvSpPr>
        <p:spPr>
          <a:xfrm>
            <a:off x="990720" y="3110040"/>
            <a:ext cx="91432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for(t = 0; t &lt; NUM_THREADS; t++){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Google Shape;237;p18"/>
          <p:cNvSpPr/>
          <p:nvPr/>
        </p:nvSpPr>
        <p:spPr>
          <a:xfrm>
            <a:off x="990720" y="3308400"/>
            <a:ext cx="91432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printf("Criando thread %d\n", t);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Google Shape;238;p18"/>
          <p:cNvSpPr/>
          <p:nvPr/>
        </p:nvSpPr>
        <p:spPr>
          <a:xfrm>
            <a:off x="990720" y="3705120"/>
            <a:ext cx="91432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if (rc){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Google Shape;239;p18"/>
          <p:cNvSpPr/>
          <p:nvPr/>
        </p:nvSpPr>
        <p:spPr>
          <a:xfrm>
            <a:off x="990720" y="3903840"/>
            <a:ext cx="91432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printf("ERRO; cód. retorno de pthread_create(): %d\n", rc);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Google Shape;240;p18"/>
          <p:cNvSpPr/>
          <p:nvPr/>
        </p:nvSpPr>
        <p:spPr>
          <a:xfrm>
            <a:off x="990720" y="4102200"/>
            <a:ext cx="91432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exit(-1);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Google Shape;241;p18"/>
          <p:cNvSpPr/>
          <p:nvPr/>
        </p:nvSpPr>
        <p:spPr>
          <a:xfrm>
            <a:off x="990720" y="4300560"/>
            <a:ext cx="91432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Google Shape;242;p18"/>
          <p:cNvSpPr/>
          <p:nvPr/>
        </p:nvSpPr>
        <p:spPr>
          <a:xfrm>
            <a:off x="990720" y="4498920"/>
            <a:ext cx="91432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Google Shape;243;p18"/>
          <p:cNvSpPr/>
          <p:nvPr/>
        </p:nvSpPr>
        <p:spPr>
          <a:xfrm>
            <a:off x="990720" y="4697280"/>
            <a:ext cx="91432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pthread_exit(NULL);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Google Shape;244;p18"/>
          <p:cNvSpPr/>
          <p:nvPr/>
        </p:nvSpPr>
        <p:spPr>
          <a:xfrm>
            <a:off x="990720" y="4896000"/>
            <a:ext cx="9143280" cy="6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}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 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//Programa baseado em (LLNC, 2003) 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Google Shape;245;p18"/>
          <p:cNvSpPr/>
          <p:nvPr/>
        </p:nvSpPr>
        <p:spPr>
          <a:xfrm>
            <a:off x="1295280" y="3548160"/>
            <a:ext cx="7314480" cy="22788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Google Shape;246;p18"/>
          <p:cNvSpPr/>
          <p:nvPr/>
        </p:nvSpPr>
        <p:spPr>
          <a:xfrm>
            <a:off x="1295280" y="4738680"/>
            <a:ext cx="7314480" cy="227880"/>
          </a:xfrm>
          <a:prstGeom prst="rect">
            <a:avLst/>
          </a:prstGeom>
          <a:noFill/>
          <a:ln w="57150">
            <a:solidFill>
              <a:srgbClr val="cc33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9" name="Google Shape;247;p18"/>
          <p:cNvGrpSpPr/>
          <p:nvPr/>
        </p:nvGrpSpPr>
        <p:grpSpPr>
          <a:xfrm>
            <a:off x="5852880" y="3846600"/>
            <a:ext cx="2392560" cy="994680"/>
            <a:chOff x="5852880" y="3846600"/>
            <a:chExt cx="2392560" cy="994680"/>
          </a:xfrm>
        </p:grpSpPr>
        <p:sp>
          <p:nvSpPr>
            <p:cNvPr id="200" name="Google Shape;248;p18"/>
            <p:cNvSpPr/>
            <p:nvPr/>
          </p:nvSpPr>
          <p:spPr>
            <a:xfrm rot="10680000">
              <a:off x="5868000" y="3887280"/>
              <a:ext cx="2361960" cy="91296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accent1"/>
            </a:solidFill>
            <a:ln w="9525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1" name="Google Shape;249;p18"/>
            <p:cNvSpPr/>
            <p:nvPr/>
          </p:nvSpPr>
          <p:spPr>
            <a:xfrm>
              <a:off x="5868000" y="4114800"/>
              <a:ext cx="228564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Um único parâmetro por vez</a:t>
              </a: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55;p19"/>
          <p:cNvSpPr/>
          <p:nvPr/>
        </p:nvSpPr>
        <p:spPr>
          <a:xfrm>
            <a:off x="228600" y="365040"/>
            <a:ext cx="85338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Um exemplo (3/3)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3" name="Google Shape;256;p19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204" name="Google Shape;257;p19"/>
          <p:cNvSpPr/>
          <p:nvPr/>
        </p:nvSpPr>
        <p:spPr>
          <a:xfrm>
            <a:off x="304920" y="1251000"/>
            <a:ext cx="8838360" cy="35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Saída (uma possibilidade)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thread 0: Hello World!;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thread 1: Hello World!;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thread 5: Hello World!;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thread 8: Hello World!;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thread 4: Hello World!;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thread 2: Hello World!;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thread 6: Hello World!;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thread 7: Hello World!;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thread 9: Hello World!;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thread 3: Hello World!;</a:t>
            </a:r>
            <a:br>
              <a:rPr sz="1800"/>
            </a:b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63;p20"/>
          <p:cNvSpPr/>
          <p:nvPr/>
        </p:nvSpPr>
        <p:spPr>
          <a:xfrm>
            <a:off x="228600" y="365040"/>
            <a:ext cx="85338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Estados dos Threads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6" name="Google Shape;264;p20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pic>
        <p:nvPicPr>
          <p:cNvPr id="207" name="Google Shape;265;p20" descr="Estados de operação de uma thread."/>
          <p:cNvPicPr/>
          <p:nvPr/>
        </p:nvPicPr>
        <p:blipFill>
          <a:blip r:embed="rId1"/>
          <a:stretch/>
        </p:blipFill>
        <p:spPr>
          <a:xfrm>
            <a:off x="1692360" y="1413000"/>
            <a:ext cx="5687280" cy="5101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71;p21"/>
          <p:cNvSpPr/>
          <p:nvPr/>
        </p:nvSpPr>
        <p:spPr>
          <a:xfrm>
            <a:off x="228600" y="365040"/>
            <a:ext cx="85338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Criando um </a:t>
            </a:r>
            <a:r>
              <a:rPr b="0" i="1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thread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9" name="Google Shape;272;p21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210" name="Google Shape;273;p21"/>
          <p:cNvSpPr/>
          <p:nvPr/>
        </p:nvSpPr>
        <p:spPr>
          <a:xfrm>
            <a:off x="304920" y="1295280"/>
            <a:ext cx="8838360" cy="15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Todos os programas devem incluir o arquivo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 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pthreads.h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3480">
              <a:lnSpc>
                <a:spcPct val="100000"/>
              </a:lnSpc>
              <a:spcBef>
                <a:spcPts val="1199"/>
              </a:spcBef>
              <a:buClr>
                <a:srgbClr val="cc33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Criando um 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thread.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Google Shape;274;p21"/>
          <p:cNvSpPr/>
          <p:nvPr/>
        </p:nvSpPr>
        <p:spPr>
          <a:xfrm>
            <a:off x="457200" y="3100320"/>
            <a:ext cx="8305200" cy="121032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int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pthread_create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(pthread_t *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tid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,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         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const pthread_attr_t *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tattr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,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         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void*(*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start_routine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)(void *),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            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void *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arg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);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Google Shape;275;p21"/>
          <p:cNvSpPr/>
          <p:nvPr/>
        </p:nvSpPr>
        <p:spPr>
          <a:xfrm>
            <a:off x="533520" y="4648320"/>
            <a:ext cx="8228880" cy="18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i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Retorno: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 SUCESSO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	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Retorna 0 (zero)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SENAO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EAGAIN: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O limite do sistema foi atingido.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EINVAL: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O valor especificado em attr é inválido.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3" name="Google Shape;276;p21"/>
          <p:cNvGrpSpPr/>
          <p:nvPr/>
        </p:nvGrpSpPr>
        <p:grpSpPr>
          <a:xfrm>
            <a:off x="4038480" y="2133720"/>
            <a:ext cx="2361600" cy="913680"/>
            <a:chOff x="4038480" y="2133720"/>
            <a:chExt cx="2361600" cy="913680"/>
          </a:xfrm>
        </p:grpSpPr>
        <p:sp>
          <p:nvSpPr>
            <p:cNvPr id="214" name="Google Shape;277;p21"/>
            <p:cNvSpPr/>
            <p:nvPr/>
          </p:nvSpPr>
          <p:spPr>
            <a:xfrm>
              <a:off x="4038480" y="2133720"/>
              <a:ext cx="2361600" cy="91368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accent1"/>
            </a:solidFill>
            <a:ln w="9525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5" name="Google Shape;278;p21"/>
            <p:cNvSpPr/>
            <p:nvPr/>
          </p:nvSpPr>
          <p:spPr>
            <a:xfrm>
              <a:off x="4114800" y="2438280"/>
              <a:ext cx="228528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Saída: ID do </a:t>
              </a:r>
              <a:r>
                <a:rPr b="0" i="1" lang="en-US" sz="14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thread</a:t>
              </a: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 criado</a:t>
              </a: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16" name="Google Shape;279;p21"/>
          <p:cNvGrpSpPr/>
          <p:nvPr/>
        </p:nvGrpSpPr>
        <p:grpSpPr>
          <a:xfrm>
            <a:off x="5486400" y="2438280"/>
            <a:ext cx="2361600" cy="913680"/>
            <a:chOff x="5486400" y="2438280"/>
            <a:chExt cx="2361600" cy="913680"/>
          </a:xfrm>
        </p:grpSpPr>
        <p:sp>
          <p:nvSpPr>
            <p:cNvPr id="217" name="Google Shape;280;p21"/>
            <p:cNvSpPr/>
            <p:nvPr/>
          </p:nvSpPr>
          <p:spPr>
            <a:xfrm>
              <a:off x="5486400" y="2438280"/>
              <a:ext cx="2361600" cy="91368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accent1"/>
            </a:solidFill>
            <a:ln w="9525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8" name="Google Shape;281;p21"/>
            <p:cNvSpPr/>
            <p:nvPr/>
          </p:nvSpPr>
          <p:spPr>
            <a:xfrm>
              <a:off x="5562720" y="2606760"/>
              <a:ext cx="228528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Entrada: Atributos de um </a:t>
              </a:r>
              <a:r>
                <a:rPr b="0" i="1" lang="en-US" sz="14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thread</a:t>
              </a: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19" name="Google Shape;282;p21"/>
          <p:cNvGrpSpPr/>
          <p:nvPr/>
        </p:nvGrpSpPr>
        <p:grpSpPr>
          <a:xfrm>
            <a:off x="4724280" y="2819520"/>
            <a:ext cx="2361600" cy="913680"/>
            <a:chOff x="4724280" y="2819520"/>
            <a:chExt cx="2361600" cy="913680"/>
          </a:xfrm>
        </p:grpSpPr>
        <p:sp>
          <p:nvSpPr>
            <p:cNvPr id="220" name="Google Shape;283;p21"/>
            <p:cNvSpPr/>
            <p:nvPr/>
          </p:nvSpPr>
          <p:spPr>
            <a:xfrm>
              <a:off x="4724280" y="2819520"/>
              <a:ext cx="2361600" cy="91368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accent1"/>
            </a:solidFill>
            <a:ln w="9525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1" name="Google Shape;284;p21"/>
            <p:cNvSpPr/>
            <p:nvPr/>
          </p:nvSpPr>
          <p:spPr>
            <a:xfrm>
              <a:off x="4800600" y="2987640"/>
              <a:ext cx="2285280" cy="73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Entrada: Nome da rotina a ser executada pelo </a:t>
              </a:r>
              <a:r>
                <a:rPr b="0" i="1" lang="en-US" sz="14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thread</a:t>
              </a: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22" name="Google Shape;285;p21"/>
          <p:cNvGrpSpPr/>
          <p:nvPr/>
        </p:nvGrpSpPr>
        <p:grpSpPr>
          <a:xfrm>
            <a:off x="3505320" y="3124080"/>
            <a:ext cx="2361600" cy="913680"/>
            <a:chOff x="3505320" y="3124080"/>
            <a:chExt cx="2361600" cy="913680"/>
          </a:xfrm>
        </p:grpSpPr>
        <p:sp>
          <p:nvSpPr>
            <p:cNvPr id="223" name="Google Shape;286;p21"/>
            <p:cNvSpPr/>
            <p:nvPr/>
          </p:nvSpPr>
          <p:spPr>
            <a:xfrm>
              <a:off x="3505320" y="3124080"/>
              <a:ext cx="2361600" cy="91368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accent1"/>
            </a:solidFill>
            <a:ln w="9525">
              <a:solidFill>
                <a:srgbClr val="00336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4" name="Google Shape;287;p21"/>
            <p:cNvSpPr/>
            <p:nvPr/>
          </p:nvSpPr>
          <p:spPr>
            <a:xfrm>
              <a:off x="3581280" y="3292560"/>
              <a:ext cx="228528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4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Entrada: Argumentos para start_routine</a:t>
              </a:r>
              <a:endParaRPr b="0" lang="pt-BR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93;p22"/>
          <p:cNvSpPr/>
          <p:nvPr/>
        </p:nvSpPr>
        <p:spPr>
          <a:xfrm>
            <a:off x="228600" y="365040"/>
            <a:ext cx="85338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POSIX Threads: Terminando um </a:t>
            </a:r>
            <a:r>
              <a:rPr b="0" i="1" lang="en-US" sz="3200" strike="noStrike" u="none">
                <a:solidFill>
                  <a:srgbClr val="cc3300"/>
                </a:solidFill>
                <a:uFillTx/>
                <a:latin typeface="Cambria"/>
                <a:ea typeface="Cambria"/>
              </a:rPr>
              <a:t>thread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6" name="Google Shape;294;p22"/>
          <p:cNvCxnSpPr/>
          <p:nvPr/>
        </p:nvCxnSpPr>
        <p:spPr>
          <a:xfrm>
            <a:off x="380880" y="1066680"/>
            <a:ext cx="8306640" cy="720"/>
          </a:xfrm>
          <a:prstGeom prst="straightConnector1">
            <a:avLst/>
          </a:prstGeom>
          <a:ln w="57150">
            <a:solidFill>
              <a:srgbClr val="003366"/>
            </a:solidFill>
            <a:miter/>
          </a:ln>
        </p:spPr>
      </p:cxnSp>
      <p:sp>
        <p:nvSpPr>
          <p:cNvPr id="227" name="Google Shape;295;p22"/>
          <p:cNvSpPr/>
          <p:nvPr/>
        </p:nvSpPr>
        <p:spPr>
          <a:xfrm>
            <a:off x="304920" y="1251000"/>
            <a:ext cx="8838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152280">
              <a:lnSpc>
                <a:spcPct val="100000"/>
              </a:lnSpc>
              <a:buClr>
                <a:srgbClr val="cc3300"/>
              </a:buClr>
              <a:buFont typeface="Verdana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Verdana"/>
                <a:ea typeface="Verdana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 thread é automaticamente destruído quando ele executa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o procedimento que lhe foi  designado</a:t>
            </a:r>
            <a:r>
              <a:rPr b="0" i="1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Mas isto pode ser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 feito explicitamente através da função 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pthread_exit()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Google Shape;296;p22"/>
          <p:cNvSpPr/>
          <p:nvPr/>
        </p:nvSpPr>
        <p:spPr>
          <a:xfrm>
            <a:off x="457200" y="2743200"/>
            <a:ext cx="8305200" cy="303120"/>
          </a:xfrm>
          <a:prstGeom prst="rect">
            <a:avLst/>
          </a:prstGeom>
          <a:solidFill>
            <a:srgbClr val="dddddd"/>
          </a:solidFill>
          <a:ln w="9525">
            <a:solidFill>
              <a:srgbClr val="96969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void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pthread_exit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(void *status);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Google Shape;297;p22"/>
          <p:cNvSpPr/>
          <p:nvPr/>
        </p:nvSpPr>
        <p:spPr>
          <a:xfrm>
            <a:off x="684360" y="3645000"/>
            <a:ext cx="8228880" cy="21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Também é útil para aguardar o término dos threads criados pelo thread que estiver invocando pthread_exit()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i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Argumento: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O parametro </a:t>
            </a:r>
            <a:r>
              <a:rPr b="1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status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pode ser utilizado para um thread que esteja </a:t>
            </a:r>
            <a:br>
              <a:rPr sz="1400"/>
            </a:br>
            <a:r>
              <a:rPr b="0" lang="en-US" sz="1400" strike="noStrike" u="none">
                <a:solidFill>
                  <a:schemeClr val="dk1"/>
                </a:solidFill>
                <a:uFillTx/>
                <a:latin typeface="Courier New"/>
                <a:ea typeface="Courier New"/>
              </a:rPr>
              <a:t>     aguardando (join) o término deste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ateral estreita">
  <a:themeElements>
    <a:clrScheme name="Lateral estreita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Lateral estreita">
  <a:themeElements>
    <a:clrScheme name="Lateral estreita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Lateral estreita">
  <a:themeElements>
    <a:clrScheme name="Lateral estreita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teral estreita">
  <a:themeElements>
    <a:clrScheme name="Lateral estreita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ateral estreita">
  <a:themeElements>
    <a:clrScheme name="Lateral estreita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Lateral estreita">
  <a:themeElements>
    <a:clrScheme name="Lateral estreita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Lateral estreita">
  <a:themeElements>
    <a:clrScheme name="Lateral estreita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Lateral estreita">
  <a:themeElements>
    <a:clrScheme name="Lateral estreita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Lateral estreita">
  <a:themeElements>
    <a:clrScheme name="Lateral estreita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Lateral estreita">
  <a:themeElements>
    <a:clrScheme name="Lateral estreita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Lateral estreita">
  <a:themeElements>
    <a:clrScheme name="Lateral estreita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LibreOffice/24.8.7.2$Linux_X86_64 LibreOffice_project/f4f281f562fb585d46b0af5755dfe1eb6adc047f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cp:lastPrinted>2025-06-20T16:13:06Z</cp:lastPrinted>
  <dcterms:modified xsi:type="dcterms:W3CDTF">2025-06-20T16:13:10Z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