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6858000" cx="9144000"/>
  <p:notesSz cx="9144000" cy="6858000"/>
  <p:embeddedFontLst>
    <p:embeddedFont>
      <p:font typeface="Noto Sans Symbols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42" roundtripDataSignature="AMtx7miIGZRJwyqDpCZAbb+pVCkQR/eU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BBB204-13E0-4CB7-8866-70CAA03EAF81}">
  <a:tblStyle styleId="{81BBB204-13E0-4CB7-8866-70CAA03EAF8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otoSansSymbols-regular.fntdata"/><Relationship Id="rId20" Type="http://schemas.openxmlformats.org/officeDocument/2006/relationships/slide" Target="slides/slide14.xml"/><Relationship Id="rId42" Type="http://customschemas.google.com/relationships/presentationmetadata" Target="metadata"/><Relationship Id="rId41" Type="http://schemas.openxmlformats.org/officeDocument/2006/relationships/font" Target="fonts/NotoSansSymbols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355f5ac02_0_2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2d355f5ac02_0_27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355f5ac02_0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d355f5ac02_0_0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d355f5ac02_0_3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2d355f5ac02_0_32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d355f5ac02_0_7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d355f5ac02_0_79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d355f5ac02_0_3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d355f5ac02_0_38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d355f5ac02_0_4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d355f5ac02_0_43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d355f5ac02_0_4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2d355f5ac02_0_48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d355f5ac02_0_8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d355f5ac02_0_84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d355f5ac02_0_5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d355f5ac02_0_53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d355f5ac02_0_5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2d355f5ac02_0_58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d355f5ac02_0_6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2d355f5ac02_0_63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d355f5ac02_0_7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2d355f5ac02_0_71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355f5ac02_0_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2d355f5ac02_0_12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355f5ac02_0_2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2d355f5ac02_0_22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355f5ac02_0_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d355f5ac02_0_17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4"/>
          <p:cNvSpPr txBox="1"/>
          <p:nvPr>
            <p:ph type="title"/>
          </p:nvPr>
        </p:nvSpPr>
        <p:spPr>
          <a:xfrm>
            <a:off x="2022474" y="458114"/>
            <a:ext cx="5099050" cy="983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4"/>
          <p:cNvSpPr txBox="1"/>
          <p:nvPr>
            <p:ph idx="1" type="body"/>
          </p:nvPr>
        </p:nvSpPr>
        <p:spPr>
          <a:xfrm>
            <a:off x="735965" y="1508404"/>
            <a:ext cx="7672069" cy="4761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4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4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5"/>
          <p:cNvSpPr txBox="1"/>
          <p:nvPr>
            <p:ph type="title"/>
          </p:nvPr>
        </p:nvSpPr>
        <p:spPr>
          <a:xfrm>
            <a:off x="2022474" y="458114"/>
            <a:ext cx="5099050" cy="983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5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5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5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6"/>
          <p:cNvSpPr txBox="1"/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6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6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6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6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7"/>
          <p:cNvSpPr txBox="1"/>
          <p:nvPr>
            <p:ph type="title"/>
          </p:nvPr>
        </p:nvSpPr>
        <p:spPr>
          <a:xfrm>
            <a:off x="2022474" y="458114"/>
            <a:ext cx="5099050" cy="983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7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7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7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7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7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8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8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/>
          <p:nvPr/>
        </p:nvSpPr>
        <p:spPr>
          <a:xfrm>
            <a:off x="0" y="914"/>
            <a:ext cx="9143644" cy="685673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43"/>
          <p:cNvSpPr txBox="1"/>
          <p:nvPr>
            <p:ph type="title"/>
          </p:nvPr>
        </p:nvSpPr>
        <p:spPr>
          <a:xfrm>
            <a:off x="2022474" y="458114"/>
            <a:ext cx="5099050" cy="983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43"/>
          <p:cNvSpPr txBox="1"/>
          <p:nvPr>
            <p:ph idx="1" type="body"/>
          </p:nvPr>
        </p:nvSpPr>
        <p:spPr>
          <a:xfrm>
            <a:off x="735965" y="1508404"/>
            <a:ext cx="7672069" cy="4761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3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43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/>
          <p:nvPr>
            <p:ph type="title"/>
          </p:nvPr>
        </p:nvSpPr>
        <p:spPr>
          <a:xfrm>
            <a:off x="904239" y="1640484"/>
            <a:ext cx="71868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PROCESSOS</a:t>
            </a:r>
            <a:endParaRPr sz="4300"/>
          </a:p>
        </p:txBody>
      </p:sp>
      <p:sp>
        <p:nvSpPr>
          <p:cNvPr id="45" name="Google Shape;45;p1"/>
          <p:cNvSpPr txBox="1"/>
          <p:nvPr/>
        </p:nvSpPr>
        <p:spPr>
          <a:xfrm>
            <a:off x="4767579" y="5982614"/>
            <a:ext cx="296862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Prof. Msc. Rodrigo D. Malara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/>
          <p:nvPr>
            <p:ph type="title"/>
          </p:nvPr>
        </p:nvSpPr>
        <p:spPr>
          <a:xfrm>
            <a:off x="3585209" y="463194"/>
            <a:ext cx="18066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Pilha</a:t>
            </a:r>
            <a:endParaRPr/>
          </a:p>
        </p:txBody>
      </p:sp>
      <p:sp>
        <p:nvSpPr>
          <p:cNvPr id="119" name="Google Shape;119;p7"/>
          <p:cNvSpPr txBox="1"/>
          <p:nvPr/>
        </p:nvSpPr>
        <p:spPr>
          <a:xfrm>
            <a:off x="405125" y="1825900"/>
            <a:ext cx="8517900" cy="3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575">
            <a:spAutoFit/>
          </a:bodyPr>
          <a:lstStyle/>
          <a:p>
            <a:pPr indent="-227328" lvl="0" marL="30988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•"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Presente em todo processos criado pelo SO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7329" lvl="0" marL="30988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É a 4a região de memória dentro do processo, para auxiliar na c</a:t>
            </a: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hamada de funções e armazenar seus parâmetros ou argumentos;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7329" lvl="1" marL="538480" marR="30480" rtl="0" algn="l">
              <a:lnSpc>
                <a:spcPct val="107916"/>
              </a:lnSpc>
              <a:spcBef>
                <a:spcPts val="515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Ao se invocar uma função ou procedimento, a função e  seus argumentos são colocados na pilha do processo  (PUSH);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7329" lvl="1" marL="538480" marR="0" rtl="0" algn="l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 função chamada consulta os argumentos na pilha;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7329" lvl="1" marL="538480" marR="1717675" rtl="0" algn="l">
              <a:lnSpc>
                <a:spcPct val="107916"/>
              </a:lnSpc>
              <a:spcBef>
                <a:spcPts val="515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Ao terminar, os argumentos e a função são  desempilhadas (POP)</a:t>
            </a: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/>
          <p:nvPr>
            <p:ph type="title"/>
          </p:nvPr>
        </p:nvSpPr>
        <p:spPr>
          <a:xfrm>
            <a:off x="1447800" y="463194"/>
            <a:ext cx="62484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Pilha - Exemplo</a:t>
            </a:r>
            <a:endParaRPr sz="3600"/>
          </a:p>
        </p:txBody>
      </p:sp>
      <p:pic>
        <p:nvPicPr>
          <p:cNvPr id="125" name="Google Shape;12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524000"/>
            <a:ext cx="7848600" cy="4451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355f5ac02_0_27"/>
          <p:cNvSpPr txBox="1"/>
          <p:nvPr>
            <p:ph type="title"/>
          </p:nvPr>
        </p:nvSpPr>
        <p:spPr>
          <a:xfrm>
            <a:off x="405094" y="463200"/>
            <a:ext cx="8517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Estouro de Pilha ou Stack Overflow</a:t>
            </a:r>
            <a:endParaRPr/>
          </a:p>
        </p:txBody>
      </p:sp>
      <p:sp>
        <p:nvSpPr>
          <p:cNvPr id="131" name="Google Shape;131;g2d355f5ac02_0_27"/>
          <p:cNvSpPr txBox="1"/>
          <p:nvPr/>
        </p:nvSpPr>
        <p:spPr>
          <a:xfrm>
            <a:off x="405129" y="1825904"/>
            <a:ext cx="8155200" cy="4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575">
            <a:spAutoFit/>
          </a:bodyPr>
          <a:lstStyle/>
          <a:p>
            <a:pPr indent="-227328" lvl="0" marL="30988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•"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Ocorre se o ponteiro de pilha de chamadas exceder o limite de pilha. 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7328" lvl="0" marL="30988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•"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 pilha de chamadas usa uma  quantidade limitada de espaço de endereçamento, geralmente determinado no início do programa. 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7328" lvl="0" marL="30988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•"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Quando um programa tenta usar mais espaço do que o disponível na pilha de chamadas (ou seja, quando tenta acessar a memória além dos limites da pilha de chamadas, que é essencialmente um estouro de buffer), a pilha é chamada de "estouro"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7328" lvl="0" marL="30988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•"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 execução do programa é sempre terminada pelo S.O. quando o estouro de pilha ocorre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355f5ac02_0_0"/>
          <p:cNvSpPr txBox="1"/>
          <p:nvPr/>
        </p:nvSpPr>
        <p:spPr>
          <a:xfrm>
            <a:off x="405129" y="1825904"/>
            <a:ext cx="8155200" cy="46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575">
            <a:spAutoFit/>
          </a:bodyPr>
          <a:lstStyle/>
          <a:p>
            <a:pPr indent="-227328" lvl="0" marL="30988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•"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Ocorre quando o processo tenta solicitar espaço de memória para  o Sistema Operacional  (ex: malloc ou new) mas a solicitação não pode ser atendida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7328" lvl="0" marL="30988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•"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Possíveis razões: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•"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 sistema computacional não possui mais memória disponível - ex: programa feito em linguagem C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oto Sans Symbols"/>
              <a:buChar char="•"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 processo atingiu o limite máximo de memória que ele pode ocupar definido no momento do início da sua execução - ex: programa feito em Java 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 programa pode ser terminado ou não quando ocorre um estouro de heap.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7" name="Google Shape;137;g2d355f5ac02_0_0"/>
          <p:cNvSpPr txBox="1"/>
          <p:nvPr>
            <p:ph type="title"/>
          </p:nvPr>
        </p:nvSpPr>
        <p:spPr>
          <a:xfrm>
            <a:off x="405094" y="463200"/>
            <a:ext cx="8517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Estouro de Heap</a:t>
            </a:r>
            <a:r>
              <a:rPr lang="en-US" sz="3600"/>
              <a:t> ou Heap Overflow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>
            <p:ph type="title"/>
          </p:nvPr>
        </p:nvSpPr>
        <p:spPr>
          <a:xfrm>
            <a:off x="3157220" y="968654"/>
            <a:ext cx="2820670" cy="543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PROCESSOS</a:t>
            </a:r>
            <a:endParaRPr sz="3400"/>
          </a:p>
        </p:txBody>
      </p:sp>
      <p:grpSp>
        <p:nvGrpSpPr>
          <p:cNvPr id="143" name="Google Shape;143;p9"/>
          <p:cNvGrpSpPr/>
          <p:nvPr/>
        </p:nvGrpSpPr>
        <p:grpSpPr>
          <a:xfrm>
            <a:off x="684530" y="1513484"/>
            <a:ext cx="7764780" cy="4827270"/>
            <a:chOff x="684530" y="1513484"/>
            <a:chExt cx="7764780" cy="4827270"/>
          </a:xfrm>
        </p:grpSpPr>
        <p:sp>
          <p:nvSpPr>
            <p:cNvPr id="144" name="Google Shape;144;p9"/>
            <p:cNvSpPr/>
            <p:nvPr/>
          </p:nvSpPr>
          <p:spPr>
            <a:xfrm>
              <a:off x="684530" y="1513484"/>
              <a:ext cx="7764780" cy="2449830"/>
            </a:xfrm>
            <a:custGeom>
              <a:rect b="b" l="l" r="r" t="t"/>
              <a:pathLst>
                <a:path extrusionOk="0" h="2449829" w="7764780">
                  <a:moveTo>
                    <a:pt x="7764780" y="0"/>
                  </a:moveTo>
                  <a:lnTo>
                    <a:pt x="0" y="0"/>
                  </a:lnTo>
                  <a:lnTo>
                    <a:pt x="0" y="2449830"/>
                  </a:lnTo>
                  <a:lnTo>
                    <a:pt x="7764780" y="2449830"/>
                  </a:lnTo>
                  <a:close/>
                </a:path>
              </a:pathLst>
            </a:custGeom>
            <a:solidFill>
              <a:srgbClr val="9DC44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684530" y="1513484"/>
              <a:ext cx="7764780" cy="2449830"/>
            </a:xfrm>
            <a:custGeom>
              <a:rect b="b" l="l" r="r" t="t"/>
              <a:pathLst>
                <a:path extrusionOk="0" h="2449829" w="7764780">
                  <a:moveTo>
                    <a:pt x="3883660" y="2449830"/>
                  </a:moveTo>
                  <a:lnTo>
                    <a:pt x="0" y="2449830"/>
                  </a:lnTo>
                  <a:lnTo>
                    <a:pt x="0" y="0"/>
                  </a:lnTo>
                  <a:lnTo>
                    <a:pt x="7764780" y="0"/>
                  </a:lnTo>
                  <a:lnTo>
                    <a:pt x="7764780" y="2449830"/>
                  </a:lnTo>
                  <a:lnTo>
                    <a:pt x="3883660" y="2449830"/>
                  </a:lnTo>
                  <a:close/>
                </a:path>
              </a:pathLst>
            </a:custGeom>
            <a:noFill/>
            <a:ln cap="flat" cmpd="sng" w="12575">
              <a:solidFill>
                <a:srgbClr val="9DC4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684530" y="3963314"/>
              <a:ext cx="7764780" cy="2377440"/>
            </a:xfrm>
            <a:custGeom>
              <a:rect b="b" l="l" r="r" t="t"/>
              <a:pathLst>
                <a:path extrusionOk="0" h="2377440" w="7764780">
                  <a:moveTo>
                    <a:pt x="7764780" y="0"/>
                  </a:moveTo>
                  <a:lnTo>
                    <a:pt x="0" y="0"/>
                  </a:lnTo>
                  <a:lnTo>
                    <a:pt x="0" y="2377440"/>
                  </a:lnTo>
                  <a:lnTo>
                    <a:pt x="7764780" y="2377440"/>
                  </a:lnTo>
                  <a:close/>
                </a:path>
              </a:pathLst>
            </a:custGeom>
            <a:solidFill>
              <a:srgbClr val="DDE9CE">
                <a:alpha val="8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684530" y="3963314"/>
              <a:ext cx="7764780" cy="2377440"/>
            </a:xfrm>
            <a:custGeom>
              <a:rect b="b" l="l" r="r" t="t"/>
              <a:pathLst>
                <a:path extrusionOk="0" h="2377440" w="7764780">
                  <a:moveTo>
                    <a:pt x="3883660" y="2377440"/>
                  </a:moveTo>
                  <a:lnTo>
                    <a:pt x="0" y="2377440"/>
                  </a:lnTo>
                  <a:lnTo>
                    <a:pt x="0" y="0"/>
                  </a:lnTo>
                  <a:lnTo>
                    <a:pt x="7764780" y="0"/>
                  </a:lnTo>
                  <a:lnTo>
                    <a:pt x="7764780" y="2377440"/>
                  </a:lnTo>
                  <a:lnTo>
                    <a:pt x="3883660" y="2377440"/>
                  </a:lnTo>
                  <a:close/>
                </a:path>
              </a:pathLst>
            </a:custGeom>
            <a:noFill/>
            <a:ln cap="flat" cmpd="sng" w="12575">
              <a:solidFill>
                <a:srgbClr val="DDE9C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8" name="Google Shape;148;p9"/>
          <p:cNvSpPr txBox="1"/>
          <p:nvPr/>
        </p:nvSpPr>
        <p:spPr>
          <a:xfrm>
            <a:off x="630675" y="1697625"/>
            <a:ext cx="7764900" cy="39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975">
            <a:spAutoFit/>
          </a:bodyPr>
          <a:lstStyle/>
          <a:p>
            <a:pPr indent="-5079" lvl="0" marL="195580" marR="111760" rtl="0" algn="ctr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Simplificando, podemos entender um processo  como um programa em execução o que envolve o  </a:t>
            </a:r>
            <a:r>
              <a:rPr b="1" lang="en-US" sz="240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código do programa</a:t>
            </a: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, os </a:t>
            </a:r>
            <a:r>
              <a:rPr b="1" lang="en-US" sz="240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dados em uso</a:t>
            </a: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, os  </a:t>
            </a:r>
            <a:r>
              <a:rPr b="1" lang="en-US" sz="240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registradores do processador</a:t>
            </a: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, sua </a:t>
            </a:r>
            <a:r>
              <a:rPr b="1" lang="en-US" sz="240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pilha (stack) </a:t>
            </a: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  o </a:t>
            </a:r>
            <a:r>
              <a:rPr b="1" lang="en-US" sz="240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contador de programa </a:t>
            </a: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além de outras  informações relacionadas a sua execução.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5400" marR="17780" rtl="0" algn="l">
              <a:lnSpc>
                <a:spcPct val="89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Exemplos de processos computacionais</a:t>
            </a:r>
            <a:endParaRPr/>
          </a:p>
          <a:p>
            <a:pPr indent="-228600" lvl="0" marL="254000" marR="17780" rtl="0" algn="l">
              <a:lnSpc>
                <a:spcPct val="899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•"/>
            </a:pPr>
            <a:r>
              <a:rPr lang="en-US" sz="2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Impressão de um documento</a:t>
            </a:r>
            <a:endParaRPr sz="2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54000" marR="17780" rtl="0" algn="l">
              <a:lnSpc>
                <a:spcPct val="899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•"/>
            </a:pPr>
            <a:r>
              <a:rPr lang="en-US" sz="2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Cópia de um arquivo</a:t>
            </a:r>
            <a:endParaRPr sz="2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54000" marR="17780" rtl="0" algn="l">
              <a:lnSpc>
                <a:spcPct val="899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•"/>
            </a:pPr>
            <a:r>
              <a:rPr lang="en-US" sz="2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compilação de um programa</a:t>
            </a:r>
            <a:endParaRPr sz="2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254000" marR="17780" rtl="0" algn="l">
              <a:lnSpc>
                <a:spcPct val="899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oto Sans Symbols"/>
              <a:buChar char="•"/>
            </a:pPr>
            <a:r>
              <a:rPr lang="en-US" sz="2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Execução de um programa qualquer</a:t>
            </a:r>
            <a:endParaRPr sz="2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/>
          <p:nvPr>
            <p:ph type="title"/>
          </p:nvPr>
        </p:nvSpPr>
        <p:spPr>
          <a:xfrm>
            <a:off x="1800860" y="705764"/>
            <a:ext cx="5492115" cy="543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MODELO DE PROCESSO</a:t>
            </a:r>
            <a:endParaRPr sz="3400"/>
          </a:p>
        </p:txBody>
      </p:sp>
      <p:sp>
        <p:nvSpPr>
          <p:cNvPr id="154" name="Google Shape;154;p10"/>
          <p:cNvSpPr txBox="1"/>
          <p:nvPr/>
        </p:nvSpPr>
        <p:spPr>
          <a:xfrm>
            <a:off x="331470" y="4905400"/>
            <a:ext cx="7352665" cy="1550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75">
            <a:spAutoFit/>
          </a:bodyPr>
          <a:lstStyle/>
          <a:p>
            <a:pPr indent="-463550" lvl="0" marL="4762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50"/>
              <a:buFont typeface="Trebuchet MS"/>
              <a:buAutoNum type="alphaLcParenR"/>
            </a:pPr>
            <a:r>
              <a:rPr lang="en-US" sz="23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Multiprogramação com 4 programas na memória;</a:t>
            </a:r>
            <a:endParaRPr sz="23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63550" lvl="0" marL="476250" marR="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FFFFFF"/>
              </a:buClr>
              <a:buSzPts val="2350"/>
              <a:buFont typeface="Trebuchet MS"/>
              <a:buAutoNum type="alphaLcParenR"/>
            </a:pPr>
            <a:r>
              <a:rPr lang="en-US" sz="23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Modelo conceitual de 4 processos independentes;</a:t>
            </a:r>
            <a:endParaRPr sz="23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63550" lvl="0" marL="476250" marR="67945" rtl="0" algn="l">
              <a:lnSpc>
                <a:spcPct val="107659"/>
              </a:lnSpc>
              <a:spcBef>
                <a:spcPts val="665"/>
              </a:spcBef>
              <a:spcAft>
                <a:spcPts val="0"/>
              </a:spcAft>
              <a:buClr>
                <a:srgbClr val="FFFFFF"/>
              </a:buClr>
              <a:buSzPts val="2350"/>
              <a:buFont typeface="Trebuchet MS"/>
              <a:buAutoNum type="alphaLcParenR"/>
            </a:pPr>
            <a:r>
              <a:rPr lang="en-US" sz="235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Apenas um programa está ativo num determinado  instante.</a:t>
            </a:r>
            <a:endParaRPr sz="23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5" name="Google Shape;155;p10"/>
          <p:cNvSpPr/>
          <p:nvPr/>
        </p:nvSpPr>
        <p:spPr>
          <a:xfrm>
            <a:off x="254000" y="1700174"/>
            <a:ext cx="8587740" cy="26644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type="title"/>
          </p:nvPr>
        </p:nvSpPr>
        <p:spPr>
          <a:xfrm>
            <a:off x="1634489" y="425094"/>
            <a:ext cx="5490845" cy="543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MODELO DE PROCESSO</a:t>
            </a:r>
            <a:endParaRPr sz="3400"/>
          </a:p>
        </p:txBody>
      </p:sp>
      <p:sp>
        <p:nvSpPr>
          <p:cNvPr id="161" name="Google Shape;161;p11"/>
          <p:cNvSpPr/>
          <p:nvPr/>
        </p:nvSpPr>
        <p:spPr>
          <a:xfrm>
            <a:off x="688340" y="1197254"/>
            <a:ext cx="8167370" cy="1270"/>
          </a:xfrm>
          <a:custGeom>
            <a:rect b="b" l="l" r="r" t="t"/>
            <a:pathLst>
              <a:path extrusionOk="0" h="1269" w="8167370">
                <a:moveTo>
                  <a:pt x="0" y="0"/>
                </a:moveTo>
                <a:lnTo>
                  <a:pt x="8167369" y="1269"/>
                </a:lnTo>
              </a:path>
            </a:pathLst>
          </a:custGeom>
          <a:noFill/>
          <a:ln cap="flat" cmpd="sng" w="19025">
            <a:solidFill>
              <a:srgbClr val="9DC4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1"/>
          <p:cNvSpPr txBox="1"/>
          <p:nvPr/>
        </p:nvSpPr>
        <p:spPr>
          <a:xfrm>
            <a:off x="745490" y="1212494"/>
            <a:ext cx="8006080" cy="4312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975">
            <a:spAutoFit/>
          </a:bodyPr>
          <a:lstStyle/>
          <a:p>
            <a:pPr indent="0" lvl="0" marL="12700" marR="273685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 </a:t>
            </a:r>
            <a:r>
              <a:rPr lang="en-US" sz="240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processo </a:t>
            </a: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é uma  </a:t>
            </a:r>
            <a:r>
              <a:rPr lang="en-US" sz="2400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unidade de contexto</a:t>
            </a:r>
            <a:endParaRPr sz="2400"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273685" rtl="0" algn="l">
              <a:lnSpc>
                <a:spcPct val="107916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273685" rtl="0" algn="l">
              <a:lnSpc>
                <a:spcPct val="107916"/>
              </a:lnSpc>
              <a:spcBef>
                <a:spcPts val="42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Contêiner de recursos  utilizados por uma ou mais tarefas para sua execução.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07916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5080" rtl="0" algn="l">
              <a:lnSpc>
                <a:spcPct val="107916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Os processos são isolados entre si pelos mecanismos de  proteção providos pelo hardware (isolamento de áreas  de memória, níveis de operação e chamadas de sistema)  e pela própria gerência de tarefas, que atribui os  recursos aos processos (e não às tarefas), impedindo que  uma tarefa em execução no processo </a:t>
            </a:r>
            <a:r>
              <a:rPr b="1" i="1" lang="en-US" sz="240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pa </a:t>
            </a: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acesse um  recurso atribuído ao processo </a:t>
            </a:r>
            <a:r>
              <a:rPr b="1" i="1" lang="en-US" sz="240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pb</a:t>
            </a: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type="title"/>
          </p:nvPr>
        </p:nvSpPr>
        <p:spPr>
          <a:xfrm>
            <a:off x="656590" y="578764"/>
            <a:ext cx="7828915" cy="543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IMPLEMENTAÇÃO DE PROCESSOS</a:t>
            </a:r>
            <a:endParaRPr sz="3400"/>
          </a:p>
        </p:txBody>
      </p:sp>
      <p:sp>
        <p:nvSpPr>
          <p:cNvPr id="168" name="Google Shape;168;p12"/>
          <p:cNvSpPr/>
          <p:nvPr/>
        </p:nvSpPr>
        <p:spPr>
          <a:xfrm>
            <a:off x="251460" y="1505864"/>
            <a:ext cx="8641080" cy="81025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2"/>
          <p:cNvSpPr txBox="1"/>
          <p:nvPr/>
        </p:nvSpPr>
        <p:spPr>
          <a:xfrm>
            <a:off x="372109" y="1574444"/>
            <a:ext cx="8326120" cy="15163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525">
            <a:spAutoFit/>
          </a:bodyPr>
          <a:lstStyle/>
          <a:p>
            <a:pPr indent="0" lvl="0" marL="38100" marR="30480" rtl="0" algn="l">
              <a:lnSpc>
                <a:spcPct val="1076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Para implementar o modelo de processo o SO mantém a “Tabela de  Processos” em execução.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325120" marR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Char char="•"/>
            </a:pPr>
            <a:r>
              <a:rPr lang="en-US"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Uma entrada para cada processo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325120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Char char="•"/>
            </a:pPr>
            <a:r>
              <a:rPr lang="en-US"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Armazena todos os dados sobre os processos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325120" marR="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Char char="•"/>
            </a:pPr>
            <a:r>
              <a:rPr lang="en-US" sz="1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Exemplo: entrada na tabela de processos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70" name="Google Shape;170;p12"/>
          <p:cNvGraphicFramePr/>
          <p:nvPr/>
        </p:nvGraphicFramePr>
        <p:xfrm>
          <a:off x="318460" y="328101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{81BBB204-13E0-4CB7-8866-70CAA03EAF81}</a:tableStyleId>
              </a:tblPr>
              <a:tblGrid>
                <a:gridCol w="2877825"/>
                <a:gridCol w="2834650"/>
                <a:gridCol w="2856225"/>
              </a:tblGrid>
              <a:tr h="30367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sng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Gerenc. de processos</a:t>
                      </a:r>
                      <a:endParaRPr b="1" sz="1400" u="sng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9DC4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DC4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DC4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F1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sng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Gerenc. Memória</a:t>
                      </a:r>
                      <a:endParaRPr b="1" sz="1400" u="sng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9DC4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DC4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DC4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F1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sng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Gereciamento de Arquivos</a:t>
                      </a:r>
                      <a:endParaRPr b="1" sz="1400" u="sng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4300" marB="0" marR="0" marL="0">
                    <a:lnL cap="flat" cmpd="sng" w="12700">
                      <a:solidFill>
                        <a:srgbClr val="9DC4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DC4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DC4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F1DF"/>
                    </a:solidFill>
                  </a:tcPr>
                </a:tc>
              </a:tr>
              <a:tr h="53595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ID processo</a:t>
                      </a:r>
                      <a:endParaRPr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91440" marR="0" rtl="0" algn="l">
                        <a:lnSpc>
                          <a:spcPct val="132857"/>
                        </a:lnSpc>
                        <a:spcBef>
                          <a:spcPts val="27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Registradores</a:t>
                      </a:r>
                      <a:endParaRPr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8250" marB="0" marR="0" marL="0">
                    <a:lnL cap="flat" cmpd="sng" w="12700">
                      <a:solidFill>
                        <a:srgbClr val="9DC4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DC4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F1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230504" rtl="0" algn="l">
                        <a:lnSpc>
                          <a:spcPct val="133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Ponteiro para segmento de  Código</a:t>
                      </a:r>
                      <a:endParaRPr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1600" marB="0" marR="0" marL="0">
                    <a:lnL cap="flat" cmpd="sng" w="12700">
                      <a:solidFill>
                        <a:srgbClr val="9DC4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DC4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F1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Diretório-raiz</a:t>
                      </a:r>
                      <a:endParaRPr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90805" marR="0" rtl="0" algn="l">
                        <a:lnSpc>
                          <a:spcPct val="132857"/>
                        </a:lnSpc>
                        <a:spcBef>
                          <a:spcPts val="27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Diretório de trabalho</a:t>
                      </a:r>
                      <a:endParaRPr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8250" marB="0" marR="0" marL="0">
                    <a:lnL cap="flat" cmpd="sng" w="12700">
                      <a:solidFill>
                        <a:srgbClr val="9DC4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DC4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F1DF"/>
                    </a:solidFill>
                  </a:tcPr>
                </a:tc>
              </a:tr>
              <a:tr h="1092200">
                <a:tc>
                  <a:txBody>
                    <a:bodyPr/>
                    <a:lstStyle/>
                    <a:p>
                      <a:pPr indent="0" lvl="0" marL="91440" marR="638810" rtl="0" algn="l">
                        <a:lnSpc>
                          <a:spcPct val="105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Contador de programa  Palavra de estado do  programa</a:t>
                      </a:r>
                      <a:endParaRPr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27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Ponteiro de pilha</a:t>
                      </a:r>
                      <a:endParaRPr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5250" marB="0" marR="0" marL="0">
                    <a:lnL cap="flat" cmpd="sng" w="12700">
                      <a:solidFill>
                        <a:srgbClr val="9DC4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DC4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F1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1440" marR="230504" rtl="0" algn="l">
                        <a:lnSpc>
                          <a:spcPct val="13357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Ponteiro para segmento de  dados</a:t>
                      </a:r>
                      <a:endParaRPr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91440" marR="230504" rtl="0" algn="l">
                        <a:lnSpc>
                          <a:spcPct val="133571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SzPts val="1400"/>
                        <a:buFont typeface="Trebuchet MS"/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Ponteiro para segmento de  lacuna (heap)</a:t>
                      </a:r>
                      <a:endParaRPr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91440" marR="230504" rtl="0" algn="l">
                        <a:lnSpc>
                          <a:spcPct val="133571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Ponteiro para segmento de  pilha</a:t>
                      </a:r>
                      <a:endParaRPr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1275" marB="0" marR="0" marL="0">
                    <a:lnL cap="flat" cmpd="sng" w="12700">
                      <a:solidFill>
                        <a:srgbClr val="9DC4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DC4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F1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0805" marR="553720" rtl="0" algn="l">
                        <a:lnSpc>
                          <a:spcPct val="15642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Descritores de arquivos  ID Usuario (dono)</a:t>
                      </a:r>
                      <a:endParaRPr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90805" marR="0" rtl="0" algn="l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ID Grupo (dono)</a:t>
                      </a:r>
                      <a:endParaRPr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525" marB="0" marR="0" marL="0">
                    <a:lnL cap="flat" cmpd="sng" w="12700">
                      <a:solidFill>
                        <a:srgbClr val="9DC4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DC4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F1DF"/>
                    </a:solidFill>
                  </a:tcPr>
                </a:tc>
              </a:tr>
              <a:tr h="27877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Prioridade</a:t>
                      </a:r>
                      <a:endParaRPr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8250" marB="0" marR="0" marL="0">
                    <a:lnL cap="flat" cmpd="sng" w="12700">
                      <a:solidFill>
                        <a:srgbClr val="9DC4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DC4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F1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9DC4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DC4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F1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9DC4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DC4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F1DF"/>
                    </a:solidFill>
                  </a:tcPr>
                </a:tc>
              </a:tr>
              <a:tr h="27877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Param. Escalonamento</a:t>
                      </a:r>
                      <a:endParaRPr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8900" marB="0" marR="0" marL="0">
                    <a:lnL cap="flat" cmpd="sng" w="12700">
                      <a:solidFill>
                        <a:srgbClr val="9DC4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DC4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F1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9DC4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DC4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F1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9DC4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DC4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F1DF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Processo pai</a:t>
                      </a:r>
                      <a:endParaRPr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8250" marB="0" marR="0" marL="0">
                    <a:lnL cap="flat" cmpd="sng" w="12700">
                      <a:solidFill>
                        <a:srgbClr val="9DC4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DC4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F1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9DC4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DC4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F1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9DC4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DC4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F1DF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Grupo do processo</a:t>
                      </a:r>
                      <a:endParaRPr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8250" marB="0" marR="0" marL="0">
                    <a:lnL cap="flat" cmpd="sng" w="12700">
                      <a:solidFill>
                        <a:srgbClr val="9DC4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DC4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F1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9DC4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DC4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F1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9DC4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DC4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F1DF"/>
                    </a:solidFill>
                  </a:tcPr>
                </a:tc>
              </a:tr>
              <a:tr h="410050"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Quantum</a:t>
                      </a:r>
                      <a:endParaRPr sz="14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8250" marB="0" marR="0" marL="0">
                    <a:lnL cap="flat" cmpd="sng" w="12700">
                      <a:solidFill>
                        <a:srgbClr val="9DC4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DC4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9DC4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9DC4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DC4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9DC4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9DC4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DC4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9DC4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D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/>
          <p:nvPr>
            <p:ph type="title"/>
          </p:nvPr>
        </p:nvSpPr>
        <p:spPr>
          <a:xfrm>
            <a:off x="1634489" y="425094"/>
            <a:ext cx="5490845" cy="543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MODELO DE PROCESSO</a:t>
            </a:r>
            <a:endParaRPr sz="3400"/>
          </a:p>
        </p:txBody>
      </p:sp>
      <p:sp>
        <p:nvSpPr>
          <p:cNvPr id="176" name="Google Shape;176;p13"/>
          <p:cNvSpPr/>
          <p:nvPr/>
        </p:nvSpPr>
        <p:spPr>
          <a:xfrm>
            <a:off x="689609" y="1260754"/>
            <a:ext cx="7446009" cy="458089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" name="Google Shape;177;p13"/>
          <p:cNvGrpSpPr/>
          <p:nvPr/>
        </p:nvGrpSpPr>
        <p:grpSpPr>
          <a:xfrm>
            <a:off x="288290" y="6055004"/>
            <a:ext cx="8747760" cy="541020"/>
            <a:chOff x="288290" y="6055004"/>
            <a:chExt cx="8747760" cy="541020"/>
          </a:xfrm>
        </p:grpSpPr>
        <p:sp>
          <p:nvSpPr>
            <p:cNvPr id="178" name="Google Shape;178;p13"/>
            <p:cNvSpPr/>
            <p:nvPr/>
          </p:nvSpPr>
          <p:spPr>
            <a:xfrm>
              <a:off x="288290" y="6055004"/>
              <a:ext cx="8747760" cy="541020"/>
            </a:xfrm>
            <a:custGeom>
              <a:rect b="b" l="l" r="r" t="t"/>
              <a:pathLst>
                <a:path extrusionOk="0" h="541020" w="8747760">
                  <a:moveTo>
                    <a:pt x="8685530" y="3809"/>
                  </a:moveTo>
                  <a:lnTo>
                    <a:pt x="62230" y="3809"/>
                  </a:lnTo>
                  <a:lnTo>
                    <a:pt x="57150" y="6349"/>
                  </a:lnTo>
                  <a:lnTo>
                    <a:pt x="53339" y="7619"/>
                  </a:lnTo>
                  <a:lnTo>
                    <a:pt x="49530" y="10159"/>
                  </a:lnTo>
                  <a:lnTo>
                    <a:pt x="44450" y="11429"/>
                  </a:lnTo>
                  <a:lnTo>
                    <a:pt x="40639" y="13969"/>
                  </a:lnTo>
                  <a:lnTo>
                    <a:pt x="36830" y="17779"/>
                  </a:lnTo>
                  <a:lnTo>
                    <a:pt x="29210" y="22859"/>
                  </a:lnTo>
                  <a:lnTo>
                    <a:pt x="25400" y="26669"/>
                  </a:lnTo>
                  <a:lnTo>
                    <a:pt x="22860" y="30479"/>
                  </a:lnTo>
                  <a:lnTo>
                    <a:pt x="16510" y="36829"/>
                  </a:lnTo>
                  <a:lnTo>
                    <a:pt x="11430" y="44449"/>
                  </a:lnTo>
                  <a:lnTo>
                    <a:pt x="8889" y="49529"/>
                  </a:lnTo>
                  <a:lnTo>
                    <a:pt x="6350" y="57149"/>
                  </a:lnTo>
                  <a:lnTo>
                    <a:pt x="3810" y="62229"/>
                  </a:lnTo>
                  <a:lnTo>
                    <a:pt x="2539" y="66039"/>
                  </a:lnTo>
                  <a:lnTo>
                    <a:pt x="1270" y="71119"/>
                  </a:lnTo>
                  <a:lnTo>
                    <a:pt x="1270" y="76199"/>
                  </a:lnTo>
                  <a:lnTo>
                    <a:pt x="0" y="81279"/>
                  </a:lnTo>
                  <a:lnTo>
                    <a:pt x="0" y="459739"/>
                  </a:lnTo>
                  <a:lnTo>
                    <a:pt x="1270" y="464819"/>
                  </a:lnTo>
                  <a:lnTo>
                    <a:pt x="1270" y="469899"/>
                  </a:lnTo>
                  <a:lnTo>
                    <a:pt x="2539" y="473709"/>
                  </a:lnTo>
                  <a:lnTo>
                    <a:pt x="3810" y="478789"/>
                  </a:lnTo>
                  <a:lnTo>
                    <a:pt x="6350" y="482599"/>
                  </a:lnTo>
                  <a:lnTo>
                    <a:pt x="7620" y="487679"/>
                  </a:lnTo>
                  <a:lnTo>
                    <a:pt x="8889" y="491489"/>
                  </a:lnTo>
                  <a:lnTo>
                    <a:pt x="13970" y="499109"/>
                  </a:lnTo>
                  <a:lnTo>
                    <a:pt x="16510" y="504189"/>
                  </a:lnTo>
                  <a:lnTo>
                    <a:pt x="20320" y="506729"/>
                  </a:lnTo>
                  <a:lnTo>
                    <a:pt x="25400" y="514349"/>
                  </a:lnTo>
                  <a:lnTo>
                    <a:pt x="29210" y="518159"/>
                  </a:lnTo>
                  <a:lnTo>
                    <a:pt x="44450" y="528319"/>
                  </a:lnTo>
                  <a:lnTo>
                    <a:pt x="49530" y="530859"/>
                  </a:lnTo>
                  <a:lnTo>
                    <a:pt x="53339" y="533399"/>
                  </a:lnTo>
                  <a:lnTo>
                    <a:pt x="57150" y="534669"/>
                  </a:lnTo>
                  <a:lnTo>
                    <a:pt x="62230" y="535939"/>
                  </a:lnTo>
                  <a:lnTo>
                    <a:pt x="66039" y="537209"/>
                  </a:lnTo>
                  <a:lnTo>
                    <a:pt x="76200" y="539749"/>
                  </a:lnTo>
                  <a:lnTo>
                    <a:pt x="80010" y="541019"/>
                  </a:lnTo>
                  <a:lnTo>
                    <a:pt x="8662669" y="541019"/>
                  </a:lnTo>
                  <a:lnTo>
                    <a:pt x="8667750" y="539749"/>
                  </a:lnTo>
                  <a:lnTo>
                    <a:pt x="8671560" y="539749"/>
                  </a:lnTo>
                  <a:lnTo>
                    <a:pt x="8681719" y="537209"/>
                  </a:lnTo>
                  <a:lnTo>
                    <a:pt x="8685530" y="535939"/>
                  </a:lnTo>
                  <a:lnTo>
                    <a:pt x="8690610" y="534669"/>
                  </a:lnTo>
                  <a:lnTo>
                    <a:pt x="8694419" y="532129"/>
                  </a:lnTo>
                  <a:lnTo>
                    <a:pt x="8698230" y="530859"/>
                  </a:lnTo>
                  <a:lnTo>
                    <a:pt x="8703310" y="528319"/>
                  </a:lnTo>
                  <a:lnTo>
                    <a:pt x="8714740" y="520699"/>
                  </a:lnTo>
                  <a:lnTo>
                    <a:pt x="8718550" y="516889"/>
                  </a:lnTo>
                  <a:lnTo>
                    <a:pt x="8722360" y="514349"/>
                  </a:lnTo>
                  <a:lnTo>
                    <a:pt x="8727440" y="506729"/>
                  </a:lnTo>
                  <a:lnTo>
                    <a:pt x="8731250" y="502919"/>
                  </a:lnTo>
                  <a:lnTo>
                    <a:pt x="8738869" y="491489"/>
                  </a:lnTo>
                  <a:lnTo>
                    <a:pt x="8740140" y="487679"/>
                  </a:lnTo>
                  <a:lnTo>
                    <a:pt x="8741410" y="482599"/>
                  </a:lnTo>
                  <a:lnTo>
                    <a:pt x="8743950" y="477519"/>
                  </a:lnTo>
                  <a:lnTo>
                    <a:pt x="8745219" y="473709"/>
                  </a:lnTo>
                  <a:lnTo>
                    <a:pt x="8746490" y="468629"/>
                  </a:lnTo>
                  <a:lnTo>
                    <a:pt x="8746490" y="464819"/>
                  </a:lnTo>
                  <a:lnTo>
                    <a:pt x="8747760" y="459739"/>
                  </a:lnTo>
                  <a:lnTo>
                    <a:pt x="8747760" y="81279"/>
                  </a:lnTo>
                  <a:lnTo>
                    <a:pt x="8746490" y="76199"/>
                  </a:lnTo>
                  <a:lnTo>
                    <a:pt x="8746490" y="71119"/>
                  </a:lnTo>
                  <a:lnTo>
                    <a:pt x="8743950" y="66039"/>
                  </a:lnTo>
                  <a:lnTo>
                    <a:pt x="8743950" y="62229"/>
                  </a:lnTo>
                  <a:lnTo>
                    <a:pt x="8741410" y="57149"/>
                  </a:lnTo>
                  <a:lnTo>
                    <a:pt x="8740140" y="53339"/>
                  </a:lnTo>
                  <a:lnTo>
                    <a:pt x="8737600" y="49529"/>
                  </a:lnTo>
                  <a:lnTo>
                    <a:pt x="8736330" y="44449"/>
                  </a:lnTo>
                  <a:lnTo>
                    <a:pt x="8733790" y="40639"/>
                  </a:lnTo>
                  <a:lnTo>
                    <a:pt x="8729980" y="36829"/>
                  </a:lnTo>
                  <a:lnTo>
                    <a:pt x="8727440" y="33019"/>
                  </a:lnTo>
                  <a:lnTo>
                    <a:pt x="8714740" y="20319"/>
                  </a:lnTo>
                  <a:lnTo>
                    <a:pt x="8710930" y="17779"/>
                  </a:lnTo>
                  <a:lnTo>
                    <a:pt x="8707119" y="13969"/>
                  </a:lnTo>
                  <a:lnTo>
                    <a:pt x="8703310" y="11429"/>
                  </a:lnTo>
                  <a:lnTo>
                    <a:pt x="8698230" y="10159"/>
                  </a:lnTo>
                  <a:lnTo>
                    <a:pt x="8694419" y="7619"/>
                  </a:lnTo>
                  <a:lnTo>
                    <a:pt x="8690610" y="6349"/>
                  </a:lnTo>
                  <a:lnTo>
                    <a:pt x="8685530" y="3809"/>
                  </a:lnTo>
                  <a:close/>
                </a:path>
                <a:path extrusionOk="0" h="541020" w="8747760">
                  <a:moveTo>
                    <a:pt x="8676640" y="1269"/>
                  </a:moveTo>
                  <a:lnTo>
                    <a:pt x="71120" y="1269"/>
                  </a:lnTo>
                  <a:lnTo>
                    <a:pt x="66039" y="3809"/>
                  </a:lnTo>
                  <a:lnTo>
                    <a:pt x="8681719" y="3809"/>
                  </a:lnTo>
                  <a:lnTo>
                    <a:pt x="8676640" y="1269"/>
                  </a:lnTo>
                  <a:close/>
                </a:path>
                <a:path extrusionOk="0" h="541020" w="8747760">
                  <a:moveTo>
                    <a:pt x="8666480" y="0"/>
                  </a:moveTo>
                  <a:lnTo>
                    <a:pt x="80010" y="0"/>
                  </a:lnTo>
                  <a:lnTo>
                    <a:pt x="76200" y="1269"/>
                  </a:lnTo>
                  <a:lnTo>
                    <a:pt x="8671560" y="1269"/>
                  </a:lnTo>
                  <a:lnTo>
                    <a:pt x="8666480" y="0"/>
                  </a:lnTo>
                  <a:close/>
                </a:path>
              </a:pathLst>
            </a:custGeom>
            <a:solidFill>
              <a:srgbClr val="9DC44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288290" y="6055004"/>
              <a:ext cx="8747760" cy="541020"/>
            </a:xfrm>
            <a:custGeom>
              <a:rect b="b" l="l" r="r" t="t"/>
              <a:pathLst>
                <a:path extrusionOk="0" h="541020" w="8747760">
                  <a:moveTo>
                    <a:pt x="0" y="90169"/>
                  </a:moveTo>
                  <a:lnTo>
                    <a:pt x="0" y="85089"/>
                  </a:lnTo>
                  <a:lnTo>
                    <a:pt x="0" y="81279"/>
                  </a:lnTo>
                  <a:lnTo>
                    <a:pt x="1270" y="76199"/>
                  </a:lnTo>
                  <a:lnTo>
                    <a:pt x="1270" y="71119"/>
                  </a:lnTo>
                  <a:lnTo>
                    <a:pt x="2539" y="66039"/>
                  </a:lnTo>
                  <a:lnTo>
                    <a:pt x="3810" y="62229"/>
                  </a:lnTo>
                  <a:lnTo>
                    <a:pt x="6350" y="57149"/>
                  </a:lnTo>
                  <a:lnTo>
                    <a:pt x="7620" y="53339"/>
                  </a:lnTo>
                  <a:lnTo>
                    <a:pt x="8889" y="49529"/>
                  </a:lnTo>
                  <a:lnTo>
                    <a:pt x="11430" y="44449"/>
                  </a:lnTo>
                  <a:lnTo>
                    <a:pt x="13970" y="40639"/>
                  </a:lnTo>
                  <a:lnTo>
                    <a:pt x="16510" y="36829"/>
                  </a:lnTo>
                  <a:lnTo>
                    <a:pt x="20320" y="33019"/>
                  </a:lnTo>
                  <a:lnTo>
                    <a:pt x="22860" y="30479"/>
                  </a:lnTo>
                  <a:lnTo>
                    <a:pt x="25400" y="26669"/>
                  </a:lnTo>
                  <a:lnTo>
                    <a:pt x="29210" y="22859"/>
                  </a:lnTo>
                  <a:lnTo>
                    <a:pt x="33020" y="20319"/>
                  </a:lnTo>
                  <a:lnTo>
                    <a:pt x="36830" y="17779"/>
                  </a:lnTo>
                  <a:lnTo>
                    <a:pt x="40639" y="13969"/>
                  </a:lnTo>
                  <a:lnTo>
                    <a:pt x="44450" y="11429"/>
                  </a:lnTo>
                  <a:lnTo>
                    <a:pt x="49530" y="10159"/>
                  </a:lnTo>
                  <a:lnTo>
                    <a:pt x="53339" y="7619"/>
                  </a:lnTo>
                  <a:lnTo>
                    <a:pt x="57150" y="6349"/>
                  </a:lnTo>
                  <a:lnTo>
                    <a:pt x="62230" y="3809"/>
                  </a:lnTo>
                  <a:lnTo>
                    <a:pt x="66039" y="3809"/>
                  </a:lnTo>
                  <a:lnTo>
                    <a:pt x="71120" y="1269"/>
                  </a:lnTo>
                  <a:lnTo>
                    <a:pt x="76200" y="1269"/>
                  </a:lnTo>
                  <a:lnTo>
                    <a:pt x="80010" y="0"/>
                  </a:lnTo>
                  <a:lnTo>
                    <a:pt x="8657590" y="0"/>
                  </a:lnTo>
                  <a:lnTo>
                    <a:pt x="8666480" y="0"/>
                  </a:lnTo>
                  <a:lnTo>
                    <a:pt x="8671560" y="1269"/>
                  </a:lnTo>
                  <a:lnTo>
                    <a:pt x="8676640" y="1269"/>
                  </a:lnTo>
                  <a:lnTo>
                    <a:pt x="8681719" y="3809"/>
                  </a:lnTo>
                  <a:lnTo>
                    <a:pt x="8685530" y="3809"/>
                  </a:lnTo>
                  <a:lnTo>
                    <a:pt x="8690610" y="6349"/>
                  </a:lnTo>
                  <a:lnTo>
                    <a:pt x="8694419" y="7619"/>
                  </a:lnTo>
                  <a:lnTo>
                    <a:pt x="8698230" y="10159"/>
                  </a:lnTo>
                  <a:lnTo>
                    <a:pt x="8703310" y="11429"/>
                  </a:lnTo>
                  <a:lnTo>
                    <a:pt x="8707119" y="13969"/>
                  </a:lnTo>
                  <a:lnTo>
                    <a:pt x="8710930" y="17779"/>
                  </a:lnTo>
                  <a:lnTo>
                    <a:pt x="8714740" y="20319"/>
                  </a:lnTo>
                  <a:lnTo>
                    <a:pt x="8717280" y="22859"/>
                  </a:lnTo>
                  <a:lnTo>
                    <a:pt x="8721090" y="26669"/>
                  </a:lnTo>
                  <a:lnTo>
                    <a:pt x="8724900" y="30479"/>
                  </a:lnTo>
                  <a:lnTo>
                    <a:pt x="8727440" y="33019"/>
                  </a:lnTo>
                  <a:lnTo>
                    <a:pt x="8729980" y="36829"/>
                  </a:lnTo>
                  <a:lnTo>
                    <a:pt x="8733790" y="40639"/>
                  </a:lnTo>
                  <a:lnTo>
                    <a:pt x="8736330" y="44449"/>
                  </a:lnTo>
                  <a:lnTo>
                    <a:pt x="8737600" y="49529"/>
                  </a:lnTo>
                  <a:lnTo>
                    <a:pt x="8740140" y="53339"/>
                  </a:lnTo>
                  <a:lnTo>
                    <a:pt x="8741410" y="57149"/>
                  </a:lnTo>
                  <a:lnTo>
                    <a:pt x="8743950" y="62229"/>
                  </a:lnTo>
                  <a:lnTo>
                    <a:pt x="8743950" y="66039"/>
                  </a:lnTo>
                  <a:lnTo>
                    <a:pt x="8746490" y="71119"/>
                  </a:lnTo>
                  <a:lnTo>
                    <a:pt x="8746490" y="76199"/>
                  </a:lnTo>
                  <a:lnTo>
                    <a:pt x="8747760" y="81279"/>
                  </a:lnTo>
                  <a:lnTo>
                    <a:pt x="8747760" y="450849"/>
                  </a:lnTo>
                  <a:lnTo>
                    <a:pt x="8747760" y="459739"/>
                  </a:lnTo>
                  <a:lnTo>
                    <a:pt x="8746490" y="464819"/>
                  </a:lnTo>
                  <a:lnTo>
                    <a:pt x="8746490" y="468629"/>
                  </a:lnTo>
                  <a:lnTo>
                    <a:pt x="8745219" y="473709"/>
                  </a:lnTo>
                  <a:lnTo>
                    <a:pt x="8743950" y="477519"/>
                  </a:lnTo>
                  <a:lnTo>
                    <a:pt x="8741410" y="482599"/>
                  </a:lnTo>
                  <a:lnTo>
                    <a:pt x="8740140" y="487679"/>
                  </a:lnTo>
                  <a:lnTo>
                    <a:pt x="8738869" y="491489"/>
                  </a:lnTo>
                  <a:lnTo>
                    <a:pt x="8736330" y="495299"/>
                  </a:lnTo>
                  <a:lnTo>
                    <a:pt x="8733790" y="499109"/>
                  </a:lnTo>
                  <a:lnTo>
                    <a:pt x="8731250" y="502919"/>
                  </a:lnTo>
                  <a:lnTo>
                    <a:pt x="8727440" y="506729"/>
                  </a:lnTo>
                  <a:lnTo>
                    <a:pt x="8724900" y="510539"/>
                  </a:lnTo>
                  <a:lnTo>
                    <a:pt x="8722360" y="514349"/>
                  </a:lnTo>
                  <a:lnTo>
                    <a:pt x="8718550" y="516889"/>
                  </a:lnTo>
                  <a:lnTo>
                    <a:pt x="8714740" y="520699"/>
                  </a:lnTo>
                  <a:lnTo>
                    <a:pt x="8710930" y="523239"/>
                  </a:lnTo>
                  <a:lnTo>
                    <a:pt x="8707119" y="525779"/>
                  </a:lnTo>
                  <a:lnTo>
                    <a:pt x="8703310" y="528319"/>
                  </a:lnTo>
                  <a:lnTo>
                    <a:pt x="8698230" y="530859"/>
                  </a:lnTo>
                  <a:lnTo>
                    <a:pt x="8694419" y="532129"/>
                  </a:lnTo>
                  <a:lnTo>
                    <a:pt x="8690610" y="534669"/>
                  </a:lnTo>
                  <a:lnTo>
                    <a:pt x="8685530" y="535939"/>
                  </a:lnTo>
                  <a:lnTo>
                    <a:pt x="8681719" y="537209"/>
                  </a:lnTo>
                  <a:lnTo>
                    <a:pt x="8676640" y="538479"/>
                  </a:lnTo>
                  <a:lnTo>
                    <a:pt x="8671560" y="539749"/>
                  </a:lnTo>
                  <a:lnTo>
                    <a:pt x="8667750" y="539749"/>
                  </a:lnTo>
                  <a:lnTo>
                    <a:pt x="8662669" y="541019"/>
                  </a:lnTo>
                  <a:lnTo>
                    <a:pt x="80010" y="541019"/>
                  </a:lnTo>
                  <a:lnTo>
                    <a:pt x="76200" y="539749"/>
                  </a:lnTo>
                  <a:lnTo>
                    <a:pt x="71120" y="538479"/>
                  </a:lnTo>
                  <a:lnTo>
                    <a:pt x="66039" y="537209"/>
                  </a:lnTo>
                  <a:lnTo>
                    <a:pt x="62230" y="535939"/>
                  </a:lnTo>
                  <a:lnTo>
                    <a:pt x="57150" y="534669"/>
                  </a:lnTo>
                  <a:lnTo>
                    <a:pt x="53339" y="533399"/>
                  </a:lnTo>
                  <a:lnTo>
                    <a:pt x="49530" y="530859"/>
                  </a:lnTo>
                  <a:lnTo>
                    <a:pt x="44450" y="528319"/>
                  </a:lnTo>
                  <a:lnTo>
                    <a:pt x="40639" y="525779"/>
                  </a:lnTo>
                  <a:lnTo>
                    <a:pt x="36830" y="523239"/>
                  </a:lnTo>
                  <a:lnTo>
                    <a:pt x="33020" y="520699"/>
                  </a:lnTo>
                  <a:lnTo>
                    <a:pt x="29210" y="518159"/>
                  </a:lnTo>
                  <a:lnTo>
                    <a:pt x="25400" y="514349"/>
                  </a:lnTo>
                  <a:lnTo>
                    <a:pt x="22860" y="510539"/>
                  </a:lnTo>
                  <a:lnTo>
                    <a:pt x="20320" y="506729"/>
                  </a:lnTo>
                  <a:lnTo>
                    <a:pt x="16510" y="504189"/>
                  </a:lnTo>
                  <a:lnTo>
                    <a:pt x="13970" y="499109"/>
                  </a:lnTo>
                  <a:lnTo>
                    <a:pt x="11430" y="495299"/>
                  </a:lnTo>
                  <a:lnTo>
                    <a:pt x="8889" y="491489"/>
                  </a:lnTo>
                  <a:lnTo>
                    <a:pt x="7620" y="487679"/>
                  </a:lnTo>
                  <a:lnTo>
                    <a:pt x="6350" y="482599"/>
                  </a:lnTo>
                  <a:lnTo>
                    <a:pt x="3810" y="478789"/>
                  </a:lnTo>
                  <a:lnTo>
                    <a:pt x="2539" y="473709"/>
                  </a:lnTo>
                  <a:lnTo>
                    <a:pt x="1270" y="469899"/>
                  </a:lnTo>
                  <a:lnTo>
                    <a:pt x="1270" y="464819"/>
                  </a:lnTo>
                  <a:lnTo>
                    <a:pt x="0" y="459739"/>
                  </a:lnTo>
                  <a:lnTo>
                    <a:pt x="0" y="455929"/>
                  </a:lnTo>
                  <a:lnTo>
                    <a:pt x="0" y="450849"/>
                  </a:lnTo>
                  <a:lnTo>
                    <a:pt x="0" y="90169"/>
                  </a:lnTo>
                  <a:close/>
                </a:path>
                <a:path extrusionOk="0" h="541020" w="8747760">
                  <a:moveTo>
                    <a:pt x="0" y="0"/>
                  </a:moveTo>
                  <a:lnTo>
                    <a:pt x="0" y="0"/>
                  </a:lnTo>
                </a:path>
                <a:path extrusionOk="0" h="541020" w="8747760">
                  <a:moveTo>
                    <a:pt x="8747760" y="541019"/>
                  </a:moveTo>
                  <a:lnTo>
                    <a:pt x="8747760" y="541019"/>
                  </a:lnTo>
                </a:path>
              </a:pathLst>
            </a:custGeom>
            <a:noFill/>
            <a:ln cap="flat" cmpd="sng" w="190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13"/>
          <p:cNvSpPr txBox="1"/>
          <p:nvPr/>
        </p:nvSpPr>
        <p:spPr>
          <a:xfrm>
            <a:off x="381000" y="6089294"/>
            <a:ext cx="7499984" cy="42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 processo visto como um contêiner de recursos.</a:t>
            </a:r>
            <a:endParaRPr sz="2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>
            <p:ph type="title"/>
          </p:nvPr>
        </p:nvSpPr>
        <p:spPr>
          <a:xfrm>
            <a:off x="1630679" y="500024"/>
            <a:ext cx="5869940" cy="543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CRIAÇÃO DE PROCESSOS</a:t>
            </a:r>
            <a:endParaRPr sz="3400"/>
          </a:p>
        </p:txBody>
      </p:sp>
      <p:sp>
        <p:nvSpPr>
          <p:cNvPr id="186" name="Google Shape;186;p14"/>
          <p:cNvSpPr/>
          <p:nvPr/>
        </p:nvSpPr>
        <p:spPr>
          <a:xfrm>
            <a:off x="468629" y="1767484"/>
            <a:ext cx="8230870" cy="12357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4"/>
          <p:cNvSpPr txBox="1"/>
          <p:nvPr/>
        </p:nvSpPr>
        <p:spPr>
          <a:xfrm>
            <a:off x="673100" y="1877974"/>
            <a:ext cx="7651115" cy="3482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575">
            <a:spAutoFit/>
          </a:bodyPr>
          <a:lstStyle/>
          <a:p>
            <a:pPr indent="0" lvl="0" marL="38100" marR="1706245" rtl="0" algn="l">
              <a:lnSpc>
                <a:spcPct val="1078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Eventos que levam a criação de  processos</a:t>
            </a:r>
            <a:endParaRPr sz="3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7329" lvl="0" marL="28448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Noto Sans Symbols"/>
              <a:buChar char="•"/>
            </a:pPr>
            <a:r>
              <a:rPr lang="en-US" sz="25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Inicialização do Sistema (no Unix: init);</a:t>
            </a:r>
            <a:endParaRPr sz="2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7329" lvl="0" marL="284480" marR="30480" rtl="0" algn="l">
              <a:lnSpc>
                <a:spcPct val="108000"/>
              </a:lnSpc>
              <a:spcBef>
                <a:spcPts val="53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Noto Sans Symbols"/>
              <a:buChar char="•"/>
            </a:pPr>
            <a:r>
              <a:rPr lang="en-US" sz="25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Processo envia chamada ao sistema requisitando a  criação de um novo processo filho (ex: Apache);</a:t>
            </a:r>
            <a:endParaRPr sz="2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7329" lvl="0" marL="28448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Noto Sans Symbols"/>
              <a:buChar char="•"/>
            </a:pPr>
            <a:r>
              <a:rPr lang="en-US" sz="25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Usuário inicializa algum programa;</a:t>
            </a:r>
            <a:endParaRPr sz="2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7329" lvl="0" marL="28448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Noto Sans Symbols"/>
              <a:buChar char="•"/>
            </a:pPr>
            <a:r>
              <a:rPr lang="en-US" sz="25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Sistema de jobs inicializa um trabalho.</a:t>
            </a:r>
            <a:endParaRPr sz="2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7329" lvl="0" marL="284480" marR="0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Noto Sans Symbols"/>
              <a:buChar char="•"/>
            </a:pPr>
            <a:r>
              <a:rPr lang="en-US" sz="25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Etc...</a:t>
            </a:r>
            <a:endParaRPr sz="2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 txBox="1"/>
          <p:nvPr>
            <p:ph type="title"/>
          </p:nvPr>
        </p:nvSpPr>
        <p:spPr>
          <a:xfrm>
            <a:off x="3157220" y="968654"/>
            <a:ext cx="2820670" cy="543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PROCESSOS</a:t>
            </a:r>
            <a:endParaRPr sz="3400"/>
          </a:p>
        </p:txBody>
      </p:sp>
      <p:sp>
        <p:nvSpPr>
          <p:cNvPr id="51" name="Google Shape;51;p2"/>
          <p:cNvSpPr/>
          <p:nvPr/>
        </p:nvSpPr>
        <p:spPr>
          <a:xfrm>
            <a:off x="855980" y="1834794"/>
            <a:ext cx="7603490" cy="111887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855980" y="3037484"/>
            <a:ext cx="7603490" cy="71247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"/>
          <p:cNvSpPr txBox="1"/>
          <p:nvPr/>
        </p:nvSpPr>
        <p:spPr>
          <a:xfrm>
            <a:off x="984250" y="1933854"/>
            <a:ext cx="7291705" cy="3750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850">
            <a:spAutoFit/>
          </a:bodyPr>
          <a:lstStyle/>
          <a:p>
            <a:pPr indent="0" lvl="0" marL="89535" marR="17780" rtl="0" algn="l">
              <a:lnSpc>
                <a:spcPct val="1079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Segundo Tanenbaum, processo é “uma  abstração de um programa em execução”.</a:t>
            </a:r>
            <a:endParaRPr sz="2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50800" marR="0" rtl="0" algn="l">
              <a:lnSpc>
                <a:spcPct val="100000"/>
              </a:lnSpc>
              <a:spcBef>
                <a:spcPts val="2775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Formalmente:</a:t>
            </a:r>
            <a:endParaRPr sz="2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341630" marR="205104" rtl="0" algn="l">
              <a:lnSpc>
                <a:spcPct val="107826"/>
              </a:lnSpc>
              <a:spcBef>
                <a:spcPts val="1575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Noto Sans Symbols"/>
              <a:buChar char="•"/>
            </a:pPr>
            <a:r>
              <a:rPr lang="en-US" sz="23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Um </a:t>
            </a:r>
            <a:r>
              <a:rPr b="1" i="1" lang="en-US" sz="2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processo computacional </a:t>
            </a:r>
            <a:r>
              <a:rPr lang="en-US" sz="23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ou simplesmente  </a:t>
            </a:r>
            <a:r>
              <a:rPr b="1" i="1" lang="en-US" sz="23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processo </a:t>
            </a:r>
            <a:r>
              <a:rPr lang="en-US" sz="23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pode ser entendido como uma atividade  que ocorre em meio computacional, usualmente  possuindo um objetivo definido, tendo duração  finita e utilizando uma quantidade limitada de  recursos computacionais.</a:t>
            </a:r>
            <a:endParaRPr sz="2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 txBox="1"/>
          <p:nvPr>
            <p:ph type="title"/>
          </p:nvPr>
        </p:nvSpPr>
        <p:spPr>
          <a:xfrm>
            <a:off x="842010" y="500024"/>
            <a:ext cx="7446009" cy="543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FINALIZAÇÃO DE UM PROCESSO</a:t>
            </a:r>
            <a:endParaRPr sz="3400"/>
          </a:p>
        </p:txBody>
      </p:sp>
      <p:sp>
        <p:nvSpPr>
          <p:cNvPr id="193" name="Google Shape;193;p15"/>
          <p:cNvSpPr/>
          <p:nvPr/>
        </p:nvSpPr>
        <p:spPr>
          <a:xfrm>
            <a:off x="457200" y="1780183"/>
            <a:ext cx="8229600" cy="138938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5"/>
          <p:cNvSpPr txBox="1"/>
          <p:nvPr/>
        </p:nvSpPr>
        <p:spPr>
          <a:xfrm>
            <a:off x="680718" y="1905914"/>
            <a:ext cx="7853700" cy="3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0" lvl="0" marL="47625" marR="30480" rtl="0" algn="l">
              <a:lnSpc>
                <a:spcPct val="1080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Condições que levam à finalização  do processo</a:t>
            </a:r>
            <a:endParaRPr sz="3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323850" marR="0" rtl="0" algn="l">
              <a:lnSpc>
                <a:spcPct val="100000"/>
              </a:lnSpc>
              <a:spcBef>
                <a:spcPts val="1565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oto Sans Symbols"/>
              <a:buChar char="•"/>
            </a:pPr>
            <a:r>
              <a:rPr lang="en-US" sz="2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Saída normal: voluntária;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323850" marR="0" rtl="0" algn="l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oto Sans Symbols"/>
              <a:buChar char="•"/>
            </a:pPr>
            <a:r>
              <a:rPr lang="en-US" sz="2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Saída por erro: voluntária;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323850" marR="0" rtl="0" algn="l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oto Sans Symbols"/>
              <a:buChar char="•"/>
            </a:pPr>
            <a:r>
              <a:rPr lang="en-US" sz="2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Erro Fatal: involuntária;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323850" marR="0" rtl="0" algn="l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Noto Sans Symbols"/>
              <a:buChar char="•"/>
            </a:pPr>
            <a:r>
              <a:rPr lang="en-US" sz="2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Envia-se um sinal para o processo para </a:t>
            </a:r>
            <a:r>
              <a:rPr lang="en-US" sz="2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finalizá</a:t>
            </a:r>
            <a:r>
              <a:rPr lang="en-US" sz="2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-lo</a:t>
            </a:r>
            <a:endParaRPr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/>
          <p:nvPr>
            <p:ph type="title"/>
          </p:nvPr>
        </p:nvSpPr>
        <p:spPr>
          <a:xfrm>
            <a:off x="1408430" y="585114"/>
            <a:ext cx="6251575" cy="543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ESTADOS DOS PROCESSOS</a:t>
            </a:r>
            <a:endParaRPr sz="3400"/>
          </a:p>
        </p:txBody>
      </p:sp>
      <p:sp>
        <p:nvSpPr>
          <p:cNvPr id="200" name="Google Shape;200;p18"/>
          <p:cNvSpPr txBox="1"/>
          <p:nvPr/>
        </p:nvSpPr>
        <p:spPr>
          <a:xfrm>
            <a:off x="534669" y="1709064"/>
            <a:ext cx="2970530" cy="7785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150">
            <a:spAutoFit/>
          </a:bodyPr>
          <a:lstStyle/>
          <a:p>
            <a:pPr indent="-228600" lvl="0" marL="241300" marR="5080" rtl="0" algn="l">
              <a:lnSpc>
                <a:spcPct val="10807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Possíveis estados  para os processos</a:t>
            </a:r>
            <a:endParaRPr sz="2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1" name="Google Shape;201;p18"/>
          <p:cNvSpPr/>
          <p:nvPr/>
        </p:nvSpPr>
        <p:spPr>
          <a:xfrm>
            <a:off x="2411729" y="2853334"/>
            <a:ext cx="4248150" cy="216153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2" name="Google Shape;202;p18"/>
          <p:cNvGraphicFramePr/>
          <p:nvPr/>
        </p:nvGraphicFramePr>
        <p:xfrm>
          <a:off x="4205930" y="16960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{81BBB204-13E0-4CB7-8866-70CAA03EAF81}</a:tableStyleId>
              </a:tblPr>
              <a:tblGrid>
                <a:gridCol w="2197100"/>
                <a:gridCol w="2195825"/>
              </a:tblGrid>
              <a:tr h="467350">
                <a:tc>
                  <a:txBody>
                    <a:bodyPr/>
                    <a:lstStyle/>
                    <a:p>
                      <a:pPr indent="-224154" lvl="0" marL="3149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AD9FB"/>
                        </a:buClr>
                        <a:buSzPts val="1550"/>
                        <a:buFont typeface="Noto Sans Symbols"/>
                        <a:buChar char="●"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Em Execução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47320" lvl="0" marL="2374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AD9FB"/>
                        </a:buClr>
                        <a:buSzPts val="1450"/>
                        <a:buFont typeface="Noto Sans Symbols"/>
                        <a:buChar char="●"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Bloqueado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625">
                <a:tc>
                  <a:txBody>
                    <a:bodyPr/>
                    <a:lstStyle/>
                    <a:p>
                      <a:pPr indent="-147320" lvl="0" marL="2374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AD9FB"/>
                        </a:buClr>
                        <a:buSzPts val="1450"/>
                        <a:buFont typeface="Noto Sans Symbols"/>
                        <a:buChar char="●"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Pronto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325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47320" lvl="0" marL="2374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AD9FB"/>
                        </a:buClr>
                        <a:buSzPts val="1450"/>
                        <a:buFont typeface="Noto Sans Symbols"/>
                        <a:buChar char="●"/>
                      </a:pPr>
                      <a:r>
                        <a:rPr lang="en-US" sz="2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Terminado</a:t>
                      </a:r>
                      <a:endParaRPr sz="2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03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3" name="Google Shape;203;p18"/>
          <p:cNvSpPr txBox="1"/>
          <p:nvPr/>
        </p:nvSpPr>
        <p:spPr>
          <a:xfrm>
            <a:off x="762000" y="5238394"/>
            <a:ext cx="198120" cy="302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AD9F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</a:t>
            </a:r>
            <a:endParaRPr sz="18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762000" y="6091834"/>
            <a:ext cx="198120" cy="302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AD9FB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●</a:t>
            </a:r>
            <a:endParaRPr sz="18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05" name="Google Shape;205;p18"/>
          <p:cNvSpPr txBox="1"/>
          <p:nvPr/>
        </p:nvSpPr>
        <p:spPr>
          <a:xfrm>
            <a:off x="1064260" y="5128135"/>
            <a:ext cx="7016750" cy="1338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825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Escalonador na camada mais baixa de um SO: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210" lvl="0" marL="450850" marR="0" rtl="0" algn="l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Clr>
                <a:srgbClr val="4FBDA2"/>
              </a:buClr>
              <a:buSzPts val="1550"/>
              <a:buFont typeface="Noto Sans Symbols"/>
              <a:buChar char="●"/>
            </a:pPr>
            <a:r>
              <a:rPr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Gerencia interrupções e agendamento de CPU.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Todos os processos são sequenciais.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/>
          <p:nvPr>
            <p:ph type="title"/>
          </p:nvPr>
        </p:nvSpPr>
        <p:spPr>
          <a:xfrm>
            <a:off x="1422400" y="583844"/>
            <a:ext cx="6252210" cy="543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ESTADOS DOS PROCESSOS</a:t>
            </a:r>
            <a:endParaRPr sz="3400"/>
          </a:p>
        </p:txBody>
      </p:sp>
      <p:sp>
        <p:nvSpPr>
          <p:cNvPr id="211" name="Google Shape;211;p17"/>
          <p:cNvSpPr txBox="1"/>
          <p:nvPr/>
        </p:nvSpPr>
        <p:spPr>
          <a:xfrm>
            <a:off x="746759" y="1249324"/>
            <a:ext cx="7321550" cy="2350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0325">
            <a:spAutoFit/>
          </a:bodyPr>
          <a:lstStyle/>
          <a:p>
            <a:pPr indent="-227329" lvl="0" marL="24002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Diagrama de estado:</a:t>
            </a:r>
            <a:endParaRPr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7329" lvl="1" marL="69723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Char char="•"/>
            </a:pPr>
            <a:r>
              <a:rPr b="1" i="1" lang="en-US" sz="2000" u="none" cap="none" strike="noStrike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Executando </a:t>
            </a:r>
            <a:r>
              <a:rPr b="0" i="0" lang="en-US" sz="20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(realmente utilizando a CPU nesse instante).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7329" lvl="1" marL="697230" marR="74041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Char char="•"/>
            </a:pPr>
            <a:r>
              <a:rPr b="1" i="1" lang="en-US" sz="2000" u="none" cap="none" strike="noStrike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Pronto </a:t>
            </a:r>
            <a:r>
              <a:rPr b="0" i="0" lang="en-US" sz="20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(executável; temporariamente parado para  permitir que outro processo execute);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7329" lvl="1" marL="697230" marR="240665" rtl="0" algn="l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Char char="•"/>
            </a:pPr>
            <a:r>
              <a:rPr b="1" i="1" lang="en-US" sz="2000" u="none" cap="none" strike="noStrike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Bloqueado </a:t>
            </a:r>
            <a:r>
              <a:rPr b="0" i="0" lang="en-US" sz="20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(incapaz de executar até que algum evento  externo aconteça).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641350" y="4364634"/>
            <a:ext cx="8275320" cy="20866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d355f5ac02_0_32"/>
          <p:cNvSpPr txBox="1"/>
          <p:nvPr/>
        </p:nvSpPr>
        <p:spPr>
          <a:xfrm>
            <a:off x="405129" y="1444904"/>
            <a:ext cx="8155200" cy="49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57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Ocorre quando o S.O. precisa retirar um processo de execução A e colocar outro processo B no processador para executar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 estado atual da execução do processo A que vai ser retirado precisa ser salvo na sua respectiva entrada na tabela de processos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Os valores de todos os registradores do processador precisam ser salvos em memória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Então os valores dos registradores do processo B que será iniciado no processador, devem ser copiados da tabela de processos (na RAM) para os registradores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Assim que essa troca dos registradores for feita, a execução do programa B pode ser iniciada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8" name="Google Shape;218;g2d355f5ac02_0_32"/>
          <p:cNvSpPr txBox="1"/>
          <p:nvPr>
            <p:ph type="title"/>
          </p:nvPr>
        </p:nvSpPr>
        <p:spPr>
          <a:xfrm>
            <a:off x="405094" y="463200"/>
            <a:ext cx="8517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Troca de Contexto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d355f5ac02_0_79"/>
          <p:cNvSpPr txBox="1"/>
          <p:nvPr/>
        </p:nvSpPr>
        <p:spPr>
          <a:xfrm>
            <a:off x="405129" y="1444904"/>
            <a:ext cx="8155200" cy="50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57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Ocorre quando o processo precisa de apoio do S.O. como: 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Interação com o usuário através de teclado e monitor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Mais área de memória para variáveis alocadas dinamicamente (malloc ou new)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Manipulação de arquivos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Interação com demais dispositivos dentre outros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Ou seja, quando o processo faz uma chamada ao Sistema Operacional ou System Call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Essas tarefas podem demorar uma quantidade de tempo variável, dependendo do que foi solicitado ao S.O.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Ex: um dispositivo lento é acionado, ex: disco rígido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" name="Google Shape;224;g2d355f5ac02_0_79"/>
          <p:cNvSpPr txBox="1"/>
          <p:nvPr>
            <p:ph type="title"/>
          </p:nvPr>
        </p:nvSpPr>
        <p:spPr>
          <a:xfrm>
            <a:off x="405094" y="463200"/>
            <a:ext cx="8517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Executando para Bloqueado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d355f5ac02_0_38"/>
          <p:cNvSpPr txBox="1"/>
          <p:nvPr/>
        </p:nvSpPr>
        <p:spPr>
          <a:xfrm>
            <a:off x="405129" y="1444904"/>
            <a:ext cx="8155200" cy="3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57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Então, o S.O. coloca o processo no estado Bloqueado até que a atividade que o processo solicitou seja terminada.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Caso a atividade solicitada envolva o uso de periféricos como discos rígidos, por exemplo, o desbloqueio só ocorrerá quando uma interrupção do dispositivo ocorrer, indicando que a atividade foi finalizada pelo dispositivo.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Quando a atividade é terminada, o S.O. coloca o processo no estado </a:t>
            </a:r>
            <a:r>
              <a:rPr b="1"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Pronto</a:t>
            </a: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(seta nro. 4 do diagrama de estados)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0" name="Google Shape;230;g2d355f5ac02_0_38"/>
          <p:cNvSpPr txBox="1"/>
          <p:nvPr>
            <p:ph type="title"/>
          </p:nvPr>
        </p:nvSpPr>
        <p:spPr>
          <a:xfrm>
            <a:off x="405094" y="463200"/>
            <a:ext cx="8517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Executando para Bloqueado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d355f5ac02_0_43"/>
          <p:cNvSpPr txBox="1"/>
          <p:nvPr/>
        </p:nvSpPr>
        <p:spPr>
          <a:xfrm>
            <a:off x="405129" y="1444904"/>
            <a:ext cx="8155200" cy="54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57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Quando um processo realiza apenas processamento usando processador e memória RAM, não há como outro programa entrar em execução em um determinado núcleo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Exemplo - o programa abaixo irá ficar executando até que ele seja cancelado pelo usuário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int soma = 0;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while (1) { // loop infinito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soma = soma + 1;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6" name="Google Shape;236;g2d355f5ac02_0_43"/>
          <p:cNvSpPr txBox="1"/>
          <p:nvPr>
            <p:ph type="title"/>
          </p:nvPr>
        </p:nvSpPr>
        <p:spPr>
          <a:xfrm>
            <a:off x="405094" y="463200"/>
            <a:ext cx="8517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Executando para Pronto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d355f5ac02_0_48"/>
          <p:cNvSpPr txBox="1"/>
          <p:nvPr/>
        </p:nvSpPr>
        <p:spPr>
          <a:xfrm>
            <a:off x="203725" y="1292500"/>
            <a:ext cx="8764800" cy="26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57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Para esse tipo de programa dar lugar para outro programa executar, o S.O. recorre a interrupções de relógio (clock)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Ao iniciar o computador, o S.O. configura o clock para emitir uma interrupção de relógio a cada x milisegundos (ex: 70 ms)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 essa quantidade de tempo, é dado o nome de </a:t>
            </a:r>
            <a:r>
              <a:rPr i="1"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Quantum</a:t>
            </a:r>
            <a:endParaRPr i="1"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Char char="•"/>
            </a:pPr>
            <a:r>
              <a:rPr i="1"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Tempo máximo que um processo pode permanecer em execução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2" name="Google Shape;242;g2d355f5ac02_0_48"/>
          <p:cNvSpPr txBox="1"/>
          <p:nvPr>
            <p:ph type="title"/>
          </p:nvPr>
        </p:nvSpPr>
        <p:spPr>
          <a:xfrm>
            <a:off x="405094" y="463200"/>
            <a:ext cx="8517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Executando para Pronto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d355f5ac02_0_84"/>
          <p:cNvSpPr txBox="1"/>
          <p:nvPr/>
        </p:nvSpPr>
        <p:spPr>
          <a:xfrm>
            <a:off x="203725" y="1292500"/>
            <a:ext cx="8764800" cy="51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57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Dessa forma, o S.O. consegue remover o programa que estava monopolizando o núcleo do processador. 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spcBef>
                <a:spcPts val="969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 programa interrompido é colocado no estado pronto, para que ele seja escalonado novamente, conforme as políticas de escalonamento do escalonador de processos, dependendo da prioridade do processo e da existência de outros processos aguardando pela sua vez na fila de processos prontos</a:t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Assim sendo surge o termo </a:t>
            </a: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Preempção: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Interrupção forçada de um processo em execução, </a:t>
            </a: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para evitar que um processo monopolize a CPU</a:t>
            </a: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 preempção é usada em sistemas multiprogramados.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8" name="Google Shape;248;g2d355f5ac02_0_84"/>
          <p:cNvSpPr txBox="1"/>
          <p:nvPr>
            <p:ph type="title"/>
          </p:nvPr>
        </p:nvSpPr>
        <p:spPr>
          <a:xfrm>
            <a:off x="405094" y="463200"/>
            <a:ext cx="8517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Executando para Pronto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d355f5ac02_0_53"/>
          <p:cNvSpPr txBox="1"/>
          <p:nvPr/>
        </p:nvSpPr>
        <p:spPr>
          <a:xfrm>
            <a:off x="405129" y="1444904"/>
            <a:ext cx="8155200" cy="53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57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Nos últimos 50 anos, o processador tem sido o componente de maior performance em um sistema computacional.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Caso haja apenas um processo a ser executado, o processador ficará muito ocioso pois os outros componentes são muito lentos perto do processador (memória, disco </a:t>
            </a: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rigido</a:t>
            </a: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/SSD, etc)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E quando o processo precisar dos demais componentes, o processador ficaria ocioso, o que não é algo interessante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Dessa forma, desde meados dos anos 60, os S.O.s mantém  diversos programas carregados na memória RAM prontos para executar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Quando um programa estiver bloqueado, o processador poderá facilmente ser utilizado para executar os demais que não estão bloqueados (ou seja, que estão prontos)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4" name="Google Shape;254;g2d355f5ac02_0_53"/>
          <p:cNvSpPr txBox="1"/>
          <p:nvPr>
            <p:ph type="title"/>
          </p:nvPr>
        </p:nvSpPr>
        <p:spPr>
          <a:xfrm>
            <a:off x="405094" y="463200"/>
            <a:ext cx="8517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</a:t>
            </a:r>
            <a:r>
              <a:rPr lang="en-US" sz="3600"/>
              <a:t>ronto para Executando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/>
          <p:nvPr>
            <p:ph type="title"/>
          </p:nvPr>
        </p:nvSpPr>
        <p:spPr>
          <a:xfrm>
            <a:off x="811530" y="240944"/>
            <a:ext cx="7722234" cy="1060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319020" lvl="0" marL="233172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ORGANIZAÇÃO DE UM PROCESSO  NA MEMÓRIA</a:t>
            </a:r>
            <a:endParaRPr sz="3400"/>
          </a:p>
        </p:txBody>
      </p:sp>
      <p:grpSp>
        <p:nvGrpSpPr>
          <p:cNvPr id="59" name="Google Shape;59;p3"/>
          <p:cNvGrpSpPr/>
          <p:nvPr/>
        </p:nvGrpSpPr>
        <p:grpSpPr>
          <a:xfrm>
            <a:off x="5867400" y="1786534"/>
            <a:ext cx="3025140" cy="887730"/>
            <a:chOff x="5867400" y="1786534"/>
            <a:chExt cx="3025140" cy="887730"/>
          </a:xfrm>
        </p:grpSpPr>
        <p:sp>
          <p:nvSpPr>
            <p:cNvPr id="60" name="Google Shape;60;p3"/>
            <p:cNvSpPr/>
            <p:nvPr/>
          </p:nvSpPr>
          <p:spPr>
            <a:xfrm>
              <a:off x="5867400" y="1786534"/>
              <a:ext cx="3025140" cy="887730"/>
            </a:xfrm>
            <a:custGeom>
              <a:rect b="b" l="l" r="r" t="t"/>
              <a:pathLst>
                <a:path extrusionOk="0" h="887730" w="3025140">
                  <a:moveTo>
                    <a:pt x="2899409" y="1270"/>
                  </a:moveTo>
                  <a:lnTo>
                    <a:pt x="125729" y="1270"/>
                  </a:lnTo>
                  <a:lnTo>
                    <a:pt x="118110" y="3810"/>
                  </a:lnTo>
                  <a:lnTo>
                    <a:pt x="110489" y="5080"/>
                  </a:lnTo>
                  <a:lnTo>
                    <a:pt x="95250" y="10160"/>
                  </a:lnTo>
                  <a:lnTo>
                    <a:pt x="88900" y="12700"/>
                  </a:lnTo>
                  <a:lnTo>
                    <a:pt x="81279" y="16510"/>
                  </a:lnTo>
                  <a:lnTo>
                    <a:pt x="74929" y="20320"/>
                  </a:lnTo>
                  <a:lnTo>
                    <a:pt x="67310" y="24130"/>
                  </a:lnTo>
                  <a:lnTo>
                    <a:pt x="60960" y="27939"/>
                  </a:lnTo>
                  <a:lnTo>
                    <a:pt x="55879" y="33020"/>
                  </a:lnTo>
                  <a:lnTo>
                    <a:pt x="43179" y="43180"/>
                  </a:lnTo>
                  <a:lnTo>
                    <a:pt x="39370" y="49530"/>
                  </a:lnTo>
                  <a:lnTo>
                    <a:pt x="34289" y="54610"/>
                  </a:lnTo>
                  <a:lnTo>
                    <a:pt x="24129" y="67310"/>
                  </a:lnTo>
                  <a:lnTo>
                    <a:pt x="16510" y="80010"/>
                  </a:lnTo>
                  <a:lnTo>
                    <a:pt x="13970" y="87630"/>
                  </a:lnTo>
                  <a:lnTo>
                    <a:pt x="10160" y="95250"/>
                  </a:lnTo>
                  <a:lnTo>
                    <a:pt x="7620" y="101600"/>
                  </a:lnTo>
                  <a:lnTo>
                    <a:pt x="5079" y="109220"/>
                  </a:lnTo>
                  <a:lnTo>
                    <a:pt x="1270" y="132080"/>
                  </a:lnTo>
                  <a:lnTo>
                    <a:pt x="1270" y="139700"/>
                  </a:lnTo>
                  <a:lnTo>
                    <a:pt x="0" y="147320"/>
                  </a:lnTo>
                  <a:lnTo>
                    <a:pt x="0" y="740410"/>
                  </a:lnTo>
                  <a:lnTo>
                    <a:pt x="1270" y="748030"/>
                  </a:lnTo>
                  <a:lnTo>
                    <a:pt x="1270" y="755650"/>
                  </a:lnTo>
                  <a:lnTo>
                    <a:pt x="5079" y="778510"/>
                  </a:lnTo>
                  <a:lnTo>
                    <a:pt x="7620" y="786130"/>
                  </a:lnTo>
                  <a:lnTo>
                    <a:pt x="10160" y="792480"/>
                  </a:lnTo>
                  <a:lnTo>
                    <a:pt x="13970" y="800100"/>
                  </a:lnTo>
                  <a:lnTo>
                    <a:pt x="16510" y="807720"/>
                  </a:lnTo>
                  <a:lnTo>
                    <a:pt x="24129" y="820420"/>
                  </a:lnTo>
                  <a:lnTo>
                    <a:pt x="39370" y="839470"/>
                  </a:lnTo>
                  <a:lnTo>
                    <a:pt x="43179" y="844550"/>
                  </a:lnTo>
                  <a:lnTo>
                    <a:pt x="55879" y="854710"/>
                  </a:lnTo>
                  <a:lnTo>
                    <a:pt x="60960" y="859789"/>
                  </a:lnTo>
                  <a:lnTo>
                    <a:pt x="67310" y="864870"/>
                  </a:lnTo>
                  <a:lnTo>
                    <a:pt x="74929" y="868680"/>
                  </a:lnTo>
                  <a:lnTo>
                    <a:pt x="81279" y="872489"/>
                  </a:lnTo>
                  <a:lnTo>
                    <a:pt x="88900" y="875030"/>
                  </a:lnTo>
                  <a:lnTo>
                    <a:pt x="95250" y="878839"/>
                  </a:lnTo>
                  <a:lnTo>
                    <a:pt x="102870" y="881380"/>
                  </a:lnTo>
                  <a:lnTo>
                    <a:pt x="110489" y="882650"/>
                  </a:lnTo>
                  <a:lnTo>
                    <a:pt x="118110" y="885189"/>
                  </a:lnTo>
                  <a:lnTo>
                    <a:pt x="133350" y="887730"/>
                  </a:lnTo>
                  <a:lnTo>
                    <a:pt x="2885440" y="887730"/>
                  </a:lnTo>
                  <a:lnTo>
                    <a:pt x="2893059" y="886460"/>
                  </a:lnTo>
                  <a:lnTo>
                    <a:pt x="2899409" y="886460"/>
                  </a:lnTo>
                  <a:lnTo>
                    <a:pt x="2907029" y="883920"/>
                  </a:lnTo>
                  <a:lnTo>
                    <a:pt x="2914650" y="882650"/>
                  </a:lnTo>
                  <a:lnTo>
                    <a:pt x="2937509" y="875030"/>
                  </a:lnTo>
                  <a:lnTo>
                    <a:pt x="2943859" y="871220"/>
                  </a:lnTo>
                  <a:lnTo>
                    <a:pt x="2951479" y="867410"/>
                  </a:lnTo>
                  <a:lnTo>
                    <a:pt x="2964179" y="859789"/>
                  </a:lnTo>
                  <a:lnTo>
                    <a:pt x="2970529" y="854710"/>
                  </a:lnTo>
                  <a:lnTo>
                    <a:pt x="2975609" y="849630"/>
                  </a:lnTo>
                  <a:lnTo>
                    <a:pt x="2981959" y="844550"/>
                  </a:lnTo>
                  <a:lnTo>
                    <a:pt x="2987040" y="838200"/>
                  </a:lnTo>
                  <a:lnTo>
                    <a:pt x="2992120" y="833120"/>
                  </a:lnTo>
                  <a:lnTo>
                    <a:pt x="2997200" y="826770"/>
                  </a:lnTo>
                  <a:lnTo>
                    <a:pt x="3008629" y="807720"/>
                  </a:lnTo>
                  <a:lnTo>
                    <a:pt x="3012440" y="800100"/>
                  </a:lnTo>
                  <a:lnTo>
                    <a:pt x="3014979" y="792480"/>
                  </a:lnTo>
                  <a:lnTo>
                    <a:pt x="3017520" y="786130"/>
                  </a:lnTo>
                  <a:lnTo>
                    <a:pt x="3020059" y="778510"/>
                  </a:lnTo>
                  <a:lnTo>
                    <a:pt x="3025140" y="748030"/>
                  </a:lnTo>
                  <a:lnTo>
                    <a:pt x="3025140" y="147320"/>
                  </a:lnTo>
                  <a:lnTo>
                    <a:pt x="3023870" y="139700"/>
                  </a:lnTo>
                  <a:lnTo>
                    <a:pt x="3023870" y="132080"/>
                  </a:lnTo>
                  <a:lnTo>
                    <a:pt x="3020059" y="109220"/>
                  </a:lnTo>
                  <a:lnTo>
                    <a:pt x="3017520" y="101600"/>
                  </a:lnTo>
                  <a:lnTo>
                    <a:pt x="3014979" y="95250"/>
                  </a:lnTo>
                  <a:lnTo>
                    <a:pt x="3011170" y="87630"/>
                  </a:lnTo>
                  <a:lnTo>
                    <a:pt x="3008629" y="80010"/>
                  </a:lnTo>
                  <a:lnTo>
                    <a:pt x="3001009" y="67310"/>
                  </a:lnTo>
                  <a:lnTo>
                    <a:pt x="2990850" y="54610"/>
                  </a:lnTo>
                  <a:lnTo>
                    <a:pt x="2987040" y="49530"/>
                  </a:lnTo>
                  <a:lnTo>
                    <a:pt x="2981959" y="43180"/>
                  </a:lnTo>
                  <a:lnTo>
                    <a:pt x="2969259" y="33020"/>
                  </a:lnTo>
                  <a:lnTo>
                    <a:pt x="2964179" y="27939"/>
                  </a:lnTo>
                  <a:lnTo>
                    <a:pt x="2957829" y="24130"/>
                  </a:lnTo>
                  <a:lnTo>
                    <a:pt x="2950209" y="20320"/>
                  </a:lnTo>
                  <a:lnTo>
                    <a:pt x="2943859" y="16510"/>
                  </a:lnTo>
                  <a:lnTo>
                    <a:pt x="2936240" y="12700"/>
                  </a:lnTo>
                  <a:lnTo>
                    <a:pt x="2929890" y="10160"/>
                  </a:lnTo>
                  <a:lnTo>
                    <a:pt x="2914650" y="5080"/>
                  </a:lnTo>
                  <a:lnTo>
                    <a:pt x="2907029" y="3810"/>
                  </a:lnTo>
                  <a:lnTo>
                    <a:pt x="2899409" y="1270"/>
                  </a:lnTo>
                  <a:close/>
                </a:path>
                <a:path extrusionOk="0" h="887730" w="3025140">
                  <a:moveTo>
                    <a:pt x="2884170" y="0"/>
                  </a:moveTo>
                  <a:lnTo>
                    <a:pt x="140970" y="0"/>
                  </a:lnTo>
                  <a:lnTo>
                    <a:pt x="133350" y="1270"/>
                  </a:lnTo>
                  <a:lnTo>
                    <a:pt x="2891790" y="1270"/>
                  </a:lnTo>
                  <a:lnTo>
                    <a:pt x="2884170" y="0"/>
                  </a:lnTo>
                  <a:close/>
                </a:path>
              </a:pathLst>
            </a:custGeom>
            <a:solidFill>
              <a:srgbClr val="9DC44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5867400" y="1786534"/>
              <a:ext cx="3025140" cy="887730"/>
            </a:xfrm>
            <a:custGeom>
              <a:rect b="b" l="l" r="r" t="t"/>
              <a:pathLst>
                <a:path extrusionOk="0" h="887730" w="3025140">
                  <a:moveTo>
                    <a:pt x="0" y="147320"/>
                  </a:moveTo>
                  <a:lnTo>
                    <a:pt x="1270" y="139700"/>
                  </a:lnTo>
                  <a:lnTo>
                    <a:pt x="1270" y="132080"/>
                  </a:lnTo>
                  <a:lnTo>
                    <a:pt x="2539" y="124460"/>
                  </a:lnTo>
                  <a:lnTo>
                    <a:pt x="3810" y="116839"/>
                  </a:lnTo>
                  <a:lnTo>
                    <a:pt x="5079" y="109220"/>
                  </a:lnTo>
                  <a:lnTo>
                    <a:pt x="7620" y="101600"/>
                  </a:lnTo>
                  <a:lnTo>
                    <a:pt x="10160" y="95250"/>
                  </a:lnTo>
                  <a:lnTo>
                    <a:pt x="13970" y="87630"/>
                  </a:lnTo>
                  <a:lnTo>
                    <a:pt x="16510" y="80010"/>
                  </a:lnTo>
                  <a:lnTo>
                    <a:pt x="20320" y="73660"/>
                  </a:lnTo>
                  <a:lnTo>
                    <a:pt x="24129" y="67310"/>
                  </a:lnTo>
                  <a:lnTo>
                    <a:pt x="29210" y="60960"/>
                  </a:lnTo>
                  <a:lnTo>
                    <a:pt x="34289" y="54610"/>
                  </a:lnTo>
                  <a:lnTo>
                    <a:pt x="39370" y="49530"/>
                  </a:lnTo>
                  <a:lnTo>
                    <a:pt x="43179" y="43180"/>
                  </a:lnTo>
                  <a:lnTo>
                    <a:pt x="49529" y="38100"/>
                  </a:lnTo>
                  <a:lnTo>
                    <a:pt x="55879" y="33020"/>
                  </a:lnTo>
                  <a:lnTo>
                    <a:pt x="60960" y="27939"/>
                  </a:lnTo>
                  <a:lnTo>
                    <a:pt x="67310" y="24130"/>
                  </a:lnTo>
                  <a:lnTo>
                    <a:pt x="74929" y="20320"/>
                  </a:lnTo>
                  <a:lnTo>
                    <a:pt x="81279" y="16510"/>
                  </a:lnTo>
                  <a:lnTo>
                    <a:pt x="88900" y="12700"/>
                  </a:lnTo>
                  <a:lnTo>
                    <a:pt x="95250" y="10160"/>
                  </a:lnTo>
                  <a:lnTo>
                    <a:pt x="102870" y="7620"/>
                  </a:lnTo>
                  <a:lnTo>
                    <a:pt x="110489" y="5080"/>
                  </a:lnTo>
                  <a:lnTo>
                    <a:pt x="118110" y="3810"/>
                  </a:lnTo>
                  <a:lnTo>
                    <a:pt x="125729" y="1270"/>
                  </a:lnTo>
                  <a:lnTo>
                    <a:pt x="133350" y="1270"/>
                  </a:lnTo>
                  <a:lnTo>
                    <a:pt x="140970" y="0"/>
                  </a:lnTo>
                  <a:lnTo>
                    <a:pt x="148589" y="0"/>
                  </a:lnTo>
                  <a:lnTo>
                    <a:pt x="2876550" y="0"/>
                  </a:lnTo>
                  <a:lnTo>
                    <a:pt x="2884170" y="0"/>
                  </a:lnTo>
                  <a:lnTo>
                    <a:pt x="2891790" y="1270"/>
                  </a:lnTo>
                  <a:lnTo>
                    <a:pt x="2899409" y="1270"/>
                  </a:lnTo>
                  <a:lnTo>
                    <a:pt x="2907029" y="3810"/>
                  </a:lnTo>
                  <a:lnTo>
                    <a:pt x="2914650" y="5080"/>
                  </a:lnTo>
                  <a:lnTo>
                    <a:pt x="2922270" y="7620"/>
                  </a:lnTo>
                  <a:lnTo>
                    <a:pt x="2929890" y="10160"/>
                  </a:lnTo>
                  <a:lnTo>
                    <a:pt x="2936240" y="12700"/>
                  </a:lnTo>
                  <a:lnTo>
                    <a:pt x="2943859" y="16510"/>
                  </a:lnTo>
                  <a:lnTo>
                    <a:pt x="2950209" y="20320"/>
                  </a:lnTo>
                  <a:lnTo>
                    <a:pt x="2957829" y="24130"/>
                  </a:lnTo>
                  <a:lnTo>
                    <a:pt x="2964179" y="27939"/>
                  </a:lnTo>
                  <a:lnTo>
                    <a:pt x="2969259" y="33020"/>
                  </a:lnTo>
                  <a:lnTo>
                    <a:pt x="2975609" y="38100"/>
                  </a:lnTo>
                  <a:lnTo>
                    <a:pt x="2981959" y="43180"/>
                  </a:lnTo>
                  <a:lnTo>
                    <a:pt x="2987040" y="49530"/>
                  </a:lnTo>
                  <a:lnTo>
                    <a:pt x="2990850" y="54610"/>
                  </a:lnTo>
                  <a:lnTo>
                    <a:pt x="2995929" y="60960"/>
                  </a:lnTo>
                  <a:lnTo>
                    <a:pt x="3001009" y="67310"/>
                  </a:lnTo>
                  <a:lnTo>
                    <a:pt x="3004820" y="73660"/>
                  </a:lnTo>
                  <a:lnTo>
                    <a:pt x="3008629" y="80010"/>
                  </a:lnTo>
                  <a:lnTo>
                    <a:pt x="3011170" y="87630"/>
                  </a:lnTo>
                  <a:lnTo>
                    <a:pt x="3014979" y="95250"/>
                  </a:lnTo>
                  <a:lnTo>
                    <a:pt x="3017520" y="101600"/>
                  </a:lnTo>
                  <a:lnTo>
                    <a:pt x="3020059" y="109220"/>
                  </a:lnTo>
                  <a:lnTo>
                    <a:pt x="3021329" y="116839"/>
                  </a:lnTo>
                  <a:lnTo>
                    <a:pt x="3022600" y="124460"/>
                  </a:lnTo>
                  <a:lnTo>
                    <a:pt x="3023870" y="132080"/>
                  </a:lnTo>
                  <a:lnTo>
                    <a:pt x="3023870" y="139700"/>
                  </a:lnTo>
                  <a:lnTo>
                    <a:pt x="3025140" y="147320"/>
                  </a:lnTo>
                  <a:lnTo>
                    <a:pt x="3025140" y="740410"/>
                  </a:lnTo>
                  <a:lnTo>
                    <a:pt x="3025140" y="748030"/>
                  </a:lnTo>
                  <a:lnTo>
                    <a:pt x="3023870" y="755650"/>
                  </a:lnTo>
                  <a:lnTo>
                    <a:pt x="3022600" y="763270"/>
                  </a:lnTo>
                  <a:lnTo>
                    <a:pt x="3021329" y="770889"/>
                  </a:lnTo>
                  <a:lnTo>
                    <a:pt x="3020059" y="778510"/>
                  </a:lnTo>
                  <a:lnTo>
                    <a:pt x="3017520" y="786130"/>
                  </a:lnTo>
                  <a:lnTo>
                    <a:pt x="3014979" y="792480"/>
                  </a:lnTo>
                  <a:lnTo>
                    <a:pt x="3012440" y="800100"/>
                  </a:lnTo>
                  <a:lnTo>
                    <a:pt x="3008629" y="807720"/>
                  </a:lnTo>
                  <a:lnTo>
                    <a:pt x="3004820" y="814070"/>
                  </a:lnTo>
                  <a:lnTo>
                    <a:pt x="3001009" y="820420"/>
                  </a:lnTo>
                  <a:lnTo>
                    <a:pt x="2997200" y="826770"/>
                  </a:lnTo>
                  <a:lnTo>
                    <a:pt x="2992120" y="833120"/>
                  </a:lnTo>
                  <a:lnTo>
                    <a:pt x="2987040" y="838200"/>
                  </a:lnTo>
                  <a:lnTo>
                    <a:pt x="2981959" y="844550"/>
                  </a:lnTo>
                  <a:lnTo>
                    <a:pt x="2975609" y="849630"/>
                  </a:lnTo>
                  <a:lnTo>
                    <a:pt x="2970529" y="854710"/>
                  </a:lnTo>
                  <a:lnTo>
                    <a:pt x="2964179" y="859789"/>
                  </a:lnTo>
                  <a:lnTo>
                    <a:pt x="2957829" y="863600"/>
                  </a:lnTo>
                  <a:lnTo>
                    <a:pt x="2951479" y="867410"/>
                  </a:lnTo>
                  <a:lnTo>
                    <a:pt x="2943859" y="871220"/>
                  </a:lnTo>
                  <a:lnTo>
                    <a:pt x="2937509" y="875030"/>
                  </a:lnTo>
                  <a:lnTo>
                    <a:pt x="2929890" y="877570"/>
                  </a:lnTo>
                  <a:lnTo>
                    <a:pt x="2922270" y="880110"/>
                  </a:lnTo>
                  <a:lnTo>
                    <a:pt x="2914650" y="882650"/>
                  </a:lnTo>
                  <a:lnTo>
                    <a:pt x="2907029" y="883920"/>
                  </a:lnTo>
                  <a:lnTo>
                    <a:pt x="2899409" y="886460"/>
                  </a:lnTo>
                  <a:lnTo>
                    <a:pt x="2893059" y="886460"/>
                  </a:lnTo>
                  <a:lnTo>
                    <a:pt x="2885440" y="887730"/>
                  </a:lnTo>
                  <a:lnTo>
                    <a:pt x="2876550" y="887730"/>
                  </a:lnTo>
                  <a:lnTo>
                    <a:pt x="148589" y="887730"/>
                  </a:lnTo>
                  <a:lnTo>
                    <a:pt x="140970" y="887730"/>
                  </a:lnTo>
                  <a:lnTo>
                    <a:pt x="133350" y="887730"/>
                  </a:lnTo>
                  <a:lnTo>
                    <a:pt x="125729" y="886460"/>
                  </a:lnTo>
                  <a:lnTo>
                    <a:pt x="118110" y="885189"/>
                  </a:lnTo>
                  <a:lnTo>
                    <a:pt x="110489" y="882650"/>
                  </a:lnTo>
                  <a:lnTo>
                    <a:pt x="102870" y="881380"/>
                  </a:lnTo>
                  <a:lnTo>
                    <a:pt x="95250" y="878839"/>
                  </a:lnTo>
                  <a:lnTo>
                    <a:pt x="88900" y="875030"/>
                  </a:lnTo>
                  <a:lnTo>
                    <a:pt x="81279" y="872489"/>
                  </a:lnTo>
                  <a:lnTo>
                    <a:pt x="74929" y="868680"/>
                  </a:lnTo>
                  <a:lnTo>
                    <a:pt x="67310" y="864870"/>
                  </a:lnTo>
                  <a:lnTo>
                    <a:pt x="60960" y="859789"/>
                  </a:lnTo>
                  <a:lnTo>
                    <a:pt x="55879" y="854710"/>
                  </a:lnTo>
                  <a:lnTo>
                    <a:pt x="49529" y="849630"/>
                  </a:lnTo>
                  <a:lnTo>
                    <a:pt x="43179" y="844550"/>
                  </a:lnTo>
                  <a:lnTo>
                    <a:pt x="39370" y="839470"/>
                  </a:lnTo>
                  <a:lnTo>
                    <a:pt x="34289" y="833120"/>
                  </a:lnTo>
                  <a:lnTo>
                    <a:pt x="29210" y="826770"/>
                  </a:lnTo>
                  <a:lnTo>
                    <a:pt x="24129" y="820420"/>
                  </a:lnTo>
                  <a:lnTo>
                    <a:pt x="20320" y="814070"/>
                  </a:lnTo>
                  <a:lnTo>
                    <a:pt x="16510" y="807720"/>
                  </a:lnTo>
                  <a:lnTo>
                    <a:pt x="13970" y="800100"/>
                  </a:lnTo>
                  <a:lnTo>
                    <a:pt x="10160" y="792480"/>
                  </a:lnTo>
                  <a:lnTo>
                    <a:pt x="7620" y="786130"/>
                  </a:lnTo>
                  <a:lnTo>
                    <a:pt x="5079" y="778510"/>
                  </a:lnTo>
                  <a:lnTo>
                    <a:pt x="3810" y="770889"/>
                  </a:lnTo>
                  <a:lnTo>
                    <a:pt x="2539" y="763270"/>
                  </a:lnTo>
                  <a:lnTo>
                    <a:pt x="1270" y="755650"/>
                  </a:lnTo>
                  <a:lnTo>
                    <a:pt x="1270" y="748030"/>
                  </a:lnTo>
                  <a:lnTo>
                    <a:pt x="0" y="740410"/>
                  </a:lnTo>
                  <a:lnTo>
                    <a:pt x="0" y="147320"/>
                  </a:lnTo>
                  <a:close/>
                </a:path>
                <a:path extrusionOk="0" h="887730" w="3025140">
                  <a:moveTo>
                    <a:pt x="0" y="0"/>
                  </a:moveTo>
                  <a:lnTo>
                    <a:pt x="0" y="0"/>
                  </a:lnTo>
                </a:path>
                <a:path extrusionOk="0" h="887730" w="3025140">
                  <a:moveTo>
                    <a:pt x="3025140" y="887730"/>
                  </a:moveTo>
                  <a:lnTo>
                    <a:pt x="3025140" y="887730"/>
                  </a:lnTo>
                </a:path>
              </a:pathLst>
            </a:custGeom>
            <a:noFill/>
            <a:ln cap="flat" cmpd="sng" w="190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3"/>
          <p:cNvSpPr txBox="1"/>
          <p:nvPr/>
        </p:nvSpPr>
        <p:spPr>
          <a:xfrm>
            <a:off x="5925820" y="1905000"/>
            <a:ext cx="2757170" cy="3267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0" lvl="0" marL="114935" marR="30480" rtl="0" algn="l">
              <a:lnSpc>
                <a:spcPct val="1078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Os processos tem 4  segmentos:</a:t>
            </a:r>
            <a:endParaRPr sz="23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14935" marR="30480" rtl="0" algn="l">
              <a:lnSpc>
                <a:spcPct val="107826"/>
              </a:lnSpc>
              <a:spcBef>
                <a:spcPts val="415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209550" marR="0" rtl="0" algn="l">
              <a:lnSpc>
                <a:spcPct val="100000"/>
              </a:lnSpc>
              <a:spcBef>
                <a:spcPts val="995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Noto Sans Symbols"/>
              <a:buChar char="•"/>
            </a:pPr>
            <a:r>
              <a:rPr b="1" i="1" lang="en-US" sz="180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Texto, dados e pilha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1450" lvl="0" marL="209550" marR="73025" rtl="0" algn="l">
              <a:lnSpc>
                <a:spcPct val="90000"/>
              </a:lnSpc>
              <a:spcBef>
                <a:spcPts val="355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•"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No exemplo ao lado, os  três estão em um  espaço de endereço,  mas o espaço separado  para instruções e para  dados também é  suportado.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Interface gráfica do usuário&#10;&#10;Descrição gerada automaticamente com confiança média" id="63" name="Google Shape;6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159" y="2565021"/>
            <a:ext cx="8562975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d355f5ac02_0_58"/>
          <p:cNvSpPr txBox="1"/>
          <p:nvPr/>
        </p:nvSpPr>
        <p:spPr>
          <a:xfrm>
            <a:off x="405129" y="1444904"/>
            <a:ext cx="8155200" cy="42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57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Os processos que estão aguardando a sua vez de utilizar o </a:t>
            </a: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processador</a:t>
            </a: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, ficam no estado Pronto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 escalonador de processos é o componente do S.O. que decide qual processo deve executar e quando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Quando o usuário precisa interferir na lógica de escalonamento, ele pode usar a definição de prioridades para os processos.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No Windows existem 6 prioridades diferentes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No Unix são 21 prioridades diferentes, de -20 a +20, sendo que as maiores prioridades são a de menor valor, ex: -20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0" name="Google Shape;260;g2d355f5ac02_0_58"/>
          <p:cNvSpPr txBox="1"/>
          <p:nvPr>
            <p:ph type="title"/>
          </p:nvPr>
        </p:nvSpPr>
        <p:spPr>
          <a:xfrm>
            <a:off x="405094" y="463200"/>
            <a:ext cx="8517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Pronto para Executando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d355f5ac02_0_63"/>
          <p:cNvSpPr txBox="1"/>
          <p:nvPr/>
        </p:nvSpPr>
        <p:spPr>
          <a:xfrm>
            <a:off x="405129" y="1444904"/>
            <a:ext cx="8155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57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Prioridades de processos no Windows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6" name="Google Shape;266;g2d355f5ac02_0_63"/>
          <p:cNvSpPr txBox="1"/>
          <p:nvPr>
            <p:ph type="title"/>
          </p:nvPr>
        </p:nvSpPr>
        <p:spPr>
          <a:xfrm>
            <a:off x="405094" y="463200"/>
            <a:ext cx="8517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Pronto para Executando</a:t>
            </a:r>
            <a:endParaRPr/>
          </a:p>
        </p:txBody>
      </p:sp>
      <p:pic>
        <p:nvPicPr>
          <p:cNvPr id="267" name="Google Shape;267;g2d355f5ac02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050" y="1983429"/>
            <a:ext cx="5197908" cy="4669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d355f5ac02_0_71"/>
          <p:cNvSpPr txBox="1"/>
          <p:nvPr/>
        </p:nvSpPr>
        <p:spPr>
          <a:xfrm>
            <a:off x="405129" y="1444904"/>
            <a:ext cx="8155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57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Prioridades de processos no Unix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3" name="Google Shape;273;g2d355f5ac02_0_71"/>
          <p:cNvSpPr txBox="1"/>
          <p:nvPr>
            <p:ph type="title"/>
          </p:nvPr>
        </p:nvSpPr>
        <p:spPr>
          <a:xfrm>
            <a:off x="405094" y="463200"/>
            <a:ext cx="8517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Pronto para Executando</a:t>
            </a:r>
            <a:endParaRPr/>
          </a:p>
        </p:txBody>
      </p:sp>
      <p:pic>
        <p:nvPicPr>
          <p:cNvPr id="274" name="Google Shape;274;g2d355f5ac02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175" y="1965923"/>
            <a:ext cx="7947750" cy="462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"/>
          <p:cNvSpPr txBox="1"/>
          <p:nvPr>
            <p:ph type="title"/>
          </p:nvPr>
        </p:nvSpPr>
        <p:spPr>
          <a:xfrm>
            <a:off x="1202689" y="500024"/>
            <a:ext cx="6723380" cy="543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HIERARQUIA DE PROCESSOS</a:t>
            </a:r>
            <a:endParaRPr sz="3400"/>
          </a:p>
        </p:txBody>
      </p:sp>
      <p:grpSp>
        <p:nvGrpSpPr>
          <p:cNvPr id="280" name="Google Shape;280;p16"/>
          <p:cNvGrpSpPr/>
          <p:nvPr/>
        </p:nvGrpSpPr>
        <p:grpSpPr>
          <a:xfrm>
            <a:off x="685799" y="1815744"/>
            <a:ext cx="7989570" cy="1383030"/>
            <a:chOff x="685799" y="1815744"/>
            <a:chExt cx="7989570" cy="1383030"/>
          </a:xfrm>
        </p:grpSpPr>
        <p:sp>
          <p:nvSpPr>
            <p:cNvPr id="281" name="Google Shape;281;p16"/>
            <p:cNvSpPr/>
            <p:nvPr/>
          </p:nvSpPr>
          <p:spPr>
            <a:xfrm>
              <a:off x="685799" y="2228494"/>
              <a:ext cx="7989570" cy="970280"/>
            </a:xfrm>
            <a:custGeom>
              <a:rect b="b" l="l" r="r" t="t"/>
              <a:pathLst>
                <a:path extrusionOk="0" h="970280" w="7989570">
                  <a:moveTo>
                    <a:pt x="7989570" y="0"/>
                  </a:moveTo>
                  <a:lnTo>
                    <a:pt x="0" y="0"/>
                  </a:lnTo>
                  <a:lnTo>
                    <a:pt x="0" y="970279"/>
                  </a:lnTo>
                  <a:lnTo>
                    <a:pt x="7989570" y="970279"/>
                  </a:lnTo>
                  <a:close/>
                </a:path>
              </a:pathLst>
            </a:custGeom>
            <a:solidFill>
              <a:srgbClr val="FFFFFF">
                <a:alpha val="8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685799" y="2228494"/>
              <a:ext cx="7989570" cy="970280"/>
            </a:xfrm>
            <a:custGeom>
              <a:rect b="b" l="l" r="r" t="t"/>
              <a:pathLst>
                <a:path extrusionOk="0" h="970280" w="7989570">
                  <a:moveTo>
                    <a:pt x="3994150" y="970279"/>
                  </a:moveTo>
                  <a:lnTo>
                    <a:pt x="0" y="970279"/>
                  </a:lnTo>
                  <a:lnTo>
                    <a:pt x="0" y="0"/>
                  </a:lnTo>
                  <a:lnTo>
                    <a:pt x="7989570" y="0"/>
                  </a:lnTo>
                  <a:lnTo>
                    <a:pt x="7989570" y="970279"/>
                  </a:lnTo>
                  <a:lnTo>
                    <a:pt x="3994150" y="970279"/>
                  </a:lnTo>
                  <a:close/>
                </a:path>
              </a:pathLst>
            </a:custGeom>
            <a:noFill/>
            <a:ln cap="flat" cmpd="sng" w="12575">
              <a:solidFill>
                <a:srgbClr val="9DC4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1084579" y="1815744"/>
              <a:ext cx="5593079" cy="8255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4" name="Google Shape;284;p16"/>
          <p:cNvGrpSpPr/>
          <p:nvPr/>
        </p:nvGrpSpPr>
        <p:grpSpPr>
          <a:xfrm>
            <a:off x="685799" y="3349904"/>
            <a:ext cx="7989570" cy="1383030"/>
            <a:chOff x="685799" y="3349904"/>
            <a:chExt cx="7989570" cy="1383030"/>
          </a:xfrm>
        </p:grpSpPr>
        <p:sp>
          <p:nvSpPr>
            <p:cNvPr id="285" name="Google Shape;285;p16"/>
            <p:cNvSpPr/>
            <p:nvPr/>
          </p:nvSpPr>
          <p:spPr>
            <a:xfrm>
              <a:off x="685799" y="3763924"/>
              <a:ext cx="7989570" cy="969010"/>
            </a:xfrm>
            <a:custGeom>
              <a:rect b="b" l="l" r="r" t="t"/>
              <a:pathLst>
                <a:path extrusionOk="0" h="969010" w="7989570">
                  <a:moveTo>
                    <a:pt x="7989570" y="0"/>
                  </a:moveTo>
                  <a:lnTo>
                    <a:pt x="0" y="0"/>
                  </a:lnTo>
                  <a:lnTo>
                    <a:pt x="0" y="969010"/>
                  </a:lnTo>
                  <a:lnTo>
                    <a:pt x="7989570" y="969010"/>
                  </a:lnTo>
                  <a:close/>
                </a:path>
              </a:pathLst>
            </a:custGeom>
            <a:solidFill>
              <a:srgbClr val="FFFFFF">
                <a:alpha val="8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685799" y="3763924"/>
              <a:ext cx="7989570" cy="969010"/>
            </a:xfrm>
            <a:custGeom>
              <a:rect b="b" l="l" r="r" t="t"/>
              <a:pathLst>
                <a:path extrusionOk="0" h="969010" w="7989570">
                  <a:moveTo>
                    <a:pt x="3994150" y="969010"/>
                  </a:moveTo>
                  <a:lnTo>
                    <a:pt x="0" y="969010"/>
                  </a:lnTo>
                  <a:lnTo>
                    <a:pt x="0" y="0"/>
                  </a:lnTo>
                  <a:lnTo>
                    <a:pt x="7989570" y="0"/>
                  </a:lnTo>
                  <a:lnTo>
                    <a:pt x="7989570" y="969010"/>
                  </a:lnTo>
                  <a:lnTo>
                    <a:pt x="3994150" y="969010"/>
                  </a:lnTo>
                  <a:close/>
                </a:path>
              </a:pathLst>
            </a:custGeom>
            <a:noFill/>
            <a:ln cap="flat" cmpd="sng" w="12575">
              <a:solidFill>
                <a:srgbClr val="9DC4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1084579" y="3349904"/>
              <a:ext cx="5593079" cy="82676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8" name="Google Shape;288;p16"/>
          <p:cNvGrpSpPr/>
          <p:nvPr/>
        </p:nvGrpSpPr>
        <p:grpSpPr>
          <a:xfrm>
            <a:off x="685799" y="4885334"/>
            <a:ext cx="7989570" cy="1383030"/>
            <a:chOff x="685799" y="4885334"/>
            <a:chExt cx="7989570" cy="1383030"/>
          </a:xfrm>
        </p:grpSpPr>
        <p:sp>
          <p:nvSpPr>
            <p:cNvPr id="289" name="Google Shape;289;p16"/>
            <p:cNvSpPr/>
            <p:nvPr/>
          </p:nvSpPr>
          <p:spPr>
            <a:xfrm>
              <a:off x="685799" y="5298084"/>
              <a:ext cx="7989570" cy="970280"/>
            </a:xfrm>
            <a:custGeom>
              <a:rect b="b" l="l" r="r" t="t"/>
              <a:pathLst>
                <a:path extrusionOk="0" h="970279" w="7989570">
                  <a:moveTo>
                    <a:pt x="7989570" y="0"/>
                  </a:moveTo>
                  <a:lnTo>
                    <a:pt x="0" y="0"/>
                  </a:lnTo>
                  <a:lnTo>
                    <a:pt x="0" y="970280"/>
                  </a:lnTo>
                  <a:lnTo>
                    <a:pt x="7989570" y="970280"/>
                  </a:lnTo>
                  <a:close/>
                </a:path>
              </a:pathLst>
            </a:custGeom>
            <a:solidFill>
              <a:srgbClr val="FFFFFF">
                <a:alpha val="8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685799" y="5298084"/>
              <a:ext cx="7989570" cy="970280"/>
            </a:xfrm>
            <a:custGeom>
              <a:rect b="b" l="l" r="r" t="t"/>
              <a:pathLst>
                <a:path extrusionOk="0" h="970279" w="7989570">
                  <a:moveTo>
                    <a:pt x="3994150" y="970280"/>
                  </a:moveTo>
                  <a:lnTo>
                    <a:pt x="0" y="970280"/>
                  </a:lnTo>
                  <a:lnTo>
                    <a:pt x="0" y="0"/>
                  </a:lnTo>
                  <a:lnTo>
                    <a:pt x="7989570" y="0"/>
                  </a:lnTo>
                  <a:lnTo>
                    <a:pt x="7989570" y="970280"/>
                  </a:lnTo>
                  <a:lnTo>
                    <a:pt x="3994150" y="970280"/>
                  </a:lnTo>
                  <a:close/>
                </a:path>
              </a:pathLst>
            </a:custGeom>
            <a:noFill/>
            <a:ln cap="flat" cmpd="sng" w="12575">
              <a:solidFill>
                <a:srgbClr val="9DC4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1084579" y="4885334"/>
              <a:ext cx="5593079" cy="8255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2" name="Google Shape;292;p16"/>
          <p:cNvSpPr txBox="1"/>
          <p:nvPr/>
        </p:nvSpPr>
        <p:spPr>
          <a:xfrm>
            <a:off x="1216660" y="2060854"/>
            <a:ext cx="5961380" cy="40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600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Processo-pai cria processo-filho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260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Processos filho podem criar seus próprios processos.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Noto Sans Symbols"/>
              <a:buNone/>
            </a:pPr>
            <a:r>
              <a:t/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FFFFFF"/>
              </a:buClr>
              <a:buSzPts val="1650"/>
              <a:buFont typeface="Noto Sans Symbols"/>
              <a:buNone/>
            </a:pPr>
            <a:r>
              <a:t/>
            </a:r>
            <a:endParaRPr sz="16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600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Criação de uma hierarquia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260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 UNIX isso se chama "grupo de processos“.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Noto Sans Symbols"/>
              <a:buNone/>
            </a:pPr>
            <a:r>
              <a:t/>
            </a:r>
            <a:endParaRPr sz="3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60020" marR="1344295" rtl="0" algn="l">
              <a:lnSpc>
                <a:spcPct val="107722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 MS Windows não possui o conceito de  hierarquia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20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260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•"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Todos os processos são iguais.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/>
          <p:nvPr>
            <p:ph type="title"/>
          </p:nvPr>
        </p:nvSpPr>
        <p:spPr>
          <a:xfrm>
            <a:off x="811530" y="240944"/>
            <a:ext cx="7722234" cy="1060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319020" lvl="0" marL="233172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ORGANIZAÇÃO DE UM PROCESSO  NA MEMÓRIA</a:t>
            </a:r>
            <a:endParaRPr sz="3400"/>
          </a:p>
        </p:txBody>
      </p:sp>
      <p:grpSp>
        <p:nvGrpSpPr>
          <p:cNvPr id="69" name="Google Shape;69;p4"/>
          <p:cNvGrpSpPr/>
          <p:nvPr/>
        </p:nvGrpSpPr>
        <p:grpSpPr>
          <a:xfrm>
            <a:off x="5867400" y="1786534"/>
            <a:ext cx="3025140" cy="887730"/>
            <a:chOff x="5867400" y="1786534"/>
            <a:chExt cx="3025140" cy="887730"/>
          </a:xfrm>
        </p:grpSpPr>
        <p:sp>
          <p:nvSpPr>
            <p:cNvPr id="70" name="Google Shape;70;p4"/>
            <p:cNvSpPr/>
            <p:nvPr/>
          </p:nvSpPr>
          <p:spPr>
            <a:xfrm>
              <a:off x="5867400" y="1786534"/>
              <a:ext cx="3025140" cy="887730"/>
            </a:xfrm>
            <a:custGeom>
              <a:rect b="b" l="l" r="r" t="t"/>
              <a:pathLst>
                <a:path extrusionOk="0" h="887730" w="3025140">
                  <a:moveTo>
                    <a:pt x="2899409" y="1270"/>
                  </a:moveTo>
                  <a:lnTo>
                    <a:pt x="125729" y="1270"/>
                  </a:lnTo>
                  <a:lnTo>
                    <a:pt x="118110" y="3810"/>
                  </a:lnTo>
                  <a:lnTo>
                    <a:pt x="110489" y="5080"/>
                  </a:lnTo>
                  <a:lnTo>
                    <a:pt x="95250" y="10160"/>
                  </a:lnTo>
                  <a:lnTo>
                    <a:pt x="88900" y="12700"/>
                  </a:lnTo>
                  <a:lnTo>
                    <a:pt x="81279" y="16510"/>
                  </a:lnTo>
                  <a:lnTo>
                    <a:pt x="74929" y="20320"/>
                  </a:lnTo>
                  <a:lnTo>
                    <a:pt x="67310" y="24130"/>
                  </a:lnTo>
                  <a:lnTo>
                    <a:pt x="60960" y="27939"/>
                  </a:lnTo>
                  <a:lnTo>
                    <a:pt x="55879" y="33020"/>
                  </a:lnTo>
                  <a:lnTo>
                    <a:pt x="43179" y="43180"/>
                  </a:lnTo>
                  <a:lnTo>
                    <a:pt x="39370" y="49530"/>
                  </a:lnTo>
                  <a:lnTo>
                    <a:pt x="34289" y="54610"/>
                  </a:lnTo>
                  <a:lnTo>
                    <a:pt x="24129" y="67310"/>
                  </a:lnTo>
                  <a:lnTo>
                    <a:pt x="16510" y="80010"/>
                  </a:lnTo>
                  <a:lnTo>
                    <a:pt x="13970" y="87630"/>
                  </a:lnTo>
                  <a:lnTo>
                    <a:pt x="10160" y="95250"/>
                  </a:lnTo>
                  <a:lnTo>
                    <a:pt x="7620" y="101600"/>
                  </a:lnTo>
                  <a:lnTo>
                    <a:pt x="5079" y="109220"/>
                  </a:lnTo>
                  <a:lnTo>
                    <a:pt x="1270" y="132080"/>
                  </a:lnTo>
                  <a:lnTo>
                    <a:pt x="1270" y="139700"/>
                  </a:lnTo>
                  <a:lnTo>
                    <a:pt x="0" y="147320"/>
                  </a:lnTo>
                  <a:lnTo>
                    <a:pt x="0" y="740410"/>
                  </a:lnTo>
                  <a:lnTo>
                    <a:pt x="1270" y="748030"/>
                  </a:lnTo>
                  <a:lnTo>
                    <a:pt x="1270" y="755650"/>
                  </a:lnTo>
                  <a:lnTo>
                    <a:pt x="5079" y="778510"/>
                  </a:lnTo>
                  <a:lnTo>
                    <a:pt x="7620" y="786130"/>
                  </a:lnTo>
                  <a:lnTo>
                    <a:pt x="10160" y="792480"/>
                  </a:lnTo>
                  <a:lnTo>
                    <a:pt x="13970" y="800100"/>
                  </a:lnTo>
                  <a:lnTo>
                    <a:pt x="16510" y="807720"/>
                  </a:lnTo>
                  <a:lnTo>
                    <a:pt x="24129" y="820420"/>
                  </a:lnTo>
                  <a:lnTo>
                    <a:pt x="39370" y="839470"/>
                  </a:lnTo>
                  <a:lnTo>
                    <a:pt x="43179" y="844550"/>
                  </a:lnTo>
                  <a:lnTo>
                    <a:pt x="55879" y="854710"/>
                  </a:lnTo>
                  <a:lnTo>
                    <a:pt x="60960" y="859789"/>
                  </a:lnTo>
                  <a:lnTo>
                    <a:pt x="67310" y="864870"/>
                  </a:lnTo>
                  <a:lnTo>
                    <a:pt x="74929" y="868680"/>
                  </a:lnTo>
                  <a:lnTo>
                    <a:pt x="81279" y="872489"/>
                  </a:lnTo>
                  <a:lnTo>
                    <a:pt x="88900" y="875030"/>
                  </a:lnTo>
                  <a:lnTo>
                    <a:pt x="95250" y="878839"/>
                  </a:lnTo>
                  <a:lnTo>
                    <a:pt x="102870" y="881380"/>
                  </a:lnTo>
                  <a:lnTo>
                    <a:pt x="110489" y="882650"/>
                  </a:lnTo>
                  <a:lnTo>
                    <a:pt x="118110" y="885189"/>
                  </a:lnTo>
                  <a:lnTo>
                    <a:pt x="133350" y="887730"/>
                  </a:lnTo>
                  <a:lnTo>
                    <a:pt x="2885440" y="887730"/>
                  </a:lnTo>
                  <a:lnTo>
                    <a:pt x="2893059" y="886460"/>
                  </a:lnTo>
                  <a:lnTo>
                    <a:pt x="2899409" y="886460"/>
                  </a:lnTo>
                  <a:lnTo>
                    <a:pt x="2907029" y="883920"/>
                  </a:lnTo>
                  <a:lnTo>
                    <a:pt x="2914650" y="882650"/>
                  </a:lnTo>
                  <a:lnTo>
                    <a:pt x="2937509" y="875030"/>
                  </a:lnTo>
                  <a:lnTo>
                    <a:pt x="2943859" y="871220"/>
                  </a:lnTo>
                  <a:lnTo>
                    <a:pt x="2951479" y="867410"/>
                  </a:lnTo>
                  <a:lnTo>
                    <a:pt x="2964179" y="859789"/>
                  </a:lnTo>
                  <a:lnTo>
                    <a:pt x="2970529" y="854710"/>
                  </a:lnTo>
                  <a:lnTo>
                    <a:pt x="2975609" y="849630"/>
                  </a:lnTo>
                  <a:lnTo>
                    <a:pt x="2981959" y="844550"/>
                  </a:lnTo>
                  <a:lnTo>
                    <a:pt x="2987040" y="838200"/>
                  </a:lnTo>
                  <a:lnTo>
                    <a:pt x="2992120" y="833120"/>
                  </a:lnTo>
                  <a:lnTo>
                    <a:pt x="2997200" y="826770"/>
                  </a:lnTo>
                  <a:lnTo>
                    <a:pt x="3008629" y="807720"/>
                  </a:lnTo>
                  <a:lnTo>
                    <a:pt x="3012440" y="800100"/>
                  </a:lnTo>
                  <a:lnTo>
                    <a:pt x="3014979" y="792480"/>
                  </a:lnTo>
                  <a:lnTo>
                    <a:pt x="3017520" y="786130"/>
                  </a:lnTo>
                  <a:lnTo>
                    <a:pt x="3020059" y="778510"/>
                  </a:lnTo>
                  <a:lnTo>
                    <a:pt x="3025140" y="748030"/>
                  </a:lnTo>
                  <a:lnTo>
                    <a:pt x="3025140" y="147320"/>
                  </a:lnTo>
                  <a:lnTo>
                    <a:pt x="3023870" y="139700"/>
                  </a:lnTo>
                  <a:lnTo>
                    <a:pt x="3023870" y="132080"/>
                  </a:lnTo>
                  <a:lnTo>
                    <a:pt x="3020059" y="109220"/>
                  </a:lnTo>
                  <a:lnTo>
                    <a:pt x="3017520" y="101600"/>
                  </a:lnTo>
                  <a:lnTo>
                    <a:pt x="3014979" y="95250"/>
                  </a:lnTo>
                  <a:lnTo>
                    <a:pt x="3011170" y="87630"/>
                  </a:lnTo>
                  <a:lnTo>
                    <a:pt x="3008629" y="80010"/>
                  </a:lnTo>
                  <a:lnTo>
                    <a:pt x="3001009" y="67310"/>
                  </a:lnTo>
                  <a:lnTo>
                    <a:pt x="2990850" y="54610"/>
                  </a:lnTo>
                  <a:lnTo>
                    <a:pt x="2987040" y="49530"/>
                  </a:lnTo>
                  <a:lnTo>
                    <a:pt x="2981959" y="43180"/>
                  </a:lnTo>
                  <a:lnTo>
                    <a:pt x="2969259" y="33020"/>
                  </a:lnTo>
                  <a:lnTo>
                    <a:pt x="2964179" y="27939"/>
                  </a:lnTo>
                  <a:lnTo>
                    <a:pt x="2957829" y="24130"/>
                  </a:lnTo>
                  <a:lnTo>
                    <a:pt x="2950209" y="20320"/>
                  </a:lnTo>
                  <a:lnTo>
                    <a:pt x="2943859" y="16510"/>
                  </a:lnTo>
                  <a:lnTo>
                    <a:pt x="2936240" y="12700"/>
                  </a:lnTo>
                  <a:lnTo>
                    <a:pt x="2929890" y="10160"/>
                  </a:lnTo>
                  <a:lnTo>
                    <a:pt x="2914650" y="5080"/>
                  </a:lnTo>
                  <a:lnTo>
                    <a:pt x="2907029" y="3810"/>
                  </a:lnTo>
                  <a:lnTo>
                    <a:pt x="2899409" y="1270"/>
                  </a:lnTo>
                  <a:close/>
                </a:path>
                <a:path extrusionOk="0" h="887730" w="3025140">
                  <a:moveTo>
                    <a:pt x="2884170" y="0"/>
                  </a:moveTo>
                  <a:lnTo>
                    <a:pt x="140970" y="0"/>
                  </a:lnTo>
                  <a:lnTo>
                    <a:pt x="133350" y="1270"/>
                  </a:lnTo>
                  <a:lnTo>
                    <a:pt x="2891790" y="1270"/>
                  </a:lnTo>
                  <a:lnTo>
                    <a:pt x="2884170" y="0"/>
                  </a:lnTo>
                  <a:close/>
                </a:path>
              </a:pathLst>
            </a:custGeom>
            <a:solidFill>
              <a:srgbClr val="9DC44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5867400" y="1786534"/>
              <a:ext cx="3025140" cy="887730"/>
            </a:xfrm>
            <a:custGeom>
              <a:rect b="b" l="l" r="r" t="t"/>
              <a:pathLst>
                <a:path extrusionOk="0" h="887730" w="3025140">
                  <a:moveTo>
                    <a:pt x="0" y="147320"/>
                  </a:moveTo>
                  <a:lnTo>
                    <a:pt x="1270" y="139700"/>
                  </a:lnTo>
                  <a:lnTo>
                    <a:pt x="1270" y="132080"/>
                  </a:lnTo>
                  <a:lnTo>
                    <a:pt x="2539" y="124460"/>
                  </a:lnTo>
                  <a:lnTo>
                    <a:pt x="3810" y="116839"/>
                  </a:lnTo>
                  <a:lnTo>
                    <a:pt x="5079" y="109220"/>
                  </a:lnTo>
                  <a:lnTo>
                    <a:pt x="7620" y="101600"/>
                  </a:lnTo>
                  <a:lnTo>
                    <a:pt x="10160" y="95250"/>
                  </a:lnTo>
                  <a:lnTo>
                    <a:pt x="13970" y="87630"/>
                  </a:lnTo>
                  <a:lnTo>
                    <a:pt x="16510" y="80010"/>
                  </a:lnTo>
                  <a:lnTo>
                    <a:pt x="20320" y="73660"/>
                  </a:lnTo>
                  <a:lnTo>
                    <a:pt x="24129" y="67310"/>
                  </a:lnTo>
                  <a:lnTo>
                    <a:pt x="29210" y="60960"/>
                  </a:lnTo>
                  <a:lnTo>
                    <a:pt x="34289" y="54610"/>
                  </a:lnTo>
                  <a:lnTo>
                    <a:pt x="39370" y="49530"/>
                  </a:lnTo>
                  <a:lnTo>
                    <a:pt x="43179" y="43180"/>
                  </a:lnTo>
                  <a:lnTo>
                    <a:pt x="49529" y="38100"/>
                  </a:lnTo>
                  <a:lnTo>
                    <a:pt x="55879" y="33020"/>
                  </a:lnTo>
                  <a:lnTo>
                    <a:pt x="60960" y="27939"/>
                  </a:lnTo>
                  <a:lnTo>
                    <a:pt x="67310" y="24130"/>
                  </a:lnTo>
                  <a:lnTo>
                    <a:pt x="74929" y="20320"/>
                  </a:lnTo>
                  <a:lnTo>
                    <a:pt x="81279" y="16510"/>
                  </a:lnTo>
                  <a:lnTo>
                    <a:pt x="88900" y="12700"/>
                  </a:lnTo>
                  <a:lnTo>
                    <a:pt x="95250" y="10160"/>
                  </a:lnTo>
                  <a:lnTo>
                    <a:pt x="102870" y="7620"/>
                  </a:lnTo>
                  <a:lnTo>
                    <a:pt x="110489" y="5080"/>
                  </a:lnTo>
                  <a:lnTo>
                    <a:pt x="118110" y="3810"/>
                  </a:lnTo>
                  <a:lnTo>
                    <a:pt x="125729" y="1270"/>
                  </a:lnTo>
                  <a:lnTo>
                    <a:pt x="133350" y="1270"/>
                  </a:lnTo>
                  <a:lnTo>
                    <a:pt x="140970" y="0"/>
                  </a:lnTo>
                  <a:lnTo>
                    <a:pt x="148589" y="0"/>
                  </a:lnTo>
                  <a:lnTo>
                    <a:pt x="2876550" y="0"/>
                  </a:lnTo>
                  <a:lnTo>
                    <a:pt x="2884170" y="0"/>
                  </a:lnTo>
                  <a:lnTo>
                    <a:pt x="2891790" y="1270"/>
                  </a:lnTo>
                  <a:lnTo>
                    <a:pt x="2899409" y="1270"/>
                  </a:lnTo>
                  <a:lnTo>
                    <a:pt x="2907029" y="3810"/>
                  </a:lnTo>
                  <a:lnTo>
                    <a:pt x="2914650" y="5080"/>
                  </a:lnTo>
                  <a:lnTo>
                    <a:pt x="2922270" y="7620"/>
                  </a:lnTo>
                  <a:lnTo>
                    <a:pt x="2929890" y="10160"/>
                  </a:lnTo>
                  <a:lnTo>
                    <a:pt x="2936240" y="12700"/>
                  </a:lnTo>
                  <a:lnTo>
                    <a:pt x="2943859" y="16510"/>
                  </a:lnTo>
                  <a:lnTo>
                    <a:pt x="2950209" y="20320"/>
                  </a:lnTo>
                  <a:lnTo>
                    <a:pt x="2957829" y="24130"/>
                  </a:lnTo>
                  <a:lnTo>
                    <a:pt x="2964179" y="27939"/>
                  </a:lnTo>
                  <a:lnTo>
                    <a:pt x="2969259" y="33020"/>
                  </a:lnTo>
                  <a:lnTo>
                    <a:pt x="2975609" y="38100"/>
                  </a:lnTo>
                  <a:lnTo>
                    <a:pt x="2981959" y="43180"/>
                  </a:lnTo>
                  <a:lnTo>
                    <a:pt x="2987040" y="49530"/>
                  </a:lnTo>
                  <a:lnTo>
                    <a:pt x="2990850" y="54610"/>
                  </a:lnTo>
                  <a:lnTo>
                    <a:pt x="2995929" y="60960"/>
                  </a:lnTo>
                  <a:lnTo>
                    <a:pt x="3001009" y="67310"/>
                  </a:lnTo>
                  <a:lnTo>
                    <a:pt x="3004820" y="73660"/>
                  </a:lnTo>
                  <a:lnTo>
                    <a:pt x="3008629" y="80010"/>
                  </a:lnTo>
                  <a:lnTo>
                    <a:pt x="3011170" y="87630"/>
                  </a:lnTo>
                  <a:lnTo>
                    <a:pt x="3014979" y="95250"/>
                  </a:lnTo>
                  <a:lnTo>
                    <a:pt x="3017520" y="101600"/>
                  </a:lnTo>
                  <a:lnTo>
                    <a:pt x="3020059" y="109220"/>
                  </a:lnTo>
                  <a:lnTo>
                    <a:pt x="3021329" y="116839"/>
                  </a:lnTo>
                  <a:lnTo>
                    <a:pt x="3022600" y="124460"/>
                  </a:lnTo>
                  <a:lnTo>
                    <a:pt x="3023870" y="132080"/>
                  </a:lnTo>
                  <a:lnTo>
                    <a:pt x="3023870" y="139700"/>
                  </a:lnTo>
                  <a:lnTo>
                    <a:pt x="3025140" y="147320"/>
                  </a:lnTo>
                  <a:lnTo>
                    <a:pt x="3025140" y="740410"/>
                  </a:lnTo>
                  <a:lnTo>
                    <a:pt x="3025140" y="748030"/>
                  </a:lnTo>
                  <a:lnTo>
                    <a:pt x="3023870" y="755650"/>
                  </a:lnTo>
                  <a:lnTo>
                    <a:pt x="3022600" y="763270"/>
                  </a:lnTo>
                  <a:lnTo>
                    <a:pt x="3021329" y="770889"/>
                  </a:lnTo>
                  <a:lnTo>
                    <a:pt x="3020059" y="778510"/>
                  </a:lnTo>
                  <a:lnTo>
                    <a:pt x="3017520" y="786130"/>
                  </a:lnTo>
                  <a:lnTo>
                    <a:pt x="3014979" y="792480"/>
                  </a:lnTo>
                  <a:lnTo>
                    <a:pt x="3012440" y="800100"/>
                  </a:lnTo>
                  <a:lnTo>
                    <a:pt x="3008629" y="807720"/>
                  </a:lnTo>
                  <a:lnTo>
                    <a:pt x="3004820" y="814070"/>
                  </a:lnTo>
                  <a:lnTo>
                    <a:pt x="3001009" y="820420"/>
                  </a:lnTo>
                  <a:lnTo>
                    <a:pt x="2997200" y="826770"/>
                  </a:lnTo>
                  <a:lnTo>
                    <a:pt x="2992120" y="833120"/>
                  </a:lnTo>
                  <a:lnTo>
                    <a:pt x="2987040" y="838200"/>
                  </a:lnTo>
                  <a:lnTo>
                    <a:pt x="2981959" y="844550"/>
                  </a:lnTo>
                  <a:lnTo>
                    <a:pt x="2975609" y="849630"/>
                  </a:lnTo>
                  <a:lnTo>
                    <a:pt x="2970529" y="854710"/>
                  </a:lnTo>
                  <a:lnTo>
                    <a:pt x="2964179" y="859789"/>
                  </a:lnTo>
                  <a:lnTo>
                    <a:pt x="2957829" y="863600"/>
                  </a:lnTo>
                  <a:lnTo>
                    <a:pt x="2951479" y="867410"/>
                  </a:lnTo>
                  <a:lnTo>
                    <a:pt x="2943859" y="871220"/>
                  </a:lnTo>
                  <a:lnTo>
                    <a:pt x="2937509" y="875030"/>
                  </a:lnTo>
                  <a:lnTo>
                    <a:pt x="2929890" y="877570"/>
                  </a:lnTo>
                  <a:lnTo>
                    <a:pt x="2922270" y="880110"/>
                  </a:lnTo>
                  <a:lnTo>
                    <a:pt x="2914650" y="882650"/>
                  </a:lnTo>
                  <a:lnTo>
                    <a:pt x="2907029" y="883920"/>
                  </a:lnTo>
                  <a:lnTo>
                    <a:pt x="2899409" y="886460"/>
                  </a:lnTo>
                  <a:lnTo>
                    <a:pt x="2893059" y="886460"/>
                  </a:lnTo>
                  <a:lnTo>
                    <a:pt x="2885440" y="887730"/>
                  </a:lnTo>
                  <a:lnTo>
                    <a:pt x="2876550" y="887730"/>
                  </a:lnTo>
                  <a:lnTo>
                    <a:pt x="148589" y="887730"/>
                  </a:lnTo>
                  <a:lnTo>
                    <a:pt x="140970" y="887730"/>
                  </a:lnTo>
                  <a:lnTo>
                    <a:pt x="133350" y="887730"/>
                  </a:lnTo>
                  <a:lnTo>
                    <a:pt x="125729" y="886460"/>
                  </a:lnTo>
                  <a:lnTo>
                    <a:pt x="118110" y="885189"/>
                  </a:lnTo>
                  <a:lnTo>
                    <a:pt x="110489" y="882650"/>
                  </a:lnTo>
                  <a:lnTo>
                    <a:pt x="102870" y="881380"/>
                  </a:lnTo>
                  <a:lnTo>
                    <a:pt x="95250" y="878839"/>
                  </a:lnTo>
                  <a:lnTo>
                    <a:pt x="88900" y="875030"/>
                  </a:lnTo>
                  <a:lnTo>
                    <a:pt x="81279" y="872489"/>
                  </a:lnTo>
                  <a:lnTo>
                    <a:pt x="74929" y="868680"/>
                  </a:lnTo>
                  <a:lnTo>
                    <a:pt x="67310" y="864870"/>
                  </a:lnTo>
                  <a:lnTo>
                    <a:pt x="60960" y="859789"/>
                  </a:lnTo>
                  <a:lnTo>
                    <a:pt x="55879" y="854710"/>
                  </a:lnTo>
                  <a:lnTo>
                    <a:pt x="49529" y="849630"/>
                  </a:lnTo>
                  <a:lnTo>
                    <a:pt x="43179" y="844550"/>
                  </a:lnTo>
                  <a:lnTo>
                    <a:pt x="39370" y="839470"/>
                  </a:lnTo>
                  <a:lnTo>
                    <a:pt x="34289" y="833120"/>
                  </a:lnTo>
                  <a:lnTo>
                    <a:pt x="29210" y="826770"/>
                  </a:lnTo>
                  <a:lnTo>
                    <a:pt x="24129" y="820420"/>
                  </a:lnTo>
                  <a:lnTo>
                    <a:pt x="20320" y="814070"/>
                  </a:lnTo>
                  <a:lnTo>
                    <a:pt x="16510" y="807720"/>
                  </a:lnTo>
                  <a:lnTo>
                    <a:pt x="13970" y="800100"/>
                  </a:lnTo>
                  <a:lnTo>
                    <a:pt x="10160" y="792480"/>
                  </a:lnTo>
                  <a:lnTo>
                    <a:pt x="7620" y="786130"/>
                  </a:lnTo>
                  <a:lnTo>
                    <a:pt x="5079" y="778510"/>
                  </a:lnTo>
                  <a:lnTo>
                    <a:pt x="3810" y="770889"/>
                  </a:lnTo>
                  <a:lnTo>
                    <a:pt x="2539" y="763270"/>
                  </a:lnTo>
                  <a:lnTo>
                    <a:pt x="1270" y="755650"/>
                  </a:lnTo>
                  <a:lnTo>
                    <a:pt x="1270" y="748030"/>
                  </a:lnTo>
                  <a:lnTo>
                    <a:pt x="0" y="740410"/>
                  </a:lnTo>
                  <a:lnTo>
                    <a:pt x="0" y="147320"/>
                  </a:lnTo>
                  <a:close/>
                </a:path>
                <a:path extrusionOk="0" h="887730" w="3025140">
                  <a:moveTo>
                    <a:pt x="0" y="0"/>
                  </a:moveTo>
                  <a:lnTo>
                    <a:pt x="0" y="0"/>
                  </a:lnTo>
                </a:path>
                <a:path extrusionOk="0" h="887730" w="3025140">
                  <a:moveTo>
                    <a:pt x="3025140" y="887730"/>
                  </a:moveTo>
                  <a:lnTo>
                    <a:pt x="3025140" y="887730"/>
                  </a:lnTo>
                </a:path>
              </a:pathLst>
            </a:custGeom>
            <a:noFill/>
            <a:ln cap="flat" cmpd="sng" w="190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" name="Google Shape;72;p4"/>
          <p:cNvSpPr txBox="1"/>
          <p:nvPr/>
        </p:nvSpPr>
        <p:spPr>
          <a:xfrm>
            <a:off x="5925820" y="1905000"/>
            <a:ext cx="2757170" cy="3267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0" lvl="0" marL="114935" marR="30480" rtl="0" algn="l">
              <a:lnSpc>
                <a:spcPct val="1078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Os processos tem 4  segmentos:</a:t>
            </a:r>
            <a:endParaRPr sz="23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14935" marR="30480" rtl="0" algn="l">
              <a:lnSpc>
                <a:spcPct val="107826"/>
              </a:lnSpc>
              <a:spcBef>
                <a:spcPts val="415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209550" marR="0" rtl="0" algn="l">
              <a:lnSpc>
                <a:spcPct val="100000"/>
              </a:lnSpc>
              <a:spcBef>
                <a:spcPts val="995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Noto Sans Symbols"/>
              <a:buChar char="•"/>
            </a:pPr>
            <a:r>
              <a:rPr b="1" i="1" lang="en-US" sz="180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Texto, dados e pilha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1450" lvl="0" marL="209550" marR="73025" rtl="0" algn="l">
              <a:lnSpc>
                <a:spcPct val="90000"/>
              </a:lnSpc>
              <a:spcBef>
                <a:spcPts val="355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•"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No exemplo ao lado, os  três estão em um  espaço de endereço,  mas o espaço separado  para instruções e para  dados também é  suportado.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Interface gráfica do usuário, Aplicativo&#10;&#10;Descrição gerada automaticamente" id="73" name="Google Shape;7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684" y="1247775"/>
            <a:ext cx="8543925" cy="561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type="title"/>
          </p:nvPr>
        </p:nvSpPr>
        <p:spPr>
          <a:xfrm>
            <a:off x="811530" y="240944"/>
            <a:ext cx="7722234" cy="1060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319020" lvl="0" marL="233172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ORGANIZAÇÃO DE UM PROCESSO  NA MEMÓRIA</a:t>
            </a:r>
            <a:endParaRPr sz="3400"/>
          </a:p>
        </p:txBody>
      </p:sp>
      <p:grpSp>
        <p:nvGrpSpPr>
          <p:cNvPr id="79" name="Google Shape;79;p5"/>
          <p:cNvGrpSpPr/>
          <p:nvPr/>
        </p:nvGrpSpPr>
        <p:grpSpPr>
          <a:xfrm>
            <a:off x="5867400" y="1786534"/>
            <a:ext cx="3025140" cy="887730"/>
            <a:chOff x="5867400" y="1786534"/>
            <a:chExt cx="3025140" cy="887730"/>
          </a:xfrm>
        </p:grpSpPr>
        <p:sp>
          <p:nvSpPr>
            <p:cNvPr id="80" name="Google Shape;80;p5"/>
            <p:cNvSpPr/>
            <p:nvPr/>
          </p:nvSpPr>
          <p:spPr>
            <a:xfrm>
              <a:off x="5867400" y="1786534"/>
              <a:ext cx="3025140" cy="887730"/>
            </a:xfrm>
            <a:custGeom>
              <a:rect b="b" l="l" r="r" t="t"/>
              <a:pathLst>
                <a:path extrusionOk="0" h="887730" w="3025140">
                  <a:moveTo>
                    <a:pt x="2899409" y="1270"/>
                  </a:moveTo>
                  <a:lnTo>
                    <a:pt x="125729" y="1270"/>
                  </a:lnTo>
                  <a:lnTo>
                    <a:pt x="118110" y="3810"/>
                  </a:lnTo>
                  <a:lnTo>
                    <a:pt x="110489" y="5080"/>
                  </a:lnTo>
                  <a:lnTo>
                    <a:pt x="95250" y="10160"/>
                  </a:lnTo>
                  <a:lnTo>
                    <a:pt x="88900" y="12700"/>
                  </a:lnTo>
                  <a:lnTo>
                    <a:pt x="81279" y="16510"/>
                  </a:lnTo>
                  <a:lnTo>
                    <a:pt x="74929" y="20320"/>
                  </a:lnTo>
                  <a:lnTo>
                    <a:pt x="67310" y="24130"/>
                  </a:lnTo>
                  <a:lnTo>
                    <a:pt x="60960" y="27939"/>
                  </a:lnTo>
                  <a:lnTo>
                    <a:pt x="55879" y="33020"/>
                  </a:lnTo>
                  <a:lnTo>
                    <a:pt x="43179" y="43180"/>
                  </a:lnTo>
                  <a:lnTo>
                    <a:pt x="39370" y="49530"/>
                  </a:lnTo>
                  <a:lnTo>
                    <a:pt x="34289" y="54610"/>
                  </a:lnTo>
                  <a:lnTo>
                    <a:pt x="24129" y="67310"/>
                  </a:lnTo>
                  <a:lnTo>
                    <a:pt x="16510" y="80010"/>
                  </a:lnTo>
                  <a:lnTo>
                    <a:pt x="13970" y="87630"/>
                  </a:lnTo>
                  <a:lnTo>
                    <a:pt x="10160" y="95250"/>
                  </a:lnTo>
                  <a:lnTo>
                    <a:pt x="7620" y="101600"/>
                  </a:lnTo>
                  <a:lnTo>
                    <a:pt x="5079" y="109220"/>
                  </a:lnTo>
                  <a:lnTo>
                    <a:pt x="1270" y="132080"/>
                  </a:lnTo>
                  <a:lnTo>
                    <a:pt x="1270" y="139700"/>
                  </a:lnTo>
                  <a:lnTo>
                    <a:pt x="0" y="147320"/>
                  </a:lnTo>
                  <a:lnTo>
                    <a:pt x="0" y="740410"/>
                  </a:lnTo>
                  <a:lnTo>
                    <a:pt x="1270" y="748030"/>
                  </a:lnTo>
                  <a:lnTo>
                    <a:pt x="1270" y="755650"/>
                  </a:lnTo>
                  <a:lnTo>
                    <a:pt x="5079" y="778510"/>
                  </a:lnTo>
                  <a:lnTo>
                    <a:pt x="7620" y="786130"/>
                  </a:lnTo>
                  <a:lnTo>
                    <a:pt x="10160" y="792480"/>
                  </a:lnTo>
                  <a:lnTo>
                    <a:pt x="13970" y="800100"/>
                  </a:lnTo>
                  <a:lnTo>
                    <a:pt x="16510" y="807720"/>
                  </a:lnTo>
                  <a:lnTo>
                    <a:pt x="24129" y="820420"/>
                  </a:lnTo>
                  <a:lnTo>
                    <a:pt x="39370" y="839470"/>
                  </a:lnTo>
                  <a:lnTo>
                    <a:pt x="43179" y="844550"/>
                  </a:lnTo>
                  <a:lnTo>
                    <a:pt x="55879" y="854710"/>
                  </a:lnTo>
                  <a:lnTo>
                    <a:pt x="60960" y="859789"/>
                  </a:lnTo>
                  <a:lnTo>
                    <a:pt x="67310" y="864870"/>
                  </a:lnTo>
                  <a:lnTo>
                    <a:pt x="74929" y="868680"/>
                  </a:lnTo>
                  <a:lnTo>
                    <a:pt x="81279" y="872489"/>
                  </a:lnTo>
                  <a:lnTo>
                    <a:pt x="88900" y="875030"/>
                  </a:lnTo>
                  <a:lnTo>
                    <a:pt x="95250" y="878839"/>
                  </a:lnTo>
                  <a:lnTo>
                    <a:pt x="102870" y="881380"/>
                  </a:lnTo>
                  <a:lnTo>
                    <a:pt x="110489" y="882650"/>
                  </a:lnTo>
                  <a:lnTo>
                    <a:pt x="118110" y="885189"/>
                  </a:lnTo>
                  <a:lnTo>
                    <a:pt x="133350" y="887730"/>
                  </a:lnTo>
                  <a:lnTo>
                    <a:pt x="2885440" y="887730"/>
                  </a:lnTo>
                  <a:lnTo>
                    <a:pt x="2893059" y="886460"/>
                  </a:lnTo>
                  <a:lnTo>
                    <a:pt x="2899409" y="886460"/>
                  </a:lnTo>
                  <a:lnTo>
                    <a:pt x="2907029" y="883920"/>
                  </a:lnTo>
                  <a:lnTo>
                    <a:pt x="2914650" y="882650"/>
                  </a:lnTo>
                  <a:lnTo>
                    <a:pt x="2937509" y="875030"/>
                  </a:lnTo>
                  <a:lnTo>
                    <a:pt x="2943859" y="871220"/>
                  </a:lnTo>
                  <a:lnTo>
                    <a:pt x="2951479" y="867410"/>
                  </a:lnTo>
                  <a:lnTo>
                    <a:pt x="2964179" y="859789"/>
                  </a:lnTo>
                  <a:lnTo>
                    <a:pt x="2970529" y="854710"/>
                  </a:lnTo>
                  <a:lnTo>
                    <a:pt x="2975609" y="849630"/>
                  </a:lnTo>
                  <a:lnTo>
                    <a:pt x="2981959" y="844550"/>
                  </a:lnTo>
                  <a:lnTo>
                    <a:pt x="2987040" y="838200"/>
                  </a:lnTo>
                  <a:lnTo>
                    <a:pt x="2992120" y="833120"/>
                  </a:lnTo>
                  <a:lnTo>
                    <a:pt x="2997200" y="826770"/>
                  </a:lnTo>
                  <a:lnTo>
                    <a:pt x="3008629" y="807720"/>
                  </a:lnTo>
                  <a:lnTo>
                    <a:pt x="3012440" y="800100"/>
                  </a:lnTo>
                  <a:lnTo>
                    <a:pt x="3014979" y="792480"/>
                  </a:lnTo>
                  <a:lnTo>
                    <a:pt x="3017520" y="786130"/>
                  </a:lnTo>
                  <a:lnTo>
                    <a:pt x="3020059" y="778510"/>
                  </a:lnTo>
                  <a:lnTo>
                    <a:pt x="3025140" y="748030"/>
                  </a:lnTo>
                  <a:lnTo>
                    <a:pt x="3025140" y="147320"/>
                  </a:lnTo>
                  <a:lnTo>
                    <a:pt x="3023870" y="139700"/>
                  </a:lnTo>
                  <a:lnTo>
                    <a:pt x="3023870" y="132080"/>
                  </a:lnTo>
                  <a:lnTo>
                    <a:pt x="3020059" y="109220"/>
                  </a:lnTo>
                  <a:lnTo>
                    <a:pt x="3017520" y="101600"/>
                  </a:lnTo>
                  <a:lnTo>
                    <a:pt x="3014979" y="95250"/>
                  </a:lnTo>
                  <a:lnTo>
                    <a:pt x="3011170" y="87630"/>
                  </a:lnTo>
                  <a:lnTo>
                    <a:pt x="3008629" y="80010"/>
                  </a:lnTo>
                  <a:lnTo>
                    <a:pt x="3001009" y="67310"/>
                  </a:lnTo>
                  <a:lnTo>
                    <a:pt x="2990850" y="54610"/>
                  </a:lnTo>
                  <a:lnTo>
                    <a:pt x="2987040" y="49530"/>
                  </a:lnTo>
                  <a:lnTo>
                    <a:pt x="2981959" y="43180"/>
                  </a:lnTo>
                  <a:lnTo>
                    <a:pt x="2969259" y="33020"/>
                  </a:lnTo>
                  <a:lnTo>
                    <a:pt x="2964179" y="27939"/>
                  </a:lnTo>
                  <a:lnTo>
                    <a:pt x="2957829" y="24130"/>
                  </a:lnTo>
                  <a:lnTo>
                    <a:pt x="2950209" y="20320"/>
                  </a:lnTo>
                  <a:lnTo>
                    <a:pt x="2943859" y="16510"/>
                  </a:lnTo>
                  <a:lnTo>
                    <a:pt x="2936240" y="12700"/>
                  </a:lnTo>
                  <a:lnTo>
                    <a:pt x="2929890" y="10160"/>
                  </a:lnTo>
                  <a:lnTo>
                    <a:pt x="2914650" y="5080"/>
                  </a:lnTo>
                  <a:lnTo>
                    <a:pt x="2907029" y="3810"/>
                  </a:lnTo>
                  <a:lnTo>
                    <a:pt x="2899409" y="1270"/>
                  </a:lnTo>
                  <a:close/>
                </a:path>
                <a:path extrusionOk="0" h="887730" w="3025140">
                  <a:moveTo>
                    <a:pt x="2884170" y="0"/>
                  </a:moveTo>
                  <a:lnTo>
                    <a:pt x="140970" y="0"/>
                  </a:lnTo>
                  <a:lnTo>
                    <a:pt x="133350" y="1270"/>
                  </a:lnTo>
                  <a:lnTo>
                    <a:pt x="2891790" y="1270"/>
                  </a:lnTo>
                  <a:lnTo>
                    <a:pt x="2884170" y="0"/>
                  </a:lnTo>
                  <a:close/>
                </a:path>
              </a:pathLst>
            </a:custGeom>
            <a:solidFill>
              <a:srgbClr val="9DC44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5867400" y="1786534"/>
              <a:ext cx="3025140" cy="887730"/>
            </a:xfrm>
            <a:custGeom>
              <a:rect b="b" l="l" r="r" t="t"/>
              <a:pathLst>
                <a:path extrusionOk="0" h="887730" w="3025140">
                  <a:moveTo>
                    <a:pt x="0" y="147320"/>
                  </a:moveTo>
                  <a:lnTo>
                    <a:pt x="1270" y="139700"/>
                  </a:lnTo>
                  <a:lnTo>
                    <a:pt x="1270" y="132080"/>
                  </a:lnTo>
                  <a:lnTo>
                    <a:pt x="2539" y="124460"/>
                  </a:lnTo>
                  <a:lnTo>
                    <a:pt x="3810" y="116839"/>
                  </a:lnTo>
                  <a:lnTo>
                    <a:pt x="5079" y="109220"/>
                  </a:lnTo>
                  <a:lnTo>
                    <a:pt x="7620" y="101600"/>
                  </a:lnTo>
                  <a:lnTo>
                    <a:pt x="10160" y="95250"/>
                  </a:lnTo>
                  <a:lnTo>
                    <a:pt x="13970" y="87630"/>
                  </a:lnTo>
                  <a:lnTo>
                    <a:pt x="16510" y="80010"/>
                  </a:lnTo>
                  <a:lnTo>
                    <a:pt x="20320" y="73660"/>
                  </a:lnTo>
                  <a:lnTo>
                    <a:pt x="24129" y="67310"/>
                  </a:lnTo>
                  <a:lnTo>
                    <a:pt x="29210" y="60960"/>
                  </a:lnTo>
                  <a:lnTo>
                    <a:pt x="34289" y="54610"/>
                  </a:lnTo>
                  <a:lnTo>
                    <a:pt x="39370" y="49530"/>
                  </a:lnTo>
                  <a:lnTo>
                    <a:pt x="43179" y="43180"/>
                  </a:lnTo>
                  <a:lnTo>
                    <a:pt x="49529" y="38100"/>
                  </a:lnTo>
                  <a:lnTo>
                    <a:pt x="55879" y="33020"/>
                  </a:lnTo>
                  <a:lnTo>
                    <a:pt x="60960" y="27939"/>
                  </a:lnTo>
                  <a:lnTo>
                    <a:pt x="67310" y="24130"/>
                  </a:lnTo>
                  <a:lnTo>
                    <a:pt x="74929" y="20320"/>
                  </a:lnTo>
                  <a:lnTo>
                    <a:pt x="81279" y="16510"/>
                  </a:lnTo>
                  <a:lnTo>
                    <a:pt x="88900" y="12700"/>
                  </a:lnTo>
                  <a:lnTo>
                    <a:pt x="95250" y="10160"/>
                  </a:lnTo>
                  <a:lnTo>
                    <a:pt x="102870" y="7620"/>
                  </a:lnTo>
                  <a:lnTo>
                    <a:pt x="110489" y="5080"/>
                  </a:lnTo>
                  <a:lnTo>
                    <a:pt x="118110" y="3810"/>
                  </a:lnTo>
                  <a:lnTo>
                    <a:pt x="125729" y="1270"/>
                  </a:lnTo>
                  <a:lnTo>
                    <a:pt x="133350" y="1270"/>
                  </a:lnTo>
                  <a:lnTo>
                    <a:pt x="140970" y="0"/>
                  </a:lnTo>
                  <a:lnTo>
                    <a:pt x="148589" y="0"/>
                  </a:lnTo>
                  <a:lnTo>
                    <a:pt x="2876550" y="0"/>
                  </a:lnTo>
                  <a:lnTo>
                    <a:pt x="2884170" y="0"/>
                  </a:lnTo>
                  <a:lnTo>
                    <a:pt x="2891790" y="1270"/>
                  </a:lnTo>
                  <a:lnTo>
                    <a:pt x="2899409" y="1270"/>
                  </a:lnTo>
                  <a:lnTo>
                    <a:pt x="2907029" y="3810"/>
                  </a:lnTo>
                  <a:lnTo>
                    <a:pt x="2914650" y="5080"/>
                  </a:lnTo>
                  <a:lnTo>
                    <a:pt x="2922270" y="7620"/>
                  </a:lnTo>
                  <a:lnTo>
                    <a:pt x="2929890" y="10160"/>
                  </a:lnTo>
                  <a:lnTo>
                    <a:pt x="2936240" y="12700"/>
                  </a:lnTo>
                  <a:lnTo>
                    <a:pt x="2943859" y="16510"/>
                  </a:lnTo>
                  <a:lnTo>
                    <a:pt x="2950209" y="20320"/>
                  </a:lnTo>
                  <a:lnTo>
                    <a:pt x="2957829" y="24130"/>
                  </a:lnTo>
                  <a:lnTo>
                    <a:pt x="2964179" y="27939"/>
                  </a:lnTo>
                  <a:lnTo>
                    <a:pt x="2969259" y="33020"/>
                  </a:lnTo>
                  <a:lnTo>
                    <a:pt x="2975609" y="38100"/>
                  </a:lnTo>
                  <a:lnTo>
                    <a:pt x="2981959" y="43180"/>
                  </a:lnTo>
                  <a:lnTo>
                    <a:pt x="2987040" y="49530"/>
                  </a:lnTo>
                  <a:lnTo>
                    <a:pt x="2990850" y="54610"/>
                  </a:lnTo>
                  <a:lnTo>
                    <a:pt x="2995929" y="60960"/>
                  </a:lnTo>
                  <a:lnTo>
                    <a:pt x="3001009" y="67310"/>
                  </a:lnTo>
                  <a:lnTo>
                    <a:pt x="3004820" y="73660"/>
                  </a:lnTo>
                  <a:lnTo>
                    <a:pt x="3008629" y="80010"/>
                  </a:lnTo>
                  <a:lnTo>
                    <a:pt x="3011170" y="87630"/>
                  </a:lnTo>
                  <a:lnTo>
                    <a:pt x="3014979" y="95250"/>
                  </a:lnTo>
                  <a:lnTo>
                    <a:pt x="3017520" y="101600"/>
                  </a:lnTo>
                  <a:lnTo>
                    <a:pt x="3020059" y="109220"/>
                  </a:lnTo>
                  <a:lnTo>
                    <a:pt x="3021329" y="116839"/>
                  </a:lnTo>
                  <a:lnTo>
                    <a:pt x="3022600" y="124460"/>
                  </a:lnTo>
                  <a:lnTo>
                    <a:pt x="3023870" y="132080"/>
                  </a:lnTo>
                  <a:lnTo>
                    <a:pt x="3023870" y="139700"/>
                  </a:lnTo>
                  <a:lnTo>
                    <a:pt x="3025140" y="147320"/>
                  </a:lnTo>
                  <a:lnTo>
                    <a:pt x="3025140" y="740410"/>
                  </a:lnTo>
                  <a:lnTo>
                    <a:pt x="3025140" y="748030"/>
                  </a:lnTo>
                  <a:lnTo>
                    <a:pt x="3023870" y="755650"/>
                  </a:lnTo>
                  <a:lnTo>
                    <a:pt x="3022600" y="763270"/>
                  </a:lnTo>
                  <a:lnTo>
                    <a:pt x="3021329" y="770889"/>
                  </a:lnTo>
                  <a:lnTo>
                    <a:pt x="3020059" y="778510"/>
                  </a:lnTo>
                  <a:lnTo>
                    <a:pt x="3017520" y="786130"/>
                  </a:lnTo>
                  <a:lnTo>
                    <a:pt x="3014979" y="792480"/>
                  </a:lnTo>
                  <a:lnTo>
                    <a:pt x="3012440" y="800100"/>
                  </a:lnTo>
                  <a:lnTo>
                    <a:pt x="3008629" y="807720"/>
                  </a:lnTo>
                  <a:lnTo>
                    <a:pt x="3004820" y="814070"/>
                  </a:lnTo>
                  <a:lnTo>
                    <a:pt x="3001009" y="820420"/>
                  </a:lnTo>
                  <a:lnTo>
                    <a:pt x="2997200" y="826770"/>
                  </a:lnTo>
                  <a:lnTo>
                    <a:pt x="2992120" y="833120"/>
                  </a:lnTo>
                  <a:lnTo>
                    <a:pt x="2987040" y="838200"/>
                  </a:lnTo>
                  <a:lnTo>
                    <a:pt x="2981959" y="844550"/>
                  </a:lnTo>
                  <a:lnTo>
                    <a:pt x="2975609" y="849630"/>
                  </a:lnTo>
                  <a:lnTo>
                    <a:pt x="2970529" y="854710"/>
                  </a:lnTo>
                  <a:lnTo>
                    <a:pt x="2964179" y="859789"/>
                  </a:lnTo>
                  <a:lnTo>
                    <a:pt x="2957829" y="863600"/>
                  </a:lnTo>
                  <a:lnTo>
                    <a:pt x="2951479" y="867410"/>
                  </a:lnTo>
                  <a:lnTo>
                    <a:pt x="2943859" y="871220"/>
                  </a:lnTo>
                  <a:lnTo>
                    <a:pt x="2937509" y="875030"/>
                  </a:lnTo>
                  <a:lnTo>
                    <a:pt x="2929890" y="877570"/>
                  </a:lnTo>
                  <a:lnTo>
                    <a:pt x="2922270" y="880110"/>
                  </a:lnTo>
                  <a:lnTo>
                    <a:pt x="2914650" y="882650"/>
                  </a:lnTo>
                  <a:lnTo>
                    <a:pt x="2907029" y="883920"/>
                  </a:lnTo>
                  <a:lnTo>
                    <a:pt x="2899409" y="886460"/>
                  </a:lnTo>
                  <a:lnTo>
                    <a:pt x="2893059" y="886460"/>
                  </a:lnTo>
                  <a:lnTo>
                    <a:pt x="2885440" y="887730"/>
                  </a:lnTo>
                  <a:lnTo>
                    <a:pt x="2876550" y="887730"/>
                  </a:lnTo>
                  <a:lnTo>
                    <a:pt x="148589" y="887730"/>
                  </a:lnTo>
                  <a:lnTo>
                    <a:pt x="140970" y="887730"/>
                  </a:lnTo>
                  <a:lnTo>
                    <a:pt x="133350" y="887730"/>
                  </a:lnTo>
                  <a:lnTo>
                    <a:pt x="125729" y="886460"/>
                  </a:lnTo>
                  <a:lnTo>
                    <a:pt x="118110" y="885189"/>
                  </a:lnTo>
                  <a:lnTo>
                    <a:pt x="110489" y="882650"/>
                  </a:lnTo>
                  <a:lnTo>
                    <a:pt x="102870" y="881380"/>
                  </a:lnTo>
                  <a:lnTo>
                    <a:pt x="95250" y="878839"/>
                  </a:lnTo>
                  <a:lnTo>
                    <a:pt x="88900" y="875030"/>
                  </a:lnTo>
                  <a:lnTo>
                    <a:pt x="81279" y="872489"/>
                  </a:lnTo>
                  <a:lnTo>
                    <a:pt x="74929" y="868680"/>
                  </a:lnTo>
                  <a:lnTo>
                    <a:pt x="67310" y="864870"/>
                  </a:lnTo>
                  <a:lnTo>
                    <a:pt x="60960" y="859789"/>
                  </a:lnTo>
                  <a:lnTo>
                    <a:pt x="55879" y="854710"/>
                  </a:lnTo>
                  <a:lnTo>
                    <a:pt x="49529" y="849630"/>
                  </a:lnTo>
                  <a:lnTo>
                    <a:pt x="43179" y="844550"/>
                  </a:lnTo>
                  <a:lnTo>
                    <a:pt x="39370" y="839470"/>
                  </a:lnTo>
                  <a:lnTo>
                    <a:pt x="34289" y="833120"/>
                  </a:lnTo>
                  <a:lnTo>
                    <a:pt x="29210" y="826770"/>
                  </a:lnTo>
                  <a:lnTo>
                    <a:pt x="24129" y="820420"/>
                  </a:lnTo>
                  <a:lnTo>
                    <a:pt x="20320" y="814070"/>
                  </a:lnTo>
                  <a:lnTo>
                    <a:pt x="16510" y="807720"/>
                  </a:lnTo>
                  <a:lnTo>
                    <a:pt x="13970" y="800100"/>
                  </a:lnTo>
                  <a:lnTo>
                    <a:pt x="10160" y="792480"/>
                  </a:lnTo>
                  <a:lnTo>
                    <a:pt x="7620" y="786130"/>
                  </a:lnTo>
                  <a:lnTo>
                    <a:pt x="5079" y="778510"/>
                  </a:lnTo>
                  <a:lnTo>
                    <a:pt x="3810" y="770889"/>
                  </a:lnTo>
                  <a:lnTo>
                    <a:pt x="2539" y="763270"/>
                  </a:lnTo>
                  <a:lnTo>
                    <a:pt x="1270" y="755650"/>
                  </a:lnTo>
                  <a:lnTo>
                    <a:pt x="1270" y="748030"/>
                  </a:lnTo>
                  <a:lnTo>
                    <a:pt x="0" y="740410"/>
                  </a:lnTo>
                  <a:lnTo>
                    <a:pt x="0" y="147320"/>
                  </a:lnTo>
                  <a:close/>
                </a:path>
                <a:path extrusionOk="0" h="887730" w="3025140">
                  <a:moveTo>
                    <a:pt x="0" y="0"/>
                  </a:moveTo>
                  <a:lnTo>
                    <a:pt x="0" y="0"/>
                  </a:lnTo>
                </a:path>
                <a:path extrusionOk="0" h="887730" w="3025140">
                  <a:moveTo>
                    <a:pt x="3025140" y="887730"/>
                  </a:moveTo>
                  <a:lnTo>
                    <a:pt x="3025140" y="887730"/>
                  </a:lnTo>
                </a:path>
              </a:pathLst>
            </a:custGeom>
            <a:noFill/>
            <a:ln cap="flat" cmpd="sng" w="190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5"/>
          <p:cNvSpPr txBox="1"/>
          <p:nvPr/>
        </p:nvSpPr>
        <p:spPr>
          <a:xfrm>
            <a:off x="5925820" y="1905000"/>
            <a:ext cx="2757170" cy="32679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0" lvl="0" marL="114935" marR="30480" rtl="0" algn="l">
              <a:lnSpc>
                <a:spcPct val="1078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Os processos tem 4  segmentos:</a:t>
            </a:r>
            <a:endParaRPr sz="23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14935" marR="30480" rtl="0" algn="l">
              <a:lnSpc>
                <a:spcPct val="107826"/>
              </a:lnSpc>
              <a:spcBef>
                <a:spcPts val="415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71450" lvl="0" marL="209550" marR="0" rtl="0" algn="l">
              <a:lnSpc>
                <a:spcPct val="100000"/>
              </a:lnSpc>
              <a:spcBef>
                <a:spcPts val="995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Noto Sans Symbols"/>
              <a:buChar char="•"/>
            </a:pPr>
            <a:r>
              <a:rPr b="1" i="1" lang="en-US" sz="1800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Texto, dados e pilha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71450" lvl="0" marL="209550" marR="73025" rtl="0" algn="l">
              <a:lnSpc>
                <a:spcPct val="90000"/>
              </a:lnSpc>
              <a:spcBef>
                <a:spcPts val="355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Char char="•"/>
            </a:pPr>
            <a:r>
              <a:rPr lang="en-US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No exemplo ao lado, os  três estão em um  espaço de endereço,  mas o espaço separado  para instruções e para  dados também é  suportado.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Diagrama&#10;&#10;Descrição gerada automaticamente" id="83" name="Google Shape;8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057400"/>
            <a:ext cx="4648200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668019" y="240944"/>
            <a:ext cx="7720965" cy="1060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319020" lvl="0" marL="233172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ORGANIZAÇÃO DE UM PROCESSO  NA MEMÓRIA</a:t>
            </a:r>
            <a:endParaRPr sz="3400"/>
          </a:p>
        </p:txBody>
      </p:sp>
      <p:graphicFrame>
        <p:nvGraphicFramePr>
          <p:cNvPr id="89" name="Google Shape;89;p6"/>
          <p:cNvGraphicFramePr/>
          <p:nvPr/>
        </p:nvGraphicFramePr>
        <p:xfrm>
          <a:off x="784550" y="15525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{81BBB204-13E0-4CB7-8866-70CAA03EAF81}</a:tableStyleId>
              </a:tblPr>
              <a:tblGrid>
                <a:gridCol w="7211050"/>
              </a:tblGrid>
              <a:tr h="883925">
                <a:tc>
                  <a:txBody>
                    <a:bodyPr/>
                    <a:lstStyle/>
                    <a:p>
                      <a:pPr indent="-2797809" lvl="0" marL="3053080" marR="255270" rtl="0" algn="l">
                        <a:lnSpc>
                          <a:spcPct val="11192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Pilha (cresce para baixo a cada parâmetro de  função)</a:t>
                      </a:r>
                      <a:endParaRPr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825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3300"/>
                    </a:solidFill>
                  </a:tcPr>
                </a:tc>
              </a:tr>
              <a:tr h="2363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1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Dados (cresce para cima a cada nova variável)</a:t>
                      </a:r>
                      <a:endParaRPr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6600"/>
                    </a:solidFill>
                  </a:tcPr>
                </a:tc>
              </a:tr>
              <a:tr h="176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Código (tamanho fixo, somente de leitura)</a:t>
                      </a:r>
                      <a:endParaRPr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800" marB="0" marR="0" marL="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90" name="Google Shape;90;p6"/>
          <p:cNvGrpSpPr/>
          <p:nvPr/>
        </p:nvGrpSpPr>
        <p:grpSpPr>
          <a:xfrm>
            <a:off x="8202930" y="2493924"/>
            <a:ext cx="95250" cy="2089150"/>
            <a:chOff x="8202930" y="2493924"/>
            <a:chExt cx="95250" cy="2089150"/>
          </a:xfrm>
        </p:grpSpPr>
        <p:sp>
          <p:nvSpPr>
            <p:cNvPr id="91" name="Google Shape;91;p6"/>
            <p:cNvSpPr/>
            <p:nvPr/>
          </p:nvSpPr>
          <p:spPr>
            <a:xfrm>
              <a:off x="8249920" y="2581554"/>
              <a:ext cx="0" cy="2001520"/>
            </a:xfrm>
            <a:custGeom>
              <a:rect b="b" l="l" r="r" t="t"/>
              <a:pathLst>
                <a:path extrusionOk="0" h="2001520" w="120000">
                  <a:moveTo>
                    <a:pt x="0" y="2001520"/>
                  </a:moveTo>
                  <a:lnTo>
                    <a:pt x="0" y="0"/>
                  </a:lnTo>
                </a:path>
              </a:pathLst>
            </a:custGeom>
            <a:noFill/>
            <a:ln cap="flat" cmpd="sng" w="31625">
              <a:solidFill>
                <a:srgbClr val="006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202930" y="2493924"/>
              <a:ext cx="95250" cy="95250"/>
            </a:xfrm>
            <a:custGeom>
              <a:rect b="b" l="l" r="r" t="t"/>
              <a:pathLst>
                <a:path extrusionOk="0" h="95250" w="95250">
                  <a:moveTo>
                    <a:pt x="46990" y="0"/>
                  </a:moveTo>
                  <a:lnTo>
                    <a:pt x="0" y="95250"/>
                  </a:lnTo>
                  <a:lnTo>
                    <a:pt x="95250" y="95250"/>
                  </a:lnTo>
                  <a:lnTo>
                    <a:pt x="46990" y="0"/>
                  </a:lnTo>
                  <a:close/>
                </a:path>
              </a:pathLst>
            </a:custGeom>
            <a:solidFill>
              <a:srgbClr val="0066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6"/>
          <p:cNvGrpSpPr/>
          <p:nvPr/>
        </p:nvGrpSpPr>
        <p:grpSpPr>
          <a:xfrm>
            <a:off x="8196580" y="1701444"/>
            <a:ext cx="95250" cy="648970"/>
            <a:chOff x="8196580" y="1701444"/>
            <a:chExt cx="95250" cy="648970"/>
          </a:xfrm>
        </p:grpSpPr>
        <p:sp>
          <p:nvSpPr>
            <p:cNvPr id="94" name="Google Shape;94;p6"/>
            <p:cNvSpPr/>
            <p:nvPr/>
          </p:nvSpPr>
          <p:spPr>
            <a:xfrm>
              <a:off x="8244840" y="1701444"/>
              <a:ext cx="0" cy="561340"/>
            </a:xfrm>
            <a:custGeom>
              <a:rect b="b" l="l" r="r" t="t"/>
              <a:pathLst>
                <a:path extrusionOk="0" h="561339" w="120000">
                  <a:moveTo>
                    <a:pt x="0" y="0"/>
                  </a:moveTo>
                  <a:lnTo>
                    <a:pt x="0" y="561339"/>
                  </a:lnTo>
                </a:path>
              </a:pathLst>
            </a:custGeom>
            <a:noFill/>
            <a:ln cap="flat" cmpd="sng" w="31625">
              <a:solidFill>
                <a:srgbClr val="CC3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8196580" y="2256434"/>
              <a:ext cx="95250" cy="93980"/>
            </a:xfrm>
            <a:custGeom>
              <a:rect b="b" l="l" r="r" t="t"/>
              <a:pathLst>
                <a:path extrusionOk="0" h="93980" w="95250">
                  <a:moveTo>
                    <a:pt x="95250" y="0"/>
                  </a:moveTo>
                  <a:lnTo>
                    <a:pt x="0" y="0"/>
                  </a:lnTo>
                  <a:lnTo>
                    <a:pt x="48260" y="93980"/>
                  </a:lnTo>
                  <a:lnTo>
                    <a:pt x="95250" y="0"/>
                  </a:lnTo>
                  <a:close/>
                </a:path>
              </a:pathLst>
            </a:custGeom>
            <a:solidFill>
              <a:srgbClr val="CC33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355f5ac02_0_12"/>
          <p:cNvSpPr txBox="1"/>
          <p:nvPr>
            <p:ph type="title"/>
          </p:nvPr>
        </p:nvSpPr>
        <p:spPr>
          <a:xfrm>
            <a:off x="489835" y="463200"/>
            <a:ext cx="4902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Texto ou Text</a:t>
            </a:r>
            <a:endParaRPr/>
          </a:p>
        </p:txBody>
      </p:sp>
      <p:sp>
        <p:nvSpPr>
          <p:cNvPr id="101" name="Google Shape;101;g2d355f5ac02_0_12"/>
          <p:cNvSpPr txBox="1"/>
          <p:nvPr/>
        </p:nvSpPr>
        <p:spPr>
          <a:xfrm>
            <a:off x="405125" y="1825900"/>
            <a:ext cx="8517900" cy="2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575">
            <a:spAutoFit/>
          </a:bodyPr>
          <a:lstStyle/>
          <a:p>
            <a:pPr indent="-227328" lvl="0" marL="30988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É a primeira região de memória dentro do processo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1" marL="91440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O tamanho dessa região não se altera durante a execução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7328" lvl="0" marL="30988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Usada para armazenar o código binário do programa em execução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7328" lvl="0" marL="30988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Pode ser executado por um ou mais threads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7328" lvl="0" marL="30988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Cada thread necessita de um núcleo para executar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355f5ac02_0_22"/>
          <p:cNvSpPr txBox="1"/>
          <p:nvPr>
            <p:ph type="title"/>
          </p:nvPr>
        </p:nvSpPr>
        <p:spPr>
          <a:xfrm>
            <a:off x="489835" y="463200"/>
            <a:ext cx="49020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Dados ou Data</a:t>
            </a:r>
            <a:endParaRPr/>
          </a:p>
        </p:txBody>
      </p:sp>
      <p:sp>
        <p:nvSpPr>
          <p:cNvPr id="107" name="Google Shape;107;g2d355f5ac02_0_22"/>
          <p:cNvSpPr txBox="1"/>
          <p:nvPr/>
        </p:nvSpPr>
        <p:spPr>
          <a:xfrm>
            <a:off x="405125" y="1825900"/>
            <a:ext cx="8517900" cy="4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575">
            <a:spAutoFit/>
          </a:bodyPr>
          <a:lstStyle/>
          <a:p>
            <a:pPr indent="-227328" lvl="0" marL="30988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É a segunda região de memória dentro do processo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7328" lvl="0" marL="309880" marR="0" rtl="0" algn="l">
              <a:lnSpc>
                <a:spcPct val="100000"/>
              </a:lnSpc>
              <a:spcBef>
                <a:spcPts val="96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Usada para armazenar variáveis alocadas estaticamente</a:t>
            </a:r>
            <a:endParaRPr sz="2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1" marL="914400" rtl="0" algn="l">
              <a:spcBef>
                <a:spcPts val="969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 tamanho dessa região não se altera durante a execução</a:t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spcBef>
                <a:spcPts val="969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Exemplos de alocação estática de memória em C</a:t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969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969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69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int soma;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69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float preco;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69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355f5ac02_0_17"/>
          <p:cNvSpPr txBox="1"/>
          <p:nvPr>
            <p:ph type="title"/>
          </p:nvPr>
        </p:nvSpPr>
        <p:spPr>
          <a:xfrm>
            <a:off x="542335" y="463200"/>
            <a:ext cx="48495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Lacuna ou Heap</a:t>
            </a:r>
            <a:endParaRPr/>
          </a:p>
        </p:txBody>
      </p:sp>
      <p:sp>
        <p:nvSpPr>
          <p:cNvPr id="113" name="Google Shape;113;g2d355f5ac02_0_17"/>
          <p:cNvSpPr txBox="1"/>
          <p:nvPr/>
        </p:nvSpPr>
        <p:spPr>
          <a:xfrm>
            <a:off x="405125" y="1825900"/>
            <a:ext cx="8517900" cy="47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575">
            <a:spAutoFit/>
          </a:bodyPr>
          <a:lstStyle/>
          <a:p>
            <a:pPr indent="-381000" lvl="0" marL="457200" rtl="0" algn="l">
              <a:spcBef>
                <a:spcPts val="969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É a terceira região de memória dentro do processo</a:t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spcBef>
                <a:spcPts val="969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Usada para armazenar variáveis alocadas dinamicamente</a:t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1" marL="914400" rtl="0" algn="l">
              <a:spcBef>
                <a:spcPts val="969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 tamanho dessa região geralmente muda durante a execução</a:t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1" marL="914400" rtl="0" algn="l">
              <a:spcBef>
                <a:spcPts val="969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 medida que mais memória seja alocada dinamicamente</a:t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l">
              <a:spcBef>
                <a:spcPts val="969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Char char="•"/>
            </a:pP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Exemplo de alocação dinâmica de um vetor de 1000 elementos em C</a:t>
            </a:r>
            <a:endParaRPr sz="2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969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#define TAMANHO 1000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69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69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int *vet = malloc(TAMANHO * sizeof(int));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969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2020-02-18T21:29:40Z</dcterms:created>
  <dc:creator>Jose Eduardo Ribeiro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2018-03-21T00:00:00Z</vt:filetime>
  </property>
  <property fmtid="{D5CDD505-2E9C-101B-9397-08002B2CF9AE}" pid="3" name="Creator">
    <vt:lpwstr>Impress</vt:lpwstr>
  </property>
  <property fmtid="{D5CDD505-2E9C-101B-9397-08002B2CF9AE}" pid="4" name="LastSaved">
    <vt:filetime>2020-02-18T00:00:00Z</vt:filetime>
  </property>
</Properties>
</file>