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_rels/notesSlide31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4.xml.rels" ContentType="application/vnd.openxmlformats-package.relationship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32.xml" ContentType="application/vnd.openxmlformats-officedocument.presentationml.slide+xml"/>
  <Override PartName="/ppt/slides/slide11.xml" ContentType="application/vnd.openxmlformats-officedocument.presentationml.slide+xml"/>
  <Override PartName="/ppt/slides/slide33.xml" ContentType="application/vnd.openxmlformats-officedocument.presentationml.slide+xml"/>
  <Override PartName="/ppt/slides/slide12.xml" ContentType="application/vnd.openxmlformats-officedocument.presentationml.slide+xml"/>
  <Override PartName="/ppt/slides/slide34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33.xml.rels" ContentType="application/vnd.openxmlformats-package.relationships+xml"/>
  <Override PartName="/ppt/slides/_rels/slide11.xml.rels" ContentType="application/vnd.openxmlformats-package.relationships+xml"/>
  <Override PartName="/ppt/slides/_rels/slide34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media/image1.jpeg" ContentType="image/jpeg"/>
  <Override PartName="/ppt/media/image2.jpeg" ContentType="image/jpeg"/>
  <Override PartName="/ppt/media/image7.png" ContentType="image/png"/>
  <Override PartName="/ppt/media/image3.png" ContentType="image/png"/>
  <Override PartName="/ppt/media/image4.png" ContentType="image/png"/>
  <Override PartName="/ppt/media/image10.png" ContentType="image/png"/>
  <Override PartName="/ppt/media/image5.png" ContentType="image/png"/>
  <Override PartName="/ppt/media/image6.png" ContentType="image/png"/>
  <Override PartName="/ppt/media/image8.jpeg" ContentType="image/jpeg"/>
  <Override PartName="/ppt/media/image9.png" ContentType="image/png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mover o slide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Clique para editar o formato de notas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&lt;cabeçalho&gt;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5DFE7893-68FA-4AD8-9BF9-FF276C5BB91E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356;p31:notes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60" bIns="36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2D632D93-7457-4589-89E2-58D9FF286BAA}" type="slidenum"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marL="216000"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366;p32:notes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60" bIns="36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47EF3077-B59F-4EC4-BD72-F393B6BE3FDD}" type="slidenum"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marL="216000"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375;p33:notes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60" bIns="36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77B3110C-BB46-4663-8821-EF2356945E19}" type="slidenum"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marL="216000"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383;p34:notes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60" bIns="36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8F77F774-7634-4801-B9F5-4118E88D3CB9}" type="slidenum"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marL="216000"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A7FDD3B-9654-4F4A-93E3-F697CC59214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719360"/>
            <a:ext cx="822924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57200" y="4023720"/>
            <a:ext cx="822924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F004D3-4907-4447-8779-5B689A1BFE2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719360"/>
            <a:ext cx="40158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74240" y="1719360"/>
            <a:ext cx="40158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57200" y="4023720"/>
            <a:ext cx="40158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/>
          </p:nvPr>
        </p:nvSpPr>
        <p:spPr>
          <a:xfrm>
            <a:off x="4674240" y="4023720"/>
            <a:ext cx="40158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164C721-60DA-42E6-B812-DCC3C37C0FC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719360"/>
            <a:ext cx="26496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3239640" y="1719360"/>
            <a:ext cx="26496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22080" y="1719360"/>
            <a:ext cx="26496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457200" y="4023720"/>
            <a:ext cx="26496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6"/>
          <p:cNvSpPr>
            <a:spLocks noGrp="1"/>
          </p:cNvSpPr>
          <p:nvPr>
            <p:ph/>
          </p:nvPr>
        </p:nvSpPr>
        <p:spPr>
          <a:xfrm>
            <a:off x="3239640" y="4023720"/>
            <a:ext cx="26496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7"/>
          <p:cNvSpPr>
            <a:spLocks noGrp="1"/>
          </p:cNvSpPr>
          <p:nvPr>
            <p:ph/>
          </p:nvPr>
        </p:nvSpPr>
        <p:spPr>
          <a:xfrm>
            <a:off x="6022080" y="4023720"/>
            <a:ext cx="26496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BA7DA12-FF4E-4099-AFA3-93CDEC87262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719360"/>
            <a:ext cx="8229240" cy="441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661BF01-8FCF-4FB7-8234-D92E31B0A4B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457200" y="1719360"/>
            <a:ext cx="8229240" cy="441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33DEFC0-738A-464A-80CB-4F21360B3C2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719360"/>
            <a:ext cx="4015800" cy="441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4674240" y="1719360"/>
            <a:ext cx="4015800" cy="441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8E6650F-775F-44DC-9EA8-71007DA999B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B0C5C47-87CF-429A-B295-CE5F033FF35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122400"/>
            <a:ext cx="7543440" cy="600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C757E0-1E45-47CE-BA09-9735184BF8F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457200" y="1719360"/>
            <a:ext cx="40158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4674240" y="1719360"/>
            <a:ext cx="4015800" cy="441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/>
          </p:nvPr>
        </p:nvSpPr>
        <p:spPr>
          <a:xfrm>
            <a:off x="457200" y="4023720"/>
            <a:ext cx="40158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6E4D123-2561-4672-B72E-1E302598849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719360"/>
            <a:ext cx="4015800" cy="441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719360"/>
            <a:ext cx="40158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674240" y="4023720"/>
            <a:ext cx="40158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5794E9-F384-4105-BC44-41753F4D058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719360"/>
            <a:ext cx="40158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719360"/>
            <a:ext cx="401580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4023720"/>
            <a:ext cx="8229240" cy="21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8AE2ED-4FB8-4675-AD5D-37F19A2DB14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0" name="Google Shape;11;p35"/>
          <p:cNvCxnSpPr/>
          <p:nvPr/>
        </p:nvCxnSpPr>
        <p:spPr>
          <a:xfrm>
            <a:off x="7962840" y="152280"/>
            <a:ext cx="360" cy="1524240"/>
          </a:xfrm>
          <a:prstGeom prst="straightConnector1">
            <a:avLst/>
          </a:prstGeom>
          <a:ln w="9525">
            <a:solidFill>
              <a:srgbClr val="000000"/>
            </a:solidFill>
            <a:miter/>
          </a:ln>
        </p:spPr>
      </p:cxnSp>
      <p:grpSp>
        <p:nvGrpSpPr>
          <p:cNvPr id="1" name="Google Shape;17;p35"/>
          <p:cNvGrpSpPr/>
          <p:nvPr/>
        </p:nvGrpSpPr>
        <p:grpSpPr>
          <a:xfrm>
            <a:off x="8153280" y="152280"/>
            <a:ext cx="791640" cy="1294920"/>
            <a:chOff x="8153280" y="152280"/>
            <a:chExt cx="791640" cy="1294920"/>
          </a:xfrm>
        </p:grpSpPr>
        <p:sp>
          <p:nvSpPr>
            <p:cNvPr id="2" name="Google Shape;18;p35"/>
            <p:cNvSpPr/>
            <p:nvPr/>
          </p:nvSpPr>
          <p:spPr>
            <a:xfrm>
              <a:off x="8153280" y="152280"/>
              <a:ext cx="119520" cy="11952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2480" bIns="424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" name="Google Shape;19;p35"/>
            <p:cNvSpPr/>
            <p:nvPr/>
          </p:nvSpPr>
          <p:spPr>
            <a:xfrm>
              <a:off x="8321400" y="152280"/>
              <a:ext cx="118080" cy="11952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2480" bIns="424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" name="Google Shape;20;p35"/>
            <p:cNvSpPr/>
            <p:nvPr/>
          </p:nvSpPr>
          <p:spPr>
            <a:xfrm>
              <a:off x="8489520" y="152280"/>
              <a:ext cx="113760" cy="11952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2480" bIns="424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" name="Google Shape;21;p35"/>
            <p:cNvSpPr/>
            <p:nvPr/>
          </p:nvSpPr>
          <p:spPr>
            <a:xfrm>
              <a:off x="8153280" y="320400"/>
              <a:ext cx="119520" cy="11520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0680" bIns="40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" name="Google Shape;22;p35"/>
            <p:cNvSpPr/>
            <p:nvPr/>
          </p:nvSpPr>
          <p:spPr>
            <a:xfrm>
              <a:off x="8321400" y="320400"/>
              <a:ext cx="118080" cy="11520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0680" bIns="40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" name="Google Shape;23;p35"/>
            <p:cNvSpPr/>
            <p:nvPr/>
          </p:nvSpPr>
          <p:spPr>
            <a:xfrm>
              <a:off x="8489520" y="320400"/>
              <a:ext cx="113760" cy="11520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0680" bIns="40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" name="Google Shape;24;p35"/>
            <p:cNvSpPr/>
            <p:nvPr/>
          </p:nvSpPr>
          <p:spPr>
            <a:xfrm>
              <a:off x="8657640" y="320400"/>
              <a:ext cx="110520" cy="1152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0680" bIns="40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" name="Google Shape;25;p35"/>
            <p:cNvSpPr/>
            <p:nvPr/>
          </p:nvSpPr>
          <p:spPr>
            <a:xfrm>
              <a:off x="8153280" y="488160"/>
              <a:ext cx="119520" cy="11052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8880" bIns="38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" name="Google Shape;26;p35"/>
            <p:cNvSpPr/>
            <p:nvPr/>
          </p:nvSpPr>
          <p:spPr>
            <a:xfrm>
              <a:off x="8321400" y="488160"/>
              <a:ext cx="118080" cy="11052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8880" bIns="38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" name="Google Shape;27;p35"/>
            <p:cNvSpPr/>
            <p:nvPr/>
          </p:nvSpPr>
          <p:spPr>
            <a:xfrm>
              <a:off x="8489520" y="488160"/>
              <a:ext cx="113760" cy="1105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8880" bIns="38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" name="Google Shape;28;p35"/>
            <p:cNvSpPr/>
            <p:nvPr/>
          </p:nvSpPr>
          <p:spPr>
            <a:xfrm>
              <a:off x="8657640" y="488160"/>
              <a:ext cx="110520" cy="1105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8880" bIns="38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" name="Google Shape;29;p35"/>
            <p:cNvSpPr/>
            <p:nvPr/>
          </p:nvSpPr>
          <p:spPr>
            <a:xfrm>
              <a:off x="8825400" y="488160"/>
              <a:ext cx="119520" cy="11052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8880" bIns="38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" name="Google Shape;30;p35"/>
            <p:cNvSpPr/>
            <p:nvPr/>
          </p:nvSpPr>
          <p:spPr>
            <a:xfrm>
              <a:off x="8153280" y="656280"/>
              <a:ext cx="119520" cy="11952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2480" bIns="424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" name="Google Shape;31;p35"/>
            <p:cNvSpPr/>
            <p:nvPr/>
          </p:nvSpPr>
          <p:spPr>
            <a:xfrm>
              <a:off x="8321400" y="656280"/>
              <a:ext cx="118080" cy="1195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2480" bIns="424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" name="Google Shape;32;p35"/>
            <p:cNvSpPr/>
            <p:nvPr/>
          </p:nvSpPr>
          <p:spPr>
            <a:xfrm>
              <a:off x="8489520" y="656280"/>
              <a:ext cx="113760" cy="1195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2480" bIns="424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" name="Google Shape;33;p35"/>
            <p:cNvSpPr/>
            <p:nvPr/>
          </p:nvSpPr>
          <p:spPr>
            <a:xfrm>
              <a:off x="8657640" y="656280"/>
              <a:ext cx="110520" cy="11952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2480" bIns="424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" name="Google Shape;34;p35"/>
            <p:cNvSpPr/>
            <p:nvPr/>
          </p:nvSpPr>
          <p:spPr>
            <a:xfrm>
              <a:off x="8153280" y="824040"/>
              <a:ext cx="119520" cy="1195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2480" bIns="424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" name="Google Shape;35;p35"/>
            <p:cNvSpPr/>
            <p:nvPr/>
          </p:nvSpPr>
          <p:spPr>
            <a:xfrm>
              <a:off x="8321400" y="824040"/>
              <a:ext cx="118080" cy="1195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2480" bIns="424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" name="Google Shape;36;p35"/>
            <p:cNvSpPr/>
            <p:nvPr/>
          </p:nvSpPr>
          <p:spPr>
            <a:xfrm>
              <a:off x="8489520" y="824040"/>
              <a:ext cx="113760" cy="11952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2480" bIns="424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" name="Google Shape;37;p35"/>
            <p:cNvSpPr/>
            <p:nvPr/>
          </p:nvSpPr>
          <p:spPr>
            <a:xfrm>
              <a:off x="8657640" y="824040"/>
              <a:ext cx="110520" cy="11952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2480" bIns="424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" name="Google Shape;38;p35"/>
            <p:cNvSpPr/>
            <p:nvPr/>
          </p:nvSpPr>
          <p:spPr>
            <a:xfrm>
              <a:off x="8825400" y="824040"/>
              <a:ext cx="119520" cy="119520"/>
            </a:xfrm>
            <a:prstGeom prst="ellipse">
              <a:avLst/>
            </a:prstGeom>
            <a:solidFill>
              <a:schemeClr val="folHlink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2480" bIns="424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" name="Google Shape;39;p35"/>
            <p:cNvSpPr/>
            <p:nvPr/>
          </p:nvSpPr>
          <p:spPr>
            <a:xfrm>
              <a:off x="8153280" y="992160"/>
              <a:ext cx="119520" cy="11808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" name="Google Shape;40;p35"/>
            <p:cNvSpPr/>
            <p:nvPr/>
          </p:nvSpPr>
          <p:spPr>
            <a:xfrm>
              <a:off x="8321400" y="992160"/>
              <a:ext cx="118080" cy="11808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" name="Google Shape;41;p35"/>
            <p:cNvSpPr/>
            <p:nvPr/>
          </p:nvSpPr>
          <p:spPr>
            <a:xfrm>
              <a:off x="8489520" y="992160"/>
              <a:ext cx="113760" cy="11808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" name="Google Shape;42;p35"/>
            <p:cNvSpPr/>
            <p:nvPr/>
          </p:nvSpPr>
          <p:spPr>
            <a:xfrm>
              <a:off x="8657640" y="992160"/>
              <a:ext cx="110520" cy="118080"/>
            </a:xfrm>
            <a:prstGeom prst="ellipse">
              <a:avLst/>
            </a:prstGeom>
            <a:solidFill>
              <a:schemeClr val="folHlink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" name="Google Shape;43;p35"/>
            <p:cNvSpPr/>
            <p:nvPr/>
          </p:nvSpPr>
          <p:spPr>
            <a:xfrm>
              <a:off x="8153280" y="1159920"/>
              <a:ext cx="119520" cy="11196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9600" bIns="39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" name="Google Shape;44;p35"/>
            <p:cNvSpPr/>
            <p:nvPr/>
          </p:nvSpPr>
          <p:spPr>
            <a:xfrm>
              <a:off x="8321400" y="1159920"/>
              <a:ext cx="118080" cy="11196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9600" bIns="39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" name="Google Shape;45;p35"/>
            <p:cNvSpPr/>
            <p:nvPr/>
          </p:nvSpPr>
          <p:spPr>
            <a:xfrm>
              <a:off x="8489520" y="1159920"/>
              <a:ext cx="113760" cy="111960"/>
            </a:xfrm>
            <a:prstGeom prst="ellipse">
              <a:avLst/>
            </a:prstGeom>
            <a:solidFill>
              <a:schemeClr val="folHlink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9600" bIns="39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" name="Google Shape;46;p35"/>
            <p:cNvSpPr/>
            <p:nvPr/>
          </p:nvSpPr>
          <p:spPr>
            <a:xfrm>
              <a:off x="8657640" y="1159920"/>
              <a:ext cx="110520" cy="111960"/>
            </a:xfrm>
            <a:prstGeom prst="ellipse">
              <a:avLst/>
            </a:prstGeom>
            <a:solidFill>
              <a:schemeClr val="folHlink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9600" bIns="39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" name="Google Shape;47;p35"/>
            <p:cNvSpPr/>
            <p:nvPr/>
          </p:nvSpPr>
          <p:spPr>
            <a:xfrm>
              <a:off x="8321400" y="1327680"/>
              <a:ext cx="118080" cy="119520"/>
            </a:xfrm>
            <a:prstGeom prst="ellipse">
              <a:avLst/>
            </a:prstGeom>
            <a:solidFill>
              <a:schemeClr val="folHlink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2480" bIns="424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" name="Google Shape;48;p35"/>
            <p:cNvSpPr/>
            <p:nvPr/>
          </p:nvSpPr>
          <p:spPr>
            <a:xfrm>
              <a:off x="8657640" y="1327680"/>
              <a:ext cx="110520" cy="119520"/>
            </a:xfrm>
            <a:prstGeom prst="ellipse">
              <a:avLst/>
            </a:prstGeom>
            <a:solidFill>
              <a:schemeClr val="folHlink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2480" bIns="424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r>
              <a:rPr b="0" lang="pt-BR" sz="39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719360"/>
            <a:ext cx="8229240" cy="441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0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0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0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dt" idx="1"/>
          </p:nvPr>
        </p:nvSpPr>
        <p:spPr>
          <a:xfrm>
            <a:off x="457200" y="6248520"/>
            <a:ext cx="213336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ftr" idx="2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sldNum" idx="3"/>
          </p:nvPr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1BA431D-4C5E-4391-A161-FB7B0DCA2597}" type="slidenum">
              <a:rPr b="0" lang="en-US" sz="1000" spc="-1" strike="noStrike">
                <a:solidFill>
                  <a:schemeClr val="dk1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7544880" cy="1296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900" spc="-1" strike="noStrike">
                <a:solidFill>
                  <a:schemeClr val="dk2"/>
                </a:solidFill>
                <a:latin typeface="Arial"/>
                <a:ea typeface="Arial"/>
              </a:rPr>
              <a:t>Comunicação Interprocessos</a:t>
            </a:r>
            <a:br>
              <a:rPr sz="3900"/>
            </a:br>
            <a:r>
              <a:rPr b="1" lang="en-US" sz="2600" spc="-1" strike="noStrike">
                <a:solidFill>
                  <a:schemeClr val="dk2"/>
                </a:solidFill>
                <a:latin typeface="Arial"/>
                <a:ea typeface="Arial"/>
              </a:rPr>
              <a:t>Troca de Mensagens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250920" y="1557360"/>
            <a:ext cx="8713440" cy="5300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marL="341280" indent="-341280">
              <a:lnSpc>
                <a:spcPct val="90000"/>
              </a:lnSpc>
              <a:buClr>
                <a:srgbClr val="330066"/>
              </a:buClr>
              <a:buFont typeface="Noto Sans Symbols"/>
              <a:buChar char="●"/>
            </a:pPr>
            <a:r>
              <a:rPr b="0" lang="en-US" sz="2100" spc="-1" strike="noStrike">
                <a:solidFill>
                  <a:schemeClr val="dk1"/>
                </a:solidFill>
                <a:latin typeface="Arial"/>
                <a:ea typeface="Arial"/>
              </a:rPr>
              <a:t>Assume que existe alguém pronto para responder imediatamente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 marL="341280" indent="-341280">
              <a:lnSpc>
                <a:spcPct val="90000"/>
              </a:lnSpc>
              <a:spcBef>
                <a:spcPts val="700"/>
              </a:spcBef>
              <a:buClr>
                <a:srgbClr val="330066"/>
              </a:buClr>
              <a:buFont typeface="Noto Sans Symbols"/>
              <a:buChar char="●"/>
            </a:pPr>
            <a:r>
              <a:rPr b="0" lang="en-US" sz="2100" spc="-1" strike="noStrike">
                <a:solidFill>
                  <a:schemeClr val="dk1"/>
                </a:solidFill>
                <a:latin typeface="Arial"/>
                <a:ea typeface="Arial"/>
              </a:rPr>
              <a:t>Comunicação Bloqueante: Quem solicita aguardando a resposta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 lvl="1" marL="741240" indent="-284040">
              <a:lnSpc>
                <a:spcPct val="90000"/>
              </a:lnSpc>
              <a:spcBef>
                <a:spcPts val="700"/>
              </a:spcBef>
              <a:buClr>
                <a:srgbClr val="669999"/>
              </a:buClr>
              <a:buFont typeface="Noto Sans Symbols"/>
              <a:buChar char="●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  <a:ea typeface="Arial"/>
              </a:rPr>
              <a:t>Ex: Web-Services, RPC, MPI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341280" indent="-341280">
              <a:lnSpc>
                <a:spcPct val="90000"/>
              </a:lnSpc>
              <a:spcBef>
                <a:spcPts val="700"/>
              </a:spcBef>
              <a:buClr>
                <a:srgbClr val="330066"/>
              </a:buClr>
              <a:buFont typeface="Noto Sans Symbols"/>
              <a:buChar char="●"/>
            </a:pPr>
            <a:r>
              <a:rPr b="0" lang="en-US" sz="2100" spc="-1" strike="noStrike">
                <a:solidFill>
                  <a:schemeClr val="dk1"/>
                </a:solidFill>
                <a:latin typeface="Arial"/>
                <a:ea typeface="Arial"/>
              </a:rPr>
              <a:t>RPC – Sun Microsystems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 lvl="1" marL="741240" indent="-284040">
              <a:lnSpc>
                <a:spcPct val="90000"/>
              </a:lnSpc>
              <a:spcBef>
                <a:spcPts val="700"/>
              </a:spcBef>
              <a:buClr>
                <a:srgbClr val="669999"/>
              </a:buClr>
              <a:buFont typeface="Noto Sans Symbols"/>
              <a:buChar char="●"/>
            </a:pPr>
            <a:r>
              <a:rPr b="0" lang="en-US" sz="2200" spc="-1" strike="noStrike">
                <a:solidFill>
                  <a:schemeClr val="dk1"/>
                </a:solidFill>
                <a:latin typeface="Arial"/>
                <a:ea typeface="Arial"/>
              </a:rPr>
              <a:t>Um processo que invoca procedimentos do outro remotamente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 marL="341280" indent="-341280">
              <a:lnSpc>
                <a:spcPct val="90000"/>
              </a:lnSpc>
              <a:spcBef>
                <a:spcPts val="700"/>
              </a:spcBef>
              <a:buClr>
                <a:srgbClr val="330066"/>
              </a:buClr>
              <a:buFont typeface="Noto Sans Symbols"/>
              <a:buChar char="●"/>
            </a:pPr>
            <a:r>
              <a:rPr b="0" lang="en-US" sz="2200" spc="-1" strike="noStrike">
                <a:solidFill>
                  <a:schemeClr val="dk1"/>
                </a:solidFill>
                <a:latin typeface="Arial"/>
                <a:ea typeface="Arial"/>
              </a:rPr>
              <a:t>Web-Services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 lvl="1" marL="741240" indent="-284040">
              <a:lnSpc>
                <a:spcPct val="90000"/>
              </a:lnSpc>
              <a:spcBef>
                <a:spcPts val="700"/>
              </a:spcBef>
              <a:buClr>
                <a:srgbClr val="669999"/>
              </a:buClr>
              <a:buFont typeface="Noto Sans Symbols"/>
              <a:buChar char="●"/>
            </a:pPr>
            <a:r>
              <a:rPr b="0" lang="en-US" sz="2100" spc="-1" strike="noStrike">
                <a:solidFill>
                  <a:schemeClr val="dk1"/>
                </a:solidFill>
                <a:latin typeface="Arial"/>
                <a:ea typeface="Arial"/>
              </a:rPr>
              <a:t>Padrão aberto multiplataforma para troca de mensagens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 lvl="1" marL="741240" indent="-284040">
              <a:lnSpc>
                <a:spcPct val="90000"/>
              </a:lnSpc>
              <a:spcBef>
                <a:spcPts val="700"/>
              </a:spcBef>
              <a:buClr>
                <a:srgbClr val="669999"/>
              </a:buClr>
              <a:buFont typeface="Noto Sans Symbols"/>
              <a:buChar char="●"/>
            </a:pPr>
            <a:r>
              <a:rPr b="0" lang="en-US" sz="2100" spc="-1" strike="noStrike">
                <a:solidFill>
                  <a:schemeClr val="dk1"/>
                </a:solidFill>
                <a:latin typeface="Arial"/>
                <a:ea typeface="Arial"/>
              </a:rPr>
              <a:t>Dados encapsulados em pacotes XML/JSON transparentemente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 marL="341280" indent="-341280">
              <a:lnSpc>
                <a:spcPct val="90000"/>
              </a:lnSpc>
              <a:spcBef>
                <a:spcPts val="700"/>
              </a:spcBef>
              <a:buClr>
                <a:srgbClr val="330066"/>
              </a:buClr>
              <a:buFont typeface="Noto Sans Symbols"/>
              <a:buChar char="●"/>
            </a:pPr>
            <a:r>
              <a:rPr b="0" lang="en-US" sz="2200" spc="-1" strike="noStrike">
                <a:solidFill>
                  <a:schemeClr val="dk1"/>
                </a:solidFill>
                <a:latin typeface="Arial"/>
                <a:ea typeface="Arial"/>
              </a:rPr>
              <a:t>MPI – Message Passing Interface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 lvl="1" marL="741240" indent="-284040">
              <a:lnSpc>
                <a:spcPct val="90000"/>
              </a:lnSpc>
              <a:spcBef>
                <a:spcPts val="700"/>
              </a:spcBef>
              <a:buClr>
                <a:srgbClr val="669999"/>
              </a:buClr>
              <a:buFont typeface="Noto Sans Symbols"/>
              <a:buChar char="●"/>
            </a:pPr>
            <a:r>
              <a:rPr b="0" lang="en-US" sz="2100" spc="-1" strike="noStrike">
                <a:solidFill>
                  <a:schemeClr val="dk1"/>
                </a:solidFill>
                <a:latin typeface="Arial"/>
                <a:ea typeface="Arial"/>
              </a:rPr>
              <a:t>API para C e Fortran para comunicação explícita entre processos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 lvl="1" marL="741240" indent="-284040">
              <a:lnSpc>
                <a:spcPct val="90000"/>
              </a:lnSpc>
              <a:spcBef>
                <a:spcPts val="700"/>
              </a:spcBef>
              <a:buClr>
                <a:srgbClr val="669999"/>
              </a:buClr>
              <a:buFont typeface="Noto Sans Symbols"/>
              <a:buChar char="●"/>
            </a:pPr>
            <a:r>
              <a:rPr b="0" lang="en-US" sz="2100" spc="-1" strike="noStrike">
                <a:solidFill>
                  <a:schemeClr val="dk1"/>
                </a:solidFill>
                <a:latin typeface="Arial"/>
                <a:ea typeface="Arial"/>
              </a:rPr>
              <a:t>Uso em computação científica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218;p10" descr="IPCcriticalregion"/>
          <p:cNvPicPr/>
          <p:nvPr/>
        </p:nvPicPr>
        <p:blipFill>
          <a:blip r:embed="rId1"/>
          <a:stretch/>
        </p:blipFill>
        <p:spPr>
          <a:xfrm>
            <a:off x="179280" y="1557360"/>
            <a:ext cx="8713440" cy="4242960"/>
          </a:xfrm>
          <a:prstGeom prst="rect">
            <a:avLst/>
          </a:prstGeom>
          <a:ln w="0">
            <a:noFill/>
          </a:ln>
        </p:spPr>
      </p:pic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4880" cy="1296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900" spc="-1" strike="noStrike">
                <a:solidFill>
                  <a:schemeClr val="dk2"/>
                </a:solidFill>
                <a:latin typeface="Arial"/>
                <a:ea typeface="Arial"/>
              </a:rPr>
              <a:t>Regiões Críticas (2)</a:t>
            </a:r>
            <a:endParaRPr b="0" lang="pt-BR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395280" y="5950080"/>
            <a:ext cx="8230680" cy="556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marL="343080"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chemeClr val="dk1"/>
                </a:solidFill>
                <a:latin typeface="Arial"/>
                <a:ea typeface="Arial"/>
              </a:rPr>
              <a:t>Exclusão mútua usando regiões críticas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31800" y="165240"/>
            <a:ext cx="7252920" cy="1391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500" spc="-1" strike="noStrike">
                <a:solidFill>
                  <a:schemeClr val="dk2"/>
                </a:solidFill>
                <a:latin typeface="Arial"/>
                <a:ea typeface="Arial"/>
              </a:rPr>
              <a:t>Mutexes</a:t>
            </a:r>
            <a:br>
              <a:rPr sz="3500"/>
            </a:br>
            <a:r>
              <a:rPr b="1" lang="en-US" sz="2800" spc="-1" strike="noStrike">
                <a:solidFill>
                  <a:schemeClr val="dk2"/>
                </a:solidFill>
                <a:latin typeface="Arial"/>
                <a:ea typeface="Arial"/>
              </a:rPr>
              <a:t>(mutex_lock e mutex_unlock)</a:t>
            </a:r>
            <a:br>
              <a:rPr sz="3500"/>
            </a:b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0" y="1719360"/>
            <a:ext cx="9143640" cy="494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buClr>
                <a:srgbClr val="330066"/>
              </a:buClr>
              <a:buFont typeface="Noto Sans Symbols"/>
              <a:buChar char="●"/>
            </a:pPr>
            <a:r>
              <a:rPr b="0" lang="en-US" sz="3000" spc="-1" strike="noStrike">
                <a:solidFill>
                  <a:schemeClr val="dk1"/>
                </a:solidFill>
                <a:latin typeface="Arial"/>
                <a:ea typeface="Arial"/>
              </a:rPr>
              <a:t>Proteção de regiões críticas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330066"/>
              </a:buClr>
              <a:buFont typeface="Noto Sans Symbols"/>
              <a:buChar char="●"/>
            </a:pPr>
            <a:r>
              <a:rPr b="0" lang="en-US" sz="3000" spc="-1" strike="noStrike">
                <a:solidFill>
                  <a:schemeClr val="dk1"/>
                </a:solidFill>
                <a:latin typeface="Arial"/>
                <a:ea typeface="Arial"/>
              </a:rPr>
              <a:t>Muito utilizado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330066"/>
              </a:buClr>
              <a:buFont typeface="Noto Sans Symbols"/>
              <a:buChar char="●"/>
            </a:pPr>
            <a:r>
              <a:rPr b="0" lang="en-US" sz="3000" spc="-1" strike="noStrike">
                <a:solidFill>
                  <a:schemeClr val="dk1"/>
                </a:solidFill>
                <a:latin typeface="Arial"/>
                <a:ea typeface="Arial"/>
              </a:rPr>
              <a:t>Simples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chemeClr val="dk1"/>
                </a:solidFill>
                <a:latin typeface="Arial"/>
                <a:ea typeface="Arial"/>
              </a:rPr>
              <a:t>“</a:t>
            </a:r>
            <a:r>
              <a:rPr b="0" lang="en-US" sz="3000" spc="-1" strike="noStrike">
                <a:solidFill>
                  <a:schemeClr val="dk1"/>
                </a:solidFill>
                <a:latin typeface="Arial"/>
                <a:ea typeface="Arial"/>
              </a:rPr>
              <a:t>O </a:t>
            </a:r>
            <a:r>
              <a:rPr b="0" i="1" lang="en-US" sz="3000" spc="-1" strike="noStrike">
                <a:solidFill>
                  <a:schemeClr val="dk1"/>
                </a:solidFill>
                <a:latin typeface="Arial"/>
                <a:ea typeface="Arial"/>
              </a:rPr>
              <a:t>mutex</a:t>
            </a:r>
            <a:r>
              <a:rPr b="0" lang="en-US" sz="3000" spc="-1" strike="noStrike">
                <a:solidFill>
                  <a:schemeClr val="dk1"/>
                </a:solidFill>
                <a:latin typeface="Arial"/>
                <a:ea typeface="Arial"/>
              </a:rPr>
              <a:t> funciona como uma trava parecida com as encontradas em armários públicos em aeroportos ou alguns bancos. Se a porta estiver aberta, é só usar (e trancar). Se estiver fechada você deve esperar a sua vez” (GUBITOSO, 2003).”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31800" y="165240"/>
            <a:ext cx="7252920" cy="1391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500" spc="-1" strike="noStrike">
                <a:solidFill>
                  <a:schemeClr val="dk2"/>
                </a:solidFill>
                <a:latin typeface="Arial"/>
                <a:ea typeface="Arial"/>
              </a:rPr>
              <a:t>Mutexes (2)</a:t>
            </a:r>
            <a:br>
              <a:rPr sz="3500"/>
            </a:br>
            <a:r>
              <a:rPr b="1" lang="en-US" sz="2800" spc="-1" strike="noStrike">
                <a:solidFill>
                  <a:schemeClr val="dk2"/>
                </a:solidFill>
                <a:latin typeface="Arial"/>
                <a:ea typeface="Arial"/>
              </a:rPr>
              <a:t>(mutex_lock e mutex_unlock)</a:t>
            </a:r>
            <a:br>
              <a:rPr sz="3500"/>
            </a:b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0" y="1719360"/>
            <a:ext cx="9143640" cy="494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buClr>
                <a:srgbClr val="330066"/>
              </a:buClr>
              <a:buFont typeface="Noto Sans Symbols"/>
              <a:buChar char="●"/>
            </a:pPr>
            <a:r>
              <a:rPr b="0" lang="en-US" sz="3000" spc="-1" strike="noStrike">
                <a:solidFill>
                  <a:schemeClr val="dk1"/>
                </a:solidFill>
                <a:latin typeface="Arial"/>
                <a:ea typeface="Arial"/>
              </a:rPr>
              <a:t>Dois estados possíveis de um mutex: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  <a:p>
            <a:pPr lvl="1" marL="692280" indent="-347760">
              <a:lnSpc>
                <a:spcPct val="100000"/>
              </a:lnSpc>
              <a:spcBef>
                <a:spcPts val="519"/>
              </a:spcBef>
              <a:buClr>
                <a:srgbClr val="669999"/>
              </a:buClr>
              <a:buFont typeface="Noto Sans Symbols"/>
              <a:buChar char="●"/>
            </a:pPr>
            <a:r>
              <a:rPr b="0" lang="en-US" sz="2600" spc="-1" strike="noStrike">
                <a:solidFill>
                  <a:schemeClr val="dk1"/>
                </a:solidFill>
                <a:latin typeface="Arial"/>
                <a:ea typeface="Arial"/>
              </a:rPr>
              <a:t>Impedido: Recurso já está em uso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 lvl="1" marL="692280" indent="-347760">
              <a:lnSpc>
                <a:spcPct val="100000"/>
              </a:lnSpc>
              <a:spcBef>
                <a:spcPts val="519"/>
              </a:spcBef>
              <a:buClr>
                <a:srgbClr val="669999"/>
              </a:buClr>
              <a:buFont typeface="Noto Sans Symbols"/>
              <a:buChar char="●"/>
            </a:pPr>
            <a:r>
              <a:rPr b="0" lang="en-US" sz="2600" spc="-1" strike="noStrike">
                <a:solidFill>
                  <a:schemeClr val="dk1"/>
                </a:solidFill>
                <a:latin typeface="Arial"/>
                <a:ea typeface="Arial"/>
              </a:rPr>
              <a:t>Desimpedido: Recurso não está sendo usado por ninguém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31800" y="165240"/>
            <a:ext cx="7252920" cy="1391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500" spc="-1" strike="noStrike">
                <a:solidFill>
                  <a:schemeClr val="dk2"/>
                </a:solidFill>
                <a:latin typeface="Arial"/>
                <a:ea typeface="Arial"/>
              </a:rPr>
              <a:t>Mutexes (3)</a:t>
            </a:r>
            <a:br>
              <a:rPr sz="3500"/>
            </a:br>
            <a:r>
              <a:rPr b="1" lang="en-US" sz="2800" spc="-1" strike="noStrike">
                <a:solidFill>
                  <a:schemeClr val="dk2"/>
                </a:solidFill>
                <a:latin typeface="Arial"/>
                <a:ea typeface="Arial"/>
              </a:rPr>
              <a:t>(mutex_lock e mutex_unlock)</a:t>
            </a:r>
            <a:br>
              <a:rPr sz="3500"/>
            </a:b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0" y="1719360"/>
            <a:ext cx="9143640" cy="494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chemeClr val="dk1"/>
                </a:solidFill>
                <a:latin typeface="Courier New"/>
                <a:ea typeface="Courier New"/>
              </a:rPr>
              <a:t>void *SomaElementos( void *id ) {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9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chemeClr val="dk1"/>
                </a:solidFill>
                <a:latin typeface="Courier New"/>
                <a:ea typeface="Courier New"/>
              </a:rPr>
              <a:t>	</a:t>
            </a:r>
            <a:r>
              <a:rPr b="0" lang="en-US" sz="2200" spc="-1" strike="noStrike">
                <a:solidFill>
                  <a:schemeClr val="dk1"/>
                </a:solidFill>
                <a:latin typeface="Courier New"/>
                <a:ea typeface="Courier New"/>
              </a:rPr>
              <a:t>int i, sp = 0, p = (int *)id;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9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chemeClr val="dk1"/>
                </a:solidFill>
                <a:latin typeface="Courier New"/>
                <a:ea typeface="Courier New"/>
              </a:rPr>
              <a:t>	</a:t>
            </a:r>
            <a:r>
              <a:rPr b="0" lang="en-US" sz="2200" spc="-1" strike="noStrike">
                <a:solidFill>
                  <a:schemeClr val="dk1"/>
                </a:solidFill>
                <a:latin typeface="Courier New"/>
                <a:ea typeface="Courier New"/>
              </a:rPr>
              <a:t>for( i = p; i &lt; TAM_VETOR; i = i + NUM_THREADS ) {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9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chemeClr val="dk1"/>
                </a:solidFill>
                <a:latin typeface="Courier New"/>
                <a:ea typeface="Courier New"/>
              </a:rPr>
              <a:t>	</a:t>
            </a:r>
            <a:r>
              <a:rPr b="0" lang="en-US" sz="2200" spc="-1" strike="noStrike">
                <a:solidFill>
                  <a:schemeClr val="dk1"/>
                </a:solidFill>
                <a:latin typeface="Courier New"/>
                <a:ea typeface="Courier New"/>
              </a:rPr>
              <a:t>	</a:t>
            </a:r>
            <a:r>
              <a:rPr b="0" lang="en-US" sz="2200" spc="-1" strike="noStrike">
                <a:solidFill>
                  <a:schemeClr val="dk1"/>
                </a:solidFill>
                <a:latin typeface="Courier New"/>
                <a:ea typeface="Courier New"/>
              </a:rPr>
              <a:t>sp += elem[i];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9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chemeClr val="dk1"/>
                </a:solidFill>
                <a:latin typeface="Courier New"/>
                <a:ea typeface="Courier New"/>
              </a:rPr>
              <a:t>  </a:t>
            </a:r>
            <a:r>
              <a:rPr b="0" lang="en-US" sz="2200" spc="-1" strike="noStrike">
                <a:solidFill>
                  <a:schemeClr val="dk1"/>
                </a:solidFill>
                <a:latin typeface="Courier New"/>
                <a:ea typeface="Courier New"/>
              </a:rPr>
              <a:t>}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9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chemeClr val="dk1"/>
                </a:solidFill>
                <a:latin typeface="Courier New"/>
                <a:ea typeface="Courier New"/>
              </a:rPr>
              <a:t>	</a:t>
            </a:r>
            <a:r>
              <a:rPr b="1" lang="en-US" sz="2200" spc="-1" strike="noStrike">
                <a:solidFill>
                  <a:schemeClr val="dk1"/>
                </a:solidFill>
                <a:latin typeface="Courier New"/>
                <a:ea typeface="Courier New"/>
              </a:rPr>
              <a:t>pthread_mutex_lock( &amp;mut );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9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chemeClr val="dk1"/>
                </a:solidFill>
                <a:latin typeface="Courier New"/>
                <a:ea typeface="Courier New"/>
              </a:rPr>
              <a:t>	</a:t>
            </a:r>
            <a:r>
              <a:rPr b="0" lang="en-US" sz="2200" spc="-1" strike="noStrike">
                <a:solidFill>
                  <a:schemeClr val="dk1"/>
                </a:solidFill>
                <a:latin typeface="Courier New"/>
                <a:ea typeface="Courier New"/>
              </a:rPr>
              <a:t>somatotal += sp;</a:t>
            </a:r>
            <a:r>
              <a:rPr b="0" lang="en-US" sz="2200" spc="-1" strike="noStrike">
                <a:solidFill>
                  <a:schemeClr val="dk1"/>
                </a:solidFill>
                <a:latin typeface="Courier New"/>
                <a:ea typeface="Courier New"/>
              </a:rPr>
              <a:t>	</a:t>
            </a:r>
            <a:r>
              <a:rPr b="0" lang="en-US" sz="2200" spc="-1" strike="noStrike">
                <a:solidFill>
                  <a:schemeClr val="dk1"/>
                </a:solidFill>
                <a:latin typeface="Courier New"/>
                <a:ea typeface="Courier New"/>
              </a:rPr>
              <a:t>	</a:t>
            </a:r>
            <a:r>
              <a:rPr b="0" lang="en-US" sz="2200" spc="-1" strike="noStrike">
                <a:solidFill>
                  <a:srgbClr val="0000cc"/>
                </a:solidFill>
                <a:latin typeface="Courier New"/>
                <a:ea typeface="Courier New"/>
              </a:rPr>
              <a:t>// variável compartilhada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9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chemeClr val="dk1"/>
                </a:solidFill>
                <a:latin typeface="Courier New"/>
                <a:ea typeface="Courier New"/>
              </a:rPr>
              <a:t>	</a:t>
            </a:r>
            <a:r>
              <a:rPr b="1" lang="en-US" sz="2200" spc="-1" strike="noStrike">
                <a:solidFill>
                  <a:schemeClr val="dk1"/>
                </a:solidFill>
                <a:latin typeface="Courier New"/>
                <a:ea typeface="Courier New"/>
              </a:rPr>
              <a:t>pthread_mutex_unlock( &amp;mut );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9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chemeClr val="dk1"/>
                </a:solidFill>
                <a:latin typeface="Courier New"/>
                <a:ea typeface="Courier New"/>
              </a:rPr>
              <a:t>	</a:t>
            </a:r>
            <a:r>
              <a:rPr b="0" lang="en-US" sz="2200" spc="-1" strike="noStrike">
                <a:solidFill>
                  <a:schemeClr val="dk1"/>
                </a:solidFill>
                <a:latin typeface="Courier New"/>
                <a:ea typeface="Courier New"/>
              </a:rPr>
              <a:t>pthread_exit(NULL);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9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chemeClr val="dk1"/>
                </a:solidFill>
                <a:latin typeface="Courier New"/>
                <a:ea typeface="Courier New"/>
              </a:rPr>
              <a:t>}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55600" y="165240"/>
            <a:ext cx="7772040" cy="828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500" spc="-1" strike="noStrike">
                <a:solidFill>
                  <a:schemeClr val="dk2"/>
                </a:solidFill>
                <a:latin typeface="Arial"/>
                <a:ea typeface="Arial"/>
              </a:rPr>
              <a:t>Produtor x Consumidor</a:t>
            </a:r>
            <a:endParaRPr b="0" lang="pt-BR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0" y="1557360"/>
            <a:ext cx="8964360" cy="5111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buClr>
                <a:srgbClr val="330066"/>
              </a:buClr>
              <a:buFont typeface="Noto Sans Symbols"/>
              <a:buChar char="●"/>
            </a:pPr>
            <a:r>
              <a:rPr b="0" lang="en-US" sz="2600" spc="-1" strike="noStrike">
                <a:solidFill>
                  <a:schemeClr val="dk1"/>
                </a:solidFill>
                <a:latin typeface="Arial"/>
                <a:ea typeface="Arial"/>
              </a:rPr>
              <a:t>Outro tipo de problema: Sincronização interprocessos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19"/>
              </a:spcBef>
              <a:buClr>
                <a:srgbClr val="330066"/>
              </a:buClr>
              <a:buFont typeface="Noto Sans Symbols"/>
              <a:buChar char="●"/>
            </a:pPr>
            <a:r>
              <a:rPr b="0" lang="en-US" sz="2600" spc="-1" strike="noStrike">
                <a:solidFill>
                  <a:schemeClr val="dk1"/>
                </a:solidFill>
                <a:latin typeface="Arial"/>
                <a:ea typeface="Arial"/>
              </a:rPr>
              <a:t>Exemplo: Gravação de CDs ou DVDs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 lvl="1" marL="692280" indent="-347760">
              <a:lnSpc>
                <a:spcPct val="100000"/>
              </a:lnSpc>
              <a:spcBef>
                <a:spcPts val="439"/>
              </a:spcBef>
              <a:buClr>
                <a:srgbClr val="669999"/>
              </a:buClr>
              <a:buFont typeface="Noto Sans Symbols"/>
              <a:buChar char="●"/>
            </a:pPr>
            <a:r>
              <a:rPr b="0" lang="en-US" sz="2200" spc="-1" strike="noStrike">
                <a:solidFill>
                  <a:schemeClr val="dk1"/>
                </a:solidFill>
                <a:latin typeface="Arial"/>
                <a:ea typeface="Arial"/>
              </a:rPr>
              <a:t>2 threads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 lvl="2" marL="987480" indent="-293760">
              <a:lnSpc>
                <a:spcPct val="100000"/>
              </a:lnSpc>
              <a:spcBef>
                <a:spcPts val="420"/>
              </a:spcBef>
              <a:buClr>
                <a:srgbClr val="cccc00"/>
              </a:buClr>
              <a:buFont typeface="Noto Sans Symbols"/>
              <a:buChar char="●"/>
            </a:pPr>
            <a:r>
              <a:rPr b="0" lang="en-US" sz="2100" spc="-1" strike="noStrike">
                <a:solidFill>
                  <a:schemeClr val="dk1"/>
                </a:solidFill>
                <a:latin typeface="Arial"/>
                <a:ea typeface="Arial"/>
              </a:rPr>
              <a:t>Produtor: Alimenta o buffer em memória que não pode ficar vazio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 lvl="2" marL="987480" indent="-293760">
              <a:lnSpc>
                <a:spcPct val="100000"/>
              </a:lnSpc>
              <a:spcBef>
                <a:spcPts val="420"/>
              </a:spcBef>
              <a:buClr>
                <a:srgbClr val="cccc00"/>
              </a:buClr>
              <a:buFont typeface="Noto Sans Symbols"/>
              <a:buChar char="●"/>
            </a:pPr>
            <a:r>
              <a:rPr b="0" lang="en-US" sz="2100" spc="-1" strike="noStrike">
                <a:solidFill>
                  <a:schemeClr val="dk1"/>
                </a:solidFill>
                <a:latin typeface="Arial"/>
                <a:ea typeface="Arial"/>
              </a:rPr>
              <a:t>Consumidor: Usa dados do buffer para gravar dados na mídia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1" name="Google Shape;245;p14" descr="IPCbuffer"/>
          <p:cNvPicPr/>
          <p:nvPr/>
        </p:nvPicPr>
        <p:blipFill>
          <a:blip r:embed="rId1"/>
          <a:stretch/>
        </p:blipFill>
        <p:spPr>
          <a:xfrm>
            <a:off x="2502000" y="3801960"/>
            <a:ext cx="4140000" cy="2997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255600" y="165240"/>
            <a:ext cx="7772040" cy="828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500" spc="-1" strike="noStrike">
                <a:solidFill>
                  <a:schemeClr val="dk2"/>
                </a:solidFill>
                <a:latin typeface="Arial"/>
                <a:ea typeface="Arial"/>
              </a:rPr>
              <a:t>Produtor x Consumidor</a:t>
            </a:r>
            <a:endParaRPr b="0" lang="pt-BR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0" y="1557360"/>
            <a:ext cx="8964360" cy="5111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pt-BR" sz="30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pic>
        <p:nvPicPr>
          <p:cNvPr id="114" name="Google Shape;252;p15" descr="IPCbuffer"/>
          <p:cNvPicPr/>
          <p:nvPr/>
        </p:nvPicPr>
        <p:blipFill>
          <a:blip r:embed="rId1"/>
          <a:stretch/>
        </p:blipFill>
        <p:spPr>
          <a:xfrm>
            <a:off x="96840" y="1125360"/>
            <a:ext cx="7838640" cy="5673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500" spc="-1" strike="noStrike">
                <a:solidFill>
                  <a:schemeClr val="dk2"/>
                </a:solidFill>
                <a:latin typeface="Arial"/>
                <a:ea typeface="Arial"/>
              </a:rPr>
              <a:t>Produtor x Consumidor (2)</a:t>
            </a:r>
            <a:endParaRPr b="0" lang="pt-BR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57200" y="1719360"/>
            <a:ext cx="8229240" cy="441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buClr>
                <a:srgbClr val="330066"/>
              </a:buClr>
              <a:buFont typeface="Noto Sans Symbols"/>
              <a:buChar char="●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  <a:ea typeface="Arial"/>
              </a:rPr>
              <a:t>Tamanho do Buffer Circular: 18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1" marL="692280" indent="-347760">
              <a:lnSpc>
                <a:spcPct val="100000"/>
              </a:lnSpc>
              <a:spcBef>
                <a:spcPts val="400"/>
              </a:spcBef>
              <a:buClr>
                <a:srgbClr val="669999"/>
              </a:buClr>
              <a:buFont typeface="Noto Sans Symbols"/>
              <a:buChar char="●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  <a:ea typeface="Arial"/>
              </a:rPr>
              <a:t>No nosso código será a variável ‘n’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330066"/>
              </a:buClr>
              <a:buFont typeface="Noto Sans Symbols"/>
              <a:buChar char="●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  <a:ea typeface="Arial"/>
              </a:rPr>
              <a:t>Posições Ocupadas: 5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1" marL="692280" indent="-347760">
              <a:lnSpc>
                <a:spcPct val="100000"/>
              </a:lnSpc>
              <a:spcBef>
                <a:spcPts val="400"/>
              </a:spcBef>
              <a:buClr>
                <a:srgbClr val="669999"/>
              </a:buClr>
              <a:buFont typeface="Noto Sans Symbols"/>
              <a:buChar char="●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  <a:ea typeface="Arial"/>
              </a:rPr>
              <a:t>No nosso código será a variável ‘count’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330066"/>
              </a:buClr>
              <a:buFont typeface="Noto Sans Symbols"/>
              <a:buChar char="●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  <a:ea typeface="Arial"/>
              </a:rPr>
              <a:t>Head e Tail são variáveis 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  <a:ea typeface="Arial"/>
              </a:rPr>
              <a:t>locais de </a:t>
            </a:r>
            <a:r>
              <a:rPr b="0" lang="en-US" sz="2400" spc="-1" strike="noStrike">
                <a:solidFill>
                  <a:schemeClr val="dk1"/>
                </a:solidFill>
                <a:latin typeface="Consolas"/>
                <a:ea typeface="Consolas"/>
              </a:rPr>
              <a:t>remove_item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onsolas"/>
                <a:ea typeface="Consolas"/>
              </a:rPr>
              <a:t>e insert_item 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onsolas"/>
                <a:ea typeface="Consolas"/>
              </a:rPr>
              <a:t>respectivamente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7" name="Google Shape;259;p16" descr="Circular Buffer Reference | Arduino Libraries | MegunoLink"/>
          <p:cNvPicPr/>
          <p:nvPr/>
        </p:nvPicPr>
        <p:blipFill>
          <a:blip r:embed="rId1"/>
          <a:stretch/>
        </p:blipFill>
        <p:spPr>
          <a:xfrm>
            <a:off x="5059440" y="3429000"/>
            <a:ext cx="3596760" cy="3153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500" spc="-1" strike="noStrike">
                <a:solidFill>
                  <a:schemeClr val="dk2"/>
                </a:solidFill>
                <a:latin typeface="Arial"/>
                <a:ea typeface="Arial"/>
              </a:rPr>
              <a:t>Produtor x Consumidor (2)</a:t>
            </a:r>
            <a:endParaRPr b="0" lang="pt-BR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457200" y="1719360"/>
            <a:ext cx="8229240" cy="441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buClr>
                <a:srgbClr val="330066"/>
              </a:buClr>
              <a:buFont typeface="Noto Sans Symbols"/>
              <a:buChar char="●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  <a:ea typeface="Arial"/>
              </a:rPr>
              <a:t>Tamanho do Buffer Circular: 18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1" marL="692280" indent="-347760">
              <a:lnSpc>
                <a:spcPct val="100000"/>
              </a:lnSpc>
              <a:spcBef>
                <a:spcPts val="400"/>
              </a:spcBef>
              <a:buClr>
                <a:srgbClr val="669999"/>
              </a:buClr>
              <a:buFont typeface="Noto Sans Symbols"/>
              <a:buChar char="●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  <a:ea typeface="Arial"/>
              </a:rPr>
              <a:t>No nosso código será a variável ‘n’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330066"/>
              </a:buClr>
              <a:buFont typeface="Noto Sans Symbols"/>
              <a:buChar char="●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  <a:ea typeface="Arial"/>
              </a:rPr>
              <a:t>Posições Ocupadas: 5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1" marL="692280" indent="-347760">
              <a:lnSpc>
                <a:spcPct val="100000"/>
              </a:lnSpc>
              <a:spcBef>
                <a:spcPts val="400"/>
              </a:spcBef>
              <a:buClr>
                <a:srgbClr val="669999"/>
              </a:buClr>
              <a:buFont typeface="Noto Sans Symbols"/>
              <a:buChar char="●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  <a:ea typeface="Arial"/>
              </a:rPr>
              <a:t>No nosso código será a variável ‘count’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330066"/>
              </a:buClr>
              <a:buFont typeface="Noto Sans Symbols"/>
              <a:buChar char="●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  <a:ea typeface="Arial"/>
              </a:rPr>
              <a:t>Head e Tail são variáveis 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  <a:ea typeface="Arial"/>
              </a:rPr>
              <a:t>locais de </a:t>
            </a:r>
            <a:r>
              <a:rPr b="0" lang="en-US" sz="2400" spc="-1" strike="noStrike">
                <a:solidFill>
                  <a:schemeClr val="dk1"/>
                </a:solidFill>
                <a:latin typeface="Consolas"/>
                <a:ea typeface="Consolas"/>
              </a:rPr>
              <a:t>insert_item </a:t>
            </a:r>
            <a:r>
              <a:rPr b="0" lang="en-US" sz="2400" spc="-1" strike="noStrike">
                <a:solidFill>
                  <a:schemeClr val="dk1"/>
                </a:solidFill>
                <a:latin typeface="Arial"/>
                <a:ea typeface="Arial"/>
              </a:rPr>
              <a:t>e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onsolas"/>
                <a:ea typeface="Consolas"/>
              </a:rPr>
              <a:t>remove_item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0" name="Google Shape;266;p17" descr=""/>
          <p:cNvPicPr/>
          <p:nvPr/>
        </p:nvPicPr>
        <p:blipFill>
          <a:blip r:embed="rId1"/>
          <a:stretch/>
        </p:blipFill>
        <p:spPr>
          <a:xfrm>
            <a:off x="4255920" y="2708280"/>
            <a:ext cx="3744720" cy="2808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255600" y="165240"/>
            <a:ext cx="7772040" cy="828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500" spc="-1" strike="noStrike">
                <a:solidFill>
                  <a:schemeClr val="dk2"/>
                </a:solidFill>
                <a:latin typeface="Arial"/>
                <a:ea typeface="Arial"/>
              </a:rPr>
              <a:t>Produtor x Consumidor (3)</a:t>
            </a:r>
            <a:endParaRPr b="0" lang="pt-BR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0" y="1557360"/>
            <a:ext cx="8748360" cy="5111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buClr>
                <a:srgbClr val="330066"/>
              </a:buClr>
              <a:buFont typeface="Noto Sans Symbols"/>
              <a:buChar char="●"/>
            </a:pPr>
            <a:r>
              <a:rPr b="0" lang="en-US" sz="2600" spc="-1" strike="noStrike">
                <a:solidFill>
                  <a:schemeClr val="dk1"/>
                </a:solidFill>
                <a:latin typeface="Arial"/>
                <a:ea typeface="Arial"/>
              </a:rPr>
              <a:t>Problema clássico de sincronização: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 lvl="1" marL="692280" indent="-347760">
              <a:lnSpc>
                <a:spcPct val="100000"/>
              </a:lnSpc>
              <a:spcBef>
                <a:spcPts val="479"/>
              </a:spcBef>
              <a:buClr>
                <a:srgbClr val="669999"/>
              </a:buClr>
              <a:buFont typeface="Noto Sans Symbols"/>
              <a:buChar char="●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  <a:ea typeface="Arial"/>
              </a:rPr>
              <a:t>Produtor precisa ser bloqueado se o buffer estiver cheio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1" marL="692280" indent="-347760">
              <a:lnSpc>
                <a:spcPct val="100000"/>
              </a:lnSpc>
              <a:spcBef>
                <a:spcPts val="479"/>
              </a:spcBef>
              <a:buClr>
                <a:srgbClr val="669999"/>
              </a:buClr>
              <a:buFont typeface="Noto Sans Symbols"/>
              <a:buChar char="●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  <a:ea typeface="Arial"/>
              </a:rPr>
              <a:t>Consumidor precisa ser bloqueado se o buffer estiver vazio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1" marL="692280" indent="-347760">
              <a:lnSpc>
                <a:spcPct val="100000"/>
              </a:lnSpc>
              <a:spcBef>
                <a:spcPts val="479"/>
              </a:spcBef>
              <a:buClr>
                <a:srgbClr val="669999"/>
              </a:buClr>
              <a:buFont typeface="Noto Sans Symbols"/>
              <a:buChar char="●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  <a:ea typeface="Arial"/>
              </a:rPr>
              <a:t>Produtor acorda consumidor após colocar informações no buffer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1" marL="692280" indent="-347760">
              <a:lnSpc>
                <a:spcPct val="100000"/>
              </a:lnSpc>
              <a:spcBef>
                <a:spcPts val="479"/>
              </a:spcBef>
              <a:buClr>
                <a:srgbClr val="669999"/>
              </a:buClr>
              <a:buFont typeface="Noto Sans Symbols"/>
              <a:buChar char="●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  <a:ea typeface="Arial"/>
              </a:rPr>
              <a:t>Consumidor acorda produtor após consumir dados do buffer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2" marL="987480" indent="-293760">
              <a:lnSpc>
                <a:spcPct val="100000"/>
              </a:lnSpc>
              <a:spcBef>
                <a:spcPts val="420"/>
              </a:spcBef>
              <a:buClr>
                <a:srgbClr val="cccc00"/>
              </a:buClr>
              <a:buFont typeface="Noto Sans Symbols"/>
              <a:buChar char="●"/>
            </a:pPr>
            <a:r>
              <a:rPr b="0" i="1" lang="en-US" sz="2100" spc="-1" strike="noStrike">
                <a:solidFill>
                  <a:schemeClr val="dk1"/>
                </a:solidFill>
                <a:latin typeface="Arial"/>
                <a:ea typeface="Arial"/>
              </a:rPr>
              <a:t>Obs: Uma solução aceitável não deve depender da velocidade de execução dos processos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900" spc="-1" strike="noStrike">
                <a:solidFill>
                  <a:schemeClr val="dk2"/>
                </a:solidFill>
                <a:latin typeface="Arial"/>
                <a:ea typeface="Arial"/>
              </a:rPr>
              <a:t>Sleep e Wakeup</a:t>
            </a:r>
            <a:endParaRPr b="0" lang="pt-BR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57200" y="1719360"/>
            <a:ext cx="8507160" cy="502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>
              <a:lnSpc>
                <a:spcPct val="90000"/>
              </a:lnSpc>
              <a:buClr>
                <a:srgbClr val="330066"/>
              </a:buClr>
              <a:buFont typeface="Noto Sans Symbols"/>
              <a:buChar char="●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  <a:ea typeface="Arial"/>
              </a:rPr>
              <a:t>Primitivas de sincronização simples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479"/>
              </a:spcBef>
              <a:buClr>
                <a:srgbClr val="330066"/>
              </a:buClr>
              <a:buFont typeface="Noto Sans Symbols"/>
              <a:buChar char="●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  <a:ea typeface="Arial"/>
              </a:rPr>
              <a:t>É uma técnica problemática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479"/>
              </a:spcBef>
              <a:buClr>
                <a:srgbClr val="330066"/>
              </a:buClr>
              <a:buFont typeface="Noto Sans Symbols"/>
              <a:buChar char="●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  <a:ea typeface="Arial"/>
              </a:rPr>
              <a:t>Não funciona em um certo cenário o que inviabiliza o seu uso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4880" cy="1296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900" spc="-1" strike="noStrike">
                <a:solidFill>
                  <a:schemeClr val="dk2"/>
                </a:solidFill>
                <a:latin typeface="Arial"/>
                <a:ea typeface="Arial"/>
              </a:rPr>
              <a:t>Comunicação Interprocessos</a:t>
            </a:r>
            <a:br>
              <a:rPr sz="3900"/>
            </a:br>
            <a:r>
              <a:rPr b="1" lang="en-US" sz="2600" spc="-1" strike="noStrike">
                <a:solidFill>
                  <a:schemeClr val="dk2"/>
                </a:solidFill>
                <a:latin typeface="Arial"/>
                <a:ea typeface="Arial"/>
              </a:rPr>
              <a:t>Entrada e Saída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250920" y="1557360"/>
            <a:ext cx="8713440" cy="5300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marL="341280" indent="-341280">
              <a:lnSpc>
                <a:spcPct val="90000"/>
              </a:lnSpc>
              <a:buClr>
                <a:srgbClr val="330066"/>
              </a:buClr>
              <a:buFont typeface="Noto Sans Symbols"/>
              <a:buChar char="●"/>
            </a:pPr>
            <a:r>
              <a:rPr b="0" lang="en-US" sz="2100" spc="-1" strike="noStrike">
                <a:solidFill>
                  <a:schemeClr val="dk1"/>
                </a:solidFill>
                <a:latin typeface="Arial"/>
                <a:ea typeface="Arial"/>
              </a:rPr>
              <a:t>Uso de pipes ou named pipes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 lvl="1" marL="741240" indent="-284040">
              <a:lnSpc>
                <a:spcPct val="90000"/>
              </a:lnSpc>
              <a:spcBef>
                <a:spcPts val="700"/>
              </a:spcBef>
              <a:buClr>
                <a:srgbClr val="669999"/>
              </a:buClr>
              <a:buFont typeface="Noto Sans Symbols"/>
              <a:buChar char="●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  <a:ea typeface="Arial"/>
              </a:rPr>
              <a:t>FIFO: First In First Out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700"/>
              </a:spcBef>
              <a:buClr>
                <a:srgbClr val="cccc00"/>
              </a:buClr>
              <a:buFont typeface="Noto Sans Symbols"/>
              <a:buChar char="●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Arial"/>
              </a:rPr>
              <a:t>O primeiro dado escrito pelo processo produtor é o primeiro a ser lido pelo consumidor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741240" indent="-284040">
              <a:lnSpc>
                <a:spcPct val="90000"/>
              </a:lnSpc>
              <a:spcBef>
                <a:spcPts val="700"/>
              </a:spcBef>
              <a:buClr>
                <a:srgbClr val="669999"/>
              </a:buClr>
              <a:buFont typeface="Noto Sans Symbols"/>
              <a:buChar char="●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  <a:ea typeface="Arial"/>
              </a:rPr>
              <a:t>Named pipe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700"/>
              </a:spcBef>
              <a:buClr>
                <a:srgbClr val="cccc00"/>
              </a:buClr>
              <a:buFont typeface="Noto Sans Symbols"/>
              <a:buChar char="●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  <a:ea typeface="Arial"/>
              </a:rPr>
              <a:t>Um arquivo fictício que pode ser aberto por 2 processos distintos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700"/>
              </a:spcBef>
              <a:buClr>
                <a:srgbClr val="cccc00"/>
              </a:buClr>
              <a:buFont typeface="Noto Sans Symbols"/>
              <a:buChar char="●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  <a:ea typeface="Arial"/>
              </a:rPr>
              <a:t># mkfifo &lt;nomearq&gt;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700"/>
              </a:spcBef>
              <a:buClr>
                <a:srgbClr val="cccc00"/>
              </a:buClr>
              <a:buFont typeface="Noto Sans Symbols"/>
              <a:buChar char="●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  <a:ea typeface="Arial"/>
              </a:rPr>
              <a:t>Um processo lê (fread) e outro escreve (fwrite) no arquivo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700"/>
              </a:spcBef>
              <a:buClr>
                <a:srgbClr val="cccc00"/>
              </a:buClr>
              <a:buFont typeface="Noto Sans Symbols"/>
              <a:buChar char="●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  <a:ea typeface="Arial"/>
              </a:rPr>
              <a:t>O tamanho do arquivo nunca ultrapassa 0 bytes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1" marL="741240" indent="-284040">
              <a:lnSpc>
                <a:spcPct val="90000"/>
              </a:lnSpc>
              <a:spcBef>
                <a:spcPts val="700"/>
              </a:spcBef>
              <a:buClr>
                <a:srgbClr val="669999"/>
              </a:buClr>
              <a:buFont typeface="Noto Sans Symbols"/>
              <a:buChar char="●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  <a:ea typeface="Arial"/>
              </a:rPr>
              <a:t>Pipe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700"/>
              </a:spcBef>
              <a:buClr>
                <a:srgbClr val="cccc00"/>
              </a:buClr>
              <a:buFont typeface="Noto Sans Symbols"/>
              <a:buChar char="●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  <a:ea typeface="Arial"/>
              </a:rPr>
              <a:t>O arquivo não é criado físicamente, apenas em memória enquanto os processos estão trocando informações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700"/>
              </a:spcBef>
              <a:buClr>
                <a:srgbClr val="cccc00"/>
              </a:buClr>
              <a:buFont typeface="Noto Sans Symbols"/>
              <a:buChar char="●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  <a:ea typeface="Arial"/>
              </a:rPr>
              <a:t># cat listaTelefonica.txt | sort –u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700"/>
              </a:spcBef>
              <a:buClr>
                <a:srgbClr val="330066"/>
              </a:buClr>
              <a:buFont typeface="Noto Sans Symbols"/>
              <a:buChar char="▪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Arial"/>
              </a:rPr>
              <a:t>Envia o conteúdo de listaTelefonica.txt para o comando sort ordenar e exibir somente as entradas únicas.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900" spc="-1" strike="noStrike">
                <a:solidFill>
                  <a:schemeClr val="dk2"/>
                </a:solidFill>
                <a:latin typeface="Arial"/>
                <a:ea typeface="Arial"/>
              </a:rPr>
              <a:t>Sleep e Wakeup (2)</a:t>
            </a:r>
            <a:endParaRPr b="0" lang="pt-BR" sz="3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6" name="Google Shape;284;p20" descr=""/>
          <p:cNvPicPr/>
          <p:nvPr/>
        </p:nvPicPr>
        <p:blipFill>
          <a:blip r:embed="rId1"/>
          <a:stretch/>
        </p:blipFill>
        <p:spPr>
          <a:xfrm>
            <a:off x="468360" y="1484280"/>
            <a:ext cx="7345080" cy="5257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900" spc="-1" strike="noStrike">
                <a:solidFill>
                  <a:schemeClr val="dk2"/>
                </a:solidFill>
                <a:latin typeface="Arial"/>
                <a:ea typeface="Arial"/>
              </a:rPr>
              <a:t>Sleep e Wakeup (2)</a:t>
            </a:r>
            <a:endParaRPr b="0" lang="pt-BR" sz="3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Google Shape;290;p21" descr=""/>
          <p:cNvPicPr/>
          <p:nvPr/>
        </p:nvPicPr>
        <p:blipFill>
          <a:blip r:embed="rId1"/>
          <a:stretch/>
        </p:blipFill>
        <p:spPr>
          <a:xfrm>
            <a:off x="468360" y="1484280"/>
            <a:ext cx="7345080" cy="5257440"/>
          </a:xfrm>
          <a:prstGeom prst="rect">
            <a:avLst/>
          </a:prstGeom>
          <a:ln w="0">
            <a:noFill/>
          </a:ln>
        </p:spPr>
      </p:pic>
      <p:sp>
        <p:nvSpPr>
          <p:cNvPr id="129" name="Google Shape;291;p21"/>
          <p:cNvSpPr/>
          <p:nvPr/>
        </p:nvSpPr>
        <p:spPr>
          <a:xfrm>
            <a:off x="1187280" y="3213000"/>
            <a:ext cx="2160360" cy="215640"/>
          </a:xfrm>
          <a:prstGeom prst="ellipse">
            <a:avLst/>
          </a:prstGeom>
          <a:noFill/>
          <a:ln w="9525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Google Shape;292;p21"/>
          <p:cNvSpPr/>
          <p:nvPr/>
        </p:nvSpPr>
        <p:spPr>
          <a:xfrm>
            <a:off x="6877080" y="3933720"/>
            <a:ext cx="1942920" cy="1309680"/>
          </a:xfrm>
          <a:prstGeom prst="rect">
            <a:avLst/>
          </a:prstGeom>
          <a:noFill/>
          <a:ln w="9525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Verdana"/>
                <a:ea typeface="Verdana"/>
              </a:rPr>
              <a:t>Problema: quantum do processo termina antes de invocar sleep.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31" name="Google Shape;293;p21"/>
          <p:cNvCxnSpPr/>
          <p:nvPr/>
        </p:nvCxnSpPr>
        <p:spPr>
          <a:xfrm flipH="1" flipV="1">
            <a:off x="3348000" y="3321000"/>
            <a:ext cx="3529080" cy="1275120"/>
          </a:xfrm>
          <a:prstGeom prst="straightConnector1">
            <a:avLst/>
          </a:prstGeom>
          <a:ln w="9525">
            <a:solidFill>
              <a:srgbClr val="000000"/>
            </a:solidFill>
            <a:miter/>
            <a:tailEnd len="med" type="triangle" w="med"/>
          </a:ln>
        </p:spPr>
      </p:cxnSp>
      <p:sp>
        <p:nvSpPr>
          <p:cNvPr id="132" name="Google Shape;294;p21"/>
          <p:cNvSpPr/>
          <p:nvPr/>
        </p:nvSpPr>
        <p:spPr>
          <a:xfrm>
            <a:off x="1187280" y="5516640"/>
            <a:ext cx="2160360" cy="215640"/>
          </a:xfrm>
          <a:prstGeom prst="ellipse">
            <a:avLst/>
          </a:prstGeom>
          <a:noFill/>
          <a:ln w="9525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33" name="Google Shape;295;p21"/>
          <p:cNvCxnSpPr/>
          <p:nvPr/>
        </p:nvCxnSpPr>
        <p:spPr>
          <a:xfrm flipH="1">
            <a:off x="3348000" y="4595760"/>
            <a:ext cx="3529080" cy="1028880"/>
          </a:xfrm>
          <a:prstGeom prst="straightConnector1">
            <a:avLst/>
          </a:prstGeom>
          <a:ln w="9525">
            <a:solidFill>
              <a:srgbClr val="000000"/>
            </a:solidFill>
            <a:miter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900" spc="-1" strike="noStrike">
                <a:solidFill>
                  <a:schemeClr val="dk2"/>
                </a:solidFill>
                <a:latin typeface="Arial"/>
                <a:ea typeface="Arial"/>
              </a:rPr>
              <a:t>Sleep e Wakeup (2)</a:t>
            </a:r>
            <a:endParaRPr b="0" lang="pt-BR" sz="3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5" name="Google Shape;301;p22" descr=""/>
          <p:cNvPicPr/>
          <p:nvPr/>
        </p:nvPicPr>
        <p:blipFill>
          <a:blip r:embed="rId1"/>
          <a:stretch/>
        </p:blipFill>
        <p:spPr>
          <a:xfrm>
            <a:off x="15840" y="0"/>
            <a:ext cx="911196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900" spc="-1" strike="noStrike">
                <a:solidFill>
                  <a:schemeClr val="dk2"/>
                </a:solidFill>
                <a:latin typeface="Arial"/>
                <a:ea typeface="Arial"/>
              </a:rPr>
              <a:t>Sleep e Wakeup</a:t>
            </a:r>
            <a:endParaRPr b="0" lang="pt-BR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7200" y="1719360"/>
            <a:ext cx="8507160" cy="502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>
              <a:lnSpc>
                <a:spcPct val="90000"/>
              </a:lnSpc>
              <a:buClr>
                <a:srgbClr val="330066"/>
              </a:buClr>
              <a:buFont typeface="Noto Sans Symbols"/>
              <a:buChar char="●"/>
            </a:pPr>
            <a:r>
              <a:rPr b="0" lang="en-US" sz="2100" spc="-1" strike="noStrike">
                <a:solidFill>
                  <a:schemeClr val="dk1"/>
                </a:solidFill>
                <a:latin typeface="Arial"/>
                <a:ea typeface="Arial"/>
              </a:rPr>
              <a:t>Primitivas de sincronização simples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420"/>
              </a:spcBef>
              <a:buClr>
                <a:srgbClr val="330066"/>
              </a:buClr>
              <a:buFont typeface="Noto Sans Symbols"/>
              <a:buChar char="●"/>
            </a:pPr>
            <a:r>
              <a:rPr b="0" lang="en-US" sz="2100" spc="-1" strike="noStrike">
                <a:solidFill>
                  <a:schemeClr val="dk1"/>
                </a:solidFill>
                <a:latin typeface="Arial"/>
                <a:ea typeface="Arial"/>
              </a:rPr>
              <a:t>É problemática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 lvl="1" marL="692280" indent="-347760">
              <a:lnSpc>
                <a:spcPct val="90000"/>
              </a:lnSpc>
              <a:spcBef>
                <a:spcPts val="400"/>
              </a:spcBef>
              <a:buClr>
                <a:srgbClr val="669999"/>
              </a:buClr>
              <a:buFont typeface="Noto Sans Symbols"/>
              <a:buChar char="●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  <a:ea typeface="Arial"/>
              </a:rPr>
              <a:t>Não funciona no seguinte cenário: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987480" indent="-293760">
              <a:lnSpc>
                <a:spcPct val="90000"/>
              </a:lnSpc>
              <a:spcBef>
                <a:spcPts val="360"/>
              </a:spcBef>
              <a:buClr>
                <a:srgbClr val="cccc00"/>
              </a:buClr>
              <a:buFont typeface="Noto Sans Symbols"/>
              <a:buChar char="●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Arial"/>
              </a:rPr>
              <a:t>Buffer está cheio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987480" indent="-293760">
              <a:lnSpc>
                <a:spcPct val="90000"/>
              </a:lnSpc>
              <a:spcBef>
                <a:spcPts val="360"/>
              </a:spcBef>
              <a:buClr>
                <a:srgbClr val="cccc00"/>
              </a:buClr>
              <a:buFont typeface="Noto Sans Symbols"/>
              <a:buChar char="●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Arial"/>
              </a:rPr>
              <a:t>Processo produtor executa </a:t>
            </a:r>
            <a:r>
              <a:rPr b="0" lang="en-US" sz="1800" spc="-1" strike="noStrike">
                <a:solidFill>
                  <a:schemeClr val="dk1"/>
                </a:solidFill>
                <a:latin typeface="Courier New"/>
                <a:ea typeface="Courier New"/>
              </a:rPr>
              <a:t>if (count == N)</a:t>
            </a:r>
            <a:r>
              <a:rPr b="0" lang="en-US" sz="1800" spc="-1" strike="noStrike">
                <a:solidFill>
                  <a:schemeClr val="dk1"/>
                </a:solidFill>
                <a:latin typeface="Arial"/>
                <a:ea typeface="Arial"/>
              </a:rPr>
              <a:t> e antes de invocar </a:t>
            </a:r>
            <a:r>
              <a:rPr b="0" lang="en-US" sz="1800" spc="-1" strike="noStrike">
                <a:solidFill>
                  <a:schemeClr val="dk1"/>
                </a:solidFill>
                <a:latin typeface="Courier New"/>
                <a:ea typeface="Courier New"/>
              </a:rPr>
              <a:t>sleep()</a:t>
            </a:r>
            <a:r>
              <a:rPr b="0" lang="en-US" sz="1800" spc="-1" strike="noStrike">
                <a:solidFill>
                  <a:schemeClr val="dk1"/>
                </a:solidFill>
                <a:latin typeface="Arial"/>
                <a:ea typeface="Arial"/>
              </a:rPr>
              <a:t> ele é preemptado e vai para o estado pronto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987480" indent="-293760">
              <a:lnSpc>
                <a:spcPct val="90000"/>
              </a:lnSpc>
              <a:spcBef>
                <a:spcPts val="360"/>
              </a:spcBef>
              <a:buClr>
                <a:srgbClr val="cccc00"/>
              </a:buClr>
              <a:buFont typeface="Noto Sans Symbols"/>
              <a:buChar char="●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Arial"/>
              </a:rPr>
              <a:t>Processo consumidor executa, e executa </a:t>
            </a:r>
            <a:r>
              <a:rPr b="0" lang="en-US" sz="1800" spc="-1" strike="noStrike">
                <a:solidFill>
                  <a:schemeClr val="dk1"/>
                </a:solidFill>
                <a:latin typeface="Courier New"/>
                <a:ea typeface="Courier New"/>
              </a:rPr>
              <a:t>if (count == N – 1) wakeup(produtor)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987480" indent="-293760">
              <a:lnSpc>
                <a:spcPct val="90000"/>
              </a:lnSpc>
              <a:spcBef>
                <a:spcPts val="360"/>
              </a:spcBef>
              <a:buClr>
                <a:srgbClr val="cccc00"/>
              </a:buClr>
              <a:buFont typeface="Noto Sans Symbols"/>
              <a:buChar char="●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Arial"/>
              </a:rPr>
              <a:t>Produtor ainda não estava ‘dormindo’. O sinal </a:t>
            </a:r>
            <a:r>
              <a:rPr b="0" lang="en-US" sz="1800" spc="-1" strike="noStrike">
                <a:solidFill>
                  <a:schemeClr val="dk1"/>
                </a:solidFill>
                <a:latin typeface="Courier New"/>
                <a:ea typeface="Courier New"/>
              </a:rPr>
              <a:t>wakeup</a:t>
            </a:r>
            <a:r>
              <a:rPr b="0" lang="en-US" sz="1800" spc="-1" strike="noStrike">
                <a:solidFill>
                  <a:schemeClr val="dk1"/>
                </a:solidFill>
                <a:latin typeface="Arial"/>
                <a:ea typeface="Arial"/>
              </a:rPr>
              <a:t> é perdido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987480" indent="-293760">
              <a:lnSpc>
                <a:spcPct val="90000"/>
              </a:lnSpc>
              <a:spcBef>
                <a:spcPts val="360"/>
              </a:spcBef>
              <a:buClr>
                <a:srgbClr val="cccc00"/>
              </a:buClr>
              <a:buFont typeface="Noto Sans Symbols"/>
              <a:buChar char="●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Arial"/>
              </a:rPr>
              <a:t>Consumidor consome todo buffer. Produtor volta executando </a:t>
            </a:r>
            <a:r>
              <a:rPr b="0" lang="en-US" sz="1800" spc="-1" strike="noStrike">
                <a:solidFill>
                  <a:schemeClr val="dk1"/>
                </a:solidFill>
                <a:latin typeface="Courier New"/>
                <a:ea typeface="Courier New"/>
              </a:rPr>
              <a:t>sleep()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987480" indent="-293760">
              <a:lnSpc>
                <a:spcPct val="90000"/>
              </a:lnSpc>
              <a:spcBef>
                <a:spcPts val="360"/>
              </a:spcBef>
              <a:buClr>
                <a:srgbClr val="cccc00"/>
              </a:buClr>
              <a:buFont typeface="Noto Sans Symbols"/>
              <a:buChar char="●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Arial"/>
              </a:rPr>
              <a:t>Ambos entram em deadlock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987480" indent="-293760">
              <a:lnSpc>
                <a:spcPct val="90000"/>
              </a:lnSpc>
              <a:spcBef>
                <a:spcPts val="360"/>
              </a:spcBef>
              <a:buClr>
                <a:srgbClr val="cccc00"/>
              </a:buClr>
              <a:buFont typeface="Noto Sans Symbols"/>
              <a:buChar char="●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Arial"/>
              </a:rPr>
              <a:t>Situação também chamada de starvation (2 processos ‘passando fome’)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92280" indent="-347760">
              <a:lnSpc>
                <a:spcPct val="90000"/>
              </a:lnSpc>
              <a:spcBef>
                <a:spcPts val="400"/>
              </a:spcBef>
              <a:buClr>
                <a:srgbClr val="669999"/>
              </a:buClr>
              <a:buFont typeface="Noto Sans Symbols"/>
              <a:buChar char="●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  <a:ea typeface="Arial"/>
              </a:rPr>
              <a:t>Gerenciador de processos pode preemptar processo em qualquer lugar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1" marL="692280" indent="-347760">
              <a:lnSpc>
                <a:spcPct val="90000"/>
              </a:lnSpc>
              <a:spcBef>
                <a:spcPts val="400"/>
              </a:spcBef>
              <a:buClr>
                <a:srgbClr val="669999"/>
              </a:buClr>
              <a:buFont typeface="Noto Sans Symbols"/>
              <a:buChar char="●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  <a:ea typeface="Arial"/>
              </a:rPr>
              <a:t>A verificação do estado e invocação da primitiva sleep não é uma atividade atômica.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31800" y="165240"/>
            <a:ext cx="7179840" cy="828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500" spc="-1" strike="noStrike">
                <a:solidFill>
                  <a:schemeClr val="dk2"/>
                </a:solidFill>
                <a:latin typeface="Arial"/>
                <a:ea typeface="Arial"/>
              </a:rPr>
              <a:t>Semáforos </a:t>
            </a:r>
            <a:r>
              <a:rPr b="1" lang="en-US" sz="3500" spc="-1" strike="noStrike">
                <a:solidFill>
                  <a:schemeClr val="dk2"/>
                </a:solidFill>
                <a:latin typeface="Arial"/>
                <a:ea typeface="Arial"/>
              </a:rPr>
              <a:t>	</a:t>
            </a:r>
            <a:r>
              <a:rPr b="1" lang="en-US" sz="3500" spc="-1" strike="noStrike">
                <a:solidFill>
                  <a:schemeClr val="dk2"/>
                </a:solidFill>
                <a:latin typeface="Arial"/>
                <a:ea typeface="Arial"/>
              </a:rPr>
              <a:t>	</a:t>
            </a:r>
            <a:r>
              <a:rPr b="1" lang="en-US" sz="3500" spc="-1" strike="noStrike">
                <a:solidFill>
                  <a:schemeClr val="dk2"/>
                </a:solidFill>
                <a:latin typeface="Arial"/>
                <a:ea typeface="Arial"/>
              </a:rPr>
              <a:t>	</a:t>
            </a:r>
            <a:r>
              <a:rPr b="1" lang="en-US" sz="2300" spc="-1" strike="noStrike">
                <a:solidFill>
                  <a:schemeClr val="dk2"/>
                </a:solidFill>
                <a:latin typeface="Arial"/>
                <a:ea typeface="Arial"/>
              </a:rPr>
              <a:t>Dijkstra (1965)</a:t>
            </a:r>
            <a:br>
              <a:rPr sz="3500"/>
            </a:br>
            <a:r>
              <a:rPr b="1" lang="en-US" sz="2800" spc="-1" strike="noStrike">
                <a:solidFill>
                  <a:schemeClr val="dk2"/>
                </a:solidFill>
                <a:latin typeface="Arial"/>
                <a:ea typeface="Arial"/>
              </a:rPr>
              <a:t>(Up e Down)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108000" y="1719360"/>
            <a:ext cx="9035640" cy="494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>
              <a:lnSpc>
                <a:spcPct val="90000"/>
              </a:lnSpc>
              <a:buClr>
                <a:srgbClr val="330066"/>
              </a:buClr>
              <a:buFont typeface="Noto Sans Symbols"/>
              <a:buChar char="●"/>
            </a:pPr>
            <a:r>
              <a:rPr b="0" lang="en-US" sz="3000" spc="-1" strike="noStrike">
                <a:solidFill>
                  <a:schemeClr val="dk1"/>
                </a:solidFill>
                <a:latin typeface="Arial"/>
                <a:ea typeface="Arial"/>
              </a:rPr>
              <a:t>Alternativa ao sleep() e wakeup()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601"/>
              </a:spcBef>
              <a:buClr>
                <a:srgbClr val="330066"/>
              </a:buClr>
              <a:buFont typeface="Noto Sans Symbols"/>
              <a:buChar char="●"/>
            </a:pPr>
            <a:r>
              <a:rPr b="0" lang="en-US" sz="3000" spc="-1" strike="noStrike">
                <a:solidFill>
                  <a:schemeClr val="dk1"/>
                </a:solidFill>
                <a:latin typeface="Arial"/>
                <a:ea typeface="Arial"/>
              </a:rPr>
              <a:t>Uso das primitivas P (ou down) e V (ou up)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601"/>
              </a:spcBef>
              <a:buClr>
                <a:srgbClr val="330066"/>
              </a:buClr>
              <a:buFont typeface="Noto Sans Symbols"/>
              <a:buChar char="●"/>
            </a:pPr>
            <a:r>
              <a:rPr b="0" lang="en-US" sz="3000" spc="-1" strike="noStrike">
                <a:solidFill>
                  <a:schemeClr val="dk1"/>
                </a:solidFill>
                <a:latin typeface="Arial"/>
                <a:ea typeface="Arial"/>
              </a:rPr>
              <a:t>Funciona mas é necessário ter suporte do SO.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  <a:p>
            <a:pPr lvl="1" marL="692280" indent="-347760">
              <a:lnSpc>
                <a:spcPct val="90000"/>
              </a:lnSpc>
              <a:spcBef>
                <a:spcPts val="519"/>
              </a:spcBef>
              <a:buClr>
                <a:srgbClr val="669999"/>
              </a:buClr>
              <a:buFont typeface="Noto Sans Symbols"/>
              <a:buChar char="●"/>
            </a:pPr>
            <a:r>
              <a:rPr b="0" lang="en-US" sz="2600" spc="-1" strike="noStrike">
                <a:solidFill>
                  <a:schemeClr val="dk1"/>
                </a:solidFill>
                <a:latin typeface="Arial"/>
                <a:ea typeface="Arial"/>
              </a:rPr>
              <a:t>Primitivas P e V devem ser atômicas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 lvl="2" marL="987480" indent="-293760">
              <a:lnSpc>
                <a:spcPct val="90000"/>
              </a:lnSpc>
              <a:spcBef>
                <a:spcPts val="459"/>
              </a:spcBef>
              <a:buClr>
                <a:srgbClr val="cccc00"/>
              </a:buClr>
              <a:buFont typeface="Noto Sans Symbols"/>
              <a:buChar char="●"/>
            </a:pPr>
            <a:r>
              <a:rPr b="0" lang="en-US" sz="2300" spc="-1" strike="noStrike">
                <a:solidFill>
                  <a:schemeClr val="dk1"/>
                </a:solidFill>
                <a:latin typeface="Arial"/>
                <a:ea typeface="Arial"/>
              </a:rPr>
              <a:t>Atomicidade 🡺 Não podem ser preemptadas pelo SO no meio de sua execução</a:t>
            </a:r>
            <a:endParaRPr b="0" lang="pt-BR" sz="2300" spc="-1" strike="noStrike">
              <a:solidFill>
                <a:srgbClr val="000000"/>
              </a:solidFill>
              <a:latin typeface="Arial"/>
            </a:endParaRPr>
          </a:p>
          <a:p>
            <a:pPr lvl="2" marL="987480" indent="-293760">
              <a:lnSpc>
                <a:spcPct val="90000"/>
              </a:lnSpc>
              <a:spcBef>
                <a:spcPts val="459"/>
              </a:spcBef>
              <a:buClr>
                <a:srgbClr val="cccc00"/>
              </a:buClr>
              <a:buFont typeface="Noto Sans Symbols"/>
              <a:buChar char="●"/>
            </a:pPr>
            <a:r>
              <a:rPr b="0" lang="en-US" sz="2300" spc="-1" strike="noStrike">
                <a:solidFill>
                  <a:schemeClr val="dk1"/>
                </a:solidFill>
                <a:latin typeface="Arial"/>
                <a:ea typeface="Arial"/>
              </a:rPr>
              <a:t>O S.O. garante consistência temporal e espacial no uso da variável semáforo</a:t>
            </a:r>
            <a:endParaRPr b="0" lang="pt-BR" sz="2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601"/>
              </a:spcBef>
              <a:buClr>
                <a:srgbClr val="330066"/>
              </a:buClr>
              <a:buFont typeface="Noto Sans Symbols"/>
              <a:buChar char="●"/>
            </a:pPr>
            <a:r>
              <a:rPr b="0" lang="en-US" sz="3000" spc="-1" strike="noStrike">
                <a:solidFill>
                  <a:schemeClr val="dk1"/>
                </a:solidFill>
                <a:latin typeface="Arial"/>
                <a:ea typeface="Arial"/>
              </a:rPr>
              <a:t>São necessários 2 semáforos para resolver problema produtor/consumidor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601"/>
              </a:spcBef>
              <a:buClr>
                <a:srgbClr val="330066"/>
              </a:buClr>
              <a:buFont typeface="Noto Sans Symbols"/>
              <a:buChar char="●"/>
            </a:pPr>
            <a:r>
              <a:rPr b="0" lang="en-US" sz="3000" spc="-1" strike="noStrike">
                <a:solidFill>
                  <a:schemeClr val="dk1"/>
                </a:solidFill>
                <a:latin typeface="Arial"/>
                <a:ea typeface="Arial"/>
              </a:rPr>
              <a:t>O mutex é um semáforo simplificado!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31800" y="165240"/>
            <a:ext cx="7179840" cy="828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500" spc="-1" strike="noStrike">
                <a:solidFill>
                  <a:schemeClr val="dk2"/>
                </a:solidFill>
                <a:latin typeface="Arial"/>
                <a:ea typeface="Arial"/>
              </a:rPr>
              <a:t>Semáforos (2)</a:t>
            </a:r>
            <a:endParaRPr b="0" lang="pt-BR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0" y="1200240"/>
            <a:ext cx="9143640" cy="5471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>
              <a:lnSpc>
                <a:spcPct val="80000"/>
              </a:lnSpc>
              <a:buClr>
                <a:srgbClr val="330066"/>
              </a:buClr>
              <a:buFont typeface="Noto Sans Symbols"/>
              <a:buChar char="●"/>
            </a:pPr>
            <a:r>
              <a:rPr b="0" lang="en-US" sz="2100" spc="-1" strike="noStrike">
                <a:solidFill>
                  <a:schemeClr val="dk1"/>
                </a:solidFill>
                <a:latin typeface="Arial"/>
                <a:ea typeface="Arial"/>
              </a:rPr>
              <a:t>Duas operações básicas: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 lvl="1" marL="692280" indent="-347760">
              <a:lnSpc>
                <a:spcPct val="80000"/>
              </a:lnSpc>
              <a:spcBef>
                <a:spcPts val="400"/>
              </a:spcBef>
              <a:buClr>
                <a:srgbClr val="669999"/>
              </a:buClr>
              <a:buFont typeface="Noto Sans Symbols"/>
              <a:buChar char="●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  <a:ea typeface="Arial"/>
              </a:rPr>
              <a:t>P - DOWN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92280" indent="0">
              <a:lnSpc>
                <a:spcPct val="8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chemeClr val="dk1"/>
                </a:solidFill>
                <a:latin typeface="Courier New"/>
                <a:ea typeface="Courier New"/>
              </a:rPr>
              <a:t>valid</a:t>
            </a:r>
            <a:r>
              <a:rPr b="0" lang="en-US" sz="2000" spc="-1" strike="noStrike">
                <a:solidFill>
                  <a:schemeClr val="dk1"/>
                </a:solidFill>
                <a:latin typeface="Courier New"/>
                <a:ea typeface="Courier New"/>
              </a:rPr>
              <a:t>: se semáforo &gt; 0 entao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92280" indent="0">
              <a:lnSpc>
                <a:spcPct val="8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ourier New"/>
                <a:ea typeface="Courier New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ourier New"/>
                <a:ea typeface="Courier New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ourier New"/>
                <a:ea typeface="Courier New"/>
              </a:rPr>
              <a:t>      </a:t>
            </a:r>
            <a:r>
              <a:rPr b="0" lang="en-US" sz="2000" spc="-1" strike="noStrike" u="sng">
                <a:solidFill>
                  <a:schemeClr val="dk1"/>
                </a:solidFill>
                <a:uFillTx/>
                <a:latin typeface="Courier New"/>
                <a:ea typeface="Courier New"/>
              </a:rPr>
              <a:t>Decrementa</a:t>
            </a:r>
            <a:r>
              <a:rPr b="0" lang="en-US" sz="2000" spc="-1" strike="noStrike">
                <a:solidFill>
                  <a:schemeClr val="dk1"/>
                </a:solidFill>
                <a:latin typeface="Courier New"/>
                <a:ea typeface="Courier New"/>
              </a:rPr>
              <a:t> semáforo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92280" indent="0">
              <a:lnSpc>
                <a:spcPct val="8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ourier New"/>
                <a:ea typeface="Courier New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ourier New"/>
                <a:ea typeface="Courier New"/>
              </a:rPr>
              <a:t>        </a:t>
            </a:r>
            <a:r>
              <a:rPr b="0" lang="en-US" sz="2000" spc="-1" strike="noStrike">
                <a:solidFill>
                  <a:schemeClr val="dk1"/>
                </a:solidFill>
                <a:latin typeface="Courier New"/>
                <a:ea typeface="Courier New"/>
              </a:rPr>
              <a:t>Prossegue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92280" indent="0">
              <a:lnSpc>
                <a:spcPct val="8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ourier New"/>
                <a:ea typeface="Courier New"/>
              </a:rPr>
              <a:t>       </a:t>
            </a:r>
            <a:r>
              <a:rPr b="0" lang="en-US" sz="2000" spc="-1" strike="noStrike">
                <a:solidFill>
                  <a:schemeClr val="dk1"/>
                </a:solidFill>
                <a:latin typeface="Courier New"/>
                <a:ea typeface="Courier New"/>
              </a:rPr>
              <a:t>senão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92280" indent="0">
              <a:lnSpc>
                <a:spcPct val="8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ourier New"/>
                <a:ea typeface="Courier New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ourier New"/>
                <a:ea typeface="Courier New"/>
              </a:rPr>
              <a:t>        </a:t>
            </a:r>
            <a:r>
              <a:rPr b="0" lang="en-US" sz="2000" spc="-1" strike="noStrike">
                <a:solidFill>
                  <a:schemeClr val="dk1"/>
                </a:solidFill>
                <a:latin typeface="Courier New"/>
                <a:ea typeface="Courier New"/>
              </a:rPr>
              <a:t>vai para estado </a:t>
            </a:r>
            <a:r>
              <a:rPr b="0" lang="en-US" sz="2000" spc="-1" strike="noStrike" u="sng">
                <a:solidFill>
                  <a:schemeClr val="dk1"/>
                </a:solidFill>
                <a:uFillTx/>
                <a:latin typeface="Courier New"/>
                <a:ea typeface="Courier New"/>
              </a:rPr>
              <a:t>bloqueado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92280" indent="0">
              <a:lnSpc>
                <a:spcPct val="8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chemeClr val="dk1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chemeClr val="dk1"/>
                </a:solidFill>
                <a:latin typeface="Courier New"/>
                <a:ea typeface="Courier New"/>
              </a:rPr>
              <a:t>        </a:t>
            </a:r>
            <a:r>
              <a:rPr b="0" lang="en-US" sz="2000" spc="-1" strike="noStrike">
                <a:solidFill>
                  <a:schemeClr val="dk1"/>
                </a:solidFill>
                <a:latin typeface="Courier New"/>
                <a:ea typeface="Courier New"/>
              </a:rPr>
              <a:t>pula para vai para </a:t>
            </a:r>
            <a:r>
              <a:rPr b="1" lang="en-US" sz="2000" spc="-1" strike="noStrike">
                <a:solidFill>
                  <a:schemeClr val="dk1"/>
                </a:solidFill>
                <a:latin typeface="Courier New"/>
                <a:ea typeface="Courier New"/>
              </a:rPr>
              <a:t>valid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92280" indent="0">
              <a:lnSpc>
                <a:spcPct val="8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ourier New"/>
                <a:ea typeface="Courier New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ourier New"/>
                <a:ea typeface="Courier New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ourier New"/>
                <a:ea typeface="Courier New"/>
              </a:rPr>
              <a:t>  </a:t>
            </a:r>
            <a:r>
              <a:rPr b="0" lang="en-US" sz="2000" spc="-1" strike="noStrike">
                <a:solidFill>
                  <a:schemeClr val="dk1"/>
                </a:solidFill>
                <a:latin typeface="Courier New"/>
                <a:ea typeface="Courier New"/>
              </a:rPr>
              <a:t>fim-se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92280" indent="0">
              <a:lnSpc>
                <a:spcPct val="8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  <a:ea typeface="Arial"/>
              </a:rPr>
              <a:t>Observe que usamos uma construção que não pertence à programação estruturada em negrito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1" marL="692280" indent="-347760">
              <a:lnSpc>
                <a:spcPct val="80000"/>
              </a:lnSpc>
              <a:spcBef>
                <a:spcPts val="400"/>
              </a:spcBef>
              <a:buClr>
                <a:srgbClr val="669999"/>
              </a:buClr>
              <a:buFont typeface="Noto Sans Symbols"/>
              <a:buChar char="●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  <a:ea typeface="Arial"/>
              </a:rPr>
              <a:t>V - UP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92280" indent="0">
              <a:lnSpc>
                <a:spcPct val="8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ourier New"/>
                <a:ea typeface="Courier New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ourier New"/>
                <a:ea typeface="Courier New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ourier New"/>
                <a:ea typeface="Courier New"/>
              </a:rPr>
              <a:t>  </a:t>
            </a:r>
            <a:r>
              <a:rPr b="0" lang="en-US" sz="2000" spc="-1" strike="noStrike">
                <a:solidFill>
                  <a:schemeClr val="dk1"/>
                </a:solidFill>
                <a:latin typeface="Courier New"/>
                <a:ea typeface="Courier New"/>
              </a:rPr>
              <a:t>se semáforo = 0 E houver procs. esperando semaforo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92280" indent="0">
              <a:lnSpc>
                <a:spcPct val="8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chemeClr val="dk1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chemeClr val="dk1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chemeClr val="dk1"/>
                </a:solidFill>
                <a:latin typeface="Courier New"/>
                <a:ea typeface="Courier New"/>
              </a:rPr>
              <a:t>      </a:t>
            </a:r>
            <a:r>
              <a:rPr b="0" lang="en-US" sz="2000" spc="-1" strike="noStrike" u="sng">
                <a:solidFill>
                  <a:schemeClr val="dk1"/>
                </a:solidFill>
                <a:uFillTx/>
                <a:latin typeface="Courier New"/>
                <a:ea typeface="Courier New"/>
              </a:rPr>
              <a:t>desbloqueia</a:t>
            </a:r>
            <a:r>
              <a:rPr b="0" lang="en-US" sz="2000" spc="-1" strike="noStrike">
                <a:solidFill>
                  <a:schemeClr val="dk1"/>
                </a:solidFill>
                <a:latin typeface="Courier New"/>
                <a:ea typeface="Courier New"/>
              </a:rPr>
              <a:t> algum dos processos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92280" indent="0">
              <a:lnSpc>
                <a:spcPct val="8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ourier New"/>
                <a:ea typeface="Courier New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ourier New"/>
                <a:ea typeface="Courier New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ourier New"/>
                <a:ea typeface="Courier New"/>
              </a:rPr>
              <a:t>  </a:t>
            </a:r>
            <a:r>
              <a:rPr b="0" lang="en-US" sz="2000" spc="-1" strike="noStrike">
                <a:solidFill>
                  <a:schemeClr val="dk1"/>
                </a:solidFill>
                <a:latin typeface="Courier New"/>
                <a:ea typeface="Courier New"/>
              </a:rPr>
              <a:t>senão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92280" indent="0">
              <a:lnSpc>
                <a:spcPct val="8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ourier New"/>
                <a:ea typeface="Courier New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ourier New"/>
                <a:ea typeface="Courier New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ourier New"/>
                <a:ea typeface="Courier New"/>
              </a:rPr>
              <a:t>      </a:t>
            </a:r>
            <a:r>
              <a:rPr b="0" lang="en-US" sz="2000" spc="-1" strike="noStrike" u="sng">
                <a:solidFill>
                  <a:schemeClr val="dk1"/>
                </a:solidFill>
                <a:uFillTx/>
                <a:latin typeface="Courier New"/>
                <a:ea typeface="Courier New"/>
              </a:rPr>
              <a:t>incrementa</a:t>
            </a:r>
            <a:r>
              <a:rPr b="0" lang="en-US" sz="2000" spc="-1" strike="noStrike">
                <a:solidFill>
                  <a:schemeClr val="dk1"/>
                </a:solidFill>
                <a:latin typeface="Courier New"/>
                <a:ea typeface="Courier New"/>
              </a:rPr>
              <a:t> o semáforo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92280" indent="0">
              <a:lnSpc>
                <a:spcPct val="8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ourier New"/>
                <a:ea typeface="Courier New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ourier New"/>
                <a:ea typeface="Courier New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ourier New"/>
                <a:ea typeface="Courier New"/>
              </a:rPr>
              <a:t>  </a:t>
            </a:r>
            <a:r>
              <a:rPr b="0" lang="en-US" sz="2000" spc="-1" strike="noStrike">
                <a:solidFill>
                  <a:schemeClr val="dk1"/>
                </a:solidFill>
                <a:latin typeface="Courier New"/>
                <a:ea typeface="Courier New"/>
              </a:rPr>
              <a:t>fim-se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31800" y="165240"/>
            <a:ext cx="7179840" cy="828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500" spc="-1" strike="noStrike">
                <a:solidFill>
                  <a:schemeClr val="dk2"/>
                </a:solidFill>
                <a:latin typeface="Arial"/>
                <a:ea typeface="Arial"/>
              </a:rPr>
              <a:t>Semáforos (3)</a:t>
            </a:r>
            <a:endParaRPr b="0" lang="pt-BR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0" y="1719360"/>
            <a:ext cx="9143640" cy="513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semaforo cheio = 0;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semaforo vazio = 100;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void consumidor() {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    </a:t>
            </a: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while (houverDados) {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        </a:t>
            </a: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p(cheio) // down(cheio)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        </a:t>
            </a: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// consome dados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        </a:t>
            </a: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v(vazio) // up(vazio)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    </a:t>
            </a: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}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}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void produtor() {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    </a:t>
            </a: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while (houverDados) {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        </a:t>
            </a: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p(vazio) // down(vazio)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        </a:t>
            </a: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// produzir dados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        </a:t>
            </a: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v(cheio) // up(cheio)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    </a:t>
            </a: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}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}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void main() {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    </a:t>
            </a: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// cria buffer onde os dados serão armazenados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    </a:t>
            </a: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int pid = fork();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    </a:t>
            </a: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if (pid == 0) {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        </a:t>
            </a: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consumidor();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    </a:t>
            </a: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} else {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        </a:t>
            </a: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produtor();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    </a:t>
            </a: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}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}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31800" y="165240"/>
            <a:ext cx="7179840" cy="828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500" spc="-1" strike="noStrike">
                <a:solidFill>
                  <a:schemeClr val="dk2"/>
                </a:solidFill>
                <a:latin typeface="Arial"/>
                <a:ea typeface="Arial"/>
              </a:rPr>
              <a:t>Semáforos usando PThreads</a:t>
            </a:r>
            <a:endParaRPr b="0" lang="pt-BR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0" y="1719360"/>
            <a:ext cx="9143640" cy="513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chemeClr val="dk1"/>
                </a:solidFill>
                <a:latin typeface="Courier New"/>
                <a:ea typeface="Courier New"/>
              </a:rPr>
              <a:t>#include &lt;stdio.h&gt;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420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chemeClr val="dk1"/>
                </a:solidFill>
                <a:latin typeface="Courier New"/>
                <a:ea typeface="Courier New"/>
              </a:rPr>
              <a:t>#include &lt;pthread.h&gt;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420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chemeClr val="dk1"/>
                </a:solidFill>
                <a:latin typeface="Courier New"/>
                <a:ea typeface="Courier New"/>
              </a:rPr>
              <a:t>#include &lt;semaphore.h&gt;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420"/>
              </a:spcBef>
              <a:buNone/>
              <a:tabLst>
                <a:tab algn="l" pos="0"/>
              </a:tabLst>
            </a:pP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420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chemeClr val="dk1"/>
                </a:solidFill>
                <a:latin typeface="Courier New"/>
                <a:ea typeface="Courier New"/>
              </a:rPr>
              <a:t>#define TAMANHOBUFFER 5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420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chemeClr val="dk1"/>
                </a:solidFill>
                <a:latin typeface="Courier New"/>
                <a:ea typeface="Courier New"/>
              </a:rPr>
              <a:t>#define TAMANHOMIDIA 20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420"/>
              </a:spcBef>
              <a:buNone/>
              <a:tabLst>
                <a:tab algn="l" pos="0"/>
              </a:tabLst>
            </a:pP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420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chemeClr val="dk1"/>
                </a:solidFill>
                <a:latin typeface="Courier New"/>
                <a:ea typeface="Courier New"/>
              </a:rPr>
              <a:t>// inicializacao dos semaforos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420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chemeClr val="dk1"/>
                </a:solidFill>
                <a:latin typeface="Courier New"/>
                <a:ea typeface="Courier New"/>
              </a:rPr>
              <a:t>pthread_mutex_t  mutexBuffer; // proteger buffer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420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chemeClr val="dk1"/>
                </a:solidFill>
                <a:latin typeface="Courier New"/>
                <a:ea typeface="Courier New"/>
              </a:rPr>
              <a:t>sem_t cheio, livre;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420"/>
              </a:spcBef>
              <a:buNone/>
              <a:tabLst>
                <a:tab algn="l" pos="0"/>
              </a:tabLst>
            </a:pP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420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chemeClr val="dk1"/>
                </a:solidFill>
                <a:latin typeface="Courier New"/>
                <a:ea typeface="Courier New"/>
              </a:rPr>
              <a:t>// inicializacao do buffer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420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chemeClr val="dk1"/>
                </a:solidFill>
                <a:latin typeface="Courier New"/>
                <a:ea typeface="Courier New"/>
              </a:rPr>
              <a:t>int buffer[TAMANHOBUFFER];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420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chemeClr val="dk1"/>
                </a:solidFill>
                <a:latin typeface="Courier New"/>
                <a:ea typeface="Courier New"/>
              </a:rPr>
              <a:t>int quantBytesEscritos = 0;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420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chemeClr val="dk1"/>
                </a:solidFill>
                <a:latin typeface="Courier New"/>
                <a:ea typeface="Courier New"/>
              </a:rPr>
              <a:t>int quantBytesLidos = 0;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20"/>
              </a:spcBef>
              <a:buNone/>
              <a:tabLst>
                <a:tab algn="l" pos="0"/>
              </a:tabLst>
            </a:pP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Google Shape;332;p27"/>
          <p:cNvSpPr/>
          <p:nvPr/>
        </p:nvSpPr>
        <p:spPr>
          <a:xfrm>
            <a:off x="0" y="4508640"/>
            <a:ext cx="3131640" cy="504360"/>
          </a:xfrm>
          <a:prstGeom prst="ellipse">
            <a:avLst/>
          </a:prstGeom>
          <a:noFill/>
          <a:ln w="1905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31800" y="165240"/>
            <a:ext cx="7179840" cy="828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500" spc="-1" strike="noStrike">
                <a:solidFill>
                  <a:schemeClr val="dk2"/>
                </a:solidFill>
                <a:latin typeface="Arial"/>
                <a:ea typeface="Arial"/>
              </a:rPr>
              <a:t>Semáforos usando PThreads (2)</a:t>
            </a:r>
            <a:endParaRPr b="0" lang="pt-BR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0" y="1719360"/>
            <a:ext cx="9143640" cy="513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void *produtor( void *id ) {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    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    </a:t>
            </a: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while( quantBytesEscritos &lt; TAMANHOMIDIA ) {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        </a:t>
            </a: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// se o buffer estiver cheio 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        </a:t>
            </a: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// aguarda um sinal do consumidor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        </a:t>
            </a: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sem_wait(&amp;livre);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        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        </a:t>
            </a: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// Pegar a posicao do buffer que sera modificada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        </a:t>
            </a: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int posicao = quantBytesEscritos % TAMANHOBUFFER;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       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        </a:t>
            </a: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// Modificar o buffer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        </a:t>
            </a: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pthread_mutex_lock(&amp;mutexBuffer);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        </a:t>
            </a: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buffer[posicao] = (int) rand(324);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        </a:t>
            </a: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printf("Info colocada no buffer na posicao %d: %d\n", posicao, buffer[posicao]);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        </a:t>
            </a: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pthread_mutex_unlock(&amp;mutexBuffer);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        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        </a:t>
            </a: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quantBytesEscritos++; 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    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        </a:t>
            </a: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sem_post(&amp;cheio);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	</a:t>
            </a: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}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    </a:t>
            </a: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pthread_exit(NULL);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}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261"/>
              </a:spcBef>
              <a:buNone/>
              <a:tabLst>
                <a:tab algn="l" pos="0"/>
              </a:tabLst>
            </a:pP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Google Shape;339;p28"/>
          <p:cNvSpPr/>
          <p:nvPr/>
        </p:nvSpPr>
        <p:spPr>
          <a:xfrm>
            <a:off x="755640" y="2708280"/>
            <a:ext cx="1871280" cy="215640"/>
          </a:xfrm>
          <a:prstGeom prst="ellipse">
            <a:avLst/>
          </a:prstGeom>
          <a:noFill/>
          <a:ln w="1905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Google Shape;340;p28"/>
          <p:cNvSpPr/>
          <p:nvPr/>
        </p:nvSpPr>
        <p:spPr>
          <a:xfrm>
            <a:off x="684360" y="5300640"/>
            <a:ext cx="2087280" cy="215640"/>
          </a:xfrm>
          <a:prstGeom prst="ellipse">
            <a:avLst/>
          </a:prstGeom>
          <a:noFill/>
          <a:ln w="1905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31800" y="165240"/>
            <a:ext cx="7179840" cy="828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500" spc="-1" strike="noStrike">
                <a:solidFill>
                  <a:schemeClr val="dk2"/>
                </a:solidFill>
                <a:latin typeface="Arial"/>
                <a:ea typeface="Arial"/>
              </a:rPr>
              <a:t>Semáforos usando PThreads (3)</a:t>
            </a:r>
            <a:endParaRPr b="0" lang="pt-BR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0" y="1719360"/>
            <a:ext cx="9143640" cy="513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chemeClr val="dk1"/>
                </a:solidFill>
                <a:latin typeface="Courier New"/>
                <a:ea typeface="Courier New"/>
              </a:rPr>
              <a:t>void *consumidor(void *id) {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300"/>
              </a:spcBef>
              <a:buNone/>
              <a:tabLst>
                <a:tab algn="l" pos="0"/>
              </a:tabLst>
            </a:pP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chemeClr val="dk1"/>
                </a:solidFill>
                <a:latin typeface="Courier New"/>
                <a:ea typeface="Courier New"/>
              </a:rPr>
              <a:t>    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  <a:ea typeface="Courier New"/>
              </a:rPr>
              <a:t>while (quantBytesLidos &lt; TAMANHOMIDIA) {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chemeClr val="dk1"/>
                </a:solidFill>
                <a:latin typeface="Courier New"/>
                <a:ea typeface="Courier New"/>
              </a:rPr>
              <a:t>        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  <a:ea typeface="Courier New"/>
              </a:rPr>
              <a:t>sem_wait(&amp;cheio);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chemeClr val="dk1"/>
                </a:solidFill>
                <a:latin typeface="Courier New"/>
                <a:ea typeface="Courier New"/>
              </a:rPr>
              <a:t>        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chemeClr val="dk1"/>
                </a:solidFill>
                <a:latin typeface="Courier New"/>
                <a:ea typeface="Courier New"/>
              </a:rPr>
              <a:t>        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  <a:ea typeface="Courier New"/>
              </a:rPr>
              <a:t>// Pegar a posicao do buffer que sera lida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chemeClr val="dk1"/>
                </a:solidFill>
                <a:latin typeface="Courier New"/>
                <a:ea typeface="Courier New"/>
              </a:rPr>
              <a:t>        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  <a:ea typeface="Courier New"/>
              </a:rPr>
              <a:t>int posicao = quantBytesLidos % TAMANHOBUFFER;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chemeClr val="dk1"/>
                </a:solidFill>
                <a:latin typeface="Courier New"/>
                <a:ea typeface="Courier New"/>
              </a:rPr>
              <a:t>    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chemeClr val="dk1"/>
                </a:solidFill>
                <a:latin typeface="Courier New"/>
                <a:ea typeface="Courier New"/>
              </a:rPr>
              <a:t>        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  <a:ea typeface="Courier New"/>
              </a:rPr>
              <a:t>// Retirar dados do buffer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chemeClr val="dk1"/>
                </a:solidFill>
                <a:latin typeface="Courier New"/>
                <a:ea typeface="Courier New"/>
              </a:rPr>
              <a:t>        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  <a:ea typeface="Courier New"/>
              </a:rPr>
              <a:t>pthread_mutex_lock(&amp;mutexBuffer);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chemeClr val="dk1"/>
                </a:solidFill>
                <a:latin typeface="Courier New"/>
                <a:ea typeface="Courier New"/>
              </a:rPr>
              <a:t>        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  <a:ea typeface="Courier New"/>
              </a:rPr>
              <a:t>printf("Info retirada do buffer na posicao %d: %d\n", posicao, buffer[posicao]);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chemeClr val="dk1"/>
                </a:solidFill>
                <a:latin typeface="Courier New"/>
                <a:ea typeface="Courier New"/>
              </a:rPr>
              <a:t>        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  <a:ea typeface="Courier New"/>
              </a:rPr>
              <a:t>pthread_mutex_unlock(&amp;mutexBuffer);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chemeClr val="dk1"/>
                </a:solidFill>
                <a:latin typeface="Courier New"/>
                <a:ea typeface="Courier New"/>
              </a:rPr>
              <a:t>        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chemeClr val="dk1"/>
                </a:solidFill>
                <a:latin typeface="Courier New"/>
                <a:ea typeface="Courier New"/>
              </a:rPr>
              <a:t>        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  <a:ea typeface="Courier New"/>
              </a:rPr>
              <a:t>sleep(1000);     // va dormir por 2 segundos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chemeClr val="dk1"/>
                </a:solidFill>
                <a:latin typeface="Courier New"/>
                <a:ea typeface="Courier New"/>
              </a:rPr>
              <a:t>    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chemeClr val="dk1"/>
                </a:solidFill>
                <a:latin typeface="Courier New"/>
                <a:ea typeface="Courier New"/>
              </a:rPr>
              <a:t>        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  <a:ea typeface="Courier New"/>
              </a:rPr>
              <a:t>quantBytesLidos++;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chemeClr val="dk1"/>
                </a:solidFill>
                <a:latin typeface="Courier New"/>
                <a:ea typeface="Courier New"/>
              </a:rPr>
              <a:t>        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  <a:ea typeface="Courier New"/>
              </a:rPr>
              <a:t>sem_post(&amp;livre);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chemeClr val="dk1"/>
                </a:solidFill>
                <a:latin typeface="Courier New"/>
                <a:ea typeface="Courier New"/>
              </a:rPr>
              <a:t>    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  <a:ea typeface="Courier New"/>
              </a:rPr>
              <a:t>}    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chemeClr val="dk1"/>
                </a:solidFill>
                <a:latin typeface="Courier New"/>
                <a:ea typeface="Courier New"/>
              </a:rPr>
              <a:t>    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  <a:ea typeface="Courier New"/>
              </a:rPr>
              <a:t>pthread_exit(NULL);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chemeClr val="dk1"/>
                </a:solidFill>
                <a:latin typeface="Courier New"/>
                <a:ea typeface="Courier New"/>
              </a:rPr>
              <a:t>}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300"/>
              </a:spcBef>
              <a:buNone/>
              <a:tabLst>
                <a:tab algn="l" pos="0"/>
              </a:tabLst>
            </a:pP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Google Shape;347;p29"/>
          <p:cNvSpPr/>
          <p:nvPr/>
        </p:nvSpPr>
        <p:spPr>
          <a:xfrm>
            <a:off x="900000" y="2349360"/>
            <a:ext cx="2158560" cy="358560"/>
          </a:xfrm>
          <a:prstGeom prst="ellipse">
            <a:avLst/>
          </a:prstGeom>
          <a:noFill/>
          <a:ln w="1905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Google Shape;348;p29"/>
          <p:cNvSpPr/>
          <p:nvPr/>
        </p:nvSpPr>
        <p:spPr>
          <a:xfrm>
            <a:off x="755640" y="5516640"/>
            <a:ext cx="2376000" cy="360000"/>
          </a:xfrm>
          <a:prstGeom prst="ellipse">
            <a:avLst/>
          </a:prstGeom>
          <a:noFill/>
          <a:ln w="1905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4880" cy="1296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900" spc="-1" strike="noStrike">
                <a:solidFill>
                  <a:schemeClr val="dk2"/>
                </a:solidFill>
                <a:latin typeface="Arial"/>
                <a:ea typeface="Arial"/>
              </a:rPr>
              <a:t>Comunicação Interprocessos</a:t>
            </a:r>
            <a:br>
              <a:rPr sz="3900"/>
            </a:br>
            <a:r>
              <a:rPr b="1" lang="en-US" sz="2600" spc="-1" strike="noStrike">
                <a:solidFill>
                  <a:schemeClr val="dk2"/>
                </a:solidFill>
                <a:latin typeface="Arial"/>
                <a:ea typeface="Arial"/>
              </a:rPr>
              <a:t>Recurso Compartilhado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250920" y="1557360"/>
            <a:ext cx="8713440" cy="5300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marL="341280" indent="-341280">
              <a:lnSpc>
                <a:spcPct val="100000"/>
              </a:lnSpc>
              <a:buClr>
                <a:srgbClr val="330066"/>
              </a:buClr>
              <a:buFont typeface="Noto Sans Symbols"/>
              <a:buChar char="●"/>
            </a:pPr>
            <a:r>
              <a:rPr b="0" lang="en-US" sz="3000" spc="-1" strike="noStrike">
                <a:solidFill>
                  <a:schemeClr val="dk1"/>
                </a:solidFill>
                <a:latin typeface="Arial"/>
                <a:ea typeface="Arial"/>
              </a:rPr>
              <a:t>Leitura e escrita concorrente.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  <a:p>
            <a:pPr marL="341280" indent="-341280">
              <a:lnSpc>
                <a:spcPct val="100000"/>
              </a:lnSpc>
              <a:spcBef>
                <a:spcPts val="700"/>
              </a:spcBef>
              <a:buClr>
                <a:srgbClr val="330066"/>
              </a:buClr>
              <a:buFont typeface="Noto Sans Symbols"/>
              <a:buChar char="●"/>
            </a:pPr>
            <a:r>
              <a:rPr b="0" lang="en-US" sz="3000" spc="-1" strike="noStrike">
                <a:solidFill>
                  <a:schemeClr val="dk1"/>
                </a:solidFill>
                <a:latin typeface="Arial"/>
                <a:ea typeface="Arial"/>
              </a:rPr>
              <a:t>Possibilidade de colisão de acesso aos dados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700"/>
              </a:spcBef>
              <a:buClr>
                <a:srgbClr val="669999"/>
              </a:buClr>
              <a:buFont typeface="Noto Sans Symbols"/>
              <a:buChar char="●"/>
            </a:pPr>
            <a:r>
              <a:rPr b="0" lang="en-US" sz="2600" spc="-1" strike="noStrike">
                <a:solidFill>
                  <a:schemeClr val="dk1"/>
                </a:solidFill>
                <a:latin typeface="Arial"/>
                <a:ea typeface="Arial"/>
              </a:rPr>
              <a:t>Vários processos atuando sobre a mesma área de memória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700"/>
              </a:spcBef>
              <a:buClr>
                <a:srgbClr val="669999"/>
              </a:buClr>
              <a:buFont typeface="Noto Sans Symbols"/>
              <a:buChar char="●"/>
            </a:pPr>
            <a:r>
              <a:rPr b="0" lang="en-US" sz="2600" spc="-1" strike="noStrike">
                <a:solidFill>
                  <a:schemeClr val="dk1"/>
                </a:solidFill>
                <a:latin typeface="Arial"/>
                <a:ea typeface="Arial"/>
              </a:rPr>
              <a:t>TERMO USADO EM S.O.s: “CONDIÇÃO DE DISPUTA” ou “RACE CONDITION”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 marL="341280" indent="-341280">
              <a:lnSpc>
                <a:spcPct val="100000"/>
              </a:lnSpc>
              <a:spcBef>
                <a:spcPts val="700"/>
              </a:spcBef>
              <a:buClr>
                <a:srgbClr val="330066"/>
              </a:buClr>
              <a:buFont typeface="Noto Sans Symbols"/>
              <a:buChar char="●"/>
            </a:pPr>
            <a:r>
              <a:rPr b="0" lang="en-US" sz="3000" spc="-1" strike="noStrike">
                <a:solidFill>
                  <a:schemeClr val="dk1"/>
                </a:solidFill>
                <a:latin typeface="Arial"/>
                <a:ea typeface="Arial"/>
              </a:rPr>
              <a:t>Exemplos de mecanismos existentes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700"/>
              </a:spcBef>
              <a:buClr>
                <a:srgbClr val="669999"/>
              </a:buClr>
              <a:buFont typeface="Noto Sans Symbols"/>
              <a:buChar char="●"/>
            </a:pPr>
            <a:r>
              <a:rPr b="0" lang="en-US" sz="2600" spc="-1" strike="noStrike">
                <a:solidFill>
                  <a:schemeClr val="dk1"/>
                </a:solidFill>
                <a:latin typeface="Arial"/>
                <a:ea typeface="Arial"/>
              </a:rPr>
              <a:t>Malloc especial para reservar memória para 2 ou mais processos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700"/>
              </a:spcBef>
              <a:buClr>
                <a:srgbClr val="669999"/>
              </a:buClr>
              <a:buFont typeface="Noto Sans Symbols"/>
              <a:buChar char="●"/>
            </a:pPr>
            <a:r>
              <a:rPr b="0" lang="en-US" sz="3000" spc="-1" strike="noStrike">
                <a:solidFill>
                  <a:schemeClr val="dk1"/>
                </a:solidFill>
                <a:latin typeface="Arial"/>
                <a:ea typeface="Arial"/>
              </a:rPr>
              <a:t>Variáveis compartilhadas entre vários threads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31800" y="165240"/>
            <a:ext cx="7179840" cy="828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500" spc="-1" strike="noStrike">
                <a:solidFill>
                  <a:schemeClr val="dk2"/>
                </a:solidFill>
                <a:latin typeface="Arial"/>
                <a:ea typeface="Arial"/>
              </a:rPr>
              <a:t>Semáforos usando PThreads (4)</a:t>
            </a:r>
            <a:endParaRPr b="0" lang="pt-BR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0" y="1719360"/>
            <a:ext cx="9143640" cy="513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int main( int argc, char *argv[] ) {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    </a:t>
            </a: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pthread_t tConsumidor, tProdutor;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    </a:t>
            </a: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printf( "Inicializando Semaforos e mutex\n");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    </a:t>
            </a: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sem_init(&amp;cheio, 0, 0);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    </a:t>
            </a: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sem_init(&amp;livre, 0, TAMANHOBUFFER);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    </a:t>
            </a: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pthread_mutex_init( &amp;mutexBuffer, NULL );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    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    </a:t>
            </a: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printf( "Criando thread produtor\n");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    </a:t>
            </a: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int rc = pthread_create(&amp;tProdutor, NULL, produtor, NULL);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    </a:t>
            </a: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printf( "Criando thread consumidor\n");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    </a:t>
            </a: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rc = pthread_create(&amp;tConsumidor, NULL, consumidor, NULL);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    </a:t>
            </a: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// aguarda todos os threads terminarem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    </a:t>
            </a: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pthread_join(tProdutor, NULL);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    </a:t>
            </a: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pthread_join(tConsumidor, NULL);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    </a:t>
            </a: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printf("Processamento terminado: %d - %d\n", quantBytesEscritos, quantBytesLidos);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    </a:t>
            </a: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pthread_mutex_destroy( &amp;mutexBuffer );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    </a:t>
            </a: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sem_destroy( &amp;cheio );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    </a:t>
            </a: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sem_destroy( &amp;livre );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    </a:t>
            </a: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getchar();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    </a:t>
            </a: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pthread_exit( NULL );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chemeClr val="dk1"/>
                </a:solidFill>
                <a:latin typeface="Courier New"/>
                <a:ea typeface="Courier New"/>
              </a:rPr>
              <a:t>}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261"/>
              </a:spcBef>
              <a:buNone/>
              <a:tabLst>
                <a:tab algn="l" pos="0"/>
              </a:tabLst>
            </a:pP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900" spc="-1" strike="noStrike">
                <a:solidFill>
                  <a:schemeClr val="dk2"/>
                </a:solidFill>
                <a:latin typeface="Arial"/>
                <a:ea typeface="Arial"/>
              </a:rPr>
              <a:t>Jantar dos Filósofos</a:t>
            </a:r>
            <a:endParaRPr b="0" lang="pt-BR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57200" y="1628640"/>
            <a:ext cx="4993920" cy="4968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buClr>
                <a:srgbClr val="330066"/>
              </a:buClr>
              <a:buFont typeface="Noto Sans Symbols"/>
              <a:buChar char="●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  <a:ea typeface="Arial"/>
              </a:rPr>
              <a:t>Cada filósofo possui um prato</a:t>
            </a:r>
            <a:br>
              <a:rPr sz="2000"/>
            </a:br>
            <a:r>
              <a:rPr b="0" lang="en-US" sz="2000" spc="-1" strike="noStrike">
                <a:solidFill>
                  <a:schemeClr val="dk1"/>
                </a:solidFill>
                <a:latin typeface="Arial"/>
                <a:ea typeface="Arial"/>
              </a:rPr>
              <a:t>de espaguete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330066"/>
              </a:buClr>
              <a:buFont typeface="Noto Sans Symbols"/>
              <a:buChar char="●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  <a:ea typeface="Arial"/>
              </a:rPr>
              <a:t>Para comer o espaguete o filósofo</a:t>
            </a:r>
            <a:br>
              <a:rPr sz="2000"/>
            </a:br>
            <a:r>
              <a:rPr b="0" lang="en-US" sz="2000" spc="-1" strike="noStrike">
                <a:solidFill>
                  <a:schemeClr val="dk1"/>
                </a:solidFill>
                <a:latin typeface="Arial"/>
                <a:ea typeface="Arial"/>
              </a:rPr>
              <a:t>precisa de dois garfos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330066"/>
              </a:buClr>
              <a:buFont typeface="Noto Sans Symbols"/>
              <a:buChar char="●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  <a:ea typeface="Arial"/>
              </a:rPr>
              <a:t>Existe um garfo entre cada par de pratos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330066"/>
              </a:buClr>
              <a:buFont typeface="Noto Sans Symbols"/>
              <a:buChar char="●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  <a:ea typeface="Arial"/>
              </a:rPr>
              <a:t>Um filósofo come ou medita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1" marL="692280" indent="-347760">
              <a:lnSpc>
                <a:spcPct val="100000"/>
              </a:lnSpc>
              <a:spcBef>
                <a:spcPts val="360"/>
              </a:spcBef>
              <a:buClr>
                <a:srgbClr val="669999"/>
              </a:buClr>
              <a:buFont typeface="Noto Sans Symbols"/>
              <a:buChar char="●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Arial"/>
              </a:rPr>
              <a:t>Quando medita não interage com seus colegas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92280" indent="-347760">
              <a:lnSpc>
                <a:spcPct val="100000"/>
              </a:lnSpc>
              <a:spcBef>
                <a:spcPts val="360"/>
              </a:spcBef>
              <a:buClr>
                <a:srgbClr val="669999"/>
              </a:buClr>
              <a:buFont typeface="Noto Sans Symbols"/>
              <a:buChar char="●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Arial"/>
              </a:rPr>
              <a:t>Quando está com fome ele tenta pegar dois garfos um de cada vez. Ele não pode pegar um garfo que já esteja com outro filósofo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330066"/>
              </a:buClr>
              <a:buFont typeface="Noto Sans Symbols"/>
              <a:buChar char="●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  <a:ea typeface="Arial"/>
              </a:rPr>
              <a:t>Os garfos são os recursos compartilhados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9" name="Google Shape;362;p31"/>
          <p:cNvGrpSpPr/>
          <p:nvPr/>
        </p:nvGrpSpPr>
        <p:grpSpPr>
          <a:xfrm>
            <a:off x="5467320" y="1844640"/>
            <a:ext cx="3425400" cy="3384360"/>
            <a:chOff x="5467320" y="1844640"/>
            <a:chExt cx="3425400" cy="3384360"/>
          </a:xfrm>
        </p:grpSpPr>
        <p:pic>
          <p:nvPicPr>
            <p:cNvPr id="160" name="Google Shape;363;p31" descr=""/>
            <p:cNvPicPr/>
            <p:nvPr/>
          </p:nvPicPr>
          <p:blipFill>
            <a:blip r:embed="rId1"/>
            <a:stretch/>
          </p:blipFill>
          <p:spPr>
            <a:xfrm>
              <a:off x="5467320" y="1920960"/>
              <a:ext cx="3425400" cy="3239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61" name="Google Shape;364;p31"/>
            <p:cNvSpPr/>
            <p:nvPr/>
          </p:nvSpPr>
          <p:spPr>
            <a:xfrm>
              <a:off x="5479920" y="1844640"/>
              <a:ext cx="3384360" cy="3384360"/>
            </a:xfrm>
            <a:prstGeom prst="ellipse">
              <a:avLst/>
            </a:prstGeom>
            <a:noFill/>
            <a:ln w="38100">
              <a:solidFill>
                <a:srgbClr val="00808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900" spc="-1" strike="noStrike">
                <a:solidFill>
                  <a:schemeClr val="dk2"/>
                </a:solidFill>
                <a:latin typeface="Arial"/>
                <a:ea typeface="Arial"/>
              </a:rPr>
              <a:t>Jantar dos Filósofos</a:t>
            </a:r>
            <a:endParaRPr b="0" lang="pt-BR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457200" y="5229360"/>
            <a:ext cx="8291160" cy="1368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buClr>
                <a:srgbClr val="330066"/>
              </a:buClr>
              <a:buFont typeface="Noto Sans Symbols"/>
              <a:buChar char="●"/>
            </a:pPr>
            <a:r>
              <a:rPr b="0" lang="en-US" sz="3000" spc="-1" strike="noStrike">
                <a:solidFill>
                  <a:schemeClr val="dk1"/>
                </a:solidFill>
                <a:latin typeface="Arial"/>
                <a:ea typeface="Arial"/>
              </a:rPr>
              <a:t>Se todos pegam o garfo da esquerda ao mesmo tempo ocorrerá </a:t>
            </a:r>
            <a:r>
              <a:rPr b="0" i="1" lang="en-US" sz="3000" spc="-1" strike="noStrike">
                <a:solidFill>
                  <a:srgbClr val="ff0000"/>
                </a:solidFill>
                <a:latin typeface="Arial"/>
                <a:ea typeface="Arial"/>
              </a:rPr>
              <a:t>deadlock ou impasse</a:t>
            </a:r>
            <a:r>
              <a:rPr b="0" lang="en-US" sz="3000" spc="-1" strike="noStrike">
                <a:solidFill>
                  <a:schemeClr val="dk1"/>
                </a:solidFill>
                <a:latin typeface="Arial"/>
                <a:ea typeface="Arial"/>
              </a:rPr>
              <a:t>.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4" name="Google Shape;372;p32" descr=""/>
          <p:cNvPicPr/>
          <p:nvPr/>
        </p:nvPicPr>
        <p:blipFill>
          <a:blip r:embed="rId1"/>
          <a:stretch/>
        </p:blipFill>
        <p:spPr>
          <a:xfrm>
            <a:off x="611280" y="1484280"/>
            <a:ext cx="7725960" cy="3468240"/>
          </a:xfrm>
          <a:prstGeom prst="rect">
            <a:avLst/>
          </a:prstGeom>
          <a:ln w="0">
            <a:noFill/>
          </a:ln>
        </p:spPr>
      </p:pic>
      <p:sp>
        <p:nvSpPr>
          <p:cNvPr id="165" name="Google Shape;373;p32"/>
          <p:cNvSpPr/>
          <p:nvPr/>
        </p:nvSpPr>
        <p:spPr>
          <a:xfrm>
            <a:off x="900000" y="3213000"/>
            <a:ext cx="502920" cy="215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900" spc="-1" strike="noStrike">
                <a:solidFill>
                  <a:schemeClr val="dk2"/>
                </a:solidFill>
                <a:latin typeface="Arial"/>
                <a:ea typeface="Arial"/>
              </a:rPr>
              <a:t>Jantar dos Filósofos</a:t>
            </a:r>
            <a:endParaRPr b="0" lang="pt-BR" sz="3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7" name="Google Shape;380;p33" descr=""/>
          <p:cNvPicPr/>
          <p:nvPr/>
        </p:nvPicPr>
        <p:blipFill>
          <a:blip r:embed="rId1"/>
          <a:srcRect l="0" t="0" r="0" b="54594"/>
          <a:stretch/>
        </p:blipFill>
        <p:spPr>
          <a:xfrm>
            <a:off x="755640" y="1484280"/>
            <a:ext cx="7865640" cy="4979520"/>
          </a:xfrm>
          <a:prstGeom prst="rect">
            <a:avLst/>
          </a:prstGeom>
          <a:ln w="0">
            <a:noFill/>
          </a:ln>
        </p:spPr>
      </p:pic>
      <p:sp>
        <p:nvSpPr>
          <p:cNvPr id="168" name="Google Shape;381;p33"/>
          <p:cNvSpPr/>
          <p:nvPr/>
        </p:nvSpPr>
        <p:spPr>
          <a:xfrm>
            <a:off x="552600" y="3525840"/>
            <a:ext cx="2447640" cy="502920"/>
          </a:xfrm>
          <a:prstGeom prst="rect">
            <a:avLst/>
          </a:prstGeom>
          <a:noFill/>
          <a:ln w="2540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900" spc="-1" strike="noStrike">
                <a:solidFill>
                  <a:schemeClr val="dk2"/>
                </a:solidFill>
                <a:latin typeface="Arial"/>
                <a:ea typeface="Arial"/>
              </a:rPr>
              <a:t>Jantar dos Filósofos</a:t>
            </a:r>
            <a:endParaRPr b="0" lang="pt-BR" sz="3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0" name="Google Shape;388;p34" descr=""/>
          <p:cNvPicPr/>
          <p:nvPr/>
        </p:nvPicPr>
        <p:blipFill>
          <a:blip r:embed="rId1"/>
          <a:srcRect l="0" t="44959" r="0" b="0"/>
          <a:stretch/>
        </p:blipFill>
        <p:spPr>
          <a:xfrm>
            <a:off x="1042920" y="1413000"/>
            <a:ext cx="6668640" cy="511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4880" cy="1296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900" spc="-1" strike="noStrike">
                <a:solidFill>
                  <a:schemeClr val="dk2"/>
                </a:solidFill>
                <a:latin typeface="Arial"/>
                <a:ea typeface="Arial"/>
              </a:rPr>
              <a:t>Comunicação Interprocessos</a:t>
            </a:r>
            <a:br>
              <a:rPr sz="3900"/>
            </a:br>
            <a:r>
              <a:rPr b="1" lang="en-US" sz="2600" spc="-1" strike="noStrike">
                <a:solidFill>
                  <a:schemeClr val="dk2"/>
                </a:solidFill>
                <a:latin typeface="Arial"/>
                <a:ea typeface="Arial"/>
              </a:rPr>
              <a:t>Condições de Disputa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250920" y="1557360"/>
            <a:ext cx="8713440" cy="5300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marL="341280" indent="-341280">
              <a:lnSpc>
                <a:spcPct val="100000"/>
              </a:lnSpc>
              <a:buClr>
                <a:srgbClr val="330066"/>
              </a:buClr>
              <a:buFont typeface="Noto Sans Symbols"/>
              <a:buChar char="●"/>
            </a:pPr>
            <a:r>
              <a:rPr b="0" lang="en-US" sz="2600" spc="-1" strike="noStrike">
                <a:solidFill>
                  <a:schemeClr val="dk1"/>
                </a:solidFill>
                <a:latin typeface="Arial"/>
                <a:ea typeface="Arial"/>
              </a:rPr>
              <a:t>IPC (Inter Process Communication)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700"/>
              </a:spcBef>
              <a:buClr>
                <a:srgbClr val="669999"/>
              </a:buClr>
              <a:buFont typeface="Noto Sans Symbols"/>
              <a:buChar char="●"/>
            </a:pPr>
            <a:r>
              <a:rPr b="0" lang="en-US" sz="2200" spc="-1" strike="noStrike">
                <a:solidFill>
                  <a:schemeClr val="dk1"/>
                </a:solidFill>
                <a:latin typeface="Arial"/>
                <a:ea typeface="Arial"/>
              </a:rPr>
              <a:t>Conceitos se aplicam igualmente à threads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700"/>
              </a:spcBef>
              <a:buClr>
                <a:srgbClr val="669999"/>
              </a:buClr>
              <a:buFont typeface="Noto Sans Symbols"/>
              <a:buChar char="●"/>
            </a:pPr>
            <a:r>
              <a:rPr b="0" lang="en-US" sz="2200" spc="-1" strike="noStrike">
                <a:solidFill>
                  <a:schemeClr val="dk1"/>
                </a:solidFill>
                <a:latin typeface="Arial"/>
                <a:ea typeface="Arial"/>
              </a:rPr>
              <a:t>Pode ser difícil se resolver problemas deste tipo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 marL="341280" indent="-341280">
              <a:lnSpc>
                <a:spcPct val="100000"/>
              </a:lnSpc>
              <a:spcBef>
                <a:spcPts val="700"/>
              </a:spcBef>
              <a:buClr>
                <a:srgbClr val="330066"/>
              </a:buClr>
              <a:buFont typeface="Noto Sans Symbols"/>
              <a:buChar char="●"/>
            </a:pPr>
            <a:r>
              <a:rPr b="0" lang="en-US" sz="2600" spc="-1" strike="noStrike">
                <a:solidFill>
                  <a:schemeClr val="dk1"/>
                </a:solidFill>
                <a:latin typeface="Arial"/>
                <a:ea typeface="Arial"/>
              </a:rPr>
              <a:t>Como ocorre?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 marL="341280" indent="-341280">
              <a:lnSpc>
                <a:spcPct val="100000"/>
              </a:lnSpc>
              <a:spcBef>
                <a:spcPts val="700"/>
              </a:spcBef>
              <a:buClr>
                <a:srgbClr val="330066"/>
              </a:buClr>
              <a:buFont typeface="Noto Sans Symbols"/>
              <a:buChar char="●"/>
            </a:pPr>
            <a:r>
              <a:rPr b="0" lang="en-US" sz="2600" spc="-1" strike="noStrike">
                <a:solidFill>
                  <a:schemeClr val="dk1"/>
                </a:solidFill>
                <a:latin typeface="Arial"/>
                <a:ea typeface="Arial"/>
              </a:rPr>
              <a:t>Como garantir consistência espacial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700"/>
              </a:spcBef>
              <a:buClr>
                <a:srgbClr val="669999"/>
              </a:buClr>
              <a:buFont typeface="Noto Sans Symbols"/>
              <a:buChar char="●"/>
            </a:pPr>
            <a:r>
              <a:rPr b="0" lang="en-US" sz="2200" spc="-1" strike="noStrike">
                <a:solidFill>
                  <a:schemeClr val="dk1"/>
                </a:solidFill>
                <a:latin typeface="Arial"/>
                <a:ea typeface="Arial"/>
              </a:rPr>
              <a:t>Um processo não deve invadir o outro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700"/>
              </a:spcBef>
              <a:buClr>
                <a:srgbClr val="669999"/>
              </a:buClr>
              <a:buFont typeface="Noto Sans Symbols"/>
              <a:buChar char="●"/>
            </a:pPr>
            <a:r>
              <a:rPr b="0" lang="en-US" sz="2200" spc="-1" strike="noStrike">
                <a:solidFill>
                  <a:schemeClr val="dk1"/>
                </a:solidFill>
                <a:latin typeface="Arial"/>
                <a:ea typeface="Arial"/>
              </a:rPr>
              <a:t>Ex: Evitar que dois processos usem o mesmo lugar na fila para armazenar um trabalho de impressão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 marL="341280" indent="-341280">
              <a:lnSpc>
                <a:spcPct val="100000"/>
              </a:lnSpc>
              <a:spcBef>
                <a:spcPts val="700"/>
              </a:spcBef>
              <a:buClr>
                <a:srgbClr val="330066"/>
              </a:buClr>
              <a:buFont typeface="Noto Sans Symbols"/>
              <a:buChar char="●"/>
            </a:pPr>
            <a:r>
              <a:rPr b="0" lang="en-US" sz="2600" spc="-1" strike="noStrike">
                <a:solidFill>
                  <a:schemeClr val="dk1"/>
                </a:solidFill>
                <a:latin typeface="Arial"/>
                <a:ea typeface="Arial"/>
              </a:rPr>
              <a:t>Como garantir consistência temporal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700"/>
              </a:spcBef>
              <a:buClr>
                <a:srgbClr val="669999"/>
              </a:buClr>
              <a:buFont typeface="Noto Sans Symbols"/>
              <a:buChar char="●"/>
            </a:pPr>
            <a:r>
              <a:rPr b="0" lang="en-US" sz="2200" spc="-1" strike="noStrike">
                <a:solidFill>
                  <a:schemeClr val="dk1"/>
                </a:solidFill>
                <a:latin typeface="Arial"/>
                <a:ea typeface="Arial"/>
              </a:rPr>
              <a:t>Seqüenciamento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700"/>
              </a:spcBef>
              <a:buClr>
                <a:srgbClr val="669999"/>
              </a:buClr>
              <a:buFont typeface="Noto Sans Symbols"/>
              <a:buChar char="●"/>
            </a:pPr>
            <a:r>
              <a:rPr b="0" lang="en-US" sz="2200" spc="-1" strike="noStrike">
                <a:solidFill>
                  <a:schemeClr val="dk1"/>
                </a:solidFill>
                <a:latin typeface="Arial"/>
                <a:ea typeface="Arial"/>
              </a:rPr>
              <a:t>Ex: Um </a:t>
            </a:r>
            <a:r>
              <a:rPr b="0" i="1" lang="en-US" sz="2200" spc="-1" strike="noStrike">
                <a:solidFill>
                  <a:schemeClr val="dk1"/>
                </a:solidFill>
                <a:latin typeface="Arial"/>
                <a:ea typeface="Arial"/>
              </a:rPr>
              <a:t>daemon</a:t>
            </a:r>
            <a:r>
              <a:rPr b="0" lang="en-US" sz="2200" spc="-1" strike="noStrike">
                <a:solidFill>
                  <a:schemeClr val="dk1"/>
                </a:solidFill>
                <a:latin typeface="Arial"/>
                <a:ea typeface="Arial"/>
              </a:rPr>
              <a:t> de impressão só pode imprimir depois que o arquivo foi inteiramente colocado na fila de impressão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4880" cy="1296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900" spc="-1" strike="noStrike">
                <a:solidFill>
                  <a:schemeClr val="dk2"/>
                </a:solidFill>
                <a:latin typeface="Arial"/>
                <a:ea typeface="Arial"/>
              </a:rPr>
              <a:t>Comunicação Interprocessos</a:t>
            </a:r>
            <a:br>
              <a:rPr sz="3900"/>
            </a:br>
            <a:r>
              <a:rPr b="1" lang="en-US" sz="2600" spc="-1" strike="noStrike">
                <a:solidFill>
                  <a:schemeClr val="dk2"/>
                </a:solidFill>
                <a:latin typeface="Arial"/>
                <a:ea typeface="Arial"/>
              </a:rPr>
              <a:t>Condições de Disputa (2)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0" y="5410080"/>
            <a:ext cx="9143640" cy="111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marL="343080"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chemeClr val="dk1"/>
                </a:solidFill>
                <a:latin typeface="Arial"/>
                <a:ea typeface="Arial"/>
              </a:rPr>
              <a:t>Dois processos querendo acessar memória 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  <a:p>
            <a:pPr marL="343080" indent="0" algn="ctr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chemeClr val="dk1"/>
                </a:solidFill>
                <a:latin typeface="Arial"/>
                <a:ea typeface="Arial"/>
              </a:rPr>
              <a:t>compartilhada ao mesmo tempo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0" name="Google Shape;188;p5" descr="IPCspool"/>
          <p:cNvPicPr/>
          <p:nvPr/>
        </p:nvPicPr>
        <p:blipFill>
          <a:blip r:embed="rId1"/>
          <a:stretch/>
        </p:blipFill>
        <p:spPr>
          <a:xfrm>
            <a:off x="1763640" y="1557360"/>
            <a:ext cx="5328720" cy="3733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4880" cy="1296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900" spc="-1" strike="noStrike">
                <a:solidFill>
                  <a:schemeClr val="dk2"/>
                </a:solidFill>
                <a:latin typeface="Arial"/>
                <a:ea typeface="Arial"/>
              </a:rPr>
              <a:t>Comunicação Interprocessos</a:t>
            </a:r>
            <a:br>
              <a:rPr sz="3900"/>
            </a:br>
            <a:r>
              <a:rPr b="1" lang="en-US" sz="2600" spc="-1" strike="noStrike">
                <a:solidFill>
                  <a:schemeClr val="dk2"/>
                </a:solidFill>
                <a:latin typeface="Arial"/>
                <a:ea typeface="Arial"/>
              </a:rPr>
              <a:t>Condições de Disputa (3)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250920" y="1557360"/>
            <a:ext cx="8713440" cy="5300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marL="341280" indent="-341280">
              <a:lnSpc>
                <a:spcPct val="100000"/>
              </a:lnSpc>
              <a:buClr>
                <a:srgbClr val="330066"/>
              </a:buClr>
              <a:buFont typeface="Noto Sans Symbols"/>
              <a:buChar char="●"/>
            </a:pPr>
            <a:r>
              <a:rPr b="0" lang="en-US" sz="3000" spc="-1" strike="noStrike">
                <a:solidFill>
                  <a:schemeClr val="dk1"/>
                </a:solidFill>
                <a:latin typeface="Arial"/>
                <a:ea typeface="Arial"/>
              </a:rPr>
              <a:t>Como evitar?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700"/>
              </a:spcBef>
              <a:buClr>
                <a:srgbClr val="669999"/>
              </a:buClr>
              <a:buFont typeface="Noto Sans Symbols"/>
              <a:buChar char="●"/>
            </a:pPr>
            <a:r>
              <a:rPr b="0" lang="en-US" sz="2600" spc="-1" strike="noStrike">
                <a:solidFill>
                  <a:schemeClr val="dk1"/>
                </a:solidFill>
                <a:latin typeface="Arial"/>
                <a:ea typeface="Arial"/>
              </a:rPr>
              <a:t>Evitar que a memória compartilhada seja acessada por mais de um processo por vez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700"/>
              </a:spcBef>
              <a:buClr>
                <a:srgbClr val="669999"/>
              </a:buClr>
              <a:buFont typeface="Noto Sans Symbols"/>
              <a:buChar char="●"/>
            </a:pPr>
            <a:r>
              <a:rPr b="0" lang="en-US" sz="2600" spc="-1" strike="noStrike">
                <a:solidFill>
                  <a:schemeClr val="dk1"/>
                </a:solidFill>
                <a:latin typeface="Arial"/>
                <a:ea typeface="Arial"/>
              </a:rPr>
              <a:t>Isso se chama “Exclusão Mútua” (mutual exclusion)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700"/>
              </a:spcBef>
              <a:buClr>
                <a:srgbClr val="669999"/>
              </a:buClr>
              <a:buFont typeface="Noto Sans Symbols"/>
              <a:buChar char="●"/>
            </a:pPr>
            <a:r>
              <a:rPr b="0" lang="en-US" sz="2600" spc="-1" strike="noStrike">
                <a:solidFill>
                  <a:schemeClr val="dk1"/>
                </a:solidFill>
                <a:latin typeface="Arial"/>
                <a:ea typeface="Arial"/>
              </a:rPr>
              <a:t>Criação de regiões ou seções críticas quando houver acesso à memórias compartilhadas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 marL="741240" indent="0" algn="ctr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chemeClr val="dk1"/>
                </a:solidFill>
                <a:latin typeface="Arial Black"/>
                <a:ea typeface="Arial Black"/>
              </a:rPr>
              <a:t>Objetivo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 marL="741240" indent="0" algn="ctr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chemeClr val="dk1"/>
                </a:solidFill>
                <a:latin typeface="Arial Black"/>
                <a:ea typeface="Arial Black"/>
              </a:rPr>
              <a:t>Evitar que 2 ou mais processos estejam em suas regiões críticas ao mesmo tempo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 marL="741240" indent="0" algn="ctr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 marL="741240" indent="0" algn="ctr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chemeClr val="dk1"/>
                </a:solidFill>
                <a:latin typeface="Arial Black"/>
                <a:ea typeface="Arial Black"/>
              </a:rPr>
              <a:t> </a:t>
            </a:r>
            <a:r>
              <a:rPr b="0" lang="en-US" sz="2600" spc="-1" strike="noStrike">
                <a:solidFill>
                  <a:schemeClr val="dk1"/>
                </a:solidFill>
                <a:latin typeface="Arial Black"/>
                <a:ea typeface="Arial Black"/>
              </a:rPr>
              <a:t>Exclusão Mútua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519"/>
              </a:spcBef>
              <a:buNone/>
              <a:tabLst>
                <a:tab algn="l" pos="0"/>
              </a:tabLst>
            </a:pP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Google Shape;195;p6"/>
          <p:cNvSpPr/>
          <p:nvPr/>
        </p:nvSpPr>
        <p:spPr>
          <a:xfrm>
            <a:off x="4716360" y="5732640"/>
            <a:ext cx="502920" cy="504360"/>
          </a:xfrm>
          <a:prstGeom prst="downArrow">
            <a:avLst>
              <a:gd name="adj1" fmla="val 10834"/>
              <a:gd name="adj2" fmla="val 50000"/>
            </a:avLst>
          </a:prstGeom>
          <a:solidFill>
            <a:schemeClr val="accent1"/>
          </a:solidFill>
          <a:ln w="12700">
            <a:solidFill>
              <a:srgbClr val="9595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4880" cy="1296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900" spc="-1" strike="noStrike">
                <a:solidFill>
                  <a:schemeClr val="dk2"/>
                </a:solidFill>
                <a:latin typeface="Arial"/>
                <a:ea typeface="Arial"/>
              </a:rPr>
              <a:t>Comunicação Interprocessos</a:t>
            </a:r>
            <a:br>
              <a:rPr sz="3900"/>
            </a:br>
            <a:r>
              <a:rPr b="1" lang="en-US" sz="2600" spc="-1" strike="noStrike">
                <a:solidFill>
                  <a:schemeClr val="dk2"/>
                </a:solidFill>
                <a:latin typeface="Arial"/>
                <a:ea typeface="Arial"/>
              </a:rPr>
              <a:t>Regiões Críticas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250920" y="1557360"/>
            <a:ext cx="8713440" cy="5300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marL="341280" indent="-341280">
              <a:lnSpc>
                <a:spcPct val="100000"/>
              </a:lnSpc>
              <a:buClr>
                <a:srgbClr val="330066"/>
              </a:buClr>
              <a:buFont typeface="Noto Sans Symbols"/>
              <a:buChar char="●"/>
            </a:pPr>
            <a:r>
              <a:rPr b="0" lang="en-US" sz="3000" spc="-1" strike="noStrike">
                <a:solidFill>
                  <a:schemeClr val="dk1"/>
                </a:solidFill>
                <a:latin typeface="Arial"/>
                <a:ea typeface="Arial"/>
              </a:rPr>
              <a:t>São trechos presentes no código-fonte de um programa onde ocorre o acesso a um recurso compartilhado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  <a:p>
            <a:pPr lvl="1" marL="690480" indent="-341280">
              <a:lnSpc>
                <a:spcPct val="100000"/>
              </a:lnSpc>
              <a:spcBef>
                <a:spcPts val="700"/>
              </a:spcBef>
              <a:buClr>
                <a:srgbClr val="669999"/>
              </a:buClr>
              <a:buFont typeface="Noto Sans Symbols"/>
              <a:buChar char="●"/>
            </a:pPr>
            <a:r>
              <a:rPr b="0" lang="en-US" sz="2600" spc="-1" strike="noStrike">
                <a:solidFill>
                  <a:schemeClr val="dk1"/>
                </a:solidFill>
                <a:latin typeface="Arial"/>
                <a:ea typeface="Arial"/>
              </a:rPr>
              <a:t>Existe possibilidade de acesso concorrente ao recurso compartilhado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 lvl="1" marL="690480" indent="-341280">
              <a:lnSpc>
                <a:spcPct val="100000"/>
              </a:lnSpc>
              <a:spcBef>
                <a:spcPts val="700"/>
              </a:spcBef>
              <a:buClr>
                <a:srgbClr val="669999"/>
              </a:buClr>
              <a:buFont typeface="Noto Sans Symbols"/>
              <a:buChar char="●"/>
            </a:pPr>
            <a:r>
              <a:rPr b="0" lang="en-US" sz="2600" spc="-1" strike="noStrike">
                <a:solidFill>
                  <a:schemeClr val="dk1"/>
                </a:solidFill>
                <a:latin typeface="Arial"/>
                <a:ea typeface="Arial"/>
              </a:rPr>
              <a:t>É necessário existir regiões críticas quando um processo A estiver interagindo com um processo B através de um recurso compartilhado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 lvl="2" marL="985680" indent="-341280">
              <a:lnSpc>
                <a:spcPct val="100000"/>
              </a:lnSpc>
              <a:spcBef>
                <a:spcPts val="700"/>
              </a:spcBef>
              <a:buClr>
                <a:srgbClr val="cccc00"/>
              </a:buClr>
              <a:buFont typeface="Noto Sans Symbols"/>
              <a:buChar char="●"/>
            </a:pPr>
            <a:r>
              <a:rPr b="0" lang="en-US" sz="2300" spc="-1" strike="noStrike">
                <a:solidFill>
                  <a:schemeClr val="dk1"/>
                </a:solidFill>
                <a:latin typeface="Arial"/>
                <a:ea typeface="Arial"/>
              </a:rPr>
              <a:t>Ex: Variável compartilhada </a:t>
            </a:r>
            <a:endParaRPr b="0" lang="pt-BR" sz="2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4880" cy="1296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900" spc="-1" strike="noStrike">
                <a:solidFill>
                  <a:schemeClr val="dk2"/>
                </a:solidFill>
                <a:latin typeface="Arial"/>
                <a:ea typeface="Arial"/>
              </a:rPr>
              <a:t>Comunicação Interprocessos</a:t>
            </a:r>
            <a:br>
              <a:rPr sz="3900"/>
            </a:br>
            <a:r>
              <a:rPr b="1" lang="en-US" sz="2600" spc="-1" strike="noStrike">
                <a:solidFill>
                  <a:schemeClr val="dk2"/>
                </a:solidFill>
                <a:latin typeface="Arial"/>
                <a:ea typeface="Arial"/>
              </a:rPr>
              <a:t>Regiões Críticas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250920" y="1557360"/>
            <a:ext cx="8713440" cy="5300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lvl="1" marL="690480" indent="-341280">
              <a:lnSpc>
                <a:spcPct val="100000"/>
              </a:lnSpc>
              <a:buClr>
                <a:srgbClr val="669999"/>
              </a:buClr>
              <a:buFont typeface="Noto Sans Symbols"/>
              <a:buChar char="●"/>
            </a:pPr>
            <a:r>
              <a:rPr b="0" lang="en-US" sz="2600" spc="-1" strike="noStrike">
                <a:solidFill>
                  <a:schemeClr val="dk1"/>
                </a:solidFill>
                <a:latin typeface="Arial"/>
                <a:ea typeface="Arial"/>
              </a:rPr>
              <a:t>As regiões críticas de ambos os programas não podem executar ao mesmo tempo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 lvl="2" marL="985680" indent="-341280">
              <a:lnSpc>
                <a:spcPct val="100000"/>
              </a:lnSpc>
              <a:spcBef>
                <a:spcPts val="700"/>
              </a:spcBef>
              <a:buClr>
                <a:srgbClr val="cccc00"/>
              </a:buClr>
              <a:buFont typeface="Noto Sans Symbols"/>
              <a:buChar char="●"/>
            </a:pPr>
            <a:r>
              <a:rPr b="0" lang="en-US" sz="2300" spc="-1" strike="noStrike">
                <a:solidFill>
                  <a:schemeClr val="dk1"/>
                </a:solidFill>
                <a:latin typeface="Arial"/>
                <a:ea typeface="Arial"/>
              </a:rPr>
              <a:t>Se o programa A estiver processando sua propria região crítica, o programa B não pode executar a sua região crítica também, e vice versa.</a:t>
            </a:r>
            <a:endParaRPr b="0" lang="pt-BR" sz="2300" spc="-1" strike="noStrike">
              <a:solidFill>
                <a:srgbClr val="000000"/>
              </a:solidFill>
              <a:latin typeface="Arial"/>
            </a:endParaRPr>
          </a:p>
          <a:p>
            <a:pPr lvl="2" marL="985680" indent="-341280">
              <a:lnSpc>
                <a:spcPct val="100000"/>
              </a:lnSpc>
              <a:spcBef>
                <a:spcPts val="700"/>
              </a:spcBef>
              <a:buClr>
                <a:srgbClr val="cccc00"/>
              </a:buClr>
              <a:buFont typeface="Noto Sans Symbols"/>
              <a:buChar char="●"/>
            </a:pPr>
            <a:r>
              <a:rPr b="0" lang="en-US" sz="2300" spc="-1" strike="noStrike">
                <a:solidFill>
                  <a:schemeClr val="dk1"/>
                </a:solidFill>
                <a:latin typeface="Arial"/>
                <a:ea typeface="Arial"/>
              </a:rPr>
              <a:t>Isso se chama exclusão mútua</a:t>
            </a:r>
            <a:endParaRPr b="0" lang="pt-BR" sz="2300" spc="-1" strike="noStrike">
              <a:solidFill>
                <a:srgbClr val="000000"/>
              </a:solidFill>
              <a:latin typeface="Arial"/>
            </a:endParaRPr>
          </a:p>
          <a:p>
            <a:pPr lvl="1" marL="690480" indent="-341280">
              <a:lnSpc>
                <a:spcPct val="100000"/>
              </a:lnSpc>
              <a:spcBef>
                <a:spcPts val="700"/>
              </a:spcBef>
              <a:buClr>
                <a:srgbClr val="669999"/>
              </a:buClr>
              <a:buFont typeface="Noto Sans Symbols"/>
              <a:buChar char="●"/>
            </a:pPr>
            <a:r>
              <a:rPr b="0" lang="en-US" sz="2600" spc="-1" strike="noStrike">
                <a:solidFill>
                  <a:schemeClr val="dk1"/>
                </a:solidFill>
                <a:latin typeface="Arial"/>
                <a:ea typeface="Arial"/>
              </a:rPr>
              <a:t>As regiões críticas devem ser protegidas através de ferramentas disponibilizadas pelas linguagens de programação, em conjunto com o Sistema Operacional para prover mecanismos de exclusão mútua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4880" cy="1296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900" spc="-1" strike="noStrike">
                <a:solidFill>
                  <a:schemeClr val="dk2"/>
                </a:solidFill>
                <a:latin typeface="Arial"/>
                <a:ea typeface="Arial"/>
              </a:rPr>
              <a:t>Regiões Críticas (1)</a:t>
            </a:r>
            <a:r>
              <a:rPr b="1" lang="en-US" sz="3900" spc="-1" strike="noStrike">
                <a:solidFill>
                  <a:schemeClr val="dk2"/>
                </a:solidFill>
                <a:latin typeface="Arial"/>
                <a:ea typeface="Arial"/>
              </a:rPr>
              <a:t>	</a:t>
            </a:r>
            <a:endParaRPr b="0" lang="pt-BR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250920" y="1916280"/>
            <a:ext cx="8713440" cy="4752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marL="60804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chemeClr val="dk1"/>
                </a:solidFill>
                <a:latin typeface="Arial"/>
                <a:ea typeface="Arial"/>
              </a:rPr>
              <a:t>Quatro condições para uma boa solução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  <a:p>
            <a:pPr marL="608040"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  <a:p>
            <a:pPr marL="608040" indent="-608040">
              <a:lnSpc>
                <a:spcPct val="100000"/>
              </a:lnSpc>
              <a:spcBef>
                <a:spcPts val="700"/>
              </a:spcBef>
              <a:buClr>
                <a:srgbClr val="330066"/>
              </a:buClr>
              <a:buFont typeface="Times New Roman"/>
              <a:buAutoNum type="arabicPeriod"/>
              <a:tabLst>
                <a:tab algn="l" pos="0"/>
              </a:tabLst>
            </a:pPr>
            <a:r>
              <a:rPr b="0" lang="en-US" sz="2600" spc="-1" strike="noStrike">
                <a:solidFill>
                  <a:schemeClr val="dk1"/>
                </a:solidFill>
                <a:latin typeface="Arial"/>
                <a:ea typeface="Arial"/>
              </a:rPr>
              <a:t>Nunca pode ocorrer de termos dois processos simultaneamente nas suas regiões críticas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 marL="608040" indent="-608040">
              <a:lnSpc>
                <a:spcPct val="100000"/>
              </a:lnSpc>
              <a:spcBef>
                <a:spcPts val="700"/>
              </a:spcBef>
              <a:buClr>
                <a:srgbClr val="330066"/>
              </a:buClr>
              <a:buFont typeface="Times New Roman"/>
              <a:buAutoNum type="arabicPeriod"/>
              <a:tabLst>
                <a:tab algn="l" pos="0"/>
              </a:tabLst>
            </a:pPr>
            <a:r>
              <a:rPr b="0" lang="en-US" sz="2600" spc="-1" strike="noStrike">
                <a:solidFill>
                  <a:schemeClr val="dk1"/>
                </a:solidFill>
                <a:latin typeface="Arial"/>
                <a:ea typeface="Arial"/>
              </a:rPr>
              <a:t>Nada pode ser afirmado sobre velocidade ou número de CPUs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 lvl="1" marL="957240" indent="-608040">
              <a:lnSpc>
                <a:spcPct val="100000"/>
              </a:lnSpc>
              <a:spcBef>
                <a:spcPts val="700"/>
              </a:spcBef>
              <a:buClr>
                <a:srgbClr val="669999"/>
              </a:buClr>
              <a:buFont typeface="Times New Roman"/>
              <a:buAutoNum type="arabicPeriod"/>
              <a:tabLst>
                <a:tab algn="l" pos="0"/>
              </a:tabLst>
            </a:pPr>
            <a:r>
              <a:rPr b="0" lang="en-US" sz="2200" spc="-1" strike="noStrike">
                <a:solidFill>
                  <a:schemeClr val="dk1"/>
                </a:solidFill>
                <a:latin typeface="Arial"/>
                <a:ea typeface="Arial"/>
              </a:rPr>
              <a:t>A exclusão mútua deve funcionar sem que isso a prejudique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 marL="608040" indent="-608040">
              <a:lnSpc>
                <a:spcPct val="100000"/>
              </a:lnSpc>
              <a:spcBef>
                <a:spcPts val="700"/>
              </a:spcBef>
              <a:buClr>
                <a:srgbClr val="330066"/>
              </a:buClr>
              <a:buFont typeface="Times New Roman"/>
              <a:buAutoNum type="arabicPeriod"/>
              <a:tabLst>
                <a:tab algn="l" pos="0"/>
              </a:tabLst>
            </a:pPr>
            <a:r>
              <a:rPr b="0" lang="en-US" sz="2600" spc="-1" strike="noStrike">
                <a:solidFill>
                  <a:schemeClr val="dk1"/>
                </a:solidFill>
                <a:latin typeface="Arial"/>
                <a:ea typeface="Arial"/>
              </a:rPr>
              <a:t>Nenhum processo fora de sua região crítica pode bloquear outros processos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 marL="608040" indent="-608040">
              <a:lnSpc>
                <a:spcPct val="100000"/>
              </a:lnSpc>
              <a:spcBef>
                <a:spcPts val="700"/>
              </a:spcBef>
              <a:buClr>
                <a:srgbClr val="330066"/>
              </a:buClr>
              <a:buFont typeface="Times New Roman"/>
              <a:buAutoNum type="arabicPeriod"/>
              <a:tabLst>
                <a:tab algn="l" pos="0"/>
              </a:tabLst>
            </a:pPr>
            <a:r>
              <a:rPr b="0" lang="en-US" sz="2600" spc="-1" strike="noStrike">
                <a:solidFill>
                  <a:schemeClr val="dk1"/>
                </a:solidFill>
                <a:latin typeface="Arial"/>
                <a:ea typeface="Arial"/>
              </a:rPr>
              <a:t>Nenhum processo pode esperar para sempre para entrar na sua região crítica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Application>LibreOffice/7.6.1.2$Windows_X86_64 LibreOffice_project/f5defcebd022c5bc36bbb79be232cb6926d8f674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2023-10-11T20:23:19Z</dcterms:modified>
  <cp:revision>1</cp:revision>
  <dc:subject/>
  <dc:title/>
</cp:coreProperties>
</file>