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9144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1" roundtripDataSignature="AMtx7miX2/tAWP7/v0/zxX/kWhcCNAK4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2" name="Google Shape;42;p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2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0" name="Google Shape;170;p2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2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6" name="Google Shape;176;p2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2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2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5" name="Google Shape;195;p3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3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7" name="Google Shape;207;p3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3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2" name="Google Shape;222;p3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3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3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3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3" name="Google Shape;253;p3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9" name="Google Shape;259;p3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1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8" name="Google Shape;48;p1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7: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6" name="Google Shape;266;p37: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8: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p38: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9: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3" name="Google Shape;283;p39: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4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0" name="Google Shape;290;p4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4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4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4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4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0: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2" name="Google Shape;62;p20: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1: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2" name="Google Shape;72;p21: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2: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1" name="Google Shape;81;p22: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3: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23: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4: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3" name="Google Shape;113;p24: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5: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25: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6:notes"/>
          <p:cNvSpPr txBox="1"/>
          <p:nvPr>
            <p:ph idx="1" type="body"/>
          </p:nvPr>
        </p:nvSpPr>
        <p:spPr>
          <a:xfrm>
            <a:off x="914400" y="3257550"/>
            <a:ext cx="7315200" cy="308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6:notes"/>
          <p:cNvSpPr/>
          <p:nvPr>
            <p:ph idx="2" type="sldImg"/>
          </p:nvPr>
        </p:nvSpPr>
        <p:spPr>
          <a:xfrm>
            <a:off x="1524300" y="514350"/>
            <a:ext cx="60963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 name="Shape 12"/>
        <p:cNvGrpSpPr/>
        <p:nvPr/>
      </p:nvGrpSpPr>
      <p:grpSpPr>
        <a:xfrm>
          <a:off x="0" y="0"/>
          <a:ext cx="0" cy="0"/>
          <a:chOff x="0" y="0"/>
          <a:chExt cx="0" cy="0"/>
        </a:xfrm>
      </p:grpSpPr>
      <p:sp>
        <p:nvSpPr>
          <p:cNvPr id="13" name="Google Shape;13;p44"/>
          <p:cNvSpPr txBox="1"/>
          <p:nvPr>
            <p:ph type="title"/>
          </p:nvPr>
        </p:nvSpPr>
        <p:spPr>
          <a:xfrm>
            <a:off x="2022474" y="458114"/>
            <a:ext cx="5099050" cy="983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44"/>
          <p:cNvSpPr txBox="1"/>
          <p:nvPr>
            <p:ph idx="1" type="body"/>
          </p:nvPr>
        </p:nvSpPr>
        <p:spPr>
          <a:xfrm>
            <a:off x="735965" y="1508404"/>
            <a:ext cx="7672069" cy="47612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0" i="0" sz="1600">
                <a:solidFill>
                  <a:schemeClr val="lt1"/>
                </a:solidFill>
                <a:latin typeface="Trebuchet MS"/>
                <a:ea typeface="Trebuchet MS"/>
                <a:cs typeface="Trebuchet MS"/>
                <a:sym typeface="Trebuchet MS"/>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 name="Google Shape;15;p44"/>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44"/>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4"/>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 name="Shape 18"/>
        <p:cNvGrpSpPr/>
        <p:nvPr/>
      </p:nvGrpSpPr>
      <p:grpSpPr>
        <a:xfrm>
          <a:off x="0" y="0"/>
          <a:ext cx="0" cy="0"/>
          <a:chOff x="0" y="0"/>
          <a:chExt cx="0" cy="0"/>
        </a:xfrm>
      </p:grpSpPr>
      <p:sp>
        <p:nvSpPr>
          <p:cNvPr id="19" name="Google Shape;19;p45"/>
          <p:cNvSpPr txBox="1"/>
          <p:nvPr>
            <p:ph type="title"/>
          </p:nvPr>
        </p:nvSpPr>
        <p:spPr>
          <a:xfrm>
            <a:off x="2022474" y="458114"/>
            <a:ext cx="5099050" cy="983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5"/>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5"/>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5"/>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46"/>
          <p:cNvSpPr txBox="1"/>
          <p:nvPr>
            <p:ph type="ctrTitle"/>
          </p:nvPr>
        </p:nvSpPr>
        <p:spPr>
          <a:xfrm>
            <a:off x="685800" y="2125980"/>
            <a:ext cx="7772400" cy="144018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6"/>
          <p:cNvSpPr txBox="1"/>
          <p:nvPr>
            <p:ph idx="1" type="subTitle"/>
          </p:nvPr>
        </p:nvSpPr>
        <p:spPr>
          <a:xfrm>
            <a:off x="1371600" y="3840480"/>
            <a:ext cx="64008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6"/>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6"/>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6"/>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47"/>
          <p:cNvSpPr txBox="1"/>
          <p:nvPr>
            <p:ph type="title"/>
          </p:nvPr>
        </p:nvSpPr>
        <p:spPr>
          <a:xfrm>
            <a:off x="2022474" y="458114"/>
            <a:ext cx="5099050" cy="98361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33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7"/>
          <p:cNvSpPr txBox="1"/>
          <p:nvPr>
            <p:ph idx="1" type="body"/>
          </p:nvPr>
        </p:nvSpPr>
        <p:spPr>
          <a:xfrm>
            <a:off x="45720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2" name="Google Shape;32;p47"/>
          <p:cNvSpPr txBox="1"/>
          <p:nvPr>
            <p:ph idx="2" type="body"/>
          </p:nvPr>
        </p:nvSpPr>
        <p:spPr>
          <a:xfrm>
            <a:off x="4709160" y="1577340"/>
            <a:ext cx="3977640" cy="452628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3" name="Google Shape;33;p47"/>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7"/>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7"/>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8"/>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8"/>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8"/>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3"/>
          <p:cNvSpPr/>
          <p:nvPr/>
        </p:nvSpPr>
        <p:spPr>
          <a:xfrm>
            <a:off x="0" y="914"/>
            <a:ext cx="9143644" cy="6856730"/>
          </a:xfrm>
          <a:prstGeom prst="rect">
            <a:avLst/>
          </a:prstGeom>
          <a:blipFill rotWithShape="1">
            <a:blip r:embed="rId1">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 name="Google Shape;7;p43"/>
          <p:cNvSpPr txBox="1"/>
          <p:nvPr>
            <p:ph type="title"/>
          </p:nvPr>
        </p:nvSpPr>
        <p:spPr>
          <a:xfrm>
            <a:off x="2022474" y="458114"/>
            <a:ext cx="5099050" cy="98361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33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43"/>
          <p:cNvSpPr txBox="1"/>
          <p:nvPr>
            <p:ph idx="1" type="body"/>
          </p:nvPr>
        </p:nvSpPr>
        <p:spPr>
          <a:xfrm>
            <a:off x="735965" y="1508404"/>
            <a:ext cx="7672069" cy="476123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lt1"/>
                </a:solidFill>
                <a:latin typeface="Trebuchet MS"/>
                <a:ea typeface="Trebuchet MS"/>
                <a:cs typeface="Trebuchet MS"/>
                <a:sym typeface="Trebuchet MS"/>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9" name="Google Shape;9;p43"/>
          <p:cNvSpPr txBox="1"/>
          <p:nvPr>
            <p:ph idx="11" type="ftr"/>
          </p:nvPr>
        </p:nvSpPr>
        <p:spPr>
          <a:xfrm>
            <a:off x="3108960" y="6377940"/>
            <a:ext cx="292608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3"/>
          <p:cNvSpPr txBox="1"/>
          <p:nvPr>
            <p:ph idx="10" type="dt"/>
          </p:nvPr>
        </p:nvSpPr>
        <p:spPr>
          <a:xfrm>
            <a:off x="457200" y="6377940"/>
            <a:ext cx="210312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43"/>
          <p:cNvSpPr txBox="1"/>
          <p:nvPr>
            <p:ph idx="12" type="sldNum"/>
          </p:nvPr>
        </p:nvSpPr>
        <p:spPr>
          <a:xfrm>
            <a:off x="6583680" y="6377940"/>
            <a:ext cx="2103120" cy="342900"/>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2.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4.jp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1"/>
          <p:cNvSpPr txBox="1"/>
          <p:nvPr>
            <p:ph type="title"/>
          </p:nvPr>
        </p:nvSpPr>
        <p:spPr>
          <a:xfrm>
            <a:off x="904239" y="1640484"/>
            <a:ext cx="7186800" cy="6774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SzPts val="1400"/>
              <a:buNone/>
            </a:pPr>
            <a:r>
              <a:rPr lang="en-US" sz="4300"/>
              <a:t>Threads</a:t>
            </a:r>
            <a:endParaRPr sz="4300"/>
          </a:p>
        </p:txBody>
      </p:sp>
      <p:sp>
        <p:nvSpPr>
          <p:cNvPr id="45" name="Google Shape;45;p1"/>
          <p:cNvSpPr txBox="1"/>
          <p:nvPr/>
        </p:nvSpPr>
        <p:spPr>
          <a:xfrm>
            <a:off x="4767579" y="5982614"/>
            <a:ext cx="29686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Arial"/>
                <a:ea typeface="Arial"/>
                <a:cs typeface="Arial"/>
                <a:sym typeface="Arial"/>
              </a:rPr>
              <a:t>Prof. Msc. Rodrigo D. Malara</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7"/>
          <p:cNvSpPr txBox="1"/>
          <p:nvPr>
            <p:ph type="title"/>
          </p:nvPr>
        </p:nvSpPr>
        <p:spPr>
          <a:xfrm>
            <a:off x="3140710" y="613054"/>
            <a:ext cx="2776220" cy="546100"/>
          </a:xfrm>
          <a:prstGeom prst="rect">
            <a:avLst/>
          </a:prstGeom>
          <a:noFill/>
          <a:ln>
            <a:noFill/>
          </a:ln>
        </p:spPr>
        <p:txBody>
          <a:bodyPr anchorCtr="0" anchor="t" bIns="0" lIns="0" spcFirstLastPara="1" rIns="0" wrap="square" tIns="43800">
            <a:spAutoFit/>
          </a:bodyPr>
          <a:lstStyle/>
          <a:p>
            <a:pPr indent="-1215390" lvl="0" marL="1227455" marR="5080" rtl="0" algn="l">
              <a:lnSpc>
                <a:spcPct val="107722"/>
              </a:lnSpc>
              <a:spcBef>
                <a:spcPts val="0"/>
              </a:spcBef>
              <a:spcAft>
                <a:spcPts val="0"/>
              </a:spcAft>
              <a:buSzPts val="1400"/>
              <a:buNone/>
            </a:pPr>
            <a:r>
              <a:rPr lang="en-US" sz="1800"/>
              <a:t>MODELO DE THREADS  N:1</a:t>
            </a:r>
            <a:endParaRPr sz="1800"/>
          </a:p>
        </p:txBody>
      </p:sp>
      <p:sp>
        <p:nvSpPr>
          <p:cNvPr id="173" name="Google Shape;173;p27"/>
          <p:cNvSpPr/>
          <p:nvPr/>
        </p:nvSpPr>
        <p:spPr>
          <a:xfrm>
            <a:off x="1576069" y="1413154"/>
            <a:ext cx="5982970" cy="53289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1889760" y="41554"/>
            <a:ext cx="5215255" cy="1060450"/>
          </a:xfrm>
          <a:prstGeom prst="rect">
            <a:avLst/>
          </a:prstGeom>
          <a:noFill/>
          <a:ln>
            <a:noFill/>
          </a:ln>
        </p:spPr>
        <p:txBody>
          <a:bodyPr anchorCtr="0" anchor="t" bIns="0" lIns="0" spcFirstLastPara="1" rIns="0" wrap="square" tIns="12700">
            <a:spAutoFit/>
          </a:bodyPr>
          <a:lstStyle/>
          <a:p>
            <a:pPr indent="0" lvl="0" marL="0" rtl="0" algn="ctr">
              <a:lnSpc>
                <a:spcPct val="119852"/>
              </a:lnSpc>
              <a:spcBef>
                <a:spcPts val="0"/>
              </a:spcBef>
              <a:spcAft>
                <a:spcPts val="0"/>
              </a:spcAft>
              <a:buSzPts val="1400"/>
              <a:buNone/>
            </a:pPr>
            <a:r>
              <a:rPr lang="en-US" sz="3400"/>
              <a:t>MODELO DE THREADS</a:t>
            </a:r>
            <a:endParaRPr sz="3400"/>
          </a:p>
          <a:p>
            <a:pPr indent="0" lvl="0" marL="149225" rtl="0" algn="ctr">
              <a:lnSpc>
                <a:spcPct val="119852"/>
              </a:lnSpc>
              <a:spcBef>
                <a:spcPts val="0"/>
              </a:spcBef>
              <a:spcAft>
                <a:spcPts val="0"/>
              </a:spcAft>
              <a:buSzPts val="1400"/>
              <a:buNone/>
            </a:pPr>
            <a:r>
              <a:rPr lang="en-US" sz="3400"/>
              <a:t>N:1</a:t>
            </a:r>
            <a:endParaRPr sz="3400"/>
          </a:p>
        </p:txBody>
      </p:sp>
      <p:sp>
        <p:nvSpPr>
          <p:cNvPr id="179" name="Google Shape;179;p28"/>
          <p:cNvSpPr txBox="1"/>
          <p:nvPr/>
        </p:nvSpPr>
        <p:spPr>
          <a:xfrm>
            <a:off x="2167889" y="6272174"/>
            <a:ext cx="4660265"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Pacote de threads no espaço do usuário</a:t>
            </a:r>
            <a:endParaRPr b="0" i="0" sz="2000" u="none" cap="none" strike="noStrike">
              <a:solidFill>
                <a:schemeClr val="dk1"/>
              </a:solidFill>
              <a:latin typeface="Trebuchet MS"/>
              <a:ea typeface="Trebuchet MS"/>
              <a:cs typeface="Trebuchet MS"/>
              <a:sym typeface="Trebuchet MS"/>
            </a:endParaRPr>
          </a:p>
        </p:txBody>
      </p:sp>
      <p:sp>
        <p:nvSpPr>
          <p:cNvPr id="180" name="Google Shape;180;p28"/>
          <p:cNvSpPr/>
          <p:nvPr/>
        </p:nvSpPr>
        <p:spPr>
          <a:xfrm>
            <a:off x="1691639" y="1226464"/>
            <a:ext cx="5617210" cy="50114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022474" y="458114"/>
            <a:ext cx="5099050" cy="983615"/>
          </a:xfrm>
          <a:prstGeom prst="rect">
            <a:avLst/>
          </a:prstGeom>
          <a:noFill/>
          <a:ln>
            <a:noFill/>
          </a:ln>
        </p:spPr>
        <p:txBody>
          <a:bodyPr anchorCtr="0" anchor="t" bIns="0" lIns="0" spcFirstLastPara="1" rIns="0" wrap="square" tIns="70475">
            <a:spAutoFit/>
          </a:bodyPr>
          <a:lstStyle/>
          <a:p>
            <a:pPr indent="-2166620" lvl="0" marL="2192020" marR="5080" rtl="0" algn="l">
              <a:lnSpc>
                <a:spcPct val="108181"/>
              </a:lnSpc>
              <a:spcBef>
                <a:spcPts val="0"/>
              </a:spcBef>
              <a:spcAft>
                <a:spcPts val="0"/>
              </a:spcAft>
              <a:buSzPts val="1400"/>
              <a:buNone/>
            </a:pPr>
            <a:r>
              <a:rPr lang="en-US"/>
              <a:t>MODELO DE THREADS  N:1</a:t>
            </a:r>
            <a:endParaRPr/>
          </a:p>
        </p:txBody>
      </p:sp>
      <p:grpSp>
        <p:nvGrpSpPr>
          <p:cNvPr id="186" name="Google Shape;186;p29"/>
          <p:cNvGrpSpPr/>
          <p:nvPr/>
        </p:nvGrpSpPr>
        <p:grpSpPr>
          <a:xfrm>
            <a:off x="684530" y="1632864"/>
            <a:ext cx="7766050" cy="38100"/>
            <a:chOff x="684530" y="1632864"/>
            <a:chExt cx="7766050" cy="38100"/>
          </a:xfrm>
        </p:grpSpPr>
        <p:sp>
          <p:nvSpPr>
            <p:cNvPr id="187" name="Google Shape;187;p29"/>
            <p:cNvSpPr/>
            <p:nvPr/>
          </p:nvSpPr>
          <p:spPr>
            <a:xfrm>
              <a:off x="684530" y="167096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8" name="Google Shape;188;p29"/>
            <p:cNvSpPr/>
            <p:nvPr/>
          </p:nvSpPr>
          <p:spPr>
            <a:xfrm>
              <a:off x="684530" y="163286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89" name="Google Shape;189;p29"/>
          <p:cNvGrpSpPr/>
          <p:nvPr/>
        </p:nvGrpSpPr>
        <p:grpSpPr>
          <a:xfrm>
            <a:off x="684530" y="3412134"/>
            <a:ext cx="7766050" cy="39370"/>
            <a:chOff x="684530" y="3412134"/>
            <a:chExt cx="7766050" cy="39370"/>
          </a:xfrm>
        </p:grpSpPr>
        <p:sp>
          <p:nvSpPr>
            <p:cNvPr id="190" name="Google Shape;190;p29"/>
            <p:cNvSpPr/>
            <p:nvPr/>
          </p:nvSpPr>
          <p:spPr>
            <a:xfrm>
              <a:off x="684530" y="3450234"/>
              <a:ext cx="7766050" cy="1270"/>
            </a:xfrm>
            <a:custGeom>
              <a:rect b="b" l="l" r="r" t="t"/>
              <a:pathLst>
                <a:path extrusionOk="0" h="1270" w="7766050">
                  <a:moveTo>
                    <a:pt x="0" y="0"/>
                  </a:moveTo>
                  <a:lnTo>
                    <a:pt x="776605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p29"/>
            <p:cNvSpPr/>
            <p:nvPr/>
          </p:nvSpPr>
          <p:spPr>
            <a:xfrm>
              <a:off x="684530" y="3412134"/>
              <a:ext cx="7766050" cy="1270"/>
            </a:xfrm>
            <a:custGeom>
              <a:rect b="b" l="l" r="r" t="t"/>
              <a:pathLst>
                <a:path extrusionOk="0" h="1270" w="7766050">
                  <a:moveTo>
                    <a:pt x="0" y="0"/>
                  </a:moveTo>
                  <a:lnTo>
                    <a:pt x="7766050" y="127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92" name="Google Shape;192;p29"/>
          <p:cNvSpPr txBox="1"/>
          <p:nvPr/>
        </p:nvSpPr>
        <p:spPr>
          <a:xfrm>
            <a:off x="768350" y="1670964"/>
            <a:ext cx="7562850" cy="4585970"/>
          </a:xfrm>
          <a:prstGeom prst="rect">
            <a:avLst/>
          </a:prstGeom>
          <a:noFill/>
          <a:ln>
            <a:noFill/>
          </a:ln>
        </p:spPr>
        <p:txBody>
          <a:bodyPr anchorCtr="0" anchor="t" bIns="0" lIns="0" spcFirstLastPara="1" rIns="0" wrap="square" tIns="55875">
            <a:spAutoFit/>
          </a:bodyPr>
          <a:lstStyle/>
          <a:p>
            <a:pPr indent="0" lvl="0" marL="12700" marR="665480" rtl="0" algn="l">
              <a:lnSpc>
                <a:spcPct val="108000"/>
              </a:lnSpc>
              <a:spcBef>
                <a:spcPts val="0"/>
              </a:spcBef>
              <a:spcAft>
                <a:spcPts val="0"/>
              </a:spcAft>
              <a:buClr>
                <a:srgbClr val="000000"/>
              </a:buClr>
              <a:buSzPts val="2500"/>
              <a:buFont typeface="Arial"/>
              <a:buNone/>
            </a:pPr>
            <a:r>
              <a:rPr b="0" i="0" lang="en-US" sz="2500" u="none" cap="none" strike="noStrike">
                <a:solidFill>
                  <a:srgbClr val="FFFFFF"/>
                </a:solidFill>
                <a:latin typeface="Trebuchet MS"/>
                <a:ea typeface="Trebuchet MS"/>
                <a:cs typeface="Trebuchet MS"/>
                <a:sym typeface="Trebuchet MS"/>
              </a:rPr>
              <a:t>Entretanto, o modelo de threads N:1 apresenta  problemas em algumas situações, sendo o mais  grave deles relacionado às operações de  entrada/saída.</a:t>
            </a:r>
            <a:endParaRPr b="0" i="0" sz="25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4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12700" marR="5080" rtl="0" algn="l">
              <a:lnSpc>
                <a:spcPct val="90000"/>
              </a:lnSpc>
              <a:spcBef>
                <a:spcPts val="5"/>
              </a:spcBef>
              <a:spcAft>
                <a:spcPts val="0"/>
              </a:spcAft>
              <a:buClr>
                <a:srgbClr val="000000"/>
              </a:buClr>
              <a:buSzPts val="2500"/>
              <a:buFont typeface="Arial"/>
              <a:buNone/>
            </a:pPr>
            <a:r>
              <a:rPr b="0" i="0" lang="en-US" sz="2500" u="none" cap="none" strike="noStrike">
                <a:solidFill>
                  <a:srgbClr val="FFFFFF"/>
                </a:solidFill>
                <a:latin typeface="Trebuchet MS"/>
                <a:ea typeface="Trebuchet MS"/>
                <a:cs typeface="Trebuchet MS"/>
                <a:sym typeface="Trebuchet MS"/>
              </a:rPr>
              <a:t>Como essas operações são intermediadas pelo  núcleo, se um thread de usuário solicitar uma  operação de E/S (recepção de um pacote de rede,  por exemplo) o thread de núcleo correspondente  será suspenso até a conclusão da operação, fazendo  com que todos os threads de usuário associados ao  processo parem de executar enquanto a operação  não for concluída.</a:t>
            </a:r>
            <a:endParaRPr b="0" i="0" sz="25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2022474" y="458114"/>
            <a:ext cx="5099050" cy="983615"/>
          </a:xfrm>
          <a:prstGeom prst="rect">
            <a:avLst/>
          </a:prstGeom>
          <a:noFill/>
          <a:ln>
            <a:noFill/>
          </a:ln>
        </p:spPr>
        <p:txBody>
          <a:bodyPr anchorCtr="0" anchor="t" bIns="0" lIns="0" spcFirstLastPara="1" rIns="0" wrap="square" tIns="70475">
            <a:spAutoFit/>
          </a:bodyPr>
          <a:lstStyle/>
          <a:p>
            <a:pPr indent="-2166620" lvl="0" marL="2192020" marR="5080" rtl="0" algn="l">
              <a:lnSpc>
                <a:spcPct val="108181"/>
              </a:lnSpc>
              <a:spcBef>
                <a:spcPts val="0"/>
              </a:spcBef>
              <a:spcAft>
                <a:spcPts val="0"/>
              </a:spcAft>
              <a:buSzPts val="1400"/>
              <a:buNone/>
            </a:pPr>
            <a:r>
              <a:rPr lang="en-US"/>
              <a:t>MODELO DE THREADS  N:1</a:t>
            </a:r>
            <a:endParaRPr/>
          </a:p>
        </p:txBody>
      </p:sp>
      <p:grpSp>
        <p:nvGrpSpPr>
          <p:cNvPr id="198" name="Google Shape;198;p30"/>
          <p:cNvGrpSpPr/>
          <p:nvPr/>
        </p:nvGrpSpPr>
        <p:grpSpPr>
          <a:xfrm>
            <a:off x="684530" y="1631594"/>
            <a:ext cx="7766050" cy="39370"/>
            <a:chOff x="684530" y="1631594"/>
            <a:chExt cx="7766050" cy="39370"/>
          </a:xfrm>
        </p:grpSpPr>
        <p:sp>
          <p:nvSpPr>
            <p:cNvPr id="199" name="Google Shape;199;p30"/>
            <p:cNvSpPr/>
            <p:nvPr/>
          </p:nvSpPr>
          <p:spPr>
            <a:xfrm>
              <a:off x="684530" y="1669694"/>
              <a:ext cx="7766050" cy="1270"/>
            </a:xfrm>
            <a:custGeom>
              <a:rect b="b" l="l" r="r" t="t"/>
              <a:pathLst>
                <a:path extrusionOk="0" h="1269" w="7766050">
                  <a:moveTo>
                    <a:pt x="0" y="0"/>
                  </a:moveTo>
                  <a:lnTo>
                    <a:pt x="776605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30"/>
            <p:cNvSpPr/>
            <p:nvPr/>
          </p:nvSpPr>
          <p:spPr>
            <a:xfrm>
              <a:off x="684530" y="1631594"/>
              <a:ext cx="7766050" cy="1270"/>
            </a:xfrm>
            <a:custGeom>
              <a:rect b="b" l="l" r="r" t="t"/>
              <a:pathLst>
                <a:path extrusionOk="0" h="1269" w="7766050">
                  <a:moveTo>
                    <a:pt x="0" y="0"/>
                  </a:moveTo>
                  <a:lnTo>
                    <a:pt x="7766050" y="127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01" name="Google Shape;201;p30"/>
          <p:cNvGrpSpPr/>
          <p:nvPr/>
        </p:nvGrpSpPr>
        <p:grpSpPr>
          <a:xfrm>
            <a:off x="684530" y="2862224"/>
            <a:ext cx="7766050" cy="38100"/>
            <a:chOff x="684530" y="2862224"/>
            <a:chExt cx="7766050" cy="38100"/>
          </a:xfrm>
        </p:grpSpPr>
        <p:sp>
          <p:nvSpPr>
            <p:cNvPr id="202" name="Google Shape;202;p30"/>
            <p:cNvSpPr/>
            <p:nvPr/>
          </p:nvSpPr>
          <p:spPr>
            <a:xfrm>
              <a:off x="684530" y="290032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3" name="Google Shape;203;p30"/>
            <p:cNvSpPr/>
            <p:nvPr/>
          </p:nvSpPr>
          <p:spPr>
            <a:xfrm>
              <a:off x="684530" y="286222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4" name="Google Shape;204;p30"/>
          <p:cNvSpPr txBox="1"/>
          <p:nvPr/>
        </p:nvSpPr>
        <p:spPr>
          <a:xfrm>
            <a:off x="759459" y="1665884"/>
            <a:ext cx="7609840" cy="4405630"/>
          </a:xfrm>
          <a:prstGeom prst="rect">
            <a:avLst/>
          </a:prstGeom>
          <a:noFill/>
          <a:ln>
            <a:noFill/>
          </a:ln>
        </p:spPr>
        <p:txBody>
          <a:bodyPr anchorCtr="0" anchor="t" bIns="0" lIns="0" spcFirstLastPara="1" rIns="0" wrap="square" tIns="52700">
            <a:spAutoFit/>
          </a:bodyPr>
          <a:lstStyle/>
          <a:p>
            <a:pPr indent="0" lvl="0" marL="12700" marR="167005" rtl="0" algn="l">
              <a:lnSpc>
                <a:spcPct val="107826"/>
              </a:lnSpc>
              <a:spcBef>
                <a:spcPts val="0"/>
              </a:spcBef>
              <a:spcAft>
                <a:spcPts val="0"/>
              </a:spcAft>
              <a:buClr>
                <a:srgbClr val="000000"/>
              </a:buClr>
              <a:buSzPts val="2300"/>
              <a:buFont typeface="Arial"/>
              <a:buNone/>
            </a:pPr>
            <a:r>
              <a:rPr b="0" i="0" lang="en-US" sz="2300" u="none" cap="none" strike="noStrike">
                <a:solidFill>
                  <a:srgbClr val="FFFFFF"/>
                </a:solidFill>
                <a:latin typeface="Trebuchet MS"/>
                <a:ea typeface="Trebuchet MS"/>
                <a:cs typeface="Trebuchet MS"/>
                <a:sym typeface="Trebuchet MS"/>
              </a:rPr>
              <a:t>Outro problema desse modelo diz respeito à divisão de  recursos entre as tarefas.</a:t>
            </a:r>
            <a:endParaRPr b="0" i="0" sz="23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45"/>
              </a:spcBef>
              <a:spcAft>
                <a:spcPts val="0"/>
              </a:spcAft>
              <a:buClr>
                <a:srgbClr val="000000"/>
              </a:buClr>
              <a:buSzPts val="3750"/>
              <a:buFont typeface="Arial"/>
              <a:buNone/>
            </a:pPr>
            <a:r>
              <a:t/>
            </a:r>
            <a:endParaRPr b="0" i="0" sz="3750" u="none" cap="none" strike="noStrike">
              <a:solidFill>
                <a:schemeClr val="dk1"/>
              </a:solidFill>
              <a:latin typeface="Trebuchet MS"/>
              <a:ea typeface="Trebuchet MS"/>
              <a:cs typeface="Trebuchet MS"/>
              <a:sym typeface="Trebuchet MS"/>
            </a:endParaRPr>
          </a:p>
          <a:p>
            <a:pPr indent="0" lvl="0" marL="13970" marR="5080" rtl="0" algn="l">
              <a:lnSpc>
                <a:spcPct val="89900"/>
              </a:lnSpc>
              <a:spcBef>
                <a:spcPts val="5"/>
              </a:spcBef>
              <a:spcAft>
                <a:spcPts val="0"/>
              </a:spcAft>
              <a:buClr>
                <a:srgbClr val="000000"/>
              </a:buClr>
              <a:buSzPts val="2300"/>
              <a:buFont typeface="Arial"/>
              <a:buNone/>
            </a:pPr>
            <a:r>
              <a:rPr b="0" i="0" lang="en-US" sz="2300" u="none" cap="none" strike="noStrike">
                <a:solidFill>
                  <a:srgbClr val="FFFFFF"/>
                </a:solidFill>
                <a:latin typeface="Trebuchet MS"/>
                <a:ea typeface="Trebuchet MS"/>
                <a:cs typeface="Trebuchet MS"/>
                <a:sym typeface="Trebuchet MS"/>
              </a:rPr>
              <a:t>O núcleo do sistema divide o tempo do processador  entre os fluxos de execução que ele conhece e gerencia:  as threads de núcleo. Assim, uma aplicação com 100  threads de usuário irá receber o mesmo tempo de  processador que outra aplicação com apenas um thread  (considerando que ambas as aplicações têm a mesma  prioridade). Cada thread da primeira aplicação irá  portanto receber 1/100 do tempo que recebe o thread  único da segunda aplicação, o que não pode ser  considerado uma divisão justa desse recurso.</a:t>
            </a:r>
            <a:endParaRPr b="0" i="0" sz="23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022474" y="458114"/>
            <a:ext cx="5099050" cy="983615"/>
          </a:xfrm>
          <a:prstGeom prst="rect">
            <a:avLst/>
          </a:prstGeom>
          <a:noFill/>
          <a:ln>
            <a:noFill/>
          </a:ln>
        </p:spPr>
        <p:txBody>
          <a:bodyPr anchorCtr="0" anchor="t" bIns="0" lIns="0" spcFirstLastPara="1" rIns="0" wrap="square" tIns="70475">
            <a:spAutoFit/>
          </a:bodyPr>
          <a:lstStyle/>
          <a:p>
            <a:pPr indent="-2183130" lvl="0" marL="2208530" marR="5080" rtl="0" algn="l">
              <a:lnSpc>
                <a:spcPct val="108181"/>
              </a:lnSpc>
              <a:spcBef>
                <a:spcPts val="0"/>
              </a:spcBef>
              <a:spcAft>
                <a:spcPts val="0"/>
              </a:spcAft>
              <a:buSzPts val="1400"/>
              <a:buNone/>
            </a:pPr>
            <a:r>
              <a:rPr lang="en-US"/>
              <a:t>MODELO DE THREADS  1:1</a:t>
            </a:r>
            <a:endParaRPr/>
          </a:p>
        </p:txBody>
      </p:sp>
      <p:grpSp>
        <p:nvGrpSpPr>
          <p:cNvPr id="210" name="Google Shape;210;p31"/>
          <p:cNvGrpSpPr/>
          <p:nvPr/>
        </p:nvGrpSpPr>
        <p:grpSpPr>
          <a:xfrm>
            <a:off x="863600" y="1517294"/>
            <a:ext cx="7766050" cy="38100"/>
            <a:chOff x="863600" y="1517294"/>
            <a:chExt cx="7766050" cy="38100"/>
          </a:xfrm>
        </p:grpSpPr>
        <p:sp>
          <p:nvSpPr>
            <p:cNvPr id="211" name="Google Shape;211;p31"/>
            <p:cNvSpPr/>
            <p:nvPr/>
          </p:nvSpPr>
          <p:spPr>
            <a:xfrm>
              <a:off x="863600" y="155539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2" name="Google Shape;212;p31"/>
            <p:cNvSpPr/>
            <p:nvPr/>
          </p:nvSpPr>
          <p:spPr>
            <a:xfrm>
              <a:off x="863600" y="151729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3" name="Google Shape;213;p31"/>
          <p:cNvGrpSpPr/>
          <p:nvPr/>
        </p:nvGrpSpPr>
        <p:grpSpPr>
          <a:xfrm>
            <a:off x="863600" y="3540404"/>
            <a:ext cx="7766050" cy="38100"/>
            <a:chOff x="863600" y="3540404"/>
            <a:chExt cx="7766050" cy="38100"/>
          </a:xfrm>
        </p:grpSpPr>
        <p:sp>
          <p:nvSpPr>
            <p:cNvPr id="214" name="Google Shape;214;p31"/>
            <p:cNvSpPr/>
            <p:nvPr/>
          </p:nvSpPr>
          <p:spPr>
            <a:xfrm>
              <a:off x="863600" y="357850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31"/>
            <p:cNvSpPr/>
            <p:nvPr/>
          </p:nvSpPr>
          <p:spPr>
            <a:xfrm>
              <a:off x="863600" y="354040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31"/>
          <p:cNvGrpSpPr/>
          <p:nvPr/>
        </p:nvGrpSpPr>
        <p:grpSpPr>
          <a:xfrm>
            <a:off x="863600" y="4745634"/>
            <a:ext cx="7766050" cy="38100"/>
            <a:chOff x="863600" y="4745634"/>
            <a:chExt cx="7766050" cy="38100"/>
          </a:xfrm>
        </p:grpSpPr>
        <p:sp>
          <p:nvSpPr>
            <p:cNvPr id="217" name="Google Shape;217;p31"/>
            <p:cNvSpPr/>
            <p:nvPr/>
          </p:nvSpPr>
          <p:spPr>
            <a:xfrm>
              <a:off x="863600" y="478373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31"/>
            <p:cNvSpPr/>
            <p:nvPr/>
          </p:nvSpPr>
          <p:spPr>
            <a:xfrm>
              <a:off x="863600" y="474563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31"/>
          <p:cNvSpPr txBox="1"/>
          <p:nvPr/>
        </p:nvSpPr>
        <p:spPr>
          <a:xfrm>
            <a:off x="927100" y="1546504"/>
            <a:ext cx="7630159" cy="4655820"/>
          </a:xfrm>
          <a:prstGeom prst="rect">
            <a:avLst/>
          </a:prstGeom>
          <a:noFill/>
          <a:ln>
            <a:noFill/>
          </a:ln>
        </p:spPr>
        <p:txBody>
          <a:bodyPr anchorCtr="0" anchor="t" bIns="0" lIns="0" spcFirstLastPara="1" rIns="0" wrap="square" tIns="46975">
            <a:spAutoFit/>
          </a:bodyPr>
          <a:lstStyle/>
          <a:p>
            <a:pPr indent="0" lvl="0" marL="12700" marR="12700" rtl="0" algn="l">
              <a:lnSpc>
                <a:spcPct val="108000"/>
              </a:lnSpc>
              <a:spcBef>
                <a:spcPts val="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A necessidade de suportar aplicações com vários threads  (</a:t>
            </a:r>
            <a:r>
              <a:rPr b="0" i="1" lang="en-US" sz="2000" u="none" cap="none" strike="noStrike">
                <a:solidFill>
                  <a:srgbClr val="FFFF00"/>
                </a:solidFill>
                <a:latin typeface="Georgia"/>
                <a:ea typeface="Georgia"/>
                <a:cs typeface="Georgia"/>
                <a:sym typeface="Georgia"/>
              </a:rPr>
              <a:t>multithreaded</a:t>
            </a:r>
            <a:r>
              <a:rPr b="0" i="0" lang="en-US" sz="2000" u="none" cap="none" strike="noStrike">
                <a:solidFill>
                  <a:srgbClr val="FFFFFF"/>
                </a:solidFill>
                <a:latin typeface="Trebuchet MS"/>
                <a:ea typeface="Trebuchet MS"/>
                <a:cs typeface="Trebuchet MS"/>
                <a:sym typeface="Trebuchet MS"/>
              </a:rPr>
              <a:t>) levou os desenvolvedores de sistemas  operacionais a incorporar a gerência dos threads de usuário ao  núcleo do sistema. Para cada thread de usuário foi então definido  um thread correspondente dentro do núcleo, suprimindo com  isso a necessidade de bibliotecas de threads.</a:t>
            </a:r>
            <a:endParaRPr b="0" i="0" sz="20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20"/>
              </a:spcBef>
              <a:spcAft>
                <a:spcPts val="0"/>
              </a:spcAft>
              <a:buClr>
                <a:srgbClr val="000000"/>
              </a:buClr>
              <a:buSzPts val="2050"/>
              <a:buFont typeface="Arial"/>
              <a:buNone/>
            </a:pPr>
            <a:r>
              <a:t/>
            </a:r>
            <a:endParaRPr b="0" i="0" sz="2050" u="none" cap="none" strike="noStrike">
              <a:solidFill>
                <a:schemeClr val="dk1"/>
              </a:solidFill>
              <a:latin typeface="Trebuchet MS"/>
              <a:ea typeface="Trebuchet MS"/>
              <a:cs typeface="Trebuchet MS"/>
              <a:sym typeface="Trebuchet MS"/>
            </a:endParaRPr>
          </a:p>
          <a:p>
            <a:pPr indent="0" lvl="0" marL="12700" marR="219075" rtl="0" algn="l">
              <a:lnSpc>
                <a:spcPct val="108000"/>
              </a:lnSpc>
              <a:spcBef>
                <a:spcPts val="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Caso um thread de usuário solicite uma operação bloqueante  (leitura de disco ou recepção de pacote de rede, por exemplo),  somente seu respectivo thread de núcleo será suspenso, sem  afetar os demais threads.</a:t>
            </a:r>
            <a:endParaRPr b="0" i="0" sz="2000" u="none" cap="none" strike="noStrike">
              <a:solidFill>
                <a:schemeClr val="dk1"/>
              </a:solidFill>
              <a:latin typeface="Trebuchet MS"/>
              <a:ea typeface="Trebuchet MS"/>
              <a:cs typeface="Trebuchet MS"/>
              <a:sym typeface="Trebuchet MS"/>
            </a:endParaRPr>
          </a:p>
          <a:p>
            <a:pPr indent="0" lvl="0" marL="12700" marR="5080" rtl="0" algn="l">
              <a:lnSpc>
                <a:spcPct val="108000"/>
              </a:lnSpc>
              <a:spcBef>
                <a:spcPts val="142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Além disso, caso o hardware tenha mais de um processador, mais  threads da mesma aplicação podem executar ao mesmo tempo, o  que não era possível no modelo anterior. Essa forma de  implementação, denominada </a:t>
            </a:r>
            <a:r>
              <a:rPr b="1" i="0" lang="en-US" sz="2000" u="none" cap="none" strike="noStrike">
                <a:solidFill>
                  <a:srgbClr val="FFFFFF"/>
                </a:solidFill>
                <a:latin typeface="Trebuchet MS"/>
                <a:ea typeface="Trebuchet MS"/>
                <a:cs typeface="Trebuchet MS"/>
                <a:sym typeface="Trebuchet MS"/>
              </a:rPr>
              <a:t>Modelo de Threads 1:1 </a:t>
            </a:r>
            <a:r>
              <a:rPr b="0" i="0" lang="en-US" sz="2000" u="none" cap="none" strike="noStrike">
                <a:solidFill>
                  <a:srgbClr val="FFFFFF"/>
                </a:solidFill>
                <a:latin typeface="Trebuchet MS"/>
                <a:ea typeface="Trebuchet MS"/>
                <a:cs typeface="Trebuchet MS"/>
                <a:sym typeface="Trebuchet MS"/>
              </a:rPr>
              <a:t>é a mais  frequente nos sistemas operacionais atuais.</a:t>
            </a:r>
            <a:endParaRPr b="0" i="0" sz="2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3140710" y="613054"/>
            <a:ext cx="2776220" cy="546100"/>
          </a:xfrm>
          <a:prstGeom prst="rect">
            <a:avLst/>
          </a:prstGeom>
          <a:noFill/>
          <a:ln>
            <a:noFill/>
          </a:ln>
        </p:spPr>
        <p:txBody>
          <a:bodyPr anchorCtr="0" anchor="t" bIns="0" lIns="0" spcFirstLastPara="1" rIns="0" wrap="square" tIns="43800">
            <a:spAutoFit/>
          </a:bodyPr>
          <a:lstStyle/>
          <a:p>
            <a:pPr indent="-1224280" lvl="0" marL="1236345" marR="5080" rtl="0" algn="l">
              <a:lnSpc>
                <a:spcPct val="107722"/>
              </a:lnSpc>
              <a:spcBef>
                <a:spcPts val="0"/>
              </a:spcBef>
              <a:spcAft>
                <a:spcPts val="0"/>
              </a:spcAft>
              <a:buSzPts val="1400"/>
              <a:buNone/>
            </a:pPr>
            <a:r>
              <a:rPr lang="en-US" sz="1800"/>
              <a:t>MODELO DE THREADS  1:1</a:t>
            </a:r>
            <a:endParaRPr sz="1800"/>
          </a:p>
        </p:txBody>
      </p:sp>
      <p:sp>
        <p:nvSpPr>
          <p:cNvPr id="225" name="Google Shape;225;p32"/>
          <p:cNvSpPr/>
          <p:nvPr/>
        </p:nvSpPr>
        <p:spPr>
          <a:xfrm>
            <a:off x="1677670" y="1485544"/>
            <a:ext cx="5781039" cy="51117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2014220" y="41554"/>
            <a:ext cx="5216525" cy="1061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MODELO DE THREADS</a:t>
            </a:r>
            <a:endParaRPr sz="3400"/>
          </a:p>
          <a:p>
            <a:pPr indent="0" lvl="0" marL="149225" rtl="0" algn="ctr">
              <a:lnSpc>
                <a:spcPct val="100000"/>
              </a:lnSpc>
              <a:spcBef>
                <a:spcPts val="0"/>
              </a:spcBef>
              <a:spcAft>
                <a:spcPts val="0"/>
              </a:spcAft>
              <a:buSzPts val="1400"/>
              <a:buNone/>
            </a:pPr>
            <a:r>
              <a:rPr lang="en-US" sz="3400"/>
              <a:t>1:1</a:t>
            </a:r>
            <a:endParaRPr sz="3400"/>
          </a:p>
        </p:txBody>
      </p:sp>
      <p:sp>
        <p:nvSpPr>
          <p:cNvPr id="231" name="Google Shape;231;p33"/>
          <p:cNvSpPr txBox="1"/>
          <p:nvPr/>
        </p:nvSpPr>
        <p:spPr>
          <a:xfrm>
            <a:off x="2583179" y="6273444"/>
            <a:ext cx="396875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Threads gerenciados pelo  Núcleo</a:t>
            </a:r>
            <a:endParaRPr b="0" i="0" sz="2000" u="none" cap="none" strike="noStrike">
              <a:solidFill>
                <a:schemeClr val="dk1"/>
              </a:solidFill>
              <a:latin typeface="Trebuchet MS"/>
              <a:ea typeface="Trebuchet MS"/>
              <a:cs typeface="Trebuchet MS"/>
              <a:sym typeface="Trebuchet MS"/>
            </a:endParaRPr>
          </a:p>
        </p:txBody>
      </p:sp>
      <p:sp>
        <p:nvSpPr>
          <p:cNvPr id="232" name="Google Shape;232;p33"/>
          <p:cNvSpPr/>
          <p:nvPr/>
        </p:nvSpPr>
        <p:spPr>
          <a:xfrm>
            <a:off x="2310129" y="1126134"/>
            <a:ext cx="4521200" cy="511175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2022474" y="458114"/>
            <a:ext cx="5099050" cy="983615"/>
          </a:xfrm>
          <a:prstGeom prst="rect">
            <a:avLst/>
          </a:prstGeom>
          <a:noFill/>
          <a:ln>
            <a:noFill/>
          </a:ln>
        </p:spPr>
        <p:txBody>
          <a:bodyPr anchorCtr="0" anchor="t" bIns="0" lIns="0" spcFirstLastPara="1" rIns="0" wrap="square" tIns="70475">
            <a:spAutoFit/>
          </a:bodyPr>
          <a:lstStyle/>
          <a:p>
            <a:pPr indent="-2108200" lvl="0" marL="2134235" marR="5080" rtl="0" algn="l">
              <a:lnSpc>
                <a:spcPct val="108181"/>
              </a:lnSpc>
              <a:spcBef>
                <a:spcPts val="0"/>
              </a:spcBef>
              <a:spcAft>
                <a:spcPts val="0"/>
              </a:spcAft>
              <a:buSzPts val="1400"/>
              <a:buNone/>
            </a:pPr>
            <a:r>
              <a:rPr lang="en-US"/>
              <a:t>MODELO DE THREADS  N:M</a:t>
            </a:r>
            <a:endParaRPr/>
          </a:p>
        </p:txBody>
      </p:sp>
      <p:grpSp>
        <p:nvGrpSpPr>
          <p:cNvPr id="238" name="Google Shape;238;p34"/>
          <p:cNvGrpSpPr/>
          <p:nvPr/>
        </p:nvGrpSpPr>
        <p:grpSpPr>
          <a:xfrm>
            <a:off x="179069" y="1631594"/>
            <a:ext cx="8785860" cy="39370"/>
            <a:chOff x="179069" y="1631594"/>
            <a:chExt cx="8785860" cy="39370"/>
          </a:xfrm>
        </p:grpSpPr>
        <p:sp>
          <p:nvSpPr>
            <p:cNvPr id="239" name="Google Shape;239;p34"/>
            <p:cNvSpPr/>
            <p:nvPr/>
          </p:nvSpPr>
          <p:spPr>
            <a:xfrm>
              <a:off x="179069" y="1669694"/>
              <a:ext cx="8785860" cy="1270"/>
            </a:xfrm>
            <a:custGeom>
              <a:rect b="b" l="l" r="r" t="t"/>
              <a:pathLst>
                <a:path extrusionOk="0" h="1269" w="8785860">
                  <a:moveTo>
                    <a:pt x="0" y="0"/>
                  </a:moveTo>
                  <a:lnTo>
                    <a:pt x="878586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0" name="Google Shape;240;p34"/>
            <p:cNvSpPr/>
            <p:nvPr/>
          </p:nvSpPr>
          <p:spPr>
            <a:xfrm>
              <a:off x="179069" y="1631594"/>
              <a:ext cx="8785860" cy="1270"/>
            </a:xfrm>
            <a:custGeom>
              <a:rect b="b" l="l" r="r" t="t"/>
              <a:pathLst>
                <a:path extrusionOk="0" h="1269" w="8785860">
                  <a:moveTo>
                    <a:pt x="0" y="0"/>
                  </a:moveTo>
                  <a:lnTo>
                    <a:pt x="8785860" y="127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1" name="Google Shape;241;p34"/>
          <p:cNvGrpSpPr/>
          <p:nvPr/>
        </p:nvGrpSpPr>
        <p:grpSpPr>
          <a:xfrm>
            <a:off x="179070" y="3261004"/>
            <a:ext cx="8785860" cy="38100"/>
            <a:chOff x="179070" y="3261004"/>
            <a:chExt cx="8785860" cy="38100"/>
          </a:xfrm>
        </p:grpSpPr>
        <p:sp>
          <p:nvSpPr>
            <p:cNvPr id="242" name="Google Shape;242;p34"/>
            <p:cNvSpPr/>
            <p:nvPr/>
          </p:nvSpPr>
          <p:spPr>
            <a:xfrm>
              <a:off x="179070" y="3299104"/>
              <a:ext cx="8785860" cy="0"/>
            </a:xfrm>
            <a:custGeom>
              <a:rect b="b" l="l" r="r" t="t"/>
              <a:pathLst>
                <a:path extrusionOk="0" h="120000" w="8785860">
                  <a:moveTo>
                    <a:pt x="0" y="0"/>
                  </a:moveTo>
                  <a:lnTo>
                    <a:pt x="878586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3" name="Google Shape;243;p34"/>
            <p:cNvSpPr/>
            <p:nvPr/>
          </p:nvSpPr>
          <p:spPr>
            <a:xfrm>
              <a:off x="179070" y="3261004"/>
              <a:ext cx="8785860" cy="0"/>
            </a:xfrm>
            <a:custGeom>
              <a:rect b="b" l="l" r="r" t="t"/>
              <a:pathLst>
                <a:path extrusionOk="0" h="120000" w="8785860">
                  <a:moveTo>
                    <a:pt x="0" y="0"/>
                  </a:moveTo>
                  <a:lnTo>
                    <a:pt x="878586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4" name="Google Shape;244;p34"/>
          <p:cNvGrpSpPr/>
          <p:nvPr/>
        </p:nvGrpSpPr>
        <p:grpSpPr>
          <a:xfrm>
            <a:off x="179069" y="4600854"/>
            <a:ext cx="8785860" cy="39370"/>
            <a:chOff x="179069" y="4600854"/>
            <a:chExt cx="8785860" cy="39370"/>
          </a:xfrm>
        </p:grpSpPr>
        <p:sp>
          <p:nvSpPr>
            <p:cNvPr id="245" name="Google Shape;245;p34"/>
            <p:cNvSpPr/>
            <p:nvPr/>
          </p:nvSpPr>
          <p:spPr>
            <a:xfrm>
              <a:off x="179069" y="4638954"/>
              <a:ext cx="8785860" cy="1270"/>
            </a:xfrm>
            <a:custGeom>
              <a:rect b="b" l="l" r="r" t="t"/>
              <a:pathLst>
                <a:path extrusionOk="0" h="1270" w="8785860">
                  <a:moveTo>
                    <a:pt x="0" y="0"/>
                  </a:moveTo>
                  <a:lnTo>
                    <a:pt x="8785860" y="1269"/>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6" name="Google Shape;246;p34"/>
            <p:cNvSpPr/>
            <p:nvPr/>
          </p:nvSpPr>
          <p:spPr>
            <a:xfrm>
              <a:off x="179069" y="4600854"/>
              <a:ext cx="8785860" cy="1270"/>
            </a:xfrm>
            <a:custGeom>
              <a:rect b="b" l="l" r="r" t="t"/>
              <a:pathLst>
                <a:path extrusionOk="0" h="1270" w="8785860">
                  <a:moveTo>
                    <a:pt x="0" y="0"/>
                  </a:moveTo>
                  <a:lnTo>
                    <a:pt x="8785860" y="1269"/>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247" name="Google Shape;247;p34"/>
          <p:cNvGrpSpPr/>
          <p:nvPr/>
        </p:nvGrpSpPr>
        <p:grpSpPr>
          <a:xfrm>
            <a:off x="179069" y="5869584"/>
            <a:ext cx="8785860" cy="39370"/>
            <a:chOff x="179069" y="5869584"/>
            <a:chExt cx="8785860" cy="39370"/>
          </a:xfrm>
        </p:grpSpPr>
        <p:sp>
          <p:nvSpPr>
            <p:cNvPr id="248" name="Google Shape;248;p34"/>
            <p:cNvSpPr/>
            <p:nvPr/>
          </p:nvSpPr>
          <p:spPr>
            <a:xfrm>
              <a:off x="179069" y="5907684"/>
              <a:ext cx="8785860" cy="1270"/>
            </a:xfrm>
            <a:custGeom>
              <a:rect b="b" l="l" r="r" t="t"/>
              <a:pathLst>
                <a:path extrusionOk="0" h="1270" w="8785860">
                  <a:moveTo>
                    <a:pt x="0" y="0"/>
                  </a:moveTo>
                  <a:lnTo>
                    <a:pt x="878586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9" name="Google Shape;249;p34"/>
            <p:cNvSpPr/>
            <p:nvPr/>
          </p:nvSpPr>
          <p:spPr>
            <a:xfrm>
              <a:off x="179069" y="5869584"/>
              <a:ext cx="8785860" cy="1270"/>
            </a:xfrm>
            <a:custGeom>
              <a:rect b="b" l="l" r="r" t="t"/>
              <a:pathLst>
                <a:path extrusionOk="0" h="1270" w="8785860">
                  <a:moveTo>
                    <a:pt x="0" y="0"/>
                  </a:moveTo>
                  <a:lnTo>
                    <a:pt x="8785860" y="127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50" name="Google Shape;250;p34"/>
          <p:cNvSpPr txBox="1"/>
          <p:nvPr/>
        </p:nvSpPr>
        <p:spPr>
          <a:xfrm>
            <a:off x="236220" y="1656994"/>
            <a:ext cx="8462010" cy="4784090"/>
          </a:xfrm>
          <a:prstGeom prst="rect">
            <a:avLst/>
          </a:prstGeom>
          <a:noFill/>
          <a:ln>
            <a:noFill/>
          </a:ln>
        </p:spPr>
        <p:txBody>
          <a:bodyPr anchorCtr="0" anchor="t" bIns="0" lIns="0" spcFirstLastPara="1" rIns="0" wrap="square" tIns="43800">
            <a:spAutoFit/>
          </a:bodyPr>
          <a:lstStyle/>
          <a:p>
            <a:pPr indent="0" lvl="0" marL="12700" marR="5080" rtl="0" algn="l">
              <a:lnSpc>
                <a:spcPct val="107722"/>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O modelo de threads 1:1 é adequado para a maioria das situações e atende bem  às necessidades das aplicações interativas e servidores de rede. No entanto, é  pouco escalável: a criação de um grande número de threads impõe um carga  significativa ao núcleo do sistema, inviabilizando aplicações com muitas tarefas  (como grandes servidores Web e simulações de grande porte).</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25"/>
              </a:spcBef>
              <a:spcAft>
                <a:spcPts val="0"/>
              </a:spcAft>
              <a:buClr>
                <a:srgbClr val="000000"/>
              </a:buClr>
              <a:buSzPts val="2150"/>
              <a:buFont typeface="Arial"/>
              <a:buNone/>
            </a:pPr>
            <a:r>
              <a:t/>
            </a:r>
            <a:endParaRPr b="0" i="0" sz="2150" u="none" cap="none" strike="noStrike">
              <a:solidFill>
                <a:schemeClr val="dk1"/>
              </a:solidFill>
              <a:latin typeface="Trebuchet MS"/>
              <a:ea typeface="Trebuchet MS"/>
              <a:cs typeface="Trebuchet MS"/>
              <a:sym typeface="Trebuchet MS"/>
            </a:endParaRPr>
          </a:p>
          <a:p>
            <a:pPr indent="0" lvl="0" marL="12700" marR="53975" rtl="0" algn="l">
              <a:lnSpc>
                <a:spcPct val="899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Para resolver o problema da escalabilidade, alguns sistemas operacionais  implementam um modelo híbrido, que agrega características dos modelos  anteriores. Nesse novo modelo, uma biblioteca gerencia um conjunto de threads  de usuário (dentro do processo), que é mapeado em um ou mais threads do  núcleo.</a:t>
            </a:r>
            <a:endParaRPr b="0" i="0" sz="1800" u="none" cap="none" strike="noStrike">
              <a:solidFill>
                <a:schemeClr val="dk1"/>
              </a:solidFill>
              <a:latin typeface="Trebuchet MS"/>
              <a:ea typeface="Trebuchet MS"/>
              <a:cs typeface="Trebuchet MS"/>
              <a:sym typeface="Trebuchet MS"/>
            </a:endParaRPr>
          </a:p>
          <a:p>
            <a:pPr indent="0" lvl="0" marL="12700" marR="67945" rtl="0" algn="l">
              <a:lnSpc>
                <a:spcPct val="107722"/>
              </a:lnSpc>
              <a:spcBef>
                <a:spcPts val="173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O conjunto de threads de núcleo associados a um processo é geralmente  composto de um thread para cada tarefa bloqueada e mais um thread para cada  processador disponível, podendo ser ajustado dinamicamente conforme a  necessidade da aplicação.</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30"/>
              </a:spcBef>
              <a:spcAft>
                <a:spcPts val="0"/>
              </a:spcAft>
              <a:buClr>
                <a:srgbClr val="000000"/>
              </a:buClr>
              <a:buSzPts val="1650"/>
              <a:buFont typeface="Arial"/>
              <a:buNone/>
            </a:pPr>
            <a:r>
              <a:t/>
            </a:r>
            <a:endParaRPr b="0" i="0" sz="1650" u="none" cap="none" strike="noStrike">
              <a:solidFill>
                <a:schemeClr val="dk1"/>
              </a:solidFill>
              <a:latin typeface="Trebuchet MS"/>
              <a:ea typeface="Trebuchet MS"/>
              <a:cs typeface="Trebuchet MS"/>
              <a:sym typeface="Trebuchet MS"/>
            </a:endParaRPr>
          </a:p>
          <a:p>
            <a:pPr indent="0" lvl="0" marL="12700" marR="8255" rtl="0" algn="l">
              <a:lnSpc>
                <a:spcPct val="107722"/>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Essa abordagem híbrida é denominada Modelo de Threads N:M, onde N threads  de usuário são mapeados em M &lt;= N threads de núcleo.</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5"/>
          <p:cNvSpPr txBox="1"/>
          <p:nvPr>
            <p:ph type="title"/>
          </p:nvPr>
        </p:nvSpPr>
        <p:spPr>
          <a:xfrm>
            <a:off x="3140710" y="613054"/>
            <a:ext cx="2776220" cy="546100"/>
          </a:xfrm>
          <a:prstGeom prst="rect">
            <a:avLst/>
          </a:prstGeom>
          <a:noFill/>
          <a:ln>
            <a:noFill/>
          </a:ln>
        </p:spPr>
        <p:txBody>
          <a:bodyPr anchorCtr="0" anchor="t" bIns="0" lIns="0" spcFirstLastPara="1" rIns="0" wrap="square" tIns="43800">
            <a:spAutoFit/>
          </a:bodyPr>
          <a:lstStyle/>
          <a:p>
            <a:pPr indent="-1183640" lvl="0" marL="1195705" marR="5080" rtl="0" algn="l">
              <a:lnSpc>
                <a:spcPct val="107722"/>
              </a:lnSpc>
              <a:spcBef>
                <a:spcPts val="0"/>
              </a:spcBef>
              <a:spcAft>
                <a:spcPts val="0"/>
              </a:spcAft>
              <a:buSzPts val="1400"/>
              <a:buNone/>
            </a:pPr>
            <a:r>
              <a:rPr lang="en-US" sz="1800"/>
              <a:t>MODELO DE THREADS  N:M</a:t>
            </a:r>
            <a:endParaRPr sz="1800"/>
          </a:p>
        </p:txBody>
      </p:sp>
      <p:sp>
        <p:nvSpPr>
          <p:cNvPr id="256" name="Google Shape;256;p35"/>
          <p:cNvSpPr/>
          <p:nvPr/>
        </p:nvSpPr>
        <p:spPr>
          <a:xfrm>
            <a:off x="1653539" y="1485544"/>
            <a:ext cx="5829300" cy="52908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ph type="title"/>
          </p:nvPr>
        </p:nvSpPr>
        <p:spPr>
          <a:xfrm>
            <a:off x="839469" y="319684"/>
            <a:ext cx="7326630" cy="904240"/>
          </a:xfrm>
          <a:prstGeom prst="rect">
            <a:avLst/>
          </a:prstGeom>
          <a:noFill/>
          <a:ln>
            <a:noFill/>
          </a:ln>
        </p:spPr>
        <p:txBody>
          <a:bodyPr anchorCtr="0" anchor="t" bIns="0" lIns="0" spcFirstLastPara="1" rIns="0" wrap="square" tIns="16500">
            <a:spAutoFit/>
          </a:bodyPr>
          <a:lstStyle/>
          <a:p>
            <a:pPr indent="0" lvl="0" marL="3175" rtl="0" algn="ctr">
              <a:lnSpc>
                <a:spcPct val="100000"/>
              </a:lnSpc>
              <a:spcBef>
                <a:spcPts val="0"/>
              </a:spcBef>
              <a:spcAft>
                <a:spcPts val="0"/>
              </a:spcAft>
              <a:buSzPts val="1400"/>
              <a:buNone/>
            </a:pPr>
            <a:r>
              <a:rPr lang="en-US" sz="2850"/>
              <a:t>MODELO DE THREADS</a:t>
            </a:r>
            <a:endParaRPr sz="2850"/>
          </a:p>
          <a:p>
            <a:pPr indent="0" lvl="0" marL="0" rtl="0" algn="ctr">
              <a:lnSpc>
                <a:spcPct val="100000"/>
              </a:lnSpc>
              <a:spcBef>
                <a:spcPts val="40"/>
              </a:spcBef>
              <a:spcAft>
                <a:spcPts val="0"/>
              </a:spcAft>
              <a:buSzPts val="1400"/>
              <a:buNone/>
            </a:pPr>
            <a:r>
              <a:rPr lang="en-US" sz="2850"/>
              <a:t>N:M OU IMPLEMENTAÇÕES HÍBRIDAS</a:t>
            </a:r>
            <a:endParaRPr sz="2850"/>
          </a:p>
        </p:txBody>
      </p:sp>
      <p:sp>
        <p:nvSpPr>
          <p:cNvPr id="262" name="Google Shape;262;p36"/>
          <p:cNvSpPr txBox="1"/>
          <p:nvPr/>
        </p:nvSpPr>
        <p:spPr>
          <a:xfrm>
            <a:off x="609600" y="6128664"/>
            <a:ext cx="6753859" cy="275590"/>
          </a:xfrm>
          <a:prstGeom prst="rect">
            <a:avLst/>
          </a:prstGeom>
          <a:noFill/>
          <a:ln>
            <a:noFill/>
          </a:ln>
        </p:spPr>
        <p:txBody>
          <a:bodyPr anchorCtr="0" anchor="t" bIns="0" lIns="0" spcFirstLastPara="1" rIns="0" wrap="square" tIns="11425">
            <a:spAutoFit/>
          </a:bodyPr>
          <a:lstStyle/>
          <a:p>
            <a:pPr indent="0" lvl="0" marL="12700" marR="0" rtl="0" algn="l">
              <a:lnSpc>
                <a:spcPct val="100000"/>
              </a:lnSpc>
              <a:spcBef>
                <a:spcPts val="0"/>
              </a:spcBef>
              <a:spcAft>
                <a:spcPts val="0"/>
              </a:spcAft>
              <a:buClr>
                <a:srgbClr val="000000"/>
              </a:buClr>
              <a:buSzPts val="1650"/>
              <a:buFont typeface="Arial"/>
              <a:buNone/>
            </a:pPr>
            <a:r>
              <a:rPr b="0" i="0" lang="en-US" sz="1650" u="none" cap="none" strike="noStrike">
                <a:solidFill>
                  <a:srgbClr val="FFFFFF"/>
                </a:solidFill>
                <a:latin typeface="Trebuchet MS"/>
                <a:ea typeface="Trebuchet MS"/>
                <a:cs typeface="Trebuchet MS"/>
                <a:sym typeface="Trebuchet MS"/>
              </a:rPr>
              <a:t>Multiplexar threads no espaço do usuário dentro de threads do núcleo</a:t>
            </a:r>
            <a:endParaRPr b="0" i="0" sz="1650" u="none" cap="none" strike="noStrike">
              <a:solidFill>
                <a:schemeClr val="dk1"/>
              </a:solidFill>
              <a:latin typeface="Trebuchet MS"/>
              <a:ea typeface="Trebuchet MS"/>
              <a:cs typeface="Trebuchet MS"/>
              <a:sym typeface="Trebuchet MS"/>
            </a:endParaRPr>
          </a:p>
        </p:txBody>
      </p:sp>
      <p:sp>
        <p:nvSpPr>
          <p:cNvPr id="263" name="Google Shape;263;p36"/>
          <p:cNvSpPr/>
          <p:nvPr/>
        </p:nvSpPr>
        <p:spPr>
          <a:xfrm>
            <a:off x="726440" y="1420774"/>
            <a:ext cx="7559040" cy="446024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9"/>
          <p:cNvSpPr txBox="1"/>
          <p:nvPr>
            <p:ph type="title"/>
          </p:nvPr>
        </p:nvSpPr>
        <p:spPr>
          <a:xfrm>
            <a:off x="3141979" y="891184"/>
            <a:ext cx="2851150"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THREADS</a:t>
            </a:r>
            <a:endParaRPr sz="4300"/>
          </a:p>
        </p:txBody>
      </p:sp>
      <p:sp>
        <p:nvSpPr>
          <p:cNvPr id="51" name="Google Shape;51;p19"/>
          <p:cNvSpPr/>
          <p:nvPr/>
        </p:nvSpPr>
        <p:spPr>
          <a:xfrm>
            <a:off x="692150" y="1729384"/>
            <a:ext cx="2040889" cy="36779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9"/>
          <p:cNvSpPr txBox="1"/>
          <p:nvPr/>
        </p:nvSpPr>
        <p:spPr>
          <a:xfrm>
            <a:off x="1042669" y="2660294"/>
            <a:ext cx="1398905" cy="1779270"/>
          </a:xfrm>
          <a:prstGeom prst="rect">
            <a:avLst/>
          </a:prstGeom>
          <a:noFill/>
          <a:ln>
            <a:noFill/>
          </a:ln>
        </p:spPr>
        <p:txBody>
          <a:bodyPr anchorCtr="0" anchor="t" bIns="0" lIns="0" spcFirstLastPara="1" rIns="0" wrap="square" tIns="40000">
            <a:spAutoFit/>
          </a:bodyPr>
          <a:lstStyle/>
          <a:p>
            <a:pPr indent="0" lvl="0" marL="12700" marR="5080" rtl="0" algn="ctr">
              <a:lnSpc>
                <a:spcPct val="899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Os primeiros  sistemas  operacionais  suportavam  apenas uma  tarefa por  processo.</a:t>
            </a:r>
            <a:endParaRPr b="0" i="0" sz="1800" u="none" cap="none" strike="noStrike">
              <a:solidFill>
                <a:schemeClr val="dk1"/>
              </a:solidFill>
              <a:latin typeface="Trebuchet MS"/>
              <a:ea typeface="Trebuchet MS"/>
              <a:cs typeface="Trebuchet MS"/>
              <a:sym typeface="Trebuchet MS"/>
            </a:endParaRPr>
          </a:p>
        </p:txBody>
      </p:sp>
      <p:sp>
        <p:nvSpPr>
          <p:cNvPr id="53" name="Google Shape;53;p19"/>
          <p:cNvSpPr/>
          <p:nvPr/>
        </p:nvSpPr>
        <p:spPr>
          <a:xfrm>
            <a:off x="2937510" y="3249574"/>
            <a:ext cx="433069" cy="63627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9"/>
          <p:cNvSpPr/>
          <p:nvPr/>
        </p:nvSpPr>
        <p:spPr>
          <a:xfrm>
            <a:off x="3550920" y="1729384"/>
            <a:ext cx="2040889" cy="367791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5" name="Google Shape;55;p19"/>
          <p:cNvSpPr txBox="1"/>
          <p:nvPr/>
        </p:nvSpPr>
        <p:spPr>
          <a:xfrm>
            <a:off x="3733800" y="2537104"/>
            <a:ext cx="1732280" cy="2026920"/>
          </a:xfrm>
          <a:prstGeom prst="rect">
            <a:avLst/>
          </a:prstGeom>
          <a:noFill/>
          <a:ln>
            <a:noFill/>
          </a:ln>
        </p:spPr>
        <p:txBody>
          <a:bodyPr anchorCtr="0" anchor="t" bIns="0" lIns="0" spcFirstLastPara="1" rIns="0" wrap="square" tIns="40000">
            <a:spAutoFit/>
          </a:bodyPr>
          <a:lstStyle/>
          <a:p>
            <a:pPr indent="634" lvl="0" marL="12700" marR="5080" rtl="0" algn="ctr">
              <a:lnSpc>
                <a:spcPct val="899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À medida em  que as  aplicações se  tornavam mais  complexas, essa  limitação se  tornou um claro  inconveniente.</a:t>
            </a:r>
            <a:endParaRPr b="0" i="0" sz="1800" u="none" cap="none" strike="noStrike">
              <a:solidFill>
                <a:schemeClr val="dk1"/>
              </a:solidFill>
              <a:latin typeface="Trebuchet MS"/>
              <a:ea typeface="Trebuchet MS"/>
              <a:cs typeface="Trebuchet MS"/>
              <a:sym typeface="Trebuchet MS"/>
            </a:endParaRPr>
          </a:p>
        </p:txBody>
      </p:sp>
      <p:sp>
        <p:nvSpPr>
          <p:cNvPr id="56" name="Google Shape;56;p19"/>
          <p:cNvSpPr/>
          <p:nvPr/>
        </p:nvSpPr>
        <p:spPr>
          <a:xfrm>
            <a:off x="5796279" y="3249574"/>
            <a:ext cx="431800" cy="636270"/>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7" name="Google Shape;57;p19"/>
          <p:cNvSpPr/>
          <p:nvPr/>
        </p:nvSpPr>
        <p:spPr>
          <a:xfrm>
            <a:off x="6409689" y="1729384"/>
            <a:ext cx="2040889" cy="367791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 name="Google Shape;58;p19"/>
          <p:cNvSpPr txBox="1"/>
          <p:nvPr/>
        </p:nvSpPr>
        <p:spPr>
          <a:xfrm>
            <a:off x="6616700" y="2044344"/>
            <a:ext cx="1684020" cy="3012440"/>
          </a:xfrm>
          <a:prstGeom prst="rect">
            <a:avLst/>
          </a:prstGeom>
          <a:noFill/>
          <a:ln>
            <a:noFill/>
          </a:ln>
        </p:spPr>
        <p:txBody>
          <a:bodyPr anchorCtr="0" anchor="t" bIns="0" lIns="0" spcFirstLastPara="1" rIns="0" wrap="square" tIns="40000">
            <a:spAutoFit/>
          </a:bodyPr>
          <a:lstStyle/>
          <a:p>
            <a:pPr indent="0" lvl="0" marL="12700" marR="5080" rtl="0" algn="ctr">
              <a:lnSpc>
                <a:spcPct val="89900"/>
              </a:lnSpc>
              <a:spcBef>
                <a:spcPts val="0"/>
              </a:spcBef>
              <a:spcAft>
                <a:spcPts val="0"/>
              </a:spcAft>
              <a:buClr>
                <a:srgbClr val="000000"/>
              </a:buClr>
              <a:buSzPts val="1800"/>
              <a:buFont typeface="Arial"/>
              <a:buNone/>
            </a:pPr>
            <a:r>
              <a:rPr b="0" i="0" lang="en-US" sz="1800" u="none" cap="none" strike="noStrike">
                <a:solidFill>
                  <a:schemeClr val="dk1"/>
                </a:solidFill>
                <a:latin typeface="Trebuchet MS"/>
                <a:ea typeface="Trebuchet MS"/>
                <a:cs typeface="Trebuchet MS"/>
                <a:sym typeface="Trebuchet MS"/>
              </a:rPr>
              <a:t>Demandas  atuais  evidenciaram a  necessidade de  suportar mais  de uma tarefa  operando no  mesmo  contexto, ou  seja, dentro do  mesmo  processo.</a:t>
            </a:r>
            <a:endParaRPr b="0" i="0" sz="1800" u="none" cap="none" strike="noStrike">
              <a:solidFill>
                <a:schemeClr val="dk1"/>
              </a:solidFill>
              <a:latin typeface="Trebuchet MS"/>
              <a:ea typeface="Trebuchet MS"/>
              <a:cs typeface="Trebuchet MS"/>
              <a:sym typeface="Trebuchet MS"/>
            </a:endParaRPr>
          </a:p>
        </p:txBody>
      </p:sp>
      <p:sp>
        <p:nvSpPr>
          <p:cNvPr id="59" name="Google Shape;59;p19"/>
          <p:cNvSpPr txBox="1"/>
          <p:nvPr/>
        </p:nvSpPr>
        <p:spPr>
          <a:xfrm>
            <a:off x="755650" y="5766714"/>
            <a:ext cx="7571105" cy="63500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É uma forma de um </a:t>
            </a:r>
            <a:r>
              <a:rPr b="1" i="1" lang="en-US" sz="2000" u="none" cap="none" strike="noStrike">
                <a:solidFill>
                  <a:srgbClr val="FFFF00"/>
                </a:solidFill>
                <a:latin typeface="Arial"/>
                <a:ea typeface="Arial"/>
                <a:cs typeface="Arial"/>
                <a:sym typeface="Arial"/>
              </a:rPr>
              <a:t>processo </a:t>
            </a:r>
            <a:r>
              <a:rPr b="0" i="0" lang="en-US" sz="2000" u="none" cap="none" strike="noStrike">
                <a:solidFill>
                  <a:srgbClr val="FFFFFF"/>
                </a:solidFill>
                <a:latin typeface="Arial"/>
                <a:ea typeface="Arial"/>
                <a:cs typeface="Arial"/>
                <a:sym typeface="Arial"/>
              </a:rPr>
              <a:t>dividir a si mesmo em duas ou mais  tarefas que podem ser executadas de forma concorrente.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7"/>
          <p:cNvSpPr txBox="1"/>
          <p:nvPr>
            <p:ph type="title"/>
          </p:nvPr>
        </p:nvSpPr>
        <p:spPr>
          <a:xfrm>
            <a:off x="951230" y="304800"/>
            <a:ext cx="7125970" cy="994503"/>
          </a:xfrm>
          <a:prstGeom prst="rect">
            <a:avLst/>
          </a:prstGeom>
          <a:noFill/>
          <a:ln>
            <a:noFill/>
          </a:ln>
        </p:spPr>
        <p:txBody>
          <a:bodyPr anchorCtr="0" anchor="t" bIns="0" lIns="0" spcFirstLastPara="1" rIns="0" wrap="square" tIns="70475">
            <a:spAutoFit/>
          </a:bodyPr>
          <a:lstStyle/>
          <a:p>
            <a:pPr indent="-593090" lvl="0" marL="605790" marR="5080" rtl="0" algn="ctr">
              <a:lnSpc>
                <a:spcPct val="108181"/>
              </a:lnSpc>
              <a:spcBef>
                <a:spcPts val="0"/>
              </a:spcBef>
              <a:spcAft>
                <a:spcPts val="0"/>
              </a:spcAft>
              <a:buSzPts val="1400"/>
              <a:buNone/>
            </a:pPr>
            <a:r>
              <a:rPr lang="en-US"/>
              <a:t>QUADRO COMPARATIVO DOS  MODELOS DE THREADS</a:t>
            </a:r>
            <a:endParaRPr/>
          </a:p>
        </p:txBody>
      </p:sp>
      <p:sp>
        <p:nvSpPr>
          <p:cNvPr id="269" name="Google Shape;269;p37"/>
          <p:cNvSpPr/>
          <p:nvPr/>
        </p:nvSpPr>
        <p:spPr>
          <a:xfrm>
            <a:off x="951230" y="1485544"/>
            <a:ext cx="7258050" cy="52959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8"/>
          <p:cNvSpPr txBox="1"/>
          <p:nvPr>
            <p:ph type="title"/>
          </p:nvPr>
        </p:nvSpPr>
        <p:spPr>
          <a:xfrm>
            <a:off x="2493010" y="460654"/>
            <a:ext cx="4146550"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USO DE THREADS</a:t>
            </a:r>
            <a:endParaRPr sz="3400"/>
          </a:p>
        </p:txBody>
      </p:sp>
      <p:sp>
        <p:nvSpPr>
          <p:cNvPr id="275" name="Google Shape;275;p38"/>
          <p:cNvSpPr/>
          <p:nvPr/>
        </p:nvSpPr>
        <p:spPr>
          <a:xfrm>
            <a:off x="394970" y="1488084"/>
            <a:ext cx="8281670" cy="0"/>
          </a:xfrm>
          <a:custGeom>
            <a:rect b="b" l="l" r="r" t="t"/>
            <a:pathLst>
              <a:path extrusionOk="0" h="120000" w="8281670">
                <a:moveTo>
                  <a:pt x="0" y="0"/>
                </a:moveTo>
                <a:lnTo>
                  <a:pt x="8281670" y="0"/>
                </a:lnTo>
              </a:path>
            </a:pathLst>
          </a:custGeom>
          <a:noFill/>
          <a:ln cap="flat" cmpd="sng" w="1902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6" name="Google Shape;276;p38"/>
          <p:cNvSpPr txBox="1"/>
          <p:nvPr/>
        </p:nvSpPr>
        <p:spPr>
          <a:xfrm>
            <a:off x="452119" y="1512214"/>
            <a:ext cx="60744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Threads são úteis nos navegadores para World Wide Web.</a:t>
            </a:r>
            <a:endParaRPr b="0" i="0" sz="1800" u="none" cap="none" strike="noStrike">
              <a:solidFill>
                <a:schemeClr val="dk1"/>
              </a:solidFill>
              <a:latin typeface="Trebuchet MS"/>
              <a:ea typeface="Trebuchet MS"/>
              <a:cs typeface="Trebuchet MS"/>
              <a:sym typeface="Trebuchet MS"/>
            </a:endParaRPr>
          </a:p>
        </p:txBody>
      </p:sp>
      <p:sp>
        <p:nvSpPr>
          <p:cNvPr id="277" name="Google Shape;277;p38"/>
          <p:cNvSpPr/>
          <p:nvPr/>
        </p:nvSpPr>
        <p:spPr>
          <a:xfrm>
            <a:off x="394970" y="2507894"/>
            <a:ext cx="8281670" cy="1270"/>
          </a:xfrm>
          <a:custGeom>
            <a:rect b="b" l="l" r="r" t="t"/>
            <a:pathLst>
              <a:path extrusionOk="0" h="1269" w="8281670">
                <a:moveTo>
                  <a:pt x="0" y="0"/>
                </a:moveTo>
                <a:lnTo>
                  <a:pt x="8281670" y="1270"/>
                </a:lnTo>
              </a:path>
            </a:pathLst>
          </a:custGeom>
          <a:noFill/>
          <a:ln cap="flat" cmpd="sng" w="1902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8" name="Google Shape;278;p38"/>
          <p:cNvSpPr/>
          <p:nvPr/>
        </p:nvSpPr>
        <p:spPr>
          <a:xfrm>
            <a:off x="394970" y="3360064"/>
            <a:ext cx="8281670" cy="1270"/>
          </a:xfrm>
          <a:custGeom>
            <a:rect b="b" l="l" r="r" t="t"/>
            <a:pathLst>
              <a:path extrusionOk="0" h="1270" w="8281670">
                <a:moveTo>
                  <a:pt x="0" y="0"/>
                </a:moveTo>
                <a:lnTo>
                  <a:pt x="8281670" y="1269"/>
                </a:lnTo>
              </a:path>
            </a:pathLst>
          </a:custGeom>
          <a:noFill/>
          <a:ln cap="flat" cmpd="sng" w="1902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9" name="Google Shape;279;p38"/>
          <p:cNvSpPr/>
          <p:nvPr/>
        </p:nvSpPr>
        <p:spPr>
          <a:xfrm>
            <a:off x="394970" y="4439564"/>
            <a:ext cx="8281670" cy="1270"/>
          </a:xfrm>
          <a:custGeom>
            <a:rect b="b" l="l" r="r" t="t"/>
            <a:pathLst>
              <a:path extrusionOk="0" h="1270" w="8281670">
                <a:moveTo>
                  <a:pt x="0" y="0"/>
                </a:moveTo>
                <a:lnTo>
                  <a:pt x="8281670" y="1269"/>
                </a:lnTo>
              </a:path>
            </a:pathLst>
          </a:custGeom>
          <a:noFill/>
          <a:ln cap="flat" cmpd="sng" w="1902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80" name="Google Shape;280;p38"/>
          <p:cNvSpPr txBox="1"/>
          <p:nvPr/>
        </p:nvSpPr>
        <p:spPr>
          <a:xfrm>
            <a:off x="452119" y="2533294"/>
            <a:ext cx="8118475" cy="34645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Páginas Web contêm várias pequenas imagens.</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35"/>
              </a:spcBef>
              <a:spcAft>
                <a:spcPts val="0"/>
              </a:spcAft>
              <a:buClr>
                <a:srgbClr val="000000"/>
              </a:buClr>
              <a:buSzPts val="2000"/>
              <a:buFont typeface="Arial"/>
              <a:buNone/>
            </a:pPr>
            <a:r>
              <a:t/>
            </a:r>
            <a:endParaRPr b="0" i="0" sz="2000" u="none" cap="none" strike="noStrike">
              <a:solidFill>
                <a:schemeClr val="dk1"/>
              </a:solidFill>
              <a:latin typeface="Trebuchet MS"/>
              <a:ea typeface="Trebuchet MS"/>
              <a:cs typeface="Trebuchet MS"/>
              <a:sym typeface="Trebuchet MS"/>
            </a:endParaRPr>
          </a:p>
          <a:p>
            <a:pPr indent="0" lvl="0" marL="12700" marR="5080" rtl="0" algn="l">
              <a:lnSpc>
                <a:spcPct val="107722"/>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Para cada imagem em uma página da Web, o navegador deve configurar uma  conexão separada com o site da página e requisitar a imagem.</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100"/>
              <a:buFont typeface="Arial"/>
              <a:buNone/>
            </a:pPr>
            <a:r>
              <a:t/>
            </a:r>
            <a:endParaRPr b="0" i="0" sz="21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Clr>
                <a:srgbClr val="000000"/>
              </a:buClr>
              <a:buSzPts val="1850"/>
              <a:buFont typeface="Arial"/>
              <a:buNone/>
            </a:pPr>
            <a:r>
              <a:t/>
            </a:r>
            <a:endParaRPr b="0" i="0" sz="1850" u="none" cap="none" strike="noStrike">
              <a:solidFill>
                <a:schemeClr val="dk1"/>
              </a:solidFill>
              <a:latin typeface="Trebuchet MS"/>
              <a:ea typeface="Trebuchet MS"/>
              <a:cs typeface="Trebuchet MS"/>
              <a:sym typeface="Trebuchet MS"/>
            </a:endParaRPr>
          </a:p>
          <a:p>
            <a:pPr indent="0" lvl="0" marL="12700" marR="216534" rtl="0" algn="l">
              <a:lnSpc>
                <a:spcPct val="89900"/>
              </a:lnSpc>
              <a:spcBef>
                <a:spcPts val="0"/>
              </a:spcBef>
              <a:spcAft>
                <a:spcPts val="0"/>
              </a:spcAft>
              <a:buClr>
                <a:srgbClr val="000000"/>
              </a:buClr>
              <a:buSzPts val="1800"/>
              <a:buFont typeface="Arial"/>
              <a:buNone/>
            </a:pPr>
            <a:r>
              <a:rPr b="0" i="0" lang="en-US" sz="1800" u="none" cap="none" strike="noStrike">
                <a:solidFill>
                  <a:srgbClr val="FFFFFF"/>
                </a:solidFill>
                <a:latin typeface="Trebuchet MS"/>
                <a:ea typeface="Trebuchet MS"/>
                <a:cs typeface="Trebuchet MS"/>
                <a:sym typeface="Trebuchet MS"/>
              </a:rPr>
              <a:t>Muito tempo é desperdiçado, estabelecendo e liberando todas essas  conexões. Por ter múltiplos threads dentro do navegador, muitas imagens  podem ser solicitadas ao mesmo tempo acelerando significamente o  desempenho na maioria dos casos, uma vez que com imagens pequenas, o  tempo de configuração é o fator limitante, não a velocidade da linha de  transmissão.</a:t>
            </a:r>
            <a:endParaRPr b="0" i="0" sz="18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ph type="title"/>
          </p:nvPr>
        </p:nvSpPr>
        <p:spPr>
          <a:xfrm>
            <a:off x="2491739" y="500024"/>
            <a:ext cx="4146550"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USO DE THREADS</a:t>
            </a:r>
            <a:endParaRPr sz="3400"/>
          </a:p>
        </p:txBody>
      </p:sp>
      <p:sp>
        <p:nvSpPr>
          <p:cNvPr id="286" name="Google Shape;286;p39"/>
          <p:cNvSpPr txBox="1"/>
          <p:nvPr/>
        </p:nvSpPr>
        <p:spPr>
          <a:xfrm>
            <a:off x="3089910" y="6201054"/>
            <a:ext cx="3050540" cy="33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Trebuchet MS"/>
                <a:ea typeface="Trebuchet MS"/>
                <a:cs typeface="Trebuchet MS"/>
                <a:sym typeface="Trebuchet MS"/>
              </a:rPr>
              <a:t>Servidor WEB multithread</a:t>
            </a:r>
            <a:endParaRPr b="0" i="0" sz="2000" u="none" cap="none" strike="noStrike">
              <a:solidFill>
                <a:schemeClr val="dk1"/>
              </a:solidFill>
              <a:latin typeface="Trebuchet MS"/>
              <a:ea typeface="Trebuchet MS"/>
              <a:cs typeface="Trebuchet MS"/>
              <a:sym typeface="Trebuchet MS"/>
            </a:endParaRPr>
          </a:p>
        </p:txBody>
      </p:sp>
      <p:sp>
        <p:nvSpPr>
          <p:cNvPr id="287" name="Google Shape;287;p39"/>
          <p:cNvSpPr/>
          <p:nvPr/>
        </p:nvSpPr>
        <p:spPr>
          <a:xfrm>
            <a:off x="881380" y="1342034"/>
            <a:ext cx="7369809" cy="482346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631190" y="500024"/>
            <a:ext cx="8009890" cy="5435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3400"/>
              <a:t>THREADS: POSSÍVEIS PROBLEMAS</a:t>
            </a:r>
            <a:endParaRPr sz="3400"/>
          </a:p>
        </p:txBody>
      </p:sp>
      <p:sp>
        <p:nvSpPr>
          <p:cNvPr id="293" name="Google Shape;293;p40"/>
          <p:cNvSpPr/>
          <p:nvPr/>
        </p:nvSpPr>
        <p:spPr>
          <a:xfrm>
            <a:off x="179069" y="1787804"/>
            <a:ext cx="8713470" cy="8839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4" name="Google Shape;294;p40"/>
          <p:cNvSpPr/>
          <p:nvPr/>
        </p:nvSpPr>
        <p:spPr>
          <a:xfrm>
            <a:off x="179069" y="3528974"/>
            <a:ext cx="8713470" cy="112522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95" name="Google Shape;295;p40"/>
          <p:cNvSpPr txBox="1"/>
          <p:nvPr/>
        </p:nvSpPr>
        <p:spPr>
          <a:xfrm>
            <a:off x="325120" y="1968144"/>
            <a:ext cx="8051165" cy="3733800"/>
          </a:xfrm>
          <a:prstGeom prst="rect">
            <a:avLst/>
          </a:prstGeom>
          <a:noFill/>
          <a:ln>
            <a:noFill/>
          </a:ln>
        </p:spPr>
        <p:txBody>
          <a:bodyPr anchorCtr="0" anchor="t" bIns="0" lIns="0" spcFirstLastPara="1" rIns="0" wrap="square" tIns="12700">
            <a:spAutoFit/>
          </a:bodyPr>
          <a:lstStyle/>
          <a:p>
            <a:pPr indent="0" lvl="0" marL="50800" marR="0" rtl="0" algn="l">
              <a:lnSpc>
                <a:spcPct val="100000"/>
              </a:lnSpc>
              <a:spcBef>
                <a:spcPts val="0"/>
              </a:spcBef>
              <a:spcAft>
                <a:spcPts val="0"/>
              </a:spcAft>
              <a:buClr>
                <a:srgbClr val="000000"/>
              </a:buClr>
              <a:buSzPts val="2900"/>
              <a:buFont typeface="Arial"/>
              <a:buNone/>
            </a:pPr>
            <a:r>
              <a:rPr b="0" i="0" lang="en-US" sz="2900" u="none" cap="none" strike="noStrike">
                <a:solidFill>
                  <a:schemeClr val="dk1"/>
                </a:solidFill>
                <a:latin typeface="Trebuchet MS"/>
                <a:ea typeface="Trebuchet MS"/>
                <a:cs typeface="Trebuchet MS"/>
                <a:sym typeface="Trebuchet MS"/>
              </a:rPr>
              <a:t>Uso incorreto dos recursos compartilhados</a:t>
            </a:r>
            <a:endParaRPr b="0" i="0" sz="2900" u="none" cap="none" strike="noStrike">
              <a:solidFill>
                <a:schemeClr val="dk1"/>
              </a:solidFill>
              <a:latin typeface="Trebuchet MS"/>
              <a:ea typeface="Trebuchet MS"/>
              <a:cs typeface="Trebuchet MS"/>
              <a:sym typeface="Trebuchet MS"/>
            </a:endParaRPr>
          </a:p>
          <a:p>
            <a:pPr indent="-228600" lvl="0" marL="358775" marR="492125" rtl="0" algn="l">
              <a:lnSpc>
                <a:spcPct val="107826"/>
              </a:lnSpc>
              <a:spcBef>
                <a:spcPts val="2255"/>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Ex: um thread fecha um arquivo e o outro tenta buscar  dados no arquivo fechado.</a:t>
            </a:r>
            <a:endParaRPr b="0" i="0" sz="23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FFFFFF"/>
              </a:buClr>
              <a:buSzPts val="2400"/>
              <a:buFont typeface="Noto Sans Symbols"/>
              <a:buNone/>
            </a:pPr>
            <a:r>
              <a:t/>
            </a:r>
            <a:endParaRPr b="0" i="0" sz="2400" u="none" cap="none" strike="noStrike">
              <a:solidFill>
                <a:schemeClr val="dk1"/>
              </a:solidFill>
              <a:latin typeface="Trebuchet MS"/>
              <a:ea typeface="Trebuchet MS"/>
              <a:cs typeface="Trebuchet MS"/>
              <a:sym typeface="Trebuchet MS"/>
            </a:endParaRPr>
          </a:p>
          <a:p>
            <a:pPr indent="0" lvl="0" marL="73025" marR="1015364" rtl="0" algn="l">
              <a:lnSpc>
                <a:spcPct val="107931"/>
              </a:lnSpc>
              <a:spcBef>
                <a:spcPts val="5"/>
              </a:spcBef>
              <a:spcAft>
                <a:spcPts val="0"/>
              </a:spcAft>
              <a:buClr>
                <a:srgbClr val="000000"/>
              </a:buClr>
              <a:buSzPts val="2900"/>
              <a:buFont typeface="Arial"/>
              <a:buNone/>
            </a:pPr>
            <a:r>
              <a:rPr b="0" i="0" lang="en-US" sz="2900" u="none" cap="none" strike="noStrike">
                <a:solidFill>
                  <a:schemeClr val="dk1"/>
                </a:solidFill>
                <a:latin typeface="Trebuchet MS"/>
                <a:ea typeface="Trebuchet MS"/>
                <a:cs typeface="Trebuchet MS"/>
                <a:sym typeface="Trebuchet MS"/>
              </a:rPr>
              <a:t>Comportamento na criação de processos  multithreaded</a:t>
            </a:r>
            <a:endParaRPr b="0" i="0" sz="2900" u="none" cap="none" strike="noStrike">
              <a:solidFill>
                <a:schemeClr val="dk1"/>
              </a:solidFill>
              <a:latin typeface="Trebuchet MS"/>
              <a:ea typeface="Trebuchet MS"/>
              <a:cs typeface="Trebuchet MS"/>
              <a:sym typeface="Trebuchet MS"/>
            </a:endParaRPr>
          </a:p>
          <a:p>
            <a:pPr indent="-228600" lvl="0" marL="358775" marR="43180" rtl="0" algn="l">
              <a:lnSpc>
                <a:spcPct val="107826"/>
              </a:lnSpc>
              <a:spcBef>
                <a:spcPts val="1590"/>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Dois processos com vários threads cada um, acessando e  bloqueando algum dispositivo (ex: teclado).</a:t>
            </a:r>
            <a:endParaRPr b="0" i="0" sz="2300" u="none" cap="none" strike="noStrike">
              <a:solidFill>
                <a:schemeClr val="dk1"/>
              </a:solidFill>
              <a:latin typeface="Trebuchet MS"/>
              <a:ea typeface="Trebuchet MS"/>
              <a:cs typeface="Trebuchet MS"/>
              <a:sym typeface="Trebuchet MS"/>
            </a:endParaRPr>
          </a:p>
          <a:p>
            <a:pPr indent="-229234" lvl="1" marL="588010" marR="0" rtl="0" algn="l">
              <a:lnSpc>
                <a:spcPct val="100000"/>
              </a:lnSpc>
              <a:spcBef>
                <a:spcPts val="140"/>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Para quem os dados irão? Pai? Filho? Os dois?</a:t>
            </a:r>
            <a:endParaRPr b="0" i="0" sz="23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2540000" y="229514"/>
            <a:ext cx="4205605" cy="770890"/>
          </a:xfrm>
          <a:prstGeom prst="rect">
            <a:avLst/>
          </a:prstGeom>
          <a:noFill/>
          <a:ln>
            <a:noFill/>
          </a:ln>
        </p:spPr>
        <p:txBody>
          <a:bodyPr anchorCtr="0" anchor="t" bIns="0" lIns="0" spcFirstLastPara="1" rIns="0" wrap="square" tIns="26025">
            <a:spAutoFit/>
          </a:bodyPr>
          <a:lstStyle/>
          <a:p>
            <a:pPr indent="969010" lvl="0" marL="12700" marR="5080" rtl="0" algn="l">
              <a:lnSpc>
                <a:spcPct val="119591"/>
              </a:lnSpc>
              <a:spcBef>
                <a:spcPts val="0"/>
              </a:spcBef>
              <a:spcAft>
                <a:spcPts val="0"/>
              </a:spcAft>
              <a:buSzPts val="1400"/>
              <a:buNone/>
            </a:pPr>
            <a:r>
              <a:rPr lang="en-US" sz="2450"/>
              <a:t>RESUMINDO…  MODELO DE THREAD N:1</a:t>
            </a:r>
            <a:endParaRPr sz="2450"/>
          </a:p>
        </p:txBody>
      </p:sp>
      <p:sp>
        <p:nvSpPr>
          <p:cNvPr id="301" name="Google Shape;301;p41"/>
          <p:cNvSpPr/>
          <p:nvPr/>
        </p:nvSpPr>
        <p:spPr>
          <a:xfrm>
            <a:off x="179069" y="1707794"/>
            <a:ext cx="8713470" cy="702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2" name="Google Shape;302;p41"/>
          <p:cNvSpPr/>
          <p:nvPr/>
        </p:nvSpPr>
        <p:spPr>
          <a:xfrm>
            <a:off x="179069" y="2496464"/>
            <a:ext cx="8713470" cy="70230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3" name="Google Shape;303;p41"/>
          <p:cNvSpPr/>
          <p:nvPr/>
        </p:nvSpPr>
        <p:spPr>
          <a:xfrm>
            <a:off x="179069" y="4285894"/>
            <a:ext cx="8713470" cy="70103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04" name="Google Shape;304;p41"/>
          <p:cNvSpPr txBox="1"/>
          <p:nvPr/>
        </p:nvSpPr>
        <p:spPr>
          <a:xfrm>
            <a:off x="311150" y="973734"/>
            <a:ext cx="7621270" cy="5436870"/>
          </a:xfrm>
          <a:prstGeom prst="rect">
            <a:avLst/>
          </a:prstGeom>
          <a:noFill/>
          <a:ln>
            <a:noFill/>
          </a:ln>
        </p:spPr>
        <p:txBody>
          <a:bodyPr anchorCtr="0" anchor="t" bIns="0" lIns="0" spcFirstLastPara="1" rIns="0" wrap="square" tIns="12700">
            <a:spAutoFit/>
          </a:bodyPr>
          <a:lstStyle/>
          <a:p>
            <a:pPr indent="0" lvl="0" marL="1172210" marR="0" rtl="0" algn="l">
              <a:lnSpc>
                <a:spcPct val="100000"/>
              </a:lnSpc>
              <a:spcBef>
                <a:spcPts val="0"/>
              </a:spcBef>
              <a:spcAft>
                <a:spcPts val="0"/>
              </a:spcAft>
              <a:buClr>
                <a:srgbClr val="000000"/>
              </a:buClr>
              <a:buSzPts val="2450"/>
              <a:buFont typeface="Arial"/>
              <a:buNone/>
            </a:pPr>
            <a:r>
              <a:rPr b="1" i="0" lang="en-US" sz="2450" u="none" cap="none" strike="noStrike">
                <a:solidFill>
                  <a:srgbClr val="FFFFFF"/>
                </a:solidFill>
                <a:latin typeface="Arial"/>
                <a:ea typeface="Arial"/>
                <a:cs typeface="Arial"/>
                <a:sym typeface="Arial"/>
              </a:rPr>
              <a:t>OU THREADS NO ESPAÇO DO USUÁRIO</a:t>
            </a:r>
            <a:endParaRPr b="0" i="0" sz="2450" u="none" cap="none" strike="noStrike">
              <a:solidFill>
                <a:schemeClr val="dk1"/>
              </a:solidFill>
              <a:latin typeface="Arial"/>
              <a:ea typeface="Arial"/>
              <a:cs typeface="Arial"/>
              <a:sym typeface="Arial"/>
            </a:endParaRPr>
          </a:p>
          <a:p>
            <a:pPr indent="0" lvl="0" marL="50800" marR="401955" rtl="0" algn="l">
              <a:lnSpc>
                <a:spcPct val="172200"/>
              </a:lnSpc>
              <a:spcBef>
                <a:spcPts val="880"/>
              </a:spcBef>
              <a:spcAft>
                <a:spcPts val="0"/>
              </a:spcAft>
              <a:buClr>
                <a:srgbClr val="000000"/>
              </a:buClr>
              <a:buSzPts val="3000"/>
              <a:buFont typeface="Arial"/>
              <a:buNone/>
            </a:pPr>
            <a:r>
              <a:rPr b="0" i="0" lang="en-US" sz="3000" u="none" cap="none" strike="noStrike">
                <a:solidFill>
                  <a:schemeClr val="dk1"/>
                </a:solidFill>
                <a:latin typeface="Trebuchet MS"/>
                <a:ea typeface="Trebuchet MS"/>
                <a:cs typeface="Trebuchet MS"/>
                <a:sym typeface="Trebuchet MS"/>
              </a:rPr>
              <a:t>Usados através de bibliotecas de threads  Mais rápidos</a:t>
            </a:r>
            <a:endParaRPr b="0" i="0" sz="3000" u="none" cap="none" strike="noStrike">
              <a:solidFill>
                <a:schemeClr val="dk1"/>
              </a:solidFill>
              <a:latin typeface="Trebuchet MS"/>
              <a:ea typeface="Trebuchet MS"/>
              <a:cs typeface="Trebuchet MS"/>
              <a:sym typeface="Trebuchet MS"/>
            </a:endParaRPr>
          </a:p>
          <a:p>
            <a:pPr indent="-229234" lvl="0" marL="373380" marR="0" rtl="0" algn="l">
              <a:lnSpc>
                <a:spcPct val="100000"/>
              </a:lnSpc>
              <a:spcBef>
                <a:spcPts val="1180"/>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Sem chamada ao Sistema;</a:t>
            </a:r>
            <a:endParaRPr b="0" i="0" sz="2300" u="none" cap="none" strike="noStrike">
              <a:solidFill>
                <a:schemeClr val="dk1"/>
              </a:solidFill>
              <a:latin typeface="Trebuchet MS"/>
              <a:ea typeface="Trebuchet MS"/>
              <a:cs typeface="Trebuchet MS"/>
              <a:sym typeface="Trebuchet MS"/>
            </a:endParaRPr>
          </a:p>
          <a:p>
            <a:pPr indent="-228600" lvl="0" marL="373380" marR="920114" rtl="0" algn="l">
              <a:lnSpc>
                <a:spcPct val="107826"/>
              </a:lnSpc>
              <a:spcBef>
                <a:spcPts val="495"/>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Possibilidade de se usar diferentes políticas de  escalonamento.</a:t>
            </a:r>
            <a:endParaRPr b="0" i="0" sz="2300" u="none" cap="none" strike="noStrike">
              <a:solidFill>
                <a:schemeClr val="dk1"/>
              </a:solidFill>
              <a:latin typeface="Trebuchet MS"/>
              <a:ea typeface="Trebuchet MS"/>
              <a:cs typeface="Trebuchet MS"/>
              <a:sym typeface="Trebuchet MS"/>
            </a:endParaRPr>
          </a:p>
          <a:p>
            <a:pPr indent="0" lvl="0" marL="50800" marR="0" rtl="0" algn="l">
              <a:lnSpc>
                <a:spcPct val="100000"/>
              </a:lnSpc>
              <a:spcBef>
                <a:spcPts val="1095"/>
              </a:spcBef>
              <a:spcAft>
                <a:spcPts val="0"/>
              </a:spcAft>
              <a:buClr>
                <a:srgbClr val="000000"/>
              </a:buClr>
              <a:buSzPts val="3000"/>
              <a:buFont typeface="Arial"/>
              <a:buNone/>
            </a:pPr>
            <a:r>
              <a:rPr b="0" i="0" lang="en-US" sz="3000" u="none" cap="none" strike="noStrike">
                <a:solidFill>
                  <a:schemeClr val="dk1"/>
                </a:solidFill>
                <a:latin typeface="Trebuchet MS"/>
                <a:ea typeface="Trebuchet MS"/>
                <a:cs typeface="Trebuchet MS"/>
                <a:sym typeface="Trebuchet MS"/>
              </a:rPr>
              <a:t>Problemas com bloqueio por E/S</a:t>
            </a:r>
            <a:endParaRPr b="0" i="0" sz="3000" u="none" cap="none" strike="noStrike">
              <a:solidFill>
                <a:schemeClr val="dk1"/>
              </a:solidFill>
              <a:latin typeface="Trebuchet MS"/>
              <a:ea typeface="Trebuchet MS"/>
              <a:cs typeface="Trebuchet MS"/>
              <a:sym typeface="Trebuchet MS"/>
            </a:endParaRPr>
          </a:p>
          <a:p>
            <a:pPr indent="-229234" lvl="0" marL="373380" marR="0" rtl="0" algn="l">
              <a:lnSpc>
                <a:spcPct val="100000"/>
              </a:lnSpc>
              <a:spcBef>
                <a:spcPts val="1180"/>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O processo inteiro é bloqueado (todos os threads);</a:t>
            </a:r>
            <a:endParaRPr b="0" i="0" sz="2300" u="none" cap="none" strike="noStrike">
              <a:solidFill>
                <a:schemeClr val="dk1"/>
              </a:solidFill>
              <a:latin typeface="Trebuchet MS"/>
              <a:ea typeface="Trebuchet MS"/>
              <a:cs typeface="Trebuchet MS"/>
              <a:sym typeface="Trebuchet MS"/>
            </a:endParaRPr>
          </a:p>
          <a:p>
            <a:pPr indent="-229234" lvl="0" marL="373380" marR="0" rtl="0" algn="l">
              <a:lnSpc>
                <a:spcPct val="100000"/>
              </a:lnSpc>
              <a:spcBef>
                <a:spcPts val="180"/>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O núcleo não pode controlar o quantum de threads;</a:t>
            </a:r>
            <a:endParaRPr b="0" i="0" sz="2300" u="none" cap="none" strike="noStrike">
              <a:solidFill>
                <a:schemeClr val="dk1"/>
              </a:solidFill>
              <a:latin typeface="Trebuchet MS"/>
              <a:ea typeface="Trebuchet MS"/>
              <a:cs typeface="Trebuchet MS"/>
              <a:sym typeface="Trebuchet MS"/>
            </a:endParaRPr>
          </a:p>
          <a:p>
            <a:pPr indent="-228600" lvl="0" marL="373380" marR="509269" rtl="0" algn="l">
              <a:lnSpc>
                <a:spcPct val="107826"/>
              </a:lnSpc>
              <a:spcBef>
                <a:spcPts val="495"/>
              </a:spcBef>
              <a:spcAft>
                <a:spcPts val="0"/>
              </a:spcAft>
              <a:buClr>
                <a:srgbClr val="FFFFFF"/>
              </a:buClr>
              <a:buSzPts val="2300"/>
              <a:buFont typeface="Noto Sans Symbols"/>
              <a:buChar char="•"/>
            </a:pPr>
            <a:r>
              <a:rPr b="0" i="0" lang="en-US" sz="2300" u="none" cap="none" strike="noStrike">
                <a:solidFill>
                  <a:srgbClr val="FFFFFF"/>
                </a:solidFill>
                <a:latin typeface="Trebuchet MS"/>
                <a:ea typeface="Trebuchet MS"/>
                <a:cs typeface="Trebuchet MS"/>
                <a:sym typeface="Trebuchet MS"/>
              </a:rPr>
              <a:t>O programador deve prever que haverão diversas  chamadas para abrir mão da CPU (yield).</a:t>
            </a:r>
            <a:endParaRPr b="0" i="0" sz="23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2"/>
          <p:cNvSpPr/>
          <p:nvPr/>
        </p:nvSpPr>
        <p:spPr>
          <a:xfrm>
            <a:off x="179069" y="1641754"/>
            <a:ext cx="8713470" cy="86613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0" name="Google Shape;310;p42"/>
          <p:cNvSpPr txBox="1"/>
          <p:nvPr>
            <p:ph type="title"/>
          </p:nvPr>
        </p:nvSpPr>
        <p:spPr>
          <a:xfrm>
            <a:off x="392429" y="1743354"/>
            <a:ext cx="5824220" cy="5892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b="0" lang="en-US" sz="3700">
                <a:solidFill>
                  <a:srgbClr val="000000"/>
                </a:solidFill>
                <a:latin typeface="Trebuchet MS"/>
                <a:ea typeface="Trebuchet MS"/>
                <a:cs typeface="Trebuchet MS"/>
                <a:sym typeface="Trebuchet MS"/>
              </a:rPr>
              <a:t>Maior custo computacional</a:t>
            </a:r>
            <a:endParaRPr sz="3700">
              <a:latin typeface="Trebuchet MS"/>
              <a:ea typeface="Trebuchet MS"/>
              <a:cs typeface="Trebuchet MS"/>
              <a:sym typeface="Trebuchet MS"/>
            </a:endParaRPr>
          </a:p>
        </p:txBody>
      </p:sp>
      <p:sp>
        <p:nvSpPr>
          <p:cNvPr id="311" name="Google Shape;311;p42"/>
          <p:cNvSpPr/>
          <p:nvPr/>
        </p:nvSpPr>
        <p:spPr>
          <a:xfrm>
            <a:off x="179069" y="3885844"/>
            <a:ext cx="8713470" cy="86613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12" name="Google Shape;312;p42"/>
          <p:cNvSpPr txBox="1"/>
          <p:nvPr/>
        </p:nvSpPr>
        <p:spPr>
          <a:xfrm>
            <a:off x="379729" y="2491384"/>
            <a:ext cx="8140700" cy="3977640"/>
          </a:xfrm>
          <a:prstGeom prst="rect">
            <a:avLst/>
          </a:prstGeom>
          <a:noFill/>
          <a:ln>
            <a:noFill/>
          </a:ln>
        </p:spPr>
        <p:txBody>
          <a:bodyPr anchorCtr="0" anchor="t" bIns="0" lIns="0" spcFirstLastPara="1" rIns="0" wrap="square" tIns="62850">
            <a:spAutoFit/>
          </a:bodyPr>
          <a:lstStyle/>
          <a:p>
            <a:pPr indent="-285750" lvl="0" marL="361950" marR="17780" rtl="0" algn="l">
              <a:lnSpc>
                <a:spcPct val="107931"/>
              </a:lnSpc>
              <a:spcBef>
                <a:spcPts val="0"/>
              </a:spcBef>
              <a:spcAft>
                <a:spcPts val="0"/>
              </a:spcAft>
              <a:buClr>
                <a:srgbClr val="FFFFFF"/>
              </a:buClr>
              <a:buSzPts val="2900"/>
              <a:buFont typeface="Noto Sans Symbols"/>
              <a:buChar char="•"/>
            </a:pPr>
            <a:r>
              <a:rPr b="0" i="0" lang="en-US" sz="2900" u="none" cap="none" strike="noStrike">
                <a:solidFill>
                  <a:srgbClr val="FFFFFF"/>
                </a:solidFill>
                <a:latin typeface="Trebuchet MS"/>
                <a:ea typeface="Trebuchet MS"/>
                <a:cs typeface="Trebuchet MS"/>
                <a:sym typeface="Trebuchet MS"/>
              </a:rPr>
              <a:t>Grande mudança de contexto deixa execução  mais lenta;</a:t>
            </a:r>
            <a:endParaRPr b="0" i="0" sz="2900" u="none" cap="none" strike="noStrike">
              <a:solidFill>
                <a:schemeClr val="dk1"/>
              </a:solidFill>
              <a:latin typeface="Trebuchet MS"/>
              <a:ea typeface="Trebuchet MS"/>
              <a:cs typeface="Trebuchet MS"/>
              <a:sym typeface="Trebuchet MS"/>
            </a:endParaRPr>
          </a:p>
          <a:p>
            <a:pPr indent="-285750" lvl="0" marL="361950" marR="0" rtl="0" algn="l">
              <a:lnSpc>
                <a:spcPct val="100000"/>
              </a:lnSpc>
              <a:spcBef>
                <a:spcPts val="185"/>
              </a:spcBef>
              <a:spcAft>
                <a:spcPts val="0"/>
              </a:spcAft>
              <a:buClr>
                <a:srgbClr val="FFFFFF"/>
              </a:buClr>
              <a:buSzPts val="2900"/>
              <a:buFont typeface="Noto Sans Symbols"/>
              <a:buChar char="•"/>
            </a:pPr>
            <a:r>
              <a:rPr b="0" i="0" lang="en-US" sz="2900" u="none" cap="none" strike="noStrike">
                <a:solidFill>
                  <a:srgbClr val="FFFFFF"/>
                </a:solidFill>
                <a:latin typeface="Trebuchet MS"/>
                <a:ea typeface="Trebuchet MS"/>
                <a:cs typeface="Trebuchet MS"/>
                <a:sym typeface="Trebuchet MS"/>
              </a:rPr>
              <a:t>Baixo aproveitamento da memória cache.</a:t>
            </a:r>
            <a:endParaRPr b="0" i="0" sz="2900" u="none" cap="none" strike="noStrike">
              <a:solidFill>
                <a:schemeClr val="dk1"/>
              </a:solidFill>
              <a:latin typeface="Trebuchet MS"/>
              <a:ea typeface="Trebuchet MS"/>
              <a:cs typeface="Trebuchet MS"/>
              <a:sym typeface="Trebuchet MS"/>
            </a:endParaRPr>
          </a:p>
          <a:p>
            <a:pPr indent="0" lvl="0" marL="25400" marR="0" rtl="0" algn="l">
              <a:lnSpc>
                <a:spcPct val="100000"/>
              </a:lnSpc>
              <a:spcBef>
                <a:spcPts val="1460"/>
              </a:spcBef>
              <a:spcAft>
                <a:spcPts val="0"/>
              </a:spcAft>
              <a:buClr>
                <a:srgbClr val="000000"/>
              </a:buClr>
              <a:buSzPts val="3700"/>
              <a:buFont typeface="Arial"/>
              <a:buNone/>
            </a:pPr>
            <a:r>
              <a:rPr b="0" i="0" lang="en-US" sz="3700" u="none" cap="none" strike="noStrike">
                <a:solidFill>
                  <a:schemeClr val="dk1"/>
                </a:solidFill>
                <a:latin typeface="Trebuchet MS"/>
                <a:ea typeface="Trebuchet MS"/>
                <a:cs typeface="Trebuchet MS"/>
                <a:sym typeface="Trebuchet MS"/>
              </a:rPr>
              <a:t>Melhor granularidade</a:t>
            </a:r>
            <a:endParaRPr b="0" i="0" sz="3700" u="none" cap="none" strike="noStrike">
              <a:solidFill>
                <a:schemeClr val="dk1"/>
              </a:solidFill>
              <a:latin typeface="Trebuchet MS"/>
              <a:ea typeface="Trebuchet MS"/>
              <a:cs typeface="Trebuchet MS"/>
              <a:sym typeface="Trebuchet MS"/>
            </a:endParaRPr>
          </a:p>
          <a:p>
            <a:pPr indent="-285750" lvl="0" marL="361950" marR="1333500" rtl="0" algn="l">
              <a:lnSpc>
                <a:spcPct val="107931"/>
              </a:lnSpc>
              <a:spcBef>
                <a:spcPts val="1845"/>
              </a:spcBef>
              <a:spcAft>
                <a:spcPts val="0"/>
              </a:spcAft>
              <a:buClr>
                <a:srgbClr val="FFFFFF"/>
              </a:buClr>
              <a:buSzPts val="2900"/>
              <a:buFont typeface="Noto Sans Symbols"/>
              <a:buChar char="•"/>
            </a:pPr>
            <a:r>
              <a:rPr b="0" i="0" lang="en-US" sz="2900" u="none" cap="none" strike="noStrike">
                <a:solidFill>
                  <a:srgbClr val="FFFFFF"/>
                </a:solidFill>
                <a:latin typeface="Trebuchet MS"/>
                <a:ea typeface="Trebuchet MS"/>
                <a:cs typeface="Trebuchet MS"/>
                <a:sym typeface="Trebuchet MS"/>
              </a:rPr>
              <a:t>Threads são preemptados quando seu  quantum acaba;</a:t>
            </a:r>
            <a:endParaRPr b="0" i="0" sz="2900" u="none" cap="none" strike="noStrike">
              <a:solidFill>
                <a:schemeClr val="dk1"/>
              </a:solidFill>
              <a:latin typeface="Trebuchet MS"/>
              <a:ea typeface="Trebuchet MS"/>
              <a:cs typeface="Trebuchet MS"/>
              <a:sym typeface="Trebuchet MS"/>
            </a:endParaRPr>
          </a:p>
          <a:p>
            <a:pPr indent="-285750" lvl="0" marL="361950" marR="155575" rtl="0" algn="l">
              <a:lnSpc>
                <a:spcPct val="107931"/>
              </a:lnSpc>
              <a:spcBef>
                <a:spcPts val="580"/>
              </a:spcBef>
              <a:spcAft>
                <a:spcPts val="0"/>
              </a:spcAft>
              <a:buClr>
                <a:srgbClr val="FFFFFF"/>
              </a:buClr>
              <a:buSzPts val="2900"/>
              <a:buFont typeface="Noto Sans Symbols"/>
              <a:buChar char="•"/>
            </a:pPr>
            <a:r>
              <a:rPr b="0" i="0" lang="en-US" sz="2900" u="none" cap="none" strike="noStrike">
                <a:solidFill>
                  <a:srgbClr val="FFFFFF"/>
                </a:solidFill>
                <a:latin typeface="Trebuchet MS"/>
                <a:ea typeface="Trebuchet MS"/>
                <a:cs typeface="Trebuchet MS"/>
                <a:sym typeface="Trebuchet MS"/>
              </a:rPr>
              <a:t>E/S bloqueia somente um thread, ao invés de  um processo todo.</a:t>
            </a:r>
            <a:endParaRPr b="0" i="0" sz="2900" u="none" cap="none" strike="noStrike">
              <a:solidFill>
                <a:schemeClr val="dk1"/>
              </a:solidFill>
              <a:latin typeface="Trebuchet MS"/>
              <a:ea typeface="Trebuchet MS"/>
              <a:cs typeface="Trebuchet MS"/>
              <a:sym typeface="Trebuchet MS"/>
            </a:endParaRPr>
          </a:p>
        </p:txBody>
      </p:sp>
      <p:sp>
        <p:nvSpPr>
          <p:cNvPr id="313" name="Google Shape;313;p42"/>
          <p:cNvSpPr txBox="1"/>
          <p:nvPr/>
        </p:nvSpPr>
        <p:spPr>
          <a:xfrm>
            <a:off x="2552700" y="229514"/>
            <a:ext cx="4276725" cy="1143000"/>
          </a:xfrm>
          <a:prstGeom prst="rect">
            <a:avLst/>
          </a:prstGeom>
          <a:noFill/>
          <a:ln>
            <a:noFill/>
          </a:ln>
        </p:spPr>
        <p:txBody>
          <a:bodyPr anchorCtr="0" anchor="t" bIns="0" lIns="0" spcFirstLastPara="1" rIns="0" wrap="square" tIns="26025">
            <a:spAutoFit/>
          </a:bodyPr>
          <a:lstStyle/>
          <a:p>
            <a:pPr indent="956310" lvl="0" marL="12700" marR="5080" rtl="0" algn="l">
              <a:lnSpc>
                <a:spcPct val="119591"/>
              </a:lnSpc>
              <a:spcBef>
                <a:spcPts val="0"/>
              </a:spcBef>
              <a:spcAft>
                <a:spcPts val="0"/>
              </a:spcAft>
              <a:buClr>
                <a:srgbClr val="000000"/>
              </a:buClr>
              <a:buSzPts val="2450"/>
              <a:buFont typeface="Arial"/>
              <a:buNone/>
            </a:pPr>
            <a:r>
              <a:rPr b="1" i="0" lang="en-US" sz="2450" u="none" cap="none" strike="noStrike">
                <a:solidFill>
                  <a:srgbClr val="FFFFFF"/>
                </a:solidFill>
                <a:latin typeface="Arial"/>
                <a:ea typeface="Arial"/>
                <a:cs typeface="Arial"/>
                <a:sym typeface="Arial"/>
              </a:rPr>
              <a:t>RESUMINDO…  MODELO DE THREAD 1:1  OU THREADS NO NÚCLEO</a:t>
            </a:r>
            <a:endParaRPr b="0" i="0" sz="245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20"/>
          <p:cNvSpPr txBox="1"/>
          <p:nvPr>
            <p:ph type="title"/>
          </p:nvPr>
        </p:nvSpPr>
        <p:spPr>
          <a:xfrm>
            <a:off x="3145789" y="431444"/>
            <a:ext cx="285051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THREADS</a:t>
            </a:r>
            <a:endParaRPr sz="4300"/>
          </a:p>
        </p:txBody>
      </p:sp>
      <p:grpSp>
        <p:nvGrpSpPr>
          <p:cNvPr id="65" name="Google Shape;65;p20"/>
          <p:cNvGrpSpPr/>
          <p:nvPr/>
        </p:nvGrpSpPr>
        <p:grpSpPr>
          <a:xfrm>
            <a:off x="457199" y="1521104"/>
            <a:ext cx="8229600" cy="725170"/>
            <a:chOff x="457199" y="1521104"/>
            <a:chExt cx="8229600" cy="725170"/>
          </a:xfrm>
        </p:grpSpPr>
        <p:sp>
          <p:nvSpPr>
            <p:cNvPr id="66" name="Google Shape;66;p20"/>
            <p:cNvSpPr/>
            <p:nvPr/>
          </p:nvSpPr>
          <p:spPr>
            <a:xfrm>
              <a:off x="457199" y="1521104"/>
              <a:ext cx="8229600" cy="725170"/>
            </a:xfrm>
            <a:custGeom>
              <a:rect b="b" l="l" r="r" t="t"/>
              <a:pathLst>
                <a:path extrusionOk="0" h="725169" w="8229600">
                  <a:moveTo>
                    <a:pt x="8115300" y="723900"/>
                  </a:moveTo>
                  <a:lnTo>
                    <a:pt x="107950" y="723900"/>
                  </a:lnTo>
                  <a:lnTo>
                    <a:pt x="114300" y="725169"/>
                  </a:lnTo>
                  <a:lnTo>
                    <a:pt x="8108950" y="725169"/>
                  </a:lnTo>
                  <a:lnTo>
                    <a:pt x="8115300" y="723900"/>
                  </a:lnTo>
                  <a:close/>
                </a:path>
                <a:path extrusionOk="0" h="725169" w="8229600">
                  <a:moveTo>
                    <a:pt x="8120380" y="0"/>
                  </a:moveTo>
                  <a:lnTo>
                    <a:pt x="107950" y="0"/>
                  </a:lnTo>
                  <a:lnTo>
                    <a:pt x="82550" y="5079"/>
                  </a:lnTo>
                  <a:lnTo>
                    <a:pt x="77470" y="7619"/>
                  </a:lnTo>
                  <a:lnTo>
                    <a:pt x="71120" y="10160"/>
                  </a:lnTo>
                  <a:lnTo>
                    <a:pt x="66040" y="12700"/>
                  </a:lnTo>
                  <a:lnTo>
                    <a:pt x="59690" y="16510"/>
                  </a:lnTo>
                  <a:lnTo>
                    <a:pt x="54609" y="19050"/>
                  </a:lnTo>
                  <a:lnTo>
                    <a:pt x="39370" y="30479"/>
                  </a:lnTo>
                  <a:lnTo>
                    <a:pt x="30479" y="39369"/>
                  </a:lnTo>
                  <a:lnTo>
                    <a:pt x="15240" y="59689"/>
                  </a:lnTo>
                  <a:lnTo>
                    <a:pt x="12700" y="66039"/>
                  </a:lnTo>
                  <a:lnTo>
                    <a:pt x="10159" y="71119"/>
                  </a:lnTo>
                  <a:lnTo>
                    <a:pt x="7620" y="77469"/>
                  </a:lnTo>
                  <a:lnTo>
                    <a:pt x="5079" y="82550"/>
                  </a:lnTo>
                  <a:lnTo>
                    <a:pt x="0" y="107950"/>
                  </a:lnTo>
                  <a:lnTo>
                    <a:pt x="0" y="617219"/>
                  </a:lnTo>
                  <a:lnTo>
                    <a:pt x="3809" y="636269"/>
                  </a:lnTo>
                  <a:lnTo>
                    <a:pt x="6350" y="641350"/>
                  </a:lnTo>
                  <a:lnTo>
                    <a:pt x="7620" y="647700"/>
                  </a:lnTo>
                  <a:lnTo>
                    <a:pt x="30479" y="685800"/>
                  </a:lnTo>
                  <a:lnTo>
                    <a:pt x="39370" y="693419"/>
                  </a:lnTo>
                  <a:lnTo>
                    <a:pt x="44450" y="698500"/>
                  </a:lnTo>
                  <a:lnTo>
                    <a:pt x="49529" y="702310"/>
                  </a:lnTo>
                  <a:lnTo>
                    <a:pt x="54609" y="704850"/>
                  </a:lnTo>
                  <a:lnTo>
                    <a:pt x="59690" y="708660"/>
                  </a:lnTo>
                  <a:lnTo>
                    <a:pt x="66040" y="711200"/>
                  </a:lnTo>
                  <a:lnTo>
                    <a:pt x="71120" y="713739"/>
                  </a:lnTo>
                  <a:lnTo>
                    <a:pt x="77470" y="716279"/>
                  </a:lnTo>
                  <a:lnTo>
                    <a:pt x="82550" y="718819"/>
                  </a:lnTo>
                  <a:lnTo>
                    <a:pt x="88900" y="721360"/>
                  </a:lnTo>
                  <a:lnTo>
                    <a:pt x="101600" y="723900"/>
                  </a:lnTo>
                  <a:lnTo>
                    <a:pt x="8126730" y="723900"/>
                  </a:lnTo>
                  <a:lnTo>
                    <a:pt x="8133080" y="721360"/>
                  </a:lnTo>
                  <a:lnTo>
                    <a:pt x="8145780" y="718819"/>
                  </a:lnTo>
                  <a:lnTo>
                    <a:pt x="8152130" y="716279"/>
                  </a:lnTo>
                  <a:lnTo>
                    <a:pt x="8157209" y="713739"/>
                  </a:lnTo>
                  <a:lnTo>
                    <a:pt x="8163559" y="711200"/>
                  </a:lnTo>
                  <a:lnTo>
                    <a:pt x="8168640" y="708660"/>
                  </a:lnTo>
                  <a:lnTo>
                    <a:pt x="8173720" y="704850"/>
                  </a:lnTo>
                  <a:lnTo>
                    <a:pt x="8178800" y="702310"/>
                  </a:lnTo>
                  <a:lnTo>
                    <a:pt x="8183880" y="697229"/>
                  </a:lnTo>
                  <a:lnTo>
                    <a:pt x="8194040" y="689610"/>
                  </a:lnTo>
                  <a:lnTo>
                    <a:pt x="8201659" y="679450"/>
                  </a:lnTo>
                  <a:lnTo>
                    <a:pt x="8205470" y="675639"/>
                  </a:lnTo>
                  <a:lnTo>
                    <a:pt x="8209280" y="669289"/>
                  </a:lnTo>
                  <a:lnTo>
                    <a:pt x="8213090" y="664210"/>
                  </a:lnTo>
                  <a:lnTo>
                    <a:pt x="8215630" y="659129"/>
                  </a:lnTo>
                  <a:lnTo>
                    <a:pt x="8218170" y="652779"/>
                  </a:lnTo>
                  <a:lnTo>
                    <a:pt x="8220709" y="647700"/>
                  </a:lnTo>
                  <a:lnTo>
                    <a:pt x="8223250" y="641350"/>
                  </a:lnTo>
                  <a:lnTo>
                    <a:pt x="8224520" y="635000"/>
                  </a:lnTo>
                  <a:lnTo>
                    <a:pt x="8225790" y="629919"/>
                  </a:lnTo>
                  <a:lnTo>
                    <a:pt x="8227059" y="622300"/>
                  </a:lnTo>
                  <a:lnTo>
                    <a:pt x="8228330" y="617219"/>
                  </a:lnTo>
                  <a:lnTo>
                    <a:pt x="8228330" y="604519"/>
                  </a:lnTo>
                  <a:lnTo>
                    <a:pt x="8229600" y="604519"/>
                  </a:lnTo>
                  <a:lnTo>
                    <a:pt x="8228330" y="120650"/>
                  </a:lnTo>
                  <a:lnTo>
                    <a:pt x="8228330" y="107950"/>
                  </a:lnTo>
                  <a:lnTo>
                    <a:pt x="8223250" y="82550"/>
                  </a:lnTo>
                  <a:lnTo>
                    <a:pt x="8220709" y="77469"/>
                  </a:lnTo>
                  <a:lnTo>
                    <a:pt x="8218170" y="71119"/>
                  </a:lnTo>
                  <a:lnTo>
                    <a:pt x="8215630" y="66039"/>
                  </a:lnTo>
                  <a:lnTo>
                    <a:pt x="8213090" y="59689"/>
                  </a:lnTo>
                  <a:lnTo>
                    <a:pt x="8197850" y="39369"/>
                  </a:lnTo>
                  <a:lnTo>
                    <a:pt x="8188959" y="30479"/>
                  </a:lnTo>
                  <a:lnTo>
                    <a:pt x="8173720" y="19050"/>
                  </a:lnTo>
                  <a:lnTo>
                    <a:pt x="8168640" y="16510"/>
                  </a:lnTo>
                  <a:lnTo>
                    <a:pt x="8163559" y="12700"/>
                  </a:lnTo>
                  <a:lnTo>
                    <a:pt x="8150859" y="7619"/>
                  </a:lnTo>
                  <a:lnTo>
                    <a:pt x="8145780" y="5079"/>
                  </a:lnTo>
                  <a:lnTo>
                    <a:pt x="8120380" y="0"/>
                  </a:lnTo>
                  <a:close/>
                </a:path>
              </a:pathLst>
            </a:custGeom>
            <a:solidFill>
              <a:srgbClr val="9DC44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20"/>
            <p:cNvSpPr/>
            <p:nvPr/>
          </p:nvSpPr>
          <p:spPr>
            <a:xfrm>
              <a:off x="457199" y="1521104"/>
              <a:ext cx="8229600" cy="725170"/>
            </a:xfrm>
            <a:custGeom>
              <a:rect b="b" l="l" r="r" t="t"/>
              <a:pathLst>
                <a:path extrusionOk="0" h="725169" w="8229600">
                  <a:moveTo>
                    <a:pt x="0" y="120650"/>
                  </a:moveTo>
                  <a:lnTo>
                    <a:pt x="0" y="114300"/>
                  </a:lnTo>
                  <a:lnTo>
                    <a:pt x="0" y="107950"/>
                  </a:lnTo>
                  <a:lnTo>
                    <a:pt x="1270" y="101600"/>
                  </a:lnTo>
                  <a:lnTo>
                    <a:pt x="2540" y="95250"/>
                  </a:lnTo>
                  <a:lnTo>
                    <a:pt x="3809" y="88900"/>
                  </a:lnTo>
                  <a:lnTo>
                    <a:pt x="5079" y="82550"/>
                  </a:lnTo>
                  <a:lnTo>
                    <a:pt x="7620" y="77469"/>
                  </a:lnTo>
                  <a:lnTo>
                    <a:pt x="10159" y="71119"/>
                  </a:lnTo>
                  <a:lnTo>
                    <a:pt x="12700" y="66039"/>
                  </a:lnTo>
                  <a:lnTo>
                    <a:pt x="15240" y="59689"/>
                  </a:lnTo>
                  <a:lnTo>
                    <a:pt x="19050" y="54610"/>
                  </a:lnTo>
                  <a:lnTo>
                    <a:pt x="22859" y="49529"/>
                  </a:lnTo>
                  <a:lnTo>
                    <a:pt x="26670" y="44450"/>
                  </a:lnTo>
                  <a:lnTo>
                    <a:pt x="30479" y="39369"/>
                  </a:lnTo>
                  <a:lnTo>
                    <a:pt x="34290" y="35560"/>
                  </a:lnTo>
                  <a:lnTo>
                    <a:pt x="39370" y="30479"/>
                  </a:lnTo>
                  <a:lnTo>
                    <a:pt x="44450" y="26669"/>
                  </a:lnTo>
                  <a:lnTo>
                    <a:pt x="49529" y="22860"/>
                  </a:lnTo>
                  <a:lnTo>
                    <a:pt x="54609" y="19050"/>
                  </a:lnTo>
                  <a:lnTo>
                    <a:pt x="59690" y="16510"/>
                  </a:lnTo>
                  <a:lnTo>
                    <a:pt x="66040" y="12700"/>
                  </a:lnTo>
                  <a:lnTo>
                    <a:pt x="71120" y="10160"/>
                  </a:lnTo>
                  <a:lnTo>
                    <a:pt x="77470" y="7619"/>
                  </a:lnTo>
                  <a:lnTo>
                    <a:pt x="82550" y="5079"/>
                  </a:lnTo>
                  <a:lnTo>
                    <a:pt x="88900" y="3810"/>
                  </a:lnTo>
                  <a:lnTo>
                    <a:pt x="95250" y="2539"/>
                  </a:lnTo>
                  <a:lnTo>
                    <a:pt x="101600" y="1269"/>
                  </a:lnTo>
                  <a:lnTo>
                    <a:pt x="107950" y="0"/>
                  </a:lnTo>
                  <a:lnTo>
                    <a:pt x="8107680" y="0"/>
                  </a:lnTo>
                  <a:lnTo>
                    <a:pt x="8120380" y="0"/>
                  </a:lnTo>
                  <a:lnTo>
                    <a:pt x="8126730" y="1269"/>
                  </a:lnTo>
                  <a:lnTo>
                    <a:pt x="8133080" y="2539"/>
                  </a:lnTo>
                  <a:lnTo>
                    <a:pt x="8139430" y="3810"/>
                  </a:lnTo>
                  <a:lnTo>
                    <a:pt x="8145780" y="5079"/>
                  </a:lnTo>
                  <a:lnTo>
                    <a:pt x="8150859" y="7619"/>
                  </a:lnTo>
                  <a:lnTo>
                    <a:pt x="8157209" y="10160"/>
                  </a:lnTo>
                  <a:lnTo>
                    <a:pt x="8163559" y="12700"/>
                  </a:lnTo>
                  <a:lnTo>
                    <a:pt x="8168640" y="16510"/>
                  </a:lnTo>
                  <a:lnTo>
                    <a:pt x="8173720" y="19050"/>
                  </a:lnTo>
                  <a:lnTo>
                    <a:pt x="8178800" y="22860"/>
                  </a:lnTo>
                  <a:lnTo>
                    <a:pt x="8183880" y="26669"/>
                  </a:lnTo>
                  <a:lnTo>
                    <a:pt x="8188959" y="30479"/>
                  </a:lnTo>
                  <a:lnTo>
                    <a:pt x="8194040" y="35560"/>
                  </a:lnTo>
                  <a:lnTo>
                    <a:pt x="8197850" y="39369"/>
                  </a:lnTo>
                  <a:lnTo>
                    <a:pt x="8201659" y="44450"/>
                  </a:lnTo>
                  <a:lnTo>
                    <a:pt x="8205470" y="49529"/>
                  </a:lnTo>
                  <a:lnTo>
                    <a:pt x="8209280" y="54610"/>
                  </a:lnTo>
                  <a:lnTo>
                    <a:pt x="8213090" y="59689"/>
                  </a:lnTo>
                  <a:lnTo>
                    <a:pt x="8215630" y="66039"/>
                  </a:lnTo>
                  <a:lnTo>
                    <a:pt x="8218170" y="71119"/>
                  </a:lnTo>
                  <a:lnTo>
                    <a:pt x="8220709" y="77469"/>
                  </a:lnTo>
                  <a:lnTo>
                    <a:pt x="8223250" y="82550"/>
                  </a:lnTo>
                  <a:lnTo>
                    <a:pt x="8224520" y="88900"/>
                  </a:lnTo>
                  <a:lnTo>
                    <a:pt x="8225790" y="95250"/>
                  </a:lnTo>
                  <a:lnTo>
                    <a:pt x="8227059" y="101600"/>
                  </a:lnTo>
                  <a:lnTo>
                    <a:pt x="8228330" y="107950"/>
                  </a:lnTo>
                  <a:lnTo>
                    <a:pt x="8228330" y="114300"/>
                  </a:lnTo>
                  <a:lnTo>
                    <a:pt x="8228330" y="120650"/>
                  </a:lnTo>
                  <a:lnTo>
                    <a:pt x="8229600" y="604519"/>
                  </a:lnTo>
                  <a:lnTo>
                    <a:pt x="8228330" y="604519"/>
                  </a:lnTo>
                  <a:lnTo>
                    <a:pt x="8228330" y="610869"/>
                  </a:lnTo>
                  <a:lnTo>
                    <a:pt x="8228330" y="617219"/>
                  </a:lnTo>
                  <a:lnTo>
                    <a:pt x="8227059" y="622300"/>
                  </a:lnTo>
                  <a:lnTo>
                    <a:pt x="8225790" y="629919"/>
                  </a:lnTo>
                  <a:lnTo>
                    <a:pt x="8224520" y="635000"/>
                  </a:lnTo>
                  <a:lnTo>
                    <a:pt x="8223250" y="641350"/>
                  </a:lnTo>
                  <a:lnTo>
                    <a:pt x="8220709" y="647700"/>
                  </a:lnTo>
                  <a:lnTo>
                    <a:pt x="8218170" y="652779"/>
                  </a:lnTo>
                  <a:lnTo>
                    <a:pt x="8215630" y="659129"/>
                  </a:lnTo>
                  <a:lnTo>
                    <a:pt x="8213090" y="664210"/>
                  </a:lnTo>
                  <a:lnTo>
                    <a:pt x="8209280" y="669289"/>
                  </a:lnTo>
                  <a:lnTo>
                    <a:pt x="8205470" y="675639"/>
                  </a:lnTo>
                  <a:lnTo>
                    <a:pt x="8201659" y="679450"/>
                  </a:lnTo>
                  <a:lnTo>
                    <a:pt x="8197850" y="684529"/>
                  </a:lnTo>
                  <a:lnTo>
                    <a:pt x="8194040" y="689610"/>
                  </a:lnTo>
                  <a:lnTo>
                    <a:pt x="8188959" y="693419"/>
                  </a:lnTo>
                  <a:lnTo>
                    <a:pt x="8183880" y="697229"/>
                  </a:lnTo>
                  <a:lnTo>
                    <a:pt x="8178800" y="702310"/>
                  </a:lnTo>
                  <a:lnTo>
                    <a:pt x="8173720" y="704850"/>
                  </a:lnTo>
                  <a:lnTo>
                    <a:pt x="8168640" y="708660"/>
                  </a:lnTo>
                  <a:lnTo>
                    <a:pt x="8163559" y="711200"/>
                  </a:lnTo>
                  <a:lnTo>
                    <a:pt x="8157209" y="713739"/>
                  </a:lnTo>
                  <a:lnTo>
                    <a:pt x="8152130" y="716279"/>
                  </a:lnTo>
                  <a:lnTo>
                    <a:pt x="8145780" y="718819"/>
                  </a:lnTo>
                  <a:lnTo>
                    <a:pt x="8139430" y="720089"/>
                  </a:lnTo>
                  <a:lnTo>
                    <a:pt x="8133080" y="721360"/>
                  </a:lnTo>
                  <a:lnTo>
                    <a:pt x="8126730" y="723900"/>
                  </a:lnTo>
                  <a:lnTo>
                    <a:pt x="8121650" y="723900"/>
                  </a:lnTo>
                  <a:lnTo>
                    <a:pt x="8115300" y="723900"/>
                  </a:lnTo>
                  <a:lnTo>
                    <a:pt x="8108950" y="725169"/>
                  </a:lnTo>
                  <a:lnTo>
                    <a:pt x="120650" y="725169"/>
                  </a:lnTo>
                  <a:lnTo>
                    <a:pt x="114300" y="725169"/>
                  </a:lnTo>
                  <a:lnTo>
                    <a:pt x="107950" y="723900"/>
                  </a:lnTo>
                  <a:lnTo>
                    <a:pt x="101600" y="723900"/>
                  </a:lnTo>
                  <a:lnTo>
                    <a:pt x="95250" y="722629"/>
                  </a:lnTo>
                  <a:lnTo>
                    <a:pt x="88900" y="721360"/>
                  </a:lnTo>
                  <a:lnTo>
                    <a:pt x="82550" y="718819"/>
                  </a:lnTo>
                  <a:lnTo>
                    <a:pt x="77470" y="716279"/>
                  </a:lnTo>
                  <a:lnTo>
                    <a:pt x="71120" y="713739"/>
                  </a:lnTo>
                  <a:lnTo>
                    <a:pt x="66040" y="711200"/>
                  </a:lnTo>
                  <a:lnTo>
                    <a:pt x="59690" y="708660"/>
                  </a:lnTo>
                  <a:lnTo>
                    <a:pt x="54609" y="704850"/>
                  </a:lnTo>
                  <a:lnTo>
                    <a:pt x="49529" y="702310"/>
                  </a:lnTo>
                  <a:lnTo>
                    <a:pt x="44450" y="698500"/>
                  </a:lnTo>
                  <a:lnTo>
                    <a:pt x="39370" y="693419"/>
                  </a:lnTo>
                  <a:lnTo>
                    <a:pt x="34290" y="689610"/>
                  </a:lnTo>
                  <a:lnTo>
                    <a:pt x="30479" y="685800"/>
                  </a:lnTo>
                  <a:lnTo>
                    <a:pt x="26670" y="680719"/>
                  </a:lnTo>
                  <a:lnTo>
                    <a:pt x="22859" y="675639"/>
                  </a:lnTo>
                  <a:lnTo>
                    <a:pt x="19050" y="670560"/>
                  </a:lnTo>
                  <a:lnTo>
                    <a:pt x="15240" y="664210"/>
                  </a:lnTo>
                  <a:lnTo>
                    <a:pt x="12700" y="659129"/>
                  </a:lnTo>
                  <a:lnTo>
                    <a:pt x="10159" y="654050"/>
                  </a:lnTo>
                  <a:lnTo>
                    <a:pt x="7620" y="647700"/>
                  </a:lnTo>
                  <a:lnTo>
                    <a:pt x="6350" y="641350"/>
                  </a:lnTo>
                  <a:lnTo>
                    <a:pt x="3809" y="636269"/>
                  </a:lnTo>
                  <a:lnTo>
                    <a:pt x="2540" y="629919"/>
                  </a:lnTo>
                  <a:lnTo>
                    <a:pt x="1270" y="623569"/>
                  </a:lnTo>
                  <a:lnTo>
                    <a:pt x="0" y="617219"/>
                  </a:lnTo>
                  <a:lnTo>
                    <a:pt x="0" y="610869"/>
                  </a:lnTo>
                  <a:lnTo>
                    <a:pt x="0" y="604519"/>
                  </a:lnTo>
                  <a:lnTo>
                    <a:pt x="0" y="120650"/>
                  </a:lnTo>
                  <a:close/>
                </a:path>
                <a:path extrusionOk="0" h="725169" w="8229600">
                  <a:moveTo>
                    <a:pt x="0" y="0"/>
                  </a:moveTo>
                  <a:lnTo>
                    <a:pt x="0" y="0"/>
                  </a:lnTo>
                </a:path>
                <a:path extrusionOk="0" h="725169" w="8229600">
                  <a:moveTo>
                    <a:pt x="8229600" y="725169"/>
                  </a:moveTo>
                  <a:lnTo>
                    <a:pt x="8229600" y="725169"/>
                  </a:lnTo>
                </a:path>
              </a:pathLst>
            </a:custGeom>
            <a:noFill/>
            <a:ln cap="flat" cmpd="sng" w="25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 name="Google Shape;68;p20"/>
          <p:cNvSpPr txBox="1"/>
          <p:nvPr/>
        </p:nvSpPr>
        <p:spPr>
          <a:xfrm>
            <a:off x="619759" y="1406433"/>
            <a:ext cx="6986905" cy="4649991"/>
          </a:xfrm>
          <a:prstGeom prst="rect">
            <a:avLst/>
          </a:prstGeom>
          <a:noFill/>
          <a:ln>
            <a:noFill/>
          </a:ln>
        </p:spPr>
        <p:txBody>
          <a:bodyPr anchorCtr="0" anchor="t" bIns="0" lIns="0" spcFirstLastPara="1" rIns="0" wrap="square" tIns="210800">
            <a:spAutoFit/>
          </a:bodyPr>
          <a:lstStyle/>
          <a:p>
            <a:pPr indent="0" lvl="0" marL="25400" marR="0" rtl="0" algn="l">
              <a:lnSpc>
                <a:spcPct val="100000"/>
              </a:lnSpc>
              <a:spcBef>
                <a:spcPts val="0"/>
              </a:spcBef>
              <a:spcAft>
                <a:spcPts val="0"/>
              </a:spcAft>
              <a:buClr>
                <a:srgbClr val="000000"/>
              </a:buClr>
              <a:buSzPts val="3100"/>
              <a:buFont typeface="Arial"/>
              <a:buNone/>
            </a:pPr>
            <a:r>
              <a:rPr b="0" i="0" lang="en-US" sz="3100" u="none" cap="none" strike="noStrike">
                <a:solidFill>
                  <a:srgbClr val="FFFFFF"/>
                </a:solidFill>
                <a:latin typeface="Trebuchet MS"/>
                <a:ea typeface="Trebuchet MS"/>
                <a:cs typeface="Trebuchet MS"/>
                <a:sym typeface="Trebuchet MS"/>
              </a:rPr>
              <a:t>Tarefas ou processos leves </a:t>
            </a:r>
            <a:endParaRPr b="0" i="0" sz="3100" u="none" cap="none" strike="noStrike">
              <a:solidFill>
                <a:schemeClr val="dk1"/>
              </a:solidFill>
              <a:latin typeface="Trebuchet MS"/>
              <a:ea typeface="Trebuchet MS"/>
              <a:cs typeface="Trebuchet MS"/>
              <a:sym typeface="Trebuchet MS"/>
            </a:endParaRPr>
          </a:p>
          <a:p>
            <a:pPr indent="-228600" lvl="0" marL="327660" marR="0" rtl="0" algn="l">
              <a:lnSpc>
                <a:spcPct val="100000"/>
              </a:lnSpc>
              <a:spcBef>
                <a:spcPts val="121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Desacoplam os recursos da execução;</a:t>
            </a:r>
            <a:endParaRPr b="0" i="0" sz="2400" u="none" cap="none" strike="noStrike">
              <a:solidFill>
                <a:schemeClr val="dk1"/>
              </a:solidFill>
              <a:latin typeface="Trebuchet MS"/>
              <a:ea typeface="Trebuchet MS"/>
              <a:cs typeface="Trebuchet MS"/>
              <a:sym typeface="Trebuchet MS"/>
            </a:endParaRPr>
          </a:p>
          <a:p>
            <a:pPr indent="-228600" lvl="0" marL="327025" marR="56514" rtl="0" algn="l">
              <a:lnSpc>
                <a:spcPct val="107916"/>
              </a:lnSpc>
              <a:spcBef>
                <a:spcPts val="52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Várias linhas de execução num único processo,  compartilhando os recursos;</a:t>
            </a:r>
            <a:endParaRPr b="0" i="0" sz="2400" u="none" cap="none" strike="noStrike">
              <a:solidFill>
                <a:schemeClr val="dk1"/>
              </a:solidFill>
              <a:latin typeface="Trebuchet MS"/>
              <a:ea typeface="Trebuchet MS"/>
              <a:cs typeface="Trebuchet MS"/>
              <a:sym typeface="Trebuchet MS"/>
            </a:endParaRPr>
          </a:p>
          <a:p>
            <a:pPr indent="-228600" lvl="0" marL="327025" marR="43180" rtl="0" algn="l">
              <a:lnSpc>
                <a:spcPct val="107916"/>
              </a:lnSpc>
              <a:spcBef>
                <a:spcPts val="48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Vários threads cooperam para a execução mais  rápida do processo;</a:t>
            </a:r>
            <a:endParaRPr b="0" i="0" sz="2400" u="none" cap="none" strike="noStrike">
              <a:solidFill>
                <a:schemeClr val="dk1"/>
              </a:solidFill>
              <a:latin typeface="Trebuchet MS"/>
              <a:ea typeface="Trebuchet MS"/>
              <a:cs typeface="Trebuchet MS"/>
              <a:sym typeface="Trebuchet MS"/>
            </a:endParaRPr>
          </a:p>
          <a:p>
            <a:pPr indent="-228600" lvl="0" marL="327660" marR="0" rtl="0" algn="l">
              <a:lnSpc>
                <a:spcPct val="100000"/>
              </a:lnSpc>
              <a:spcBef>
                <a:spcPts val="15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Baixo custo computacional para serem criados;</a:t>
            </a:r>
            <a:endParaRPr b="0" i="0" sz="2400" u="none" cap="none" strike="noStrike">
              <a:solidFill>
                <a:schemeClr val="dk1"/>
              </a:solidFill>
              <a:latin typeface="Trebuchet MS"/>
              <a:ea typeface="Trebuchet MS"/>
              <a:cs typeface="Trebuchet MS"/>
              <a:sym typeface="Trebuchet MS"/>
            </a:endParaRPr>
          </a:p>
          <a:p>
            <a:pPr indent="-228600" lvl="0" marL="327660" marR="0" rtl="0" algn="l">
              <a:lnSpc>
                <a:spcPct val="100000"/>
              </a:lnSpc>
              <a:spcBef>
                <a:spcPts val="19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Possui vários estados;</a:t>
            </a:r>
            <a:endParaRPr b="0" i="0" sz="2400" u="none" cap="none" strike="noStrike">
              <a:solidFill>
                <a:schemeClr val="dk1"/>
              </a:solidFill>
              <a:latin typeface="Trebuchet MS"/>
              <a:ea typeface="Trebuchet MS"/>
              <a:cs typeface="Trebuchet MS"/>
              <a:sym typeface="Trebuchet MS"/>
            </a:endParaRPr>
          </a:p>
          <a:p>
            <a:pPr indent="-229234" lvl="1" marL="556260" marR="0" rtl="0" algn="l">
              <a:lnSpc>
                <a:spcPct val="100000"/>
              </a:lnSpc>
              <a:spcBef>
                <a:spcPts val="19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Pronto;</a:t>
            </a:r>
            <a:endParaRPr b="0" i="0" sz="2400" u="none" cap="none" strike="noStrike">
              <a:solidFill>
                <a:schemeClr val="dk1"/>
              </a:solidFill>
              <a:latin typeface="Trebuchet MS"/>
              <a:ea typeface="Trebuchet MS"/>
              <a:cs typeface="Trebuchet MS"/>
              <a:sym typeface="Trebuchet MS"/>
            </a:endParaRPr>
          </a:p>
          <a:p>
            <a:pPr indent="-229234" lvl="1" marL="556260" marR="0" rtl="0" algn="l">
              <a:lnSpc>
                <a:spcPct val="100000"/>
              </a:lnSpc>
              <a:spcBef>
                <a:spcPts val="19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Suspenso;</a:t>
            </a:r>
            <a:endParaRPr b="0" i="0" sz="2400" u="none" cap="none" strike="noStrike">
              <a:solidFill>
                <a:schemeClr val="dk1"/>
              </a:solidFill>
              <a:latin typeface="Trebuchet MS"/>
              <a:ea typeface="Trebuchet MS"/>
              <a:cs typeface="Trebuchet MS"/>
              <a:sym typeface="Trebuchet MS"/>
            </a:endParaRPr>
          </a:p>
          <a:p>
            <a:pPr indent="-229234" lvl="1" marL="556260" marR="0" rtl="0" algn="l">
              <a:lnSpc>
                <a:spcPct val="100000"/>
              </a:lnSpc>
              <a:spcBef>
                <a:spcPts val="190"/>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Em execução;</a:t>
            </a:r>
            <a:endParaRPr b="0" i="0" sz="2400" u="none" cap="none" strike="noStrike">
              <a:solidFill>
                <a:schemeClr val="dk1"/>
              </a:solidFill>
              <a:latin typeface="Trebuchet MS"/>
              <a:ea typeface="Trebuchet MS"/>
              <a:cs typeface="Trebuchet MS"/>
              <a:sym typeface="Trebuchet MS"/>
            </a:endParaRPr>
          </a:p>
        </p:txBody>
      </p:sp>
      <p:sp>
        <p:nvSpPr>
          <p:cNvPr id="69" name="Google Shape;69;p20"/>
          <p:cNvSpPr/>
          <p:nvPr/>
        </p:nvSpPr>
        <p:spPr>
          <a:xfrm>
            <a:off x="4960620" y="4419600"/>
            <a:ext cx="4033520" cy="234442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1"/>
          <p:cNvSpPr txBox="1"/>
          <p:nvPr>
            <p:ph type="title"/>
          </p:nvPr>
        </p:nvSpPr>
        <p:spPr>
          <a:xfrm>
            <a:off x="3145789" y="431444"/>
            <a:ext cx="285051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THREADS</a:t>
            </a:r>
            <a:endParaRPr sz="4300"/>
          </a:p>
        </p:txBody>
      </p:sp>
      <p:grpSp>
        <p:nvGrpSpPr>
          <p:cNvPr id="75" name="Google Shape;75;p21"/>
          <p:cNvGrpSpPr/>
          <p:nvPr/>
        </p:nvGrpSpPr>
        <p:grpSpPr>
          <a:xfrm>
            <a:off x="457199" y="1616354"/>
            <a:ext cx="8229600" cy="913130"/>
            <a:chOff x="457199" y="1616354"/>
            <a:chExt cx="8229600" cy="913130"/>
          </a:xfrm>
        </p:grpSpPr>
        <p:sp>
          <p:nvSpPr>
            <p:cNvPr id="76" name="Google Shape;76;p21"/>
            <p:cNvSpPr/>
            <p:nvPr/>
          </p:nvSpPr>
          <p:spPr>
            <a:xfrm>
              <a:off x="457199" y="1616354"/>
              <a:ext cx="8229600" cy="913130"/>
            </a:xfrm>
            <a:custGeom>
              <a:rect b="b" l="l" r="r" t="t"/>
              <a:pathLst>
                <a:path extrusionOk="0" h="913130" w="8229600">
                  <a:moveTo>
                    <a:pt x="8084820" y="0"/>
                  </a:moveTo>
                  <a:lnTo>
                    <a:pt x="143509" y="0"/>
                  </a:lnTo>
                  <a:lnTo>
                    <a:pt x="128270" y="2539"/>
                  </a:lnTo>
                  <a:lnTo>
                    <a:pt x="119379" y="3810"/>
                  </a:lnTo>
                  <a:lnTo>
                    <a:pt x="111759" y="5079"/>
                  </a:lnTo>
                  <a:lnTo>
                    <a:pt x="104140" y="7619"/>
                  </a:lnTo>
                  <a:lnTo>
                    <a:pt x="97790" y="10160"/>
                  </a:lnTo>
                  <a:lnTo>
                    <a:pt x="90170" y="12700"/>
                  </a:lnTo>
                  <a:lnTo>
                    <a:pt x="82550" y="16510"/>
                  </a:lnTo>
                  <a:lnTo>
                    <a:pt x="76200" y="20319"/>
                  </a:lnTo>
                  <a:lnTo>
                    <a:pt x="68579" y="24129"/>
                  </a:lnTo>
                  <a:lnTo>
                    <a:pt x="49529" y="39369"/>
                  </a:lnTo>
                  <a:lnTo>
                    <a:pt x="33020" y="55879"/>
                  </a:lnTo>
                  <a:lnTo>
                    <a:pt x="29209" y="63500"/>
                  </a:lnTo>
                  <a:lnTo>
                    <a:pt x="24129" y="69850"/>
                  </a:lnTo>
                  <a:lnTo>
                    <a:pt x="16509" y="82550"/>
                  </a:lnTo>
                  <a:lnTo>
                    <a:pt x="12700" y="90169"/>
                  </a:lnTo>
                  <a:lnTo>
                    <a:pt x="2540" y="120650"/>
                  </a:lnTo>
                  <a:lnTo>
                    <a:pt x="0" y="135889"/>
                  </a:lnTo>
                  <a:lnTo>
                    <a:pt x="0" y="777239"/>
                  </a:lnTo>
                  <a:lnTo>
                    <a:pt x="2540" y="792479"/>
                  </a:lnTo>
                  <a:lnTo>
                    <a:pt x="12700" y="822960"/>
                  </a:lnTo>
                  <a:lnTo>
                    <a:pt x="16509" y="829310"/>
                  </a:lnTo>
                  <a:lnTo>
                    <a:pt x="20320" y="836929"/>
                  </a:lnTo>
                  <a:lnTo>
                    <a:pt x="24129" y="843279"/>
                  </a:lnTo>
                  <a:lnTo>
                    <a:pt x="29209" y="849629"/>
                  </a:lnTo>
                  <a:lnTo>
                    <a:pt x="33020" y="855979"/>
                  </a:lnTo>
                  <a:lnTo>
                    <a:pt x="39370" y="862329"/>
                  </a:lnTo>
                  <a:lnTo>
                    <a:pt x="44450" y="868679"/>
                  </a:lnTo>
                  <a:lnTo>
                    <a:pt x="49529" y="873760"/>
                  </a:lnTo>
                  <a:lnTo>
                    <a:pt x="62229" y="883919"/>
                  </a:lnTo>
                  <a:lnTo>
                    <a:pt x="68579" y="887729"/>
                  </a:lnTo>
                  <a:lnTo>
                    <a:pt x="76200" y="892810"/>
                  </a:lnTo>
                  <a:lnTo>
                    <a:pt x="82550" y="895350"/>
                  </a:lnTo>
                  <a:lnTo>
                    <a:pt x="97790" y="902969"/>
                  </a:lnTo>
                  <a:lnTo>
                    <a:pt x="104140" y="905510"/>
                  </a:lnTo>
                  <a:lnTo>
                    <a:pt x="111759" y="908050"/>
                  </a:lnTo>
                  <a:lnTo>
                    <a:pt x="119379" y="909319"/>
                  </a:lnTo>
                  <a:lnTo>
                    <a:pt x="128270" y="910589"/>
                  </a:lnTo>
                  <a:lnTo>
                    <a:pt x="135890" y="911860"/>
                  </a:lnTo>
                  <a:lnTo>
                    <a:pt x="151129" y="911860"/>
                  </a:lnTo>
                  <a:lnTo>
                    <a:pt x="151129" y="913129"/>
                  </a:lnTo>
                  <a:lnTo>
                    <a:pt x="8093709" y="911860"/>
                  </a:lnTo>
                  <a:lnTo>
                    <a:pt x="8108950" y="909319"/>
                  </a:lnTo>
                  <a:lnTo>
                    <a:pt x="8116570" y="906779"/>
                  </a:lnTo>
                  <a:lnTo>
                    <a:pt x="8124190" y="905510"/>
                  </a:lnTo>
                  <a:lnTo>
                    <a:pt x="8131809" y="902969"/>
                  </a:lnTo>
                  <a:lnTo>
                    <a:pt x="8139430" y="899160"/>
                  </a:lnTo>
                  <a:lnTo>
                    <a:pt x="8145780" y="895350"/>
                  </a:lnTo>
                  <a:lnTo>
                    <a:pt x="8153400" y="891539"/>
                  </a:lnTo>
                  <a:lnTo>
                    <a:pt x="8190230" y="862329"/>
                  </a:lnTo>
                  <a:lnTo>
                    <a:pt x="8204200" y="843279"/>
                  </a:lnTo>
                  <a:lnTo>
                    <a:pt x="8209280" y="836929"/>
                  </a:lnTo>
                  <a:lnTo>
                    <a:pt x="8211820" y="829310"/>
                  </a:lnTo>
                  <a:lnTo>
                    <a:pt x="8215630" y="821689"/>
                  </a:lnTo>
                  <a:lnTo>
                    <a:pt x="8218170" y="815339"/>
                  </a:lnTo>
                  <a:lnTo>
                    <a:pt x="8225790" y="792479"/>
                  </a:lnTo>
                  <a:lnTo>
                    <a:pt x="8227059" y="784860"/>
                  </a:lnTo>
                  <a:lnTo>
                    <a:pt x="8228330" y="775969"/>
                  </a:lnTo>
                  <a:lnTo>
                    <a:pt x="8228330" y="760729"/>
                  </a:lnTo>
                  <a:lnTo>
                    <a:pt x="8229600" y="760729"/>
                  </a:lnTo>
                  <a:lnTo>
                    <a:pt x="8228330" y="152400"/>
                  </a:lnTo>
                  <a:lnTo>
                    <a:pt x="8228330" y="135889"/>
                  </a:lnTo>
                  <a:lnTo>
                    <a:pt x="8225790" y="120650"/>
                  </a:lnTo>
                  <a:lnTo>
                    <a:pt x="8215630" y="90169"/>
                  </a:lnTo>
                  <a:lnTo>
                    <a:pt x="8211820" y="82550"/>
                  </a:lnTo>
                  <a:lnTo>
                    <a:pt x="8204200" y="69850"/>
                  </a:lnTo>
                  <a:lnTo>
                    <a:pt x="8199120" y="63500"/>
                  </a:lnTo>
                  <a:lnTo>
                    <a:pt x="8195309" y="55879"/>
                  </a:lnTo>
                  <a:lnTo>
                    <a:pt x="8178800" y="39369"/>
                  </a:lnTo>
                  <a:lnTo>
                    <a:pt x="8159750" y="24129"/>
                  </a:lnTo>
                  <a:lnTo>
                    <a:pt x="8153400" y="20319"/>
                  </a:lnTo>
                  <a:lnTo>
                    <a:pt x="8145780" y="16510"/>
                  </a:lnTo>
                  <a:lnTo>
                    <a:pt x="8139430" y="12700"/>
                  </a:lnTo>
                  <a:lnTo>
                    <a:pt x="8116570" y="5079"/>
                  </a:lnTo>
                  <a:lnTo>
                    <a:pt x="8101330" y="2539"/>
                  </a:lnTo>
                  <a:lnTo>
                    <a:pt x="8092440" y="1269"/>
                  </a:lnTo>
                  <a:lnTo>
                    <a:pt x="8084820" y="0"/>
                  </a:lnTo>
                  <a:close/>
                </a:path>
              </a:pathLst>
            </a:custGeom>
            <a:solidFill>
              <a:srgbClr val="9DC44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21"/>
            <p:cNvSpPr/>
            <p:nvPr/>
          </p:nvSpPr>
          <p:spPr>
            <a:xfrm>
              <a:off x="457199" y="1616354"/>
              <a:ext cx="8229600" cy="913130"/>
            </a:xfrm>
            <a:custGeom>
              <a:rect b="b" l="l" r="r" t="t"/>
              <a:pathLst>
                <a:path extrusionOk="0" h="913130" w="8229600">
                  <a:moveTo>
                    <a:pt x="0" y="152400"/>
                  </a:moveTo>
                  <a:lnTo>
                    <a:pt x="0" y="144779"/>
                  </a:lnTo>
                  <a:lnTo>
                    <a:pt x="0" y="135889"/>
                  </a:lnTo>
                  <a:lnTo>
                    <a:pt x="1270" y="128269"/>
                  </a:lnTo>
                  <a:lnTo>
                    <a:pt x="2540" y="120650"/>
                  </a:lnTo>
                  <a:lnTo>
                    <a:pt x="5079" y="113029"/>
                  </a:lnTo>
                  <a:lnTo>
                    <a:pt x="7620" y="105410"/>
                  </a:lnTo>
                  <a:lnTo>
                    <a:pt x="10159" y="97789"/>
                  </a:lnTo>
                  <a:lnTo>
                    <a:pt x="12700" y="90169"/>
                  </a:lnTo>
                  <a:lnTo>
                    <a:pt x="16509" y="82550"/>
                  </a:lnTo>
                  <a:lnTo>
                    <a:pt x="20320" y="76200"/>
                  </a:lnTo>
                  <a:lnTo>
                    <a:pt x="24129" y="69850"/>
                  </a:lnTo>
                  <a:lnTo>
                    <a:pt x="29209" y="63500"/>
                  </a:lnTo>
                  <a:lnTo>
                    <a:pt x="33020" y="55879"/>
                  </a:lnTo>
                  <a:lnTo>
                    <a:pt x="38100" y="50800"/>
                  </a:lnTo>
                  <a:lnTo>
                    <a:pt x="44450" y="44450"/>
                  </a:lnTo>
                  <a:lnTo>
                    <a:pt x="49529" y="39369"/>
                  </a:lnTo>
                  <a:lnTo>
                    <a:pt x="55879" y="34289"/>
                  </a:lnTo>
                  <a:lnTo>
                    <a:pt x="62229" y="29210"/>
                  </a:lnTo>
                  <a:lnTo>
                    <a:pt x="68579" y="24129"/>
                  </a:lnTo>
                  <a:lnTo>
                    <a:pt x="76200" y="20319"/>
                  </a:lnTo>
                  <a:lnTo>
                    <a:pt x="82550" y="16510"/>
                  </a:lnTo>
                  <a:lnTo>
                    <a:pt x="90170" y="12700"/>
                  </a:lnTo>
                  <a:lnTo>
                    <a:pt x="97790" y="10160"/>
                  </a:lnTo>
                  <a:lnTo>
                    <a:pt x="104140" y="7619"/>
                  </a:lnTo>
                  <a:lnTo>
                    <a:pt x="111759" y="5079"/>
                  </a:lnTo>
                  <a:lnTo>
                    <a:pt x="119379" y="3810"/>
                  </a:lnTo>
                  <a:lnTo>
                    <a:pt x="128270" y="2539"/>
                  </a:lnTo>
                  <a:lnTo>
                    <a:pt x="135890" y="1269"/>
                  </a:lnTo>
                  <a:lnTo>
                    <a:pt x="143509" y="0"/>
                  </a:lnTo>
                  <a:lnTo>
                    <a:pt x="151129" y="0"/>
                  </a:lnTo>
                  <a:lnTo>
                    <a:pt x="8077200" y="0"/>
                  </a:lnTo>
                  <a:lnTo>
                    <a:pt x="8084820" y="0"/>
                  </a:lnTo>
                  <a:lnTo>
                    <a:pt x="8092440" y="1269"/>
                  </a:lnTo>
                  <a:lnTo>
                    <a:pt x="8101330" y="2539"/>
                  </a:lnTo>
                  <a:lnTo>
                    <a:pt x="8108950" y="3810"/>
                  </a:lnTo>
                  <a:lnTo>
                    <a:pt x="8116570" y="5079"/>
                  </a:lnTo>
                  <a:lnTo>
                    <a:pt x="8124190" y="7619"/>
                  </a:lnTo>
                  <a:lnTo>
                    <a:pt x="8131809" y="10160"/>
                  </a:lnTo>
                  <a:lnTo>
                    <a:pt x="8139430" y="12700"/>
                  </a:lnTo>
                  <a:lnTo>
                    <a:pt x="8145780" y="16510"/>
                  </a:lnTo>
                  <a:lnTo>
                    <a:pt x="8153400" y="20319"/>
                  </a:lnTo>
                  <a:lnTo>
                    <a:pt x="8159750" y="24129"/>
                  </a:lnTo>
                  <a:lnTo>
                    <a:pt x="8166100" y="29210"/>
                  </a:lnTo>
                  <a:lnTo>
                    <a:pt x="8172450" y="34289"/>
                  </a:lnTo>
                  <a:lnTo>
                    <a:pt x="8178800" y="39369"/>
                  </a:lnTo>
                  <a:lnTo>
                    <a:pt x="8183880" y="44450"/>
                  </a:lnTo>
                  <a:lnTo>
                    <a:pt x="8190230" y="50800"/>
                  </a:lnTo>
                  <a:lnTo>
                    <a:pt x="8195309" y="55879"/>
                  </a:lnTo>
                  <a:lnTo>
                    <a:pt x="8199120" y="63500"/>
                  </a:lnTo>
                  <a:lnTo>
                    <a:pt x="8204200" y="69850"/>
                  </a:lnTo>
                  <a:lnTo>
                    <a:pt x="8208009" y="76200"/>
                  </a:lnTo>
                  <a:lnTo>
                    <a:pt x="8211820" y="82550"/>
                  </a:lnTo>
                  <a:lnTo>
                    <a:pt x="8215630" y="90169"/>
                  </a:lnTo>
                  <a:lnTo>
                    <a:pt x="8218170" y="97789"/>
                  </a:lnTo>
                  <a:lnTo>
                    <a:pt x="8220709" y="105410"/>
                  </a:lnTo>
                  <a:lnTo>
                    <a:pt x="8223250" y="113029"/>
                  </a:lnTo>
                  <a:lnTo>
                    <a:pt x="8225790" y="120650"/>
                  </a:lnTo>
                  <a:lnTo>
                    <a:pt x="8227059" y="128269"/>
                  </a:lnTo>
                  <a:lnTo>
                    <a:pt x="8228330" y="135889"/>
                  </a:lnTo>
                  <a:lnTo>
                    <a:pt x="8228330" y="144779"/>
                  </a:lnTo>
                  <a:lnTo>
                    <a:pt x="8228330" y="152400"/>
                  </a:lnTo>
                  <a:lnTo>
                    <a:pt x="8229600" y="760729"/>
                  </a:lnTo>
                  <a:lnTo>
                    <a:pt x="8228330" y="760729"/>
                  </a:lnTo>
                  <a:lnTo>
                    <a:pt x="8228330" y="768350"/>
                  </a:lnTo>
                  <a:lnTo>
                    <a:pt x="8228330" y="775969"/>
                  </a:lnTo>
                  <a:lnTo>
                    <a:pt x="8227059" y="784860"/>
                  </a:lnTo>
                  <a:lnTo>
                    <a:pt x="8225790" y="792479"/>
                  </a:lnTo>
                  <a:lnTo>
                    <a:pt x="8223250" y="800100"/>
                  </a:lnTo>
                  <a:lnTo>
                    <a:pt x="8220709" y="807719"/>
                  </a:lnTo>
                  <a:lnTo>
                    <a:pt x="8218170" y="815339"/>
                  </a:lnTo>
                  <a:lnTo>
                    <a:pt x="8215630" y="821689"/>
                  </a:lnTo>
                  <a:lnTo>
                    <a:pt x="8211820" y="829310"/>
                  </a:lnTo>
                  <a:lnTo>
                    <a:pt x="8209280" y="836929"/>
                  </a:lnTo>
                  <a:lnTo>
                    <a:pt x="8204200" y="843279"/>
                  </a:lnTo>
                  <a:lnTo>
                    <a:pt x="8200390" y="849629"/>
                  </a:lnTo>
                  <a:lnTo>
                    <a:pt x="8195309" y="855979"/>
                  </a:lnTo>
                  <a:lnTo>
                    <a:pt x="8190230" y="862329"/>
                  </a:lnTo>
                  <a:lnTo>
                    <a:pt x="8185150" y="867410"/>
                  </a:lnTo>
                  <a:lnTo>
                    <a:pt x="8178800" y="873760"/>
                  </a:lnTo>
                  <a:lnTo>
                    <a:pt x="8172450" y="878839"/>
                  </a:lnTo>
                  <a:lnTo>
                    <a:pt x="8166100" y="883919"/>
                  </a:lnTo>
                  <a:lnTo>
                    <a:pt x="8159750" y="887729"/>
                  </a:lnTo>
                  <a:lnTo>
                    <a:pt x="8153400" y="891539"/>
                  </a:lnTo>
                  <a:lnTo>
                    <a:pt x="8145780" y="895350"/>
                  </a:lnTo>
                  <a:lnTo>
                    <a:pt x="8139430" y="899160"/>
                  </a:lnTo>
                  <a:lnTo>
                    <a:pt x="8131809" y="902969"/>
                  </a:lnTo>
                  <a:lnTo>
                    <a:pt x="8124190" y="905510"/>
                  </a:lnTo>
                  <a:lnTo>
                    <a:pt x="8116570" y="906779"/>
                  </a:lnTo>
                  <a:lnTo>
                    <a:pt x="8108950" y="909319"/>
                  </a:lnTo>
                  <a:lnTo>
                    <a:pt x="8101330" y="910589"/>
                  </a:lnTo>
                  <a:lnTo>
                    <a:pt x="8093709" y="911860"/>
                  </a:lnTo>
                  <a:lnTo>
                    <a:pt x="8084820" y="911860"/>
                  </a:lnTo>
                  <a:lnTo>
                    <a:pt x="8077200" y="911860"/>
                  </a:lnTo>
                  <a:lnTo>
                    <a:pt x="151129" y="913129"/>
                  </a:lnTo>
                  <a:lnTo>
                    <a:pt x="151129" y="911860"/>
                  </a:lnTo>
                  <a:lnTo>
                    <a:pt x="143509" y="911860"/>
                  </a:lnTo>
                  <a:lnTo>
                    <a:pt x="135890" y="911860"/>
                  </a:lnTo>
                  <a:lnTo>
                    <a:pt x="128270" y="910589"/>
                  </a:lnTo>
                  <a:lnTo>
                    <a:pt x="90170" y="899160"/>
                  </a:lnTo>
                  <a:lnTo>
                    <a:pt x="82550" y="895350"/>
                  </a:lnTo>
                  <a:lnTo>
                    <a:pt x="76200" y="892810"/>
                  </a:lnTo>
                  <a:lnTo>
                    <a:pt x="68579" y="887729"/>
                  </a:lnTo>
                  <a:lnTo>
                    <a:pt x="62229" y="883919"/>
                  </a:lnTo>
                  <a:lnTo>
                    <a:pt x="55879" y="878839"/>
                  </a:lnTo>
                  <a:lnTo>
                    <a:pt x="49529" y="873760"/>
                  </a:lnTo>
                  <a:lnTo>
                    <a:pt x="44450" y="868679"/>
                  </a:lnTo>
                  <a:lnTo>
                    <a:pt x="39370" y="862329"/>
                  </a:lnTo>
                  <a:lnTo>
                    <a:pt x="33020" y="855979"/>
                  </a:lnTo>
                  <a:lnTo>
                    <a:pt x="29209" y="849629"/>
                  </a:lnTo>
                  <a:lnTo>
                    <a:pt x="24129" y="843279"/>
                  </a:lnTo>
                  <a:lnTo>
                    <a:pt x="20320" y="836929"/>
                  </a:lnTo>
                  <a:lnTo>
                    <a:pt x="16509" y="829310"/>
                  </a:lnTo>
                  <a:lnTo>
                    <a:pt x="12700" y="822960"/>
                  </a:lnTo>
                  <a:lnTo>
                    <a:pt x="10159" y="815339"/>
                  </a:lnTo>
                  <a:lnTo>
                    <a:pt x="7620" y="807719"/>
                  </a:lnTo>
                  <a:lnTo>
                    <a:pt x="5079" y="800100"/>
                  </a:lnTo>
                  <a:lnTo>
                    <a:pt x="2540" y="792479"/>
                  </a:lnTo>
                  <a:lnTo>
                    <a:pt x="1270" y="784860"/>
                  </a:lnTo>
                  <a:lnTo>
                    <a:pt x="0" y="777239"/>
                  </a:lnTo>
                  <a:lnTo>
                    <a:pt x="0" y="768350"/>
                  </a:lnTo>
                  <a:lnTo>
                    <a:pt x="0" y="760729"/>
                  </a:lnTo>
                  <a:lnTo>
                    <a:pt x="0" y="152400"/>
                  </a:lnTo>
                  <a:close/>
                </a:path>
                <a:path extrusionOk="0" h="913130" w="8229600">
                  <a:moveTo>
                    <a:pt x="0" y="0"/>
                  </a:moveTo>
                  <a:lnTo>
                    <a:pt x="0" y="0"/>
                  </a:lnTo>
                </a:path>
                <a:path extrusionOk="0" h="913130" w="8229600">
                  <a:moveTo>
                    <a:pt x="8229600" y="913129"/>
                  </a:moveTo>
                  <a:lnTo>
                    <a:pt x="8229600" y="913129"/>
                  </a:lnTo>
                </a:path>
              </a:pathLst>
            </a:custGeom>
            <a:noFill/>
            <a:ln cap="flat" cmpd="sng" w="255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78" name="Google Shape;78;p21"/>
          <p:cNvSpPr txBox="1"/>
          <p:nvPr/>
        </p:nvSpPr>
        <p:spPr>
          <a:xfrm>
            <a:off x="656590" y="1472971"/>
            <a:ext cx="7759700" cy="4478020"/>
          </a:xfrm>
          <a:prstGeom prst="rect">
            <a:avLst/>
          </a:prstGeom>
          <a:noFill/>
          <a:ln>
            <a:noFill/>
          </a:ln>
        </p:spPr>
        <p:txBody>
          <a:bodyPr anchorCtr="0" anchor="t" bIns="0" lIns="0" spcFirstLastPara="1" rIns="0" wrap="square" tIns="265425">
            <a:spAutoFit/>
          </a:bodyPr>
          <a:lstStyle/>
          <a:p>
            <a:pPr indent="0" lvl="0" marL="38100" marR="0" rtl="0" algn="l">
              <a:lnSpc>
                <a:spcPct val="100000"/>
              </a:lnSpc>
              <a:spcBef>
                <a:spcPts val="0"/>
              </a:spcBef>
              <a:spcAft>
                <a:spcPts val="0"/>
              </a:spcAft>
              <a:buClr>
                <a:srgbClr val="000000"/>
              </a:buClr>
              <a:buSzPts val="3900"/>
              <a:buFont typeface="Arial"/>
              <a:buNone/>
            </a:pPr>
            <a:r>
              <a:rPr b="0" i="0" lang="en-US" sz="3900" u="none" cap="none" strike="noStrike">
                <a:solidFill>
                  <a:srgbClr val="FFFFFF"/>
                </a:solidFill>
                <a:latin typeface="Trebuchet MS"/>
                <a:ea typeface="Trebuchet MS"/>
                <a:cs typeface="Trebuchet MS"/>
                <a:sym typeface="Trebuchet MS"/>
              </a:rPr>
              <a:t>O que são?</a:t>
            </a:r>
            <a:endParaRPr b="0" i="0" sz="3900" u="none" cap="none" strike="noStrike">
              <a:solidFill>
                <a:schemeClr val="dk1"/>
              </a:solidFill>
              <a:latin typeface="Trebuchet MS"/>
              <a:ea typeface="Trebuchet MS"/>
              <a:cs typeface="Trebuchet MS"/>
              <a:sym typeface="Trebuchet MS"/>
            </a:endParaRPr>
          </a:p>
          <a:p>
            <a:pPr indent="-285750" lvl="0" marL="347345" marR="30480" rtl="0" algn="l">
              <a:lnSpc>
                <a:spcPct val="89900"/>
              </a:lnSpc>
              <a:spcBef>
                <a:spcPts val="1889"/>
              </a:spcBef>
              <a:spcAft>
                <a:spcPts val="0"/>
              </a:spcAft>
              <a:buClr>
                <a:srgbClr val="FFFFFF"/>
              </a:buClr>
              <a:buSzPts val="3000"/>
              <a:buFont typeface="Noto Sans Symbols"/>
              <a:buChar char="•"/>
            </a:pPr>
            <a:r>
              <a:rPr b="0" i="0" lang="en-US" sz="3000" u="none" cap="none" strike="noStrike">
                <a:solidFill>
                  <a:srgbClr val="FFFFFF"/>
                </a:solidFill>
                <a:latin typeface="Trebuchet MS"/>
                <a:ea typeface="Trebuchet MS"/>
                <a:cs typeface="Trebuchet MS"/>
                <a:sym typeface="Trebuchet MS"/>
              </a:rPr>
              <a:t>É uma forma de um processo dividir a si  mesmo em duas ou mais tarefas que  podem ser executadas concorrentemente.</a:t>
            </a:r>
            <a:endParaRPr b="0" i="0" sz="3000" u="none" cap="none" strike="noStrike">
              <a:solidFill>
                <a:schemeClr val="dk1"/>
              </a:solidFill>
              <a:latin typeface="Trebuchet MS"/>
              <a:ea typeface="Trebuchet MS"/>
              <a:cs typeface="Trebuchet MS"/>
              <a:sym typeface="Trebuchet MS"/>
            </a:endParaRPr>
          </a:p>
          <a:p>
            <a:pPr indent="-285750" lvl="0" marL="347345" marR="135255" rtl="0" algn="l">
              <a:lnSpc>
                <a:spcPct val="89900"/>
              </a:lnSpc>
              <a:spcBef>
                <a:spcPts val="605"/>
              </a:spcBef>
              <a:spcAft>
                <a:spcPts val="0"/>
              </a:spcAft>
              <a:buClr>
                <a:srgbClr val="FFFFFF"/>
              </a:buClr>
              <a:buSzPts val="3000"/>
              <a:buFont typeface="Noto Sans Symbols"/>
              <a:buChar char="•"/>
            </a:pPr>
            <a:r>
              <a:rPr b="0" i="0" lang="en-US" sz="3000" u="none" cap="none" strike="noStrike">
                <a:solidFill>
                  <a:srgbClr val="FFFFFF"/>
                </a:solidFill>
                <a:latin typeface="Trebuchet MS"/>
                <a:ea typeface="Trebuchet MS"/>
                <a:cs typeface="Trebuchet MS"/>
                <a:sym typeface="Trebuchet MS"/>
              </a:rPr>
              <a:t>Uma thread permite, por ex., que o  usuário de um programa utilize uma  funcionalidade do ambiente enquanto  outras linhas de execução realizam outros  cálculos e operações</a:t>
            </a:r>
            <a:endParaRPr b="0" i="0" sz="30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2"/>
          <p:cNvSpPr txBox="1"/>
          <p:nvPr>
            <p:ph type="title"/>
          </p:nvPr>
        </p:nvSpPr>
        <p:spPr>
          <a:xfrm>
            <a:off x="3177539" y="431444"/>
            <a:ext cx="2852420"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THREADS</a:t>
            </a:r>
            <a:endParaRPr sz="4300"/>
          </a:p>
        </p:txBody>
      </p:sp>
      <p:grpSp>
        <p:nvGrpSpPr>
          <p:cNvPr id="84" name="Google Shape;84;p22"/>
          <p:cNvGrpSpPr/>
          <p:nvPr/>
        </p:nvGrpSpPr>
        <p:grpSpPr>
          <a:xfrm>
            <a:off x="457199" y="1236624"/>
            <a:ext cx="8111490" cy="726440"/>
            <a:chOff x="457199" y="1236624"/>
            <a:chExt cx="8111490" cy="726440"/>
          </a:xfrm>
        </p:grpSpPr>
        <p:sp>
          <p:nvSpPr>
            <p:cNvPr id="85" name="Google Shape;85;p22"/>
            <p:cNvSpPr/>
            <p:nvPr/>
          </p:nvSpPr>
          <p:spPr>
            <a:xfrm>
              <a:off x="457199" y="1236624"/>
              <a:ext cx="8111490" cy="726440"/>
            </a:xfrm>
            <a:custGeom>
              <a:rect b="b" l="l" r="r" t="t"/>
              <a:pathLst>
                <a:path extrusionOk="0" h="726439" w="8111490">
                  <a:moveTo>
                    <a:pt x="8014970" y="2540"/>
                  </a:moveTo>
                  <a:lnTo>
                    <a:pt x="95250" y="2540"/>
                  </a:lnTo>
                  <a:lnTo>
                    <a:pt x="88900" y="5080"/>
                  </a:lnTo>
                  <a:lnTo>
                    <a:pt x="82550" y="6350"/>
                  </a:lnTo>
                  <a:lnTo>
                    <a:pt x="77470" y="8890"/>
                  </a:lnTo>
                  <a:lnTo>
                    <a:pt x="71120" y="11430"/>
                  </a:lnTo>
                  <a:lnTo>
                    <a:pt x="66040" y="13970"/>
                  </a:lnTo>
                  <a:lnTo>
                    <a:pt x="34290" y="35560"/>
                  </a:lnTo>
                  <a:lnTo>
                    <a:pt x="10159" y="72390"/>
                  </a:lnTo>
                  <a:lnTo>
                    <a:pt x="7620" y="77470"/>
                  </a:lnTo>
                  <a:lnTo>
                    <a:pt x="5079" y="83820"/>
                  </a:lnTo>
                  <a:lnTo>
                    <a:pt x="1270" y="102870"/>
                  </a:lnTo>
                  <a:lnTo>
                    <a:pt x="0" y="107950"/>
                  </a:lnTo>
                  <a:lnTo>
                    <a:pt x="0" y="618490"/>
                  </a:lnTo>
                  <a:lnTo>
                    <a:pt x="1270" y="623570"/>
                  </a:lnTo>
                  <a:lnTo>
                    <a:pt x="3809" y="636270"/>
                  </a:lnTo>
                  <a:lnTo>
                    <a:pt x="6350" y="642620"/>
                  </a:lnTo>
                  <a:lnTo>
                    <a:pt x="7620" y="648970"/>
                  </a:lnTo>
                  <a:lnTo>
                    <a:pt x="10159" y="654050"/>
                  </a:lnTo>
                  <a:lnTo>
                    <a:pt x="34290" y="690880"/>
                  </a:lnTo>
                  <a:lnTo>
                    <a:pt x="66040" y="712470"/>
                  </a:lnTo>
                  <a:lnTo>
                    <a:pt x="71120" y="715010"/>
                  </a:lnTo>
                  <a:lnTo>
                    <a:pt x="77470" y="717550"/>
                  </a:lnTo>
                  <a:lnTo>
                    <a:pt x="82550" y="720090"/>
                  </a:lnTo>
                  <a:lnTo>
                    <a:pt x="107950" y="725170"/>
                  </a:lnTo>
                  <a:lnTo>
                    <a:pt x="120650" y="725170"/>
                  </a:lnTo>
                  <a:lnTo>
                    <a:pt x="120650" y="726440"/>
                  </a:lnTo>
                  <a:lnTo>
                    <a:pt x="8003540" y="725170"/>
                  </a:lnTo>
                  <a:lnTo>
                    <a:pt x="8009890" y="723900"/>
                  </a:lnTo>
                  <a:lnTo>
                    <a:pt x="8014970" y="722630"/>
                  </a:lnTo>
                  <a:lnTo>
                    <a:pt x="8021320" y="721360"/>
                  </a:lnTo>
                  <a:lnTo>
                    <a:pt x="8027670" y="718820"/>
                  </a:lnTo>
                  <a:lnTo>
                    <a:pt x="8034020" y="717550"/>
                  </a:lnTo>
                  <a:lnTo>
                    <a:pt x="8039100" y="715010"/>
                  </a:lnTo>
                  <a:lnTo>
                    <a:pt x="8075930" y="690880"/>
                  </a:lnTo>
                  <a:lnTo>
                    <a:pt x="8097520" y="659130"/>
                  </a:lnTo>
                  <a:lnTo>
                    <a:pt x="8100059" y="654050"/>
                  </a:lnTo>
                  <a:lnTo>
                    <a:pt x="8102600" y="647700"/>
                  </a:lnTo>
                  <a:lnTo>
                    <a:pt x="8105140" y="642620"/>
                  </a:lnTo>
                  <a:lnTo>
                    <a:pt x="8110220" y="617220"/>
                  </a:lnTo>
                  <a:lnTo>
                    <a:pt x="8110220" y="604520"/>
                  </a:lnTo>
                  <a:lnTo>
                    <a:pt x="8111490" y="604520"/>
                  </a:lnTo>
                  <a:lnTo>
                    <a:pt x="8110220" y="120650"/>
                  </a:lnTo>
                  <a:lnTo>
                    <a:pt x="8110220" y="107950"/>
                  </a:lnTo>
                  <a:lnTo>
                    <a:pt x="8108950" y="102870"/>
                  </a:lnTo>
                  <a:lnTo>
                    <a:pt x="8105140" y="83820"/>
                  </a:lnTo>
                  <a:lnTo>
                    <a:pt x="8102600" y="77470"/>
                  </a:lnTo>
                  <a:lnTo>
                    <a:pt x="8100059" y="72390"/>
                  </a:lnTo>
                  <a:lnTo>
                    <a:pt x="8097520" y="66040"/>
                  </a:lnTo>
                  <a:lnTo>
                    <a:pt x="8050530" y="16510"/>
                  </a:lnTo>
                  <a:lnTo>
                    <a:pt x="8039100" y="11430"/>
                  </a:lnTo>
                  <a:lnTo>
                    <a:pt x="8034020" y="8890"/>
                  </a:lnTo>
                  <a:lnTo>
                    <a:pt x="8027670" y="6350"/>
                  </a:lnTo>
                  <a:lnTo>
                    <a:pt x="8021320" y="5080"/>
                  </a:lnTo>
                  <a:lnTo>
                    <a:pt x="8014970" y="2540"/>
                  </a:lnTo>
                  <a:close/>
                </a:path>
                <a:path extrusionOk="0" h="726439" w="8111490">
                  <a:moveTo>
                    <a:pt x="7997190" y="0"/>
                  </a:moveTo>
                  <a:lnTo>
                    <a:pt x="114300" y="0"/>
                  </a:lnTo>
                  <a:lnTo>
                    <a:pt x="101600" y="2540"/>
                  </a:lnTo>
                  <a:lnTo>
                    <a:pt x="8008620" y="2540"/>
                  </a:lnTo>
                  <a:lnTo>
                    <a:pt x="8002270" y="1270"/>
                  </a:lnTo>
                  <a:lnTo>
                    <a:pt x="7997190" y="0"/>
                  </a:lnTo>
                  <a:close/>
                </a:path>
              </a:pathLst>
            </a:custGeom>
            <a:solidFill>
              <a:srgbClr val="9DC44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22"/>
            <p:cNvSpPr/>
            <p:nvPr/>
          </p:nvSpPr>
          <p:spPr>
            <a:xfrm>
              <a:off x="457199" y="1236624"/>
              <a:ext cx="8111490" cy="726440"/>
            </a:xfrm>
            <a:custGeom>
              <a:rect b="b" l="l" r="r" t="t"/>
              <a:pathLst>
                <a:path extrusionOk="0" h="726439" w="8111490">
                  <a:moveTo>
                    <a:pt x="0" y="120650"/>
                  </a:moveTo>
                  <a:lnTo>
                    <a:pt x="0" y="114300"/>
                  </a:lnTo>
                  <a:lnTo>
                    <a:pt x="0" y="107950"/>
                  </a:lnTo>
                  <a:lnTo>
                    <a:pt x="1270" y="102870"/>
                  </a:lnTo>
                  <a:lnTo>
                    <a:pt x="2540" y="96520"/>
                  </a:lnTo>
                  <a:lnTo>
                    <a:pt x="3809" y="90170"/>
                  </a:lnTo>
                  <a:lnTo>
                    <a:pt x="5079" y="83820"/>
                  </a:lnTo>
                  <a:lnTo>
                    <a:pt x="7620" y="77470"/>
                  </a:lnTo>
                  <a:lnTo>
                    <a:pt x="10159" y="72390"/>
                  </a:lnTo>
                  <a:lnTo>
                    <a:pt x="12700" y="66040"/>
                  </a:lnTo>
                  <a:lnTo>
                    <a:pt x="15240" y="60960"/>
                  </a:lnTo>
                  <a:lnTo>
                    <a:pt x="19050" y="55880"/>
                  </a:lnTo>
                  <a:lnTo>
                    <a:pt x="22859" y="50800"/>
                  </a:lnTo>
                  <a:lnTo>
                    <a:pt x="26670" y="45720"/>
                  </a:lnTo>
                  <a:lnTo>
                    <a:pt x="30479" y="40640"/>
                  </a:lnTo>
                  <a:lnTo>
                    <a:pt x="34290" y="35560"/>
                  </a:lnTo>
                  <a:lnTo>
                    <a:pt x="39370" y="31750"/>
                  </a:lnTo>
                  <a:lnTo>
                    <a:pt x="44450" y="27940"/>
                  </a:lnTo>
                  <a:lnTo>
                    <a:pt x="49529" y="24130"/>
                  </a:lnTo>
                  <a:lnTo>
                    <a:pt x="54609" y="20320"/>
                  </a:lnTo>
                  <a:lnTo>
                    <a:pt x="59690" y="16510"/>
                  </a:lnTo>
                  <a:lnTo>
                    <a:pt x="66040" y="13970"/>
                  </a:lnTo>
                  <a:lnTo>
                    <a:pt x="71120" y="11430"/>
                  </a:lnTo>
                  <a:lnTo>
                    <a:pt x="77470" y="8890"/>
                  </a:lnTo>
                  <a:lnTo>
                    <a:pt x="82550" y="6350"/>
                  </a:lnTo>
                  <a:lnTo>
                    <a:pt x="88900" y="5080"/>
                  </a:lnTo>
                  <a:lnTo>
                    <a:pt x="95250" y="2540"/>
                  </a:lnTo>
                  <a:lnTo>
                    <a:pt x="101600" y="2540"/>
                  </a:lnTo>
                  <a:lnTo>
                    <a:pt x="107950" y="1270"/>
                  </a:lnTo>
                  <a:lnTo>
                    <a:pt x="114300" y="0"/>
                  </a:lnTo>
                  <a:lnTo>
                    <a:pt x="120650" y="0"/>
                  </a:lnTo>
                  <a:lnTo>
                    <a:pt x="7989570" y="0"/>
                  </a:lnTo>
                  <a:lnTo>
                    <a:pt x="7997190" y="0"/>
                  </a:lnTo>
                  <a:lnTo>
                    <a:pt x="8002270" y="1270"/>
                  </a:lnTo>
                  <a:lnTo>
                    <a:pt x="8008620" y="2540"/>
                  </a:lnTo>
                  <a:lnTo>
                    <a:pt x="8014970" y="2540"/>
                  </a:lnTo>
                  <a:lnTo>
                    <a:pt x="8021320" y="5080"/>
                  </a:lnTo>
                  <a:lnTo>
                    <a:pt x="8027670" y="6350"/>
                  </a:lnTo>
                  <a:lnTo>
                    <a:pt x="8034020" y="8890"/>
                  </a:lnTo>
                  <a:lnTo>
                    <a:pt x="8039100" y="11430"/>
                  </a:lnTo>
                  <a:lnTo>
                    <a:pt x="8045450" y="13970"/>
                  </a:lnTo>
                  <a:lnTo>
                    <a:pt x="8050530" y="16510"/>
                  </a:lnTo>
                  <a:lnTo>
                    <a:pt x="8055609" y="20320"/>
                  </a:lnTo>
                  <a:lnTo>
                    <a:pt x="8060690" y="24130"/>
                  </a:lnTo>
                  <a:lnTo>
                    <a:pt x="8065770" y="27940"/>
                  </a:lnTo>
                  <a:lnTo>
                    <a:pt x="8070850" y="31750"/>
                  </a:lnTo>
                  <a:lnTo>
                    <a:pt x="8075930" y="35560"/>
                  </a:lnTo>
                  <a:lnTo>
                    <a:pt x="8079740" y="40640"/>
                  </a:lnTo>
                  <a:lnTo>
                    <a:pt x="8083550" y="45720"/>
                  </a:lnTo>
                  <a:lnTo>
                    <a:pt x="8087359" y="50800"/>
                  </a:lnTo>
                  <a:lnTo>
                    <a:pt x="8091170" y="55880"/>
                  </a:lnTo>
                  <a:lnTo>
                    <a:pt x="8094980" y="60960"/>
                  </a:lnTo>
                  <a:lnTo>
                    <a:pt x="8097520" y="66040"/>
                  </a:lnTo>
                  <a:lnTo>
                    <a:pt x="8100059" y="72390"/>
                  </a:lnTo>
                  <a:lnTo>
                    <a:pt x="8102600" y="77470"/>
                  </a:lnTo>
                  <a:lnTo>
                    <a:pt x="8105140" y="83820"/>
                  </a:lnTo>
                  <a:lnTo>
                    <a:pt x="8106409" y="90170"/>
                  </a:lnTo>
                  <a:lnTo>
                    <a:pt x="8107680" y="96520"/>
                  </a:lnTo>
                  <a:lnTo>
                    <a:pt x="8108950" y="102870"/>
                  </a:lnTo>
                  <a:lnTo>
                    <a:pt x="8110220" y="107950"/>
                  </a:lnTo>
                  <a:lnTo>
                    <a:pt x="8110220" y="114300"/>
                  </a:lnTo>
                  <a:lnTo>
                    <a:pt x="8110220" y="120650"/>
                  </a:lnTo>
                  <a:lnTo>
                    <a:pt x="8111490" y="604520"/>
                  </a:lnTo>
                  <a:lnTo>
                    <a:pt x="8110220" y="604520"/>
                  </a:lnTo>
                  <a:lnTo>
                    <a:pt x="8110220" y="610870"/>
                  </a:lnTo>
                  <a:lnTo>
                    <a:pt x="8110220" y="617220"/>
                  </a:lnTo>
                  <a:lnTo>
                    <a:pt x="8108950" y="623570"/>
                  </a:lnTo>
                  <a:lnTo>
                    <a:pt x="8107680" y="629920"/>
                  </a:lnTo>
                  <a:lnTo>
                    <a:pt x="8106409" y="636270"/>
                  </a:lnTo>
                  <a:lnTo>
                    <a:pt x="8105140" y="642620"/>
                  </a:lnTo>
                  <a:lnTo>
                    <a:pt x="8102600" y="647700"/>
                  </a:lnTo>
                  <a:lnTo>
                    <a:pt x="8100059" y="654050"/>
                  </a:lnTo>
                  <a:lnTo>
                    <a:pt x="8097520" y="659130"/>
                  </a:lnTo>
                  <a:lnTo>
                    <a:pt x="8094980" y="665480"/>
                  </a:lnTo>
                  <a:lnTo>
                    <a:pt x="8091170" y="670560"/>
                  </a:lnTo>
                  <a:lnTo>
                    <a:pt x="8087359" y="675640"/>
                  </a:lnTo>
                  <a:lnTo>
                    <a:pt x="8083550" y="680720"/>
                  </a:lnTo>
                  <a:lnTo>
                    <a:pt x="8079740" y="685800"/>
                  </a:lnTo>
                  <a:lnTo>
                    <a:pt x="8075930" y="690880"/>
                  </a:lnTo>
                  <a:lnTo>
                    <a:pt x="8070850" y="694690"/>
                  </a:lnTo>
                  <a:lnTo>
                    <a:pt x="8065770" y="698500"/>
                  </a:lnTo>
                  <a:lnTo>
                    <a:pt x="8060690" y="702310"/>
                  </a:lnTo>
                  <a:lnTo>
                    <a:pt x="8055609" y="706120"/>
                  </a:lnTo>
                  <a:lnTo>
                    <a:pt x="8050530" y="709930"/>
                  </a:lnTo>
                  <a:lnTo>
                    <a:pt x="8045450" y="712470"/>
                  </a:lnTo>
                  <a:lnTo>
                    <a:pt x="8039100" y="715010"/>
                  </a:lnTo>
                  <a:lnTo>
                    <a:pt x="8034020" y="717550"/>
                  </a:lnTo>
                  <a:lnTo>
                    <a:pt x="8027670" y="718820"/>
                  </a:lnTo>
                  <a:lnTo>
                    <a:pt x="8021320" y="721360"/>
                  </a:lnTo>
                  <a:lnTo>
                    <a:pt x="8014970" y="722630"/>
                  </a:lnTo>
                  <a:lnTo>
                    <a:pt x="8009890" y="723900"/>
                  </a:lnTo>
                  <a:lnTo>
                    <a:pt x="8003540" y="725170"/>
                  </a:lnTo>
                  <a:lnTo>
                    <a:pt x="7997190" y="725170"/>
                  </a:lnTo>
                  <a:lnTo>
                    <a:pt x="7990840" y="725170"/>
                  </a:lnTo>
                  <a:lnTo>
                    <a:pt x="120650" y="726440"/>
                  </a:lnTo>
                  <a:lnTo>
                    <a:pt x="120650" y="725170"/>
                  </a:lnTo>
                  <a:lnTo>
                    <a:pt x="114300" y="725170"/>
                  </a:lnTo>
                  <a:lnTo>
                    <a:pt x="107950" y="725170"/>
                  </a:lnTo>
                  <a:lnTo>
                    <a:pt x="101600" y="723900"/>
                  </a:lnTo>
                  <a:lnTo>
                    <a:pt x="95250" y="722630"/>
                  </a:lnTo>
                  <a:lnTo>
                    <a:pt x="88900" y="721360"/>
                  </a:lnTo>
                  <a:lnTo>
                    <a:pt x="82550" y="720090"/>
                  </a:lnTo>
                  <a:lnTo>
                    <a:pt x="77470" y="717550"/>
                  </a:lnTo>
                  <a:lnTo>
                    <a:pt x="71120" y="715010"/>
                  </a:lnTo>
                  <a:lnTo>
                    <a:pt x="66040" y="712470"/>
                  </a:lnTo>
                  <a:lnTo>
                    <a:pt x="59690" y="709930"/>
                  </a:lnTo>
                  <a:lnTo>
                    <a:pt x="54609" y="706120"/>
                  </a:lnTo>
                  <a:lnTo>
                    <a:pt x="49529" y="702310"/>
                  </a:lnTo>
                  <a:lnTo>
                    <a:pt x="44450" y="698500"/>
                  </a:lnTo>
                  <a:lnTo>
                    <a:pt x="39370" y="694690"/>
                  </a:lnTo>
                  <a:lnTo>
                    <a:pt x="34290" y="690880"/>
                  </a:lnTo>
                  <a:lnTo>
                    <a:pt x="30479" y="685800"/>
                  </a:lnTo>
                  <a:lnTo>
                    <a:pt x="26670" y="680720"/>
                  </a:lnTo>
                  <a:lnTo>
                    <a:pt x="22859" y="675640"/>
                  </a:lnTo>
                  <a:lnTo>
                    <a:pt x="19050" y="670560"/>
                  </a:lnTo>
                  <a:lnTo>
                    <a:pt x="15240" y="665480"/>
                  </a:lnTo>
                  <a:lnTo>
                    <a:pt x="12700" y="660400"/>
                  </a:lnTo>
                  <a:lnTo>
                    <a:pt x="10159" y="654050"/>
                  </a:lnTo>
                  <a:lnTo>
                    <a:pt x="7620" y="648970"/>
                  </a:lnTo>
                  <a:lnTo>
                    <a:pt x="6350" y="642620"/>
                  </a:lnTo>
                  <a:lnTo>
                    <a:pt x="3809" y="636270"/>
                  </a:lnTo>
                  <a:lnTo>
                    <a:pt x="2540" y="629920"/>
                  </a:lnTo>
                  <a:lnTo>
                    <a:pt x="1270" y="623570"/>
                  </a:lnTo>
                  <a:lnTo>
                    <a:pt x="0" y="618490"/>
                  </a:lnTo>
                  <a:lnTo>
                    <a:pt x="0" y="610870"/>
                  </a:lnTo>
                  <a:lnTo>
                    <a:pt x="0" y="605790"/>
                  </a:lnTo>
                  <a:lnTo>
                    <a:pt x="0" y="120650"/>
                  </a:lnTo>
                  <a:close/>
                </a:path>
                <a:path extrusionOk="0" h="726439" w="8111490">
                  <a:moveTo>
                    <a:pt x="0" y="0"/>
                  </a:moveTo>
                  <a:lnTo>
                    <a:pt x="0" y="0"/>
                  </a:lnTo>
                </a:path>
                <a:path extrusionOk="0" h="726439" w="8111490">
                  <a:moveTo>
                    <a:pt x="8111490" y="726440"/>
                  </a:moveTo>
                  <a:lnTo>
                    <a:pt x="8111490" y="726440"/>
                  </a:lnTo>
                </a:path>
              </a:pathLst>
            </a:custGeom>
            <a:noFill/>
            <a:ln cap="flat" cmpd="sng" w="190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22"/>
          <p:cNvGrpSpPr/>
          <p:nvPr/>
        </p:nvGrpSpPr>
        <p:grpSpPr>
          <a:xfrm>
            <a:off x="357053" y="3700118"/>
            <a:ext cx="7878690" cy="2783840"/>
            <a:chOff x="457200" y="3501034"/>
            <a:chExt cx="8111490" cy="3175000"/>
          </a:xfrm>
        </p:grpSpPr>
        <p:sp>
          <p:nvSpPr>
            <p:cNvPr id="88" name="Google Shape;88;p22"/>
            <p:cNvSpPr/>
            <p:nvPr/>
          </p:nvSpPr>
          <p:spPr>
            <a:xfrm>
              <a:off x="457200" y="3501034"/>
              <a:ext cx="8111490" cy="317500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 name="Google Shape;89;p22"/>
            <p:cNvSpPr/>
            <p:nvPr/>
          </p:nvSpPr>
          <p:spPr>
            <a:xfrm>
              <a:off x="2216150" y="4840884"/>
              <a:ext cx="135890" cy="0"/>
            </a:xfrm>
            <a:custGeom>
              <a:rect b="b" l="l" r="r" t="t"/>
              <a:pathLst>
                <a:path extrusionOk="0" h="120000" w="135889">
                  <a:moveTo>
                    <a:pt x="135889"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2"/>
            <p:cNvSpPr/>
            <p:nvPr/>
          </p:nvSpPr>
          <p:spPr>
            <a:xfrm>
              <a:off x="2136139" y="4797704"/>
              <a:ext cx="85090" cy="86360"/>
            </a:xfrm>
            <a:custGeom>
              <a:rect b="b" l="l" r="r" t="t"/>
              <a:pathLst>
                <a:path extrusionOk="0" h="86360" w="85089">
                  <a:moveTo>
                    <a:pt x="85090" y="0"/>
                  </a:moveTo>
                  <a:lnTo>
                    <a:pt x="0" y="43179"/>
                  </a:lnTo>
                  <a:lnTo>
                    <a:pt x="85090" y="86359"/>
                  </a:lnTo>
                  <a:lnTo>
                    <a:pt x="8509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2"/>
            <p:cNvSpPr/>
            <p:nvPr/>
          </p:nvSpPr>
          <p:spPr>
            <a:xfrm>
              <a:off x="3246120" y="4840884"/>
              <a:ext cx="137160" cy="0"/>
            </a:xfrm>
            <a:custGeom>
              <a:rect b="b" l="l" r="r" t="t"/>
              <a:pathLst>
                <a:path extrusionOk="0" h="120000" w="137160">
                  <a:moveTo>
                    <a:pt x="137159"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2"/>
            <p:cNvSpPr/>
            <p:nvPr/>
          </p:nvSpPr>
          <p:spPr>
            <a:xfrm>
              <a:off x="3167379" y="4797704"/>
              <a:ext cx="85090" cy="86360"/>
            </a:xfrm>
            <a:custGeom>
              <a:rect b="b" l="l" r="r" t="t"/>
              <a:pathLst>
                <a:path extrusionOk="0" h="86360" w="85089">
                  <a:moveTo>
                    <a:pt x="85090" y="0"/>
                  </a:moveTo>
                  <a:lnTo>
                    <a:pt x="0" y="43179"/>
                  </a:lnTo>
                  <a:lnTo>
                    <a:pt x="85090" y="86359"/>
                  </a:lnTo>
                  <a:lnTo>
                    <a:pt x="8509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2"/>
            <p:cNvSpPr/>
            <p:nvPr/>
          </p:nvSpPr>
          <p:spPr>
            <a:xfrm>
              <a:off x="4282440" y="4840884"/>
              <a:ext cx="137160" cy="0"/>
            </a:xfrm>
            <a:custGeom>
              <a:rect b="b" l="l" r="r" t="t"/>
              <a:pathLst>
                <a:path extrusionOk="0" h="120000" w="137160">
                  <a:moveTo>
                    <a:pt x="13716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22"/>
            <p:cNvSpPr/>
            <p:nvPr/>
          </p:nvSpPr>
          <p:spPr>
            <a:xfrm>
              <a:off x="4202429" y="4797704"/>
              <a:ext cx="86360" cy="86360"/>
            </a:xfrm>
            <a:custGeom>
              <a:rect b="b" l="l" r="r" t="t"/>
              <a:pathLst>
                <a:path extrusionOk="0" h="86360" w="86360">
                  <a:moveTo>
                    <a:pt x="86360" y="0"/>
                  </a:moveTo>
                  <a:lnTo>
                    <a:pt x="0" y="43179"/>
                  </a:lnTo>
                  <a:lnTo>
                    <a:pt x="86360" y="86359"/>
                  </a:lnTo>
                  <a:lnTo>
                    <a:pt x="8636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5" name="Google Shape;95;p22"/>
          <p:cNvSpPr txBox="1"/>
          <p:nvPr/>
        </p:nvSpPr>
        <p:spPr>
          <a:xfrm>
            <a:off x="619759" y="1120313"/>
            <a:ext cx="7716520" cy="2783840"/>
          </a:xfrm>
          <a:prstGeom prst="rect">
            <a:avLst/>
          </a:prstGeom>
          <a:noFill/>
          <a:ln>
            <a:noFill/>
          </a:ln>
        </p:spPr>
        <p:txBody>
          <a:bodyPr anchorCtr="0" anchor="t" bIns="0" lIns="0" spcFirstLastPara="1" rIns="0" wrap="square" tIns="212725">
            <a:spAutoFit/>
          </a:bodyPr>
          <a:lstStyle/>
          <a:p>
            <a:pPr indent="0" lvl="0" marL="25400" marR="0" rtl="0" algn="l">
              <a:lnSpc>
                <a:spcPct val="100000"/>
              </a:lnSpc>
              <a:spcBef>
                <a:spcPts val="0"/>
              </a:spcBef>
              <a:spcAft>
                <a:spcPts val="0"/>
              </a:spcAft>
              <a:buClr>
                <a:srgbClr val="000000"/>
              </a:buClr>
              <a:buSzPts val="3100"/>
              <a:buFont typeface="Arial"/>
              <a:buNone/>
            </a:pPr>
            <a:r>
              <a:rPr b="0" i="0" lang="en-US" sz="3100" u="none" cap="none" strike="noStrike">
                <a:solidFill>
                  <a:srgbClr val="FFFFFF"/>
                </a:solidFill>
                <a:latin typeface="Trebuchet MS"/>
                <a:ea typeface="Trebuchet MS"/>
                <a:cs typeface="Trebuchet MS"/>
                <a:sym typeface="Trebuchet MS"/>
              </a:rPr>
              <a:t>Três processos tradicionais</a:t>
            </a:r>
            <a:endParaRPr b="0" i="0" sz="3100" u="none" cap="none" strike="noStrike">
              <a:solidFill>
                <a:schemeClr val="dk1"/>
              </a:solidFill>
              <a:latin typeface="Trebuchet MS"/>
              <a:ea typeface="Trebuchet MS"/>
              <a:cs typeface="Trebuchet MS"/>
              <a:sym typeface="Trebuchet MS"/>
            </a:endParaRPr>
          </a:p>
          <a:p>
            <a:pPr indent="-227329" lvl="0" marL="322580" marR="43180" rtl="0" algn="l">
              <a:lnSpc>
                <a:spcPct val="107916"/>
              </a:lnSpc>
              <a:spcBef>
                <a:spcPts val="1545"/>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Cada processo tem seu próprio espaço de endereço  e uma única linha de controle, vemos também um  único processo com três linhas de controle.</a:t>
            </a:r>
            <a:endParaRPr b="0" i="0" sz="2400" u="none" cap="none" strike="noStrike">
              <a:solidFill>
                <a:schemeClr val="dk1"/>
              </a:solidFill>
              <a:latin typeface="Trebuchet MS"/>
              <a:ea typeface="Trebuchet MS"/>
              <a:cs typeface="Trebuchet MS"/>
              <a:sym typeface="Trebuchet MS"/>
            </a:endParaRPr>
          </a:p>
          <a:p>
            <a:pPr indent="-227329" lvl="0" marL="322580" marR="0" rtl="0" algn="l">
              <a:lnSpc>
                <a:spcPct val="100000"/>
              </a:lnSpc>
              <a:spcBef>
                <a:spcPts val="155"/>
              </a:spcBef>
              <a:spcAft>
                <a:spcPts val="0"/>
              </a:spcAft>
              <a:buClr>
                <a:srgbClr val="FFFFFF"/>
              </a:buClr>
              <a:buSzPts val="2400"/>
              <a:buFont typeface="Noto Sans Symbols"/>
              <a:buChar char="•"/>
            </a:pPr>
            <a:r>
              <a:rPr b="0" i="0" lang="en-US" sz="2400" u="none" cap="none" strike="noStrike">
                <a:solidFill>
                  <a:srgbClr val="FFFFFF"/>
                </a:solidFill>
                <a:latin typeface="Trebuchet MS"/>
                <a:ea typeface="Trebuchet MS"/>
                <a:cs typeface="Trebuchet MS"/>
                <a:sym typeface="Trebuchet MS"/>
              </a:rPr>
              <a:t>Ambos os casos possui três threads.</a:t>
            </a:r>
            <a:endParaRPr b="0" i="0" sz="2400" u="none" cap="none" strike="noStrike">
              <a:solidFill>
                <a:schemeClr val="dk1"/>
              </a:solidFill>
              <a:latin typeface="Trebuchet MS"/>
              <a:ea typeface="Trebuchet MS"/>
              <a:cs typeface="Trebuchet MS"/>
              <a:sym typeface="Trebuchet MS"/>
            </a:endParaRPr>
          </a:p>
          <a:p>
            <a:pPr indent="0" lvl="0" marL="4077334" marR="0" rtl="0" algn="l">
              <a:lnSpc>
                <a:spcPct val="100000"/>
              </a:lnSpc>
              <a:spcBef>
                <a:spcPts val="71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contador</a:t>
            </a:r>
            <a:endParaRPr b="0" i="0" sz="1400" u="none" cap="none" strike="noStrike">
              <a:solidFill>
                <a:schemeClr val="dk1"/>
              </a:solidFill>
              <a:latin typeface="Arial"/>
              <a:ea typeface="Arial"/>
              <a:cs typeface="Arial"/>
              <a:sym typeface="Arial"/>
            </a:endParaRPr>
          </a:p>
          <a:p>
            <a:pPr indent="0" lvl="0" marL="4077334"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a:ea typeface="Arial"/>
                <a:cs typeface="Arial"/>
                <a:sym typeface="Arial"/>
              </a:rPr>
              <a:t>de programa</a:t>
            </a:r>
            <a:endParaRPr b="0" i="0" sz="1400" u="none" cap="none" strike="noStrike">
              <a:solidFill>
                <a:schemeClr val="dk1"/>
              </a:solidFill>
              <a:latin typeface="Arial"/>
              <a:ea typeface="Arial"/>
              <a:cs typeface="Arial"/>
              <a:sym typeface="Arial"/>
            </a:endParaRPr>
          </a:p>
        </p:txBody>
      </p:sp>
      <p:grpSp>
        <p:nvGrpSpPr>
          <p:cNvPr id="96" name="Google Shape;96;p22"/>
          <p:cNvGrpSpPr/>
          <p:nvPr/>
        </p:nvGrpSpPr>
        <p:grpSpPr>
          <a:xfrm>
            <a:off x="4310379" y="3942994"/>
            <a:ext cx="2821940" cy="1041399"/>
            <a:chOff x="4310379" y="3942994"/>
            <a:chExt cx="2821940" cy="1041399"/>
          </a:xfrm>
        </p:grpSpPr>
        <p:sp>
          <p:nvSpPr>
            <p:cNvPr id="97" name="Google Shape;97;p22"/>
            <p:cNvSpPr/>
            <p:nvPr/>
          </p:nvSpPr>
          <p:spPr>
            <a:xfrm>
              <a:off x="4366259" y="3942994"/>
              <a:ext cx="707390" cy="726440"/>
            </a:xfrm>
            <a:custGeom>
              <a:rect b="b" l="l" r="r" t="t"/>
              <a:pathLst>
                <a:path extrusionOk="0" h="726439" w="707389">
                  <a:moveTo>
                    <a:pt x="707389" y="0"/>
                  </a:moveTo>
                  <a:lnTo>
                    <a:pt x="0" y="726439"/>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22"/>
            <p:cNvSpPr/>
            <p:nvPr/>
          </p:nvSpPr>
          <p:spPr>
            <a:xfrm>
              <a:off x="4310379" y="4635144"/>
              <a:ext cx="90170" cy="91440"/>
            </a:xfrm>
            <a:custGeom>
              <a:rect b="b" l="l" r="r" t="t"/>
              <a:pathLst>
                <a:path extrusionOk="0" h="91439" w="90170">
                  <a:moveTo>
                    <a:pt x="29210" y="0"/>
                  </a:moveTo>
                  <a:lnTo>
                    <a:pt x="0" y="91439"/>
                  </a:lnTo>
                  <a:lnTo>
                    <a:pt x="90170" y="59689"/>
                  </a:lnTo>
                  <a:lnTo>
                    <a:pt x="2921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22"/>
            <p:cNvSpPr/>
            <p:nvPr/>
          </p:nvSpPr>
          <p:spPr>
            <a:xfrm>
              <a:off x="6743700" y="4797704"/>
              <a:ext cx="275816" cy="18668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22"/>
            <p:cNvSpPr/>
            <p:nvPr/>
          </p:nvSpPr>
          <p:spPr>
            <a:xfrm>
              <a:off x="7081519" y="4725314"/>
              <a:ext cx="50800" cy="0"/>
            </a:xfrm>
            <a:custGeom>
              <a:rect b="b" l="l" r="r" t="t"/>
              <a:pathLst>
                <a:path extrusionOk="0" h="120000" w="50800">
                  <a:moveTo>
                    <a:pt x="50800" y="0"/>
                  </a:moveTo>
                  <a:lnTo>
                    <a:pt x="0" y="0"/>
                  </a:lnTo>
                </a:path>
              </a:pathLst>
            </a:custGeom>
            <a:noFill/>
            <a:ln cap="flat" cmpd="sng" w="283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22"/>
            <p:cNvSpPr/>
            <p:nvPr/>
          </p:nvSpPr>
          <p:spPr>
            <a:xfrm>
              <a:off x="7001509" y="4683404"/>
              <a:ext cx="86360" cy="85090"/>
            </a:xfrm>
            <a:custGeom>
              <a:rect b="b" l="l" r="r" t="t"/>
              <a:pathLst>
                <a:path extrusionOk="0" h="85089" w="86359">
                  <a:moveTo>
                    <a:pt x="85090" y="0"/>
                  </a:moveTo>
                  <a:lnTo>
                    <a:pt x="0" y="43179"/>
                  </a:lnTo>
                  <a:lnTo>
                    <a:pt x="86360" y="85089"/>
                  </a:lnTo>
                  <a:lnTo>
                    <a:pt x="85090"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3"/>
          <p:cNvSpPr txBox="1"/>
          <p:nvPr>
            <p:ph type="title"/>
          </p:nvPr>
        </p:nvSpPr>
        <p:spPr>
          <a:xfrm>
            <a:off x="2804160" y="431444"/>
            <a:ext cx="285305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THREADS</a:t>
            </a:r>
            <a:endParaRPr sz="4300"/>
          </a:p>
        </p:txBody>
      </p:sp>
      <p:sp>
        <p:nvSpPr>
          <p:cNvPr id="107" name="Google Shape;107;p23"/>
          <p:cNvSpPr txBox="1"/>
          <p:nvPr/>
        </p:nvSpPr>
        <p:spPr>
          <a:xfrm>
            <a:off x="546100" y="4672538"/>
            <a:ext cx="5469890" cy="1508760"/>
          </a:xfrm>
          <a:prstGeom prst="rect">
            <a:avLst/>
          </a:prstGeom>
          <a:noFill/>
          <a:ln>
            <a:noFill/>
          </a:ln>
        </p:spPr>
        <p:txBody>
          <a:bodyPr anchorCtr="0" anchor="t" bIns="0" lIns="0" spcFirstLastPara="1" rIns="0" wrap="square" tIns="83175">
            <a:spAutoFit/>
          </a:bodyPr>
          <a:lstStyle/>
          <a:p>
            <a:pPr indent="-228600" lvl="0" marL="241300" marR="0" rtl="0" algn="l">
              <a:lnSpc>
                <a:spcPct val="100000"/>
              </a:lnSpc>
              <a:spcBef>
                <a:spcPts val="0"/>
              </a:spcBef>
              <a:spcAft>
                <a:spcPts val="0"/>
              </a:spcAft>
              <a:buClr>
                <a:srgbClr val="FFFFFF"/>
              </a:buClr>
              <a:buSzPts val="2000"/>
              <a:buFont typeface="Arial"/>
              <a:buChar char="•"/>
            </a:pPr>
            <a:r>
              <a:rPr b="0" i="0" lang="en-US" sz="2000" u="none" cap="none" strike="noStrike">
                <a:solidFill>
                  <a:srgbClr val="FFFFFF"/>
                </a:solidFill>
                <a:latin typeface="Trebuchet MS"/>
                <a:ea typeface="Trebuchet MS"/>
                <a:cs typeface="Trebuchet MS"/>
                <a:sym typeface="Trebuchet MS"/>
              </a:rPr>
              <a:t>Recursos compartilhados</a:t>
            </a:r>
            <a:endParaRPr b="0" i="0" sz="2000" u="none" cap="none" strike="noStrike">
              <a:solidFill>
                <a:schemeClr val="dk1"/>
              </a:solidFill>
              <a:latin typeface="Trebuchet MS"/>
              <a:ea typeface="Trebuchet MS"/>
              <a:cs typeface="Trebuchet MS"/>
              <a:sym typeface="Trebuchet MS"/>
            </a:endParaRPr>
          </a:p>
          <a:p>
            <a:pPr indent="-228600" lvl="1" marL="698500" marR="0" rtl="0" algn="l">
              <a:lnSpc>
                <a:spcPct val="100000"/>
              </a:lnSpc>
              <a:spcBef>
                <a:spcPts val="500"/>
              </a:spcBef>
              <a:spcAft>
                <a:spcPts val="0"/>
              </a:spcAft>
              <a:buClr>
                <a:srgbClr val="FFFFFF"/>
              </a:buClr>
              <a:buSzPts val="1800"/>
              <a:buFont typeface="Arial"/>
              <a:buChar char="•"/>
            </a:pPr>
            <a:r>
              <a:rPr b="0" i="0" lang="en-US" sz="1800" u="none" cap="none" strike="noStrike">
                <a:solidFill>
                  <a:srgbClr val="FFFFFF"/>
                </a:solidFill>
                <a:latin typeface="Trebuchet MS"/>
                <a:ea typeface="Trebuchet MS"/>
                <a:cs typeface="Trebuchet MS"/>
                <a:sym typeface="Trebuchet MS"/>
              </a:rPr>
              <a:t>Todos os threads tem acesso a esses recursos</a:t>
            </a:r>
            <a:endParaRPr b="0" i="0" sz="1800" u="none" cap="none" strike="noStrike">
              <a:solidFill>
                <a:schemeClr val="dk1"/>
              </a:solidFill>
              <a:latin typeface="Trebuchet MS"/>
              <a:ea typeface="Trebuchet MS"/>
              <a:cs typeface="Trebuchet MS"/>
              <a:sym typeface="Trebuchet MS"/>
            </a:endParaRPr>
          </a:p>
          <a:p>
            <a:pPr indent="-228600" lvl="0" marL="241300" marR="0" rtl="0" algn="l">
              <a:lnSpc>
                <a:spcPct val="100000"/>
              </a:lnSpc>
              <a:spcBef>
                <a:spcPts val="1000"/>
              </a:spcBef>
              <a:spcAft>
                <a:spcPts val="0"/>
              </a:spcAft>
              <a:buClr>
                <a:srgbClr val="FFFFFF"/>
              </a:buClr>
              <a:buSzPts val="2000"/>
              <a:buFont typeface="Arial"/>
              <a:buChar char="•"/>
            </a:pPr>
            <a:r>
              <a:rPr b="0" i="0" lang="en-US" sz="2000" u="none" cap="none" strike="noStrike">
                <a:solidFill>
                  <a:srgbClr val="FFFFFF"/>
                </a:solidFill>
                <a:latin typeface="Trebuchet MS"/>
                <a:ea typeface="Trebuchet MS"/>
                <a:cs typeface="Trebuchet MS"/>
                <a:sym typeface="Trebuchet MS"/>
              </a:rPr>
              <a:t>Recursos individuais</a:t>
            </a:r>
            <a:endParaRPr b="0" i="0" sz="2000" u="none" cap="none" strike="noStrike">
              <a:solidFill>
                <a:schemeClr val="dk1"/>
              </a:solidFill>
              <a:latin typeface="Trebuchet MS"/>
              <a:ea typeface="Trebuchet MS"/>
              <a:cs typeface="Trebuchet MS"/>
              <a:sym typeface="Trebuchet MS"/>
            </a:endParaRPr>
          </a:p>
          <a:p>
            <a:pPr indent="-285750" lvl="1" marL="755650" marR="0" rtl="0" algn="l">
              <a:lnSpc>
                <a:spcPct val="100000"/>
              </a:lnSpc>
              <a:spcBef>
                <a:spcPts val="500"/>
              </a:spcBef>
              <a:spcAft>
                <a:spcPts val="0"/>
              </a:spcAft>
              <a:buClr>
                <a:srgbClr val="FFFFFF"/>
              </a:buClr>
              <a:buSzPts val="1800"/>
              <a:buFont typeface="Arial"/>
              <a:buChar char="•"/>
            </a:pPr>
            <a:r>
              <a:rPr b="0" i="0" lang="en-US" sz="1800" u="none" cap="none" strike="noStrike">
                <a:solidFill>
                  <a:srgbClr val="FFFFFF"/>
                </a:solidFill>
                <a:latin typeface="Trebuchet MS"/>
                <a:ea typeface="Trebuchet MS"/>
                <a:cs typeface="Trebuchet MS"/>
                <a:sym typeface="Trebuchet MS"/>
              </a:rPr>
              <a:t>Cada thread possui o seu</a:t>
            </a:r>
            <a:endParaRPr b="0" i="0" sz="1800" u="none" cap="none" strike="noStrike">
              <a:solidFill>
                <a:schemeClr val="dk1"/>
              </a:solidFill>
              <a:latin typeface="Trebuchet MS"/>
              <a:ea typeface="Trebuchet MS"/>
              <a:cs typeface="Trebuchet MS"/>
              <a:sym typeface="Trebuchet MS"/>
            </a:endParaRPr>
          </a:p>
        </p:txBody>
      </p:sp>
      <p:sp>
        <p:nvSpPr>
          <p:cNvPr id="108" name="Google Shape;108;p23"/>
          <p:cNvSpPr txBox="1"/>
          <p:nvPr/>
        </p:nvSpPr>
        <p:spPr>
          <a:xfrm>
            <a:off x="618490" y="1672488"/>
            <a:ext cx="3890700" cy="2841900"/>
          </a:xfrm>
          <a:prstGeom prst="rect">
            <a:avLst/>
          </a:prstGeom>
          <a:noFill/>
          <a:ln>
            <a:noFill/>
          </a:ln>
        </p:spPr>
        <p:txBody>
          <a:bodyPr anchorCtr="0" anchor="t" bIns="0" lIns="0" spcFirstLastPara="1" rIns="0" wrap="square" tIns="15875">
            <a:spAutoFit/>
          </a:bodyPr>
          <a:lstStyle/>
          <a:p>
            <a:pPr indent="125729" lvl="0" marL="12700" marR="5080" rtl="0" algn="l">
              <a:lnSpc>
                <a:spcPct val="109000"/>
              </a:lnSpc>
              <a:spcBef>
                <a:spcPts val="0"/>
              </a:spcBef>
              <a:spcAft>
                <a:spcPts val="0"/>
              </a:spcAft>
              <a:buClr>
                <a:srgbClr val="000000"/>
              </a:buClr>
              <a:buSzPts val="2400"/>
              <a:buFont typeface="Arial"/>
              <a:buNone/>
            </a:pPr>
            <a:r>
              <a:rPr b="1" i="0" lang="en-US" sz="2400" u="none" cap="none" strike="noStrike">
                <a:solidFill>
                  <a:srgbClr val="FFFF00"/>
                </a:solidFill>
                <a:latin typeface="Arial"/>
                <a:ea typeface="Arial"/>
                <a:cs typeface="Arial"/>
                <a:sym typeface="Arial"/>
              </a:rPr>
              <a:t>Recursos compartilhados  </a:t>
            </a:r>
            <a:endParaRPr b="1" i="0" sz="2400" u="none" cap="none" strike="noStrike">
              <a:solidFill>
                <a:srgbClr val="FFFF00"/>
              </a:solidFill>
              <a:latin typeface="Arial"/>
              <a:ea typeface="Arial"/>
              <a:cs typeface="Arial"/>
              <a:sym typeface="Arial"/>
            </a:endParaRPr>
          </a:p>
          <a:p>
            <a:pPr indent="-12700" lvl="0" marL="12700" marR="5080" rtl="0" algn="l">
              <a:lnSpc>
                <a:spcPct val="1090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Espaço de endereçamento  Variáveis globais</a:t>
            </a:r>
            <a:endParaRPr b="0" i="0" sz="2000" u="none" cap="none" strike="noStrike">
              <a:solidFill>
                <a:schemeClr val="dk1"/>
              </a:solidFill>
              <a:latin typeface="Arial"/>
              <a:ea typeface="Arial"/>
              <a:cs typeface="Arial"/>
              <a:sym typeface="Arial"/>
            </a:endParaRPr>
          </a:p>
          <a:p>
            <a:pPr indent="0" lvl="0" marL="12700" marR="1678939" rtl="0" algn="l">
              <a:lnSpc>
                <a:spcPct val="1096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Arquivos abertos  Alarmes pendentes  Sinais e tratadores</a:t>
            </a:r>
            <a:endParaRPr b="0" i="0" sz="2000" u="none" cap="none" strike="noStrike">
              <a:solidFill>
                <a:schemeClr val="dk1"/>
              </a:solidFill>
              <a:latin typeface="Arial"/>
              <a:ea typeface="Arial"/>
              <a:cs typeface="Arial"/>
              <a:sym typeface="Arial"/>
            </a:endParaRPr>
          </a:p>
          <a:p>
            <a:pPr indent="0" lvl="0" marL="12700" marR="0" rtl="0" algn="l">
              <a:lnSpc>
                <a:spcPct val="100000"/>
              </a:lnSpc>
              <a:spcBef>
                <a:spcPts val="229"/>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Informações de contabilidade</a:t>
            </a:r>
            <a:endParaRPr b="0" i="0" sz="2000" u="none" cap="none" strike="noStrike">
              <a:solidFill>
                <a:schemeClr val="dk1"/>
              </a:solidFill>
              <a:latin typeface="Arial"/>
              <a:ea typeface="Arial"/>
              <a:cs typeface="Arial"/>
              <a:sym typeface="Arial"/>
            </a:endParaRPr>
          </a:p>
        </p:txBody>
      </p:sp>
      <p:sp>
        <p:nvSpPr>
          <p:cNvPr id="109" name="Google Shape;109;p23"/>
          <p:cNvSpPr txBox="1"/>
          <p:nvPr/>
        </p:nvSpPr>
        <p:spPr>
          <a:xfrm>
            <a:off x="4794250" y="1672500"/>
            <a:ext cx="3754200" cy="1735200"/>
          </a:xfrm>
          <a:prstGeom prst="rect">
            <a:avLst/>
          </a:prstGeom>
          <a:noFill/>
          <a:ln>
            <a:noFill/>
          </a:ln>
        </p:spPr>
        <p:txBody>
          <a:bodyPr anchorCtr="0" anchor="t" bIns="0" lIns="0" spcFirstLastPara="1" rIns="0" wrap="square" tIns="15875">
            <a:spAutoFit/>
          </a:bodyPr>
          <a:lstStyle/>
          <a:p>
            <a:pPr indent="247650" lvl="0" marL="12700" marR="5080" rtl="0" algn="l">
              <a:lnSpc>
                <a:spcPct val="109000"/>
              </a:lnSpc>
              <a:spcBef>
                <a:spcPts val="0"/>
              </a:spcBef>
              <a:spcAft>
                <a:spcPts val="0"/>
              </a:spcAft>
              <a:buClr>
                <a:srgbClr val="000000"/>
              </a:buClr>
              <a:buSzPts val="2400"/>
              <a:buFont typeface="Arial"/>
              <a:buNone/>
            </a:pPr>
            <a:r>
              <a:rPr b="1" i="0" lang="en-US" sz="2400" u="none" cap="none" strike="noStrike">
                <a:solidFill>
                  <a:srgbClr val="FFFF00"/>
                </a:solidFill>
                <a:latin typeface="Arial"/>
                <a:ea typeface="Arial"/>
                <a:cs typeface="Arial"/>
                <a:sym typeface="Arial"/>
              </a:rPr>
              <a:t>Recursos Individuais  </a:t>
            </a:r>
            <a:r>
              <a:rPr b="0" i="0" lang="en-US" sz="2000" u="none" cap="none" strike="noStrike">
                <a:solidFill>
                  <a:srgbClr val="FFFFFF"/>
                </a:solidFill>
                <a:latin typeface="Arial"/>
                <a:ea typeface="Arial"/>
                <a:cs typeface="Arial"/>
                <a:sym typeface="Arial"/>
              </a:rPr>
              <a:t>Contador de programa  Registradores</a:t>
            </a:r>
            <a:endParaRPr b="0" i="0" sz="2000" u="none" cap="none" strike="noStrike">
              <a:solidFill>
                <a:schemeClr val="dk1"/>
              </a:solidFill>
              <a:latin typeface="Arial"/>
              <a:ea typeface="Arial"/>
              <a:cs typeface="Arial"/>
              <a:sym typeface="Arial"/>
            </a:endParaRPr>
          </a:p>
          <a:p>
            <a:pPr indent="0" lvl="0" marL="12700" marR="2522220" rtl="0" algn="l">
              <a:lnSpc>
                <a:spcPct val="109600"/>
              </a:lnSpc>
              <a:spcBef>
                <a:spcPts val="0"/>
              </a:spcBef>
              <a:spcAft>
                <a:spcPts val="0"/>
              </a:spcAft>
              <a:buClr>
                <a:srgbClr val="000000"/>
              </a:buClr>
              <a:buSzPts val="2000"/>
              <a:buFont typeface="Arial"/>
              <a:buNone/>
            </a:pPr>
            <a:r>
              <a:rPr b="0" i="0" lang="en-US" sz="2000" u="none" cap="none" strike="noStrike">
                <a:solidFill>
                  <a:srgbClr val="FFFFFF"/>
                </a:solidFill>
                <a:latin typeface="Arial"/>
                <a:ea typeface="Arial"/>
                <a:cs typeface="Arial"/>
                <a:sym typeface="Arial"/>
              </a:rPr>
              <a:t>Pilha  Estado</a:t>
            </a:r>
            <a:endParaRPr b="0" i="0" sz="2000" u="none" cap="none" strike="noStrike">
              <a:solidFill>
                <a:schemeClr val="dk1"/>
              </a:solidFill>
              <a:latin typeface="Arial"/>
              <a:ea typeface="Arial"/>
              <a:cs typeface="Arial"/>
              <a:sym typeface="Arial"/>
            </a:endParaRPr>
          </a:p>
        </p:txBody>
      </p:sp>
      <p:sp>
        <p:nvSpPr>
          <p:cNvPr id="110" name="Google Shape;110;p23"/>
          <p:cNvSpPr/>
          <p:nvPr/>
        </p:nvSpPr>
        <p:spPr>
          <a:xfrm>
            <a:off x="534669" y="1700174"/>
            <a:ext cx="7929880" cy="2966720"/>
          </a:xfrm>
          <a:custGeom>
            <a:rect b="b" l="l" r="r" t="t"/>
            <a:pathLst>
              <a:path extrusionOk="0" h="2966720" w="7929880">
                <a:moveTo>
                  <a:pt x="0" y="5080"/>
                </a:moveTo>
                <a:lnTo>
                  <a:pt x="4185919" y="5080"/>
                </a:lnTo>
              </a:path>
              <a:path extrusionOk="0" h="2966720" w="7929880">
                <a:moveTo>
                  <a:pt x="4175759" y="5080"/>
                </a:moveTo>
                <a:lnTo>
                  <a:pt x="7929880" y="5080"/>
                </a:lnTo>
              </a:path>
              <a:path extrusionOk="0" h="2966720" w="7929880">
                <a:moveTo>
                  <a:pt x="0" y="2961640"/>
                </a:moveTo>
                <a:lnTo>
                  <a:pt x="4185919" y="2961640"/>
                </a:lnTo>
              </a:path>
              <a:path extrusionOk="0" h="2966720" w="7929880">
                <a:moveTo>
                  <a:pt x="4175759" y="2961640"/>
                </a:moveTo>
                <a:lnTo>
                  <a:pt x="7929880" y="2961640"/>
                </a:lnTo>
              </a:path>
              <a:path extrusionOk="0" h="2966720" w="7929880">
                <a:moveTo>
                  <a:pt x="5079" y="0"/>
                </a:moveTo>
                <a:lnTo>
                  <a:pt x="5079" y="2966720"/>
                </a:lnTo>
              </a:path>
              <a:path extrusionOk="0" h="2966720" w="7929880">
                <a:moveTo>
                  <a:pt x="4180840" y="0"/>
                </a:moveTo>
                <a:lnTo>
                  <a:pt x="4180840" y="2966720"/>
                </a:lnTo>
              </a:path>
              <a:path extrusionOk="0" h="2966720" w="7929880">
                <a:moveTo>
                  <a:pt x="7924800" y="0"/>
                </a:moveTo>
                <a:lnTo>
                  <a:pt x="7924800" y="2966720"/>
                </a:lnTo>
              </a:path>
            </a:pathLst>
          </a:custGeom>
          <a:noFill/>
          <a:ln cap="flat" cmpd="sng" w="107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1285239" y="599084"/>
            <a:ext cx="659066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MODELO DE THREADS</a:t>
            </a:r>
            <a:endParaRPr sz="4300"/>
          </a:p>
        </p:txBody>
      </p:sp>
      <p:grpSp>
        <p:nvGrpSpPr>
          <p:cNvPr id="116" name="Google Shape;116;p24"/>
          <p:cNvGrpSpPr/>
          <p:nvPr/>
        </p:nvGrpSpPr>
        <p:grpSpPr>
          <a:xfrm>
            <a:off x="698500" y="1488084"/>
            <a:ext cx="7764780" cy="38100"/>
            <a:chOff x="698500" y="1488084"/>
            <a:chExt cx="7764780" cy="38100"/>
          </a:xfrm>
        </p:grpSpPr>
        <p:sp>
          <p:nvSpPr>
            <p:cNvPr id="117" name="Google Shape;117;p24"/>
            <p:cNvSpPr/>
            <p:nvPr/>
          </p:nvSpPr>
          <p:spPr>
            <a:xfrm>
              <a:off x="698500" y="1526184"/>
              <a:ext cx="7764780" cy="0"/>
            </a:xfrm>
            <a:custGeom>
              <a:rect b="b" l="l" r="r" t="t"/>
              <a:pathLst>
                <a:path extrusionOk="0" h="120000" w="7764780">
                  <a:moveTo>
                    <a:pt x="0" y="0"/>
                  </a:moveTo>
                  <a:lnTo>
                    <a:pt x="776478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24"/>
            <p:cNvSpPr/>
            <p:nvPr/>
          </p:nvSpPr>
          <p:spPr>
            <a:xfrm>
              <a:off x="698500" y="1488084"/>
              <a:ext cx="7764780" cy="0"/>
            </a:xfrm>
            <a:custGeom>
              <a:rect b="b" l="l" r="r" t="t"/>
              <a:pathLst>
                <a:path extrusionOk="0" h="120000" w="7764780">
                  <a:moveTo>
                    <a:pt x="0" y="0"/>
                  </a:moveTo>
                  <a:lnTo>
                    <a:pt x="776478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19" name="Google Shape;119;p24"/>
          <p:cNvGrpSpPr/>
          <p:nvPr/>
        </p:nvGrpSpPr>
        <p:grpSpPr>
          <a:xfrm>
            <a:off x="698499" y="2298344"/>
            <a:ext cx="7764780" cy="39370"/>
            <a:chOff x="698499" y="2298344"/>
            <a:chExt cx="7764780" cy="39370"/>
          </a:xfrm>
        </p:grpSpPr>
        <p:sp>
          <p:nvSpPr>
            <p:cNvPr id="120" name="Google Shape;120;p24"/>
            <p:cNvSpPr/>
            <p:nvPr/>
          </p:nvSpPr>
          <p:spPr>
            <a:xfrm>
              <a:off x="698499" y="2336444"/>
              <a:ext cx="7764780" cy="1270"/>
            </a:xfrm>
            <a:custGeom>
              <a:rect b="b" l="l" r="r" t="t"/>
              <a:pathLst>
                <a:path extrusionOk="0" h="1269" w="7764780">
                  <a:moveTo>
                    <a:pt x="0" y="0"/>
                  </a:moveTo>
                  <a:lnTo>
                    <a:pt x="776478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24"/>
            <p:cNvSpPr/>
            <p:nvPr/>
          </p:nvSpPr>
          <p:spPr>
            <a:xfrm>
              <a:off x="698499" y="2298344"/>
              <a:ext cx="7764780" cy="1270"/>
            </a:xfrm>
            <a:custGeom>
              <a:rect b="b" l="l" r="r" t="t"/>
              <a:pathLst>
                <a:path extrusionOk="0" h="1269" w="7764780">
                  <a:moveTo>
                    <a:pt x="0" y="0"/>
                  </a:moveTo>
                  <a:lnTo>
                    <a:pt x="7764780" y="127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2" name="Google Shape;122;p24"/>
          <p:cNvGrpSpPr/>
          <p:nvPr/>
        </p:nvGrpSpPr>
        <p:grpSpPr>
          <a:xfrm>
            <a:off x="698500" y="3109874"/>
            <a:ext cx="7764780" cy="38100"/>
            <a:chOff x="698500" y="3109874"/>
            <a:chExt cx="7764780" cy="38100"/>
          </a:xfrm>
        </p:grpSpPr>
        <p:sp>
          <p:nvSpPr>
            <p:cNvPr id="123" name="Google Shape;123;p24"/>
            <p:cNvSpPr/>
            <p:nvPr/>
          </p:nvSpPr>
          <p:spPr>
            <a:xfrm>
              <a:off x="698500" y="3147974"/>
              <a:ext cx="7764780" cy="0"/>
            </a:xfrm>
            <a:custGeom>
              <a:rect b="b" l="l" r="r" t="t"/>
              <a:pathLst>
                <a:path extrusionOk="0" h="120000" w="7764780">
                  <a:moveTo>
                    <a:pt x="0" y="0"/>
                  </a:moveTo>
                  <a:lnTo>
                    <a:pt x="776478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24"/>
            <p:cNvSpPr/>
            <p:nvPr/>
          </p:nvSpPr>
          <p:spPr>
            <a:xfrm>
              <a:off x="698500" y="3109874"/>
              <a:ext cx="7764780" cy="0"/>
            </a:xfrm>
            <a:custGeom>
              <a:rect b="b" l="l" r="r" t="t"/>
              <a:pathLst>
                <a:path extrusionOk="0" h="120000" w="7764780">
                  <a:moveTo>
                    <a:pt x="0" y="0"/>
                  </a:moveTo>
                  <a:lnTo>
                    <a:pt x="776478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5" name="Google Shape;125;p24"/>
          <p:cNvGrpSpPr/>
          <p:nvPr/>
        </p:nvGrpSpPr>
        <p:grpSpPr>
          <a:xfrm>
            <a:off x="698500" y="3921404"/>
            <a:ext cx="7764780" cy="38100"/>
            <a:chOff x="698500" y="3921404"/>
            <a:chExt cx="7764780" cy="38100"/>
          </a:xfrm>
        </p:grpSpPr>
        <p:sp>
          <p:nvSpPr>
            <p:cNvPr id="126" name="Google Shape;126;p24"/>
            <p:cNvSpPr/>
            <p:nvPr/>
          </p:nvSpPr>
          <p:spPr>
            <a:xfrm>
              <a:off x="698500" y="3959504"/>
              <a:ext cx="7764780" cy="0"/>
            </a:xfrm>
            <a:custGeom>
              <a:rect b="b" l="l" r="r" t="t"/>
              <a:pathLst>
                <a:path extrusionOk="0" h="120000" w="7764780">
                  <a:moveTo>
                    <a:pt x="0" y="0"/>
                  </a:moveTo>
                  <a:lnTo>
                    <a:pt x="776478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4"/>
            <p:cNvSpPr/>
            <p:nvPr/>
          </p:nvSpPr>
          <p:spPr>
            <a:xfrm>
              <a:off x="698500" y="3921404"/>
              <a:ext cx="7764780" cy="0"/>
            </a:xfrm>
            <a:custGeom>
              <a:rect b="b" l="l" r="r" t="t"/>
              <a:pathLst>
                <a:path extrusionOk="0" h="120000" w="7764780">
                  <a:moveTo>
                    <a:pt x="0" y="0"/>
                  </a:moveTo>
                  <a:lnTo>
                    <a:pt x="776478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28" name="Google Shape;128;p24"/>
          <p:cNvGrpSpPr/>
          <p:nvPr/>
        </p:nvGrpSpPr>
        <p:grpSpPr>
          <a:xfrm>
            <a:off x="698499" y="4731664"/>
            <a:ext cx="7764780" cy="39370"/>
            <a:chOff x="698499" y="4731664"/>
            <a:chExt cx="7764780" cy="39370"/>
          </a:xfrm>
        </p:grpSpPr>
        <p:sp>
          <p:nvSpPr>
            <p:cNvPr id="129" name="Google Shape;129;p24"/>
            <p:cNvSpPr/>
            <p:nvPr/>
          </p:nvSpPr>
          <p:spPr>
            <a:xfrm>
              <a:off x="698499" y="4769764"/>
              <a:ext cx="7764780" cy="1270"/>
            </a:xfrm>
            <a:custGeom>
              <a:rect b="b" l="l" r="r" t="t"/>
              <a:pathLst>
                <a:path extrusionOk="0" h="1270" w="7764780">
                  <a:moveTo>
                    <a:pt x="0" y="0"/>
                  </a:moveTo>
                  <a:lnTo>
                    <a:pt x="7764780" y="1269"/>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0" name="Google Shape;130;p24"/>
            <p:cNvSpPr/>
            <p:nvPr/>
          </p:nvSpPr>
          <p:spPr>
            <a:xfrm>
              <a:off x="698499" y="4731664"/>
              <a:ext cx="7764780" cy="1270"/>
            </a:xfrm>
            <a:custGeom>
              <a:rect b="b" l="l" r="r" t="t"/>
              <a:pathLst>
                <a:path extrusionOk="0" h="1270" w="7764780">
                  <a:moveTo>
                    <a:pt x="0" y="0"/>
                  </a:moveTo>
                  <a:lnTo>
                    <a:pt x="7764780" y="1269"/>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31" name="Google Shape;131;p24"/>
          <p:cNvGrpSpPr/>
          <p:nvPr/>
        </p:nvGrpSpPr>
        <p:grpSpPr>
          <a:xfrm>
            <a:off x="698500" y="5543194"/>
            <a:ext cx="7764780" cy="38100"/>
            <a:chOff x="698500" y="5543194"/>
            <a:chExt cx="7764780" cy="38100"/>
          </a:xfrm>
        </p:grpSpPr>
        <p:sp>
          <p:nvSpPr>
            <p:cNvPr id="132" name="Google Shape;132;p24"/>
            <p:cNvSpPr/>
            <p:nvPr/>
          </p:nvSpPr>
          <p:spPr>
            <a:xfrm>
              <a:off x="698500" y="5581294"/>
              <a:ext cx="7764780" cy="0"/>
            </a:xfrm>
            <a:custGeom>
              <a:rect b="b" l="l" r="r" t="t"/>
              <a:pathLst>
                <a:path extrusionOk="0" h="120000" w="7764780">
                  <a:moveTo>
                    <a:pt x="0" y="0"/>
                  </a:moveTo>
                  <a:lnTo>
                    <a:pt x="776478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4"/>
            <p:cNvSpPr/>
            <p:nvPr/>
          </p:nvSpPr>
          <p:spPr>
            <a:xfrm>
              <a:off x="698500" y="5543194"/>
              <a:ext cx="7764780" cy="0"/>
            </a:xfrm>
            <a:custGeom>
              <a:rect b="b" l="l" r="r" t="t"/>
              <a:pathLst>
                <a:path extrusionOk="0" h="120000" w="7764780">
                  <a:moveTo>
                    <a:pt x="0" y="0"/>
                  </a:moveTo>
                  <a:lnTo>
                    <a:pt x="776478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34" name="Google Shape;134;p24"/>
          <p:cNvSpPr txBox="1"/>
          <p:nvPr>
            <p:ph idx="1" type="body"/>
          </p:nvPr>
        </p:nvSpPr>
        <p:spPr>
          <a:xfrm>
            <a:off x="735965" y="1660804"/>
            <a:ext cx="7672200" cy="4488600"/>
          </a:xfrm>
          <a:prstGeom prst="rect">
            <a:avLst/>
          </a:prstGeom>
          <a:noFill/>
          <a:ln>
            <a:noFill/>
          </a:ln>
        </p:spPr>
        <p:txBody>
          <a:bodyPr anchorCtr="0" anchor="t" bIns="0" lIns="0" spcFirstLastPara="1" rIns="0" wrap="square" tIns="41275">
            <a:spAutoFit/>
          </a:bodyPr>
          <a:lstStyle/>
          <a:p>
            <a:pPr indent="0" lvl="0" marL="22860" marR="219075" rtl="0" algn="l">
              <a:lnSpc>
                <a:spcPct val="107500"/>
              </a:lnSpc>
              <a:spcBef>
                <a:spcPts val="0"/>
              </a:spcBef>
              <a:spcAft>
                <a:spcPts val="0"/>
              </a:spcAft>
              <a:buSzPts val="1400"/>
              <a:buNone/>
            </a:pPr>
            <a:r>
              <a:rPr lang="en-US"/>
              <a:t>É denominado </a:t>
            </a:r>
            <a:r>
              <a:rPr b="1" lang="en-US">
                <a:latin typeface="Trebuchet MS"/>
                <a:ea typeface="Trebuchet MS"/>
                <a:cs typeface="Trebuchet MS"/>
                <a:sym typeface="Trebuchet MS"/>
              </a:rPr>
              <a:t>thread</a:t>
            </a:r>
            <a:r>
              <a:rPr lang="en-US"/>
              <a:t>, cada fluxo de execução do sistema que é associado a um  processo ou executa no interior do núcleo do SO.</a:t>
            </a:r>
            <a:endParaRPr/>
          </a:p>
          <a:p>
            <a:pPr indent="0" lvl="0" marL="10160" rtl="0" algn="l">
              <a:lnSpc>
                <a:spcPct val="100000"/>
              </a:lnSpc>
              <a:spcBef>
                <a:spcPts val="40"/>
              </a:spcBef>
              <a:spcAft>
                <a:spcPts val="0"/>
              </a:spcAft>
              <a:buSzPts val="1400"/>
              <a:buNone/>
            </a:pPr>
            <a:r>
              <a:t/>
            </a:r>
            <a:endParaRPr sz="2300"/>
          </a:p>
          <a:p>
            <a:pPr indent="0" lvl="0" marL="22860" rtl="0" algn="l">
              <a:lnSpc>
                <a:spcPct val="114062"/>
              </a:lnSpc>
              <a:spcBef>
                <a:spcPts val="5"/>
              </a:spcBef>
              <a:spcAft>
                <a:spcPts val="0"/>
              </a:spcAft>
              <a:buSzPts val="1400"/>
              <a:buNone/>
            </a:pPr>
            <a:r>
              <a:rPr lang="en-US"/>
              <a:t>Threads executando dentro de um processo são chamados de </a:t>
            </a:r>
            <a:r>
              <a:rPr b="1" lang="en-US" u="sng">
                <a:latin typeface="Trebuchet MS"/>
                <a:ea typeface="Trebuchet MS"/>
                <a:cs typeface="Trebuchet MS"/>
                <a:sym typeface="Trebuchet MS"/>
              </a:rPr>
              <a:t>threads de usuário</a:t>
            </a:r>
            <a:endParaRPr/>
          </a:p>
          <a:p>
            <a:pPr indent="0" lvl="0" marL="22860" rtl="0" algn="l">
              <a:lnSpc>
                <a:spcPct val="114062"/>
              </a:lnSpc>
              <a:spcBef>
                <a:spcPts val="0"/>
              </a:spcBef>
              <a:spcAft>
                <a:spcPts val="0"/>
              </a:spcAft>
              <a:buSzPts val="1400"/>
              <a:buNone/>
            </a:pPr>
            <a:r>
              <a:rPr lang="en-US"/>
              <a:t>(</a:t>
            </a:r>
            <a:r>
              <a:rPr b="1" i="1" lang="en-US">
                <a:solidFill>
                  <a:srgbClr val="FFFF00"/>
                </a:solidFill>
                <a:latin typeface="Georgia"/>
                <a:ea typeface="Georgia"/>
                <a:cs typeface="Georgia"/>
                <a:sym typeface="Georgia"/>
              </a:rPr>
              <a:t>user-level threads </a:t>
            </a:r>
            <a:r>
              <a:rPr lang="en-US"/>
              <a:t>ou simplesmente </a:t>
            </a:r>
            <a:r>
              <a:rPr b="1" i="1" lang="en-US">
                <a:solidFill>
                  <a:srgbClr val="FFFF00"/>
                </a:solidFill>
                <a:latin typeface="Georgia"/>
                <a:ea typeface="Georgia"/>
                <a:cs typeface="Georgia"/>
                <a:sym typeface="Georgia"/>
              </a:rPr>
              <a:t>user threads</a:t>
            </a:r>
            <a:r>
              <a:rPr lang="en-US"/>
              <a:t>).</a:t>
            </a:r>
            <a:endParaRPr/>
          </a:p>
          <a:p>
            <a:pPr indent="0" lvl="0" marL="10160" rtl="0" algn="l">
              <a:lnSpc>
                <a:spcPct val="100000"/>
              </a:lnSpc>
              <a:spcBef>
                <a:spcPts val="0"/>
              </a:spcBef>
              <a:spcAft>
                <a:spcPts val="0"/>
              </a:spcAft>
              <a:buSzPts val="1400"/>
              <a:buNone/>
            </a:pPr>
            <a:r>
              <a:t/>
            </a:r>
            <a:endParaRPr sz="2550"/>
          </a:p>
          <a:p>
            <a:pPr indent="0" lvl="0" marL="22860" marR="226695" rtl="0" algn="l">
              <a:lnSpc>
                <a:spcPct val="107500"/>
              </a:lnSpc>
              <a:spcBef>
                <a:spcPts val="0"/>
              </a:spcBef>
              <a:spcAft>
                <a:spcPts val="0"/>
              </a:spcAft>
              <a:buSzPts val="1400"/>
              <a:buNone/>
            </a:pPr>
            <a:r>
              <a:rPr lang="en-US"/>
              <a:t>Cada thread de usuário corresponde a uma tarefa a ser executada dentro de um  processo.</a:t>
            </a:r>
            <a:endParaRPr/>
          </a:p>
          <a:p>
            <a:pPr indent="0" lvl="0" marL="10160" rtl="0" algn="l">
              <a:lnSpc>
                <a:spcPct val="100000"/>
              </a:lnSpc>
              <a:spcBef>
                <a:spcPts val="10"/>
              </a:spcBef>
              <a:spcAft>
                <a:spcPts val="0"/>
              </a:spcAft>
              <a:buSzPts val="1400"/>
              <a:buNone/>
            </a:pPr>
            <a:r>
              <a:t/>
            </a:r>
            <a:endParaRPr sz="2500"/>
          </a:p>
          <a:p>
            <a:pPr indent="0" lvl="0" marL="22860" marR="139700" rtl="0" algn="l">
              <a:lnSpc>
                <a:spcPct val="89800"/>
              </a:lnSpc>
              <a:spcBef>
                <a:spcPts val="0"/>
              </a:spcBef>
              <a:spcAft>
                <a:spcPts val="0"/>
              </a:spcAft>
              <a:buSzPts val="1400"/>
              <a:buNone/>
            </a:pPr>
            <a:r>
              <a:rPr lang="en-US"/>
              <a:t>Os fluxos de execução reconhecidos e gerenciados pelo núcleo do sistema  operacional são chamados de </a:t>
            </a:r>
            <a:r>
              <a:rPr b="1" i="1" lang="en-US" u="sng">
                <a:solidFill>
                  <a:srgbClr val="FFFF00"/>
                </a:solidFill>
                <a:latin typeface="Georgia"/>
                <a:ea typeface="Georgia"/>
                <a:cs typeface="Georgia"/>
                <a:sym typeface="Georgia"/>
              </a:rPr>
              <a:t>threads de núcleo</a:t>
            </a:r>
            <a:r>
              <a:rPr b="1" i="1" lang="en-US">
                <a:solidFill>
                  <a:srgbClr val="FFFF00"/>
                </a:solidFill>
                <a:latin typeface="Georgia"/>
                <a:ea typeface="Georgia"/>
                <a:cs typeface="Georgia"/>
                <a:sym typeface="Georgia"/>
              </a:rPr>
              <a:t> </a:t>
            </a:r>
            <a:r>
              <a:rPr lang="en-US"/>
              <a:t>(</a:t>
            </a:r>
            <a:r>
              <a:rPr b="1" i="1" lang="en-US">
                <a:solidFill>
                  <a:srgbClr val="FFFF00"/>
                </a:solidFill>
                <a:latin typeface="Georgia"/>
                <a:ea typeface="Georgia"/>
                <a:cs typeface="Georgia"/>
                <a:sym typeface="Georgia"/>
              </a:rPr>
              <a:t>kernel-level threads </a:t>
            </a:r>
            <a:r>
              <a:rPr lang="en-US"/>
              <a:t>ou </a:t>
            </a:r>
            <a:r>
              <a:rPr b="1" i="1" lang="en-US">
                <a:solidFill>
                  <a:srgbClr val="FFFF00"/>
                </a:solidFill>
                <a:latin typeface="Georgia"/>
                <a:ea typeface="Georgia"/>
                <a:cs typeface="Georgia"/>
                <a:sym typeface="Georgia"/>
              </a:rPr>
              <a:t>kernel  threads</a:t>
            </a:r>
            <a:r>
              <a:rPr lang="en-US"/>
              <a:t>).</a:t>
            </a:r>
            <a:endParaRPr/>
          </a:p>
          <a:p>
            <a:pPr indent="0" lvl="0" marL="22860" rtl="0" algn="l">
              <a:lnSpc>
                <a:spcPct val="100000"/>
              </a:lnSpc>
              <a:spcBef>
                <a:spcPts val="1019"/>
              </a:spcBef>
              <a:spcAft>
                <a:spcPts val="0"/>
              </a:spcAft>
              <a:buSzPts val="1400"/>
              <a:buNone/>
            </a:pPr>
            <a:r>
              <a:rPr lang="en-US"/>
              <a:t>Os threads de núcleo representam tarefas que o núcleo deve realizar.</a:t>
            </a:r>
            <a:endParaRPr/>
          </a:p>
          <a:p>
            <a:pPr indent="0" lvl="0" marL="10160" rtl="0" algn="l">
              <a:lnSpc>
                <a:spcPct val="100000"/>
              </a:lnSpc>
              <a:spcBef>
                <a:spcPts val="0"/>
              </a:spcBef>
              <a:spcAft>
                <a:spcPts val="0"/>
              </a:spcAft>
              <a:buSzPts val="1400"/>
              <a:buNone/>
            </a:pPr>
            <a:r>
              <a:t/>
            </a:r>
            <a:endParaRPr sz="1900"/>
          </a:p>
          <a:p>
            <a:pPr indent="0" lvl="0" marL="10160" rtl="0" algn="l">
              <a:lnSpc>
                <a:spcPct val="100000"/>
              </a:lnSpc>
              <a:spcBef>
                <a:spcPts val="50"/>
              </a:spcBef>
              <a:spcAft>
                <a:spcPts val="0"/>
              </a:spcAft>
              <a:buSzPts val="1400"/>
              <a:buNone/>
            </a:pPr>
            <a:r>
              <a:t/>
            </a:r>
            <a:endParaRPr sz="2100"/>
          </a:p>
          <a:p>
            <a:pPr indent="0" lvl="0" marL="22860" marR="163195" rtl="0" algn="l">
              <a:lnSpc>
                <a:spcPct val="107500"/>
              </a:lnSpc>
              <a:spcBef>
                <a:spcPts val="0"/>
              </a:spcBef>
              <a:spcAft>
                <a:spcPts val="0"/>
              </a:spcAft>
              <a:buSzPts val="1400"/>
              <a:buNone/>
            </a:pPr>
            <a:r>
              <a:rPr lang="en-US"/>
              <a:t>Essas tarefas podem corresponder à execução dos processos no espaço de  usuário, ou a atividades internas do próprio núcleo, como drivers de dispositivos  ou tarefas de gerência.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1285239" y="599084"/>
            <a:ext cx="6590665" cy="68072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SzPts val="1400"/>
              <a:buNone/>
            </a:pPr>
            <a:r>
              <a:rPr lang="en-US" sz="4300"/>
              <a:t>MODELO DE THREADS</a:t>
            </a:r>
            <a:endParaRPr sz="4300"/>
          </a:p>
        </p:txBody>
      </p:sp>
      <p:grpSp>
        <p:nvGrpSpPr>
          <p:cNvPr id="140" name="Google Shape;140;p25"/>
          <p:cNvGrpSpPr/>
          <p:nvPr/>
        </p:nvGrpSpPr>
        <p:grpSpPr>
          <a:xfrm>
            <a:off x="684530" y="1485544"/>
            <a:ext cx="7766050" cy="38100"/>
            <a:chOff x="684530" y="1485544"/>
            <a:chExt cx="7766050" cy="38100"/>
          </a:xfrm>
        </p:grpSpPr>
        <p:sp>
          <p:nvSpPr>
            <p:cNvPr id="141" name="Google Shape;141;p25"/>
            <p:cNvSpPr/>
            <p:nvPr/>
          </p:nvSpPr>
          <p:spPr>
            <a:xfrm>
              <a:off x="684530" y="152364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25"/>
            <p:cNvSpPr/>
            <p:nvPr/>
          </p:nvSpPr>
          <p:spPr>
            <a:xfrm>
              <a:off x="684530" y="148554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3" name="Google Shape;143;p25"/>
          <p:cNvGrpSpPr/>
          <p:nvPr/>
        </p:nvGrpSpPr>
        <p:grpSpPr>
          <a:xfrm>
            <a:off x="685800" y="2377084"/>
            <a:ext cx="7764780" cy="38100"/>
            <a:chOff x="685800" y="2377084"/>
            <a:chExt cx="7764780" cy="38100"/>
          </a:xfrm>
        </p:grpSpPr>
        <p:sp>
          <p:nvSpPr>
            <p:cNvPr id="144" name="Google Shape;144;p25"/>
            <p:cNvSpPr/>
            <p:nvPr/>
          </p:nvSpPr>
          <p:spPr>
            <a:xfrm>
              <a:off x="685800" y="2415184"/>
              <a:ext cx="7764780" cy="0"/>
            </a:xfrm>
            <a:custGeom>
              <a:rect b="b" l="l" r="r" t="t"/>
              <a:pathLst>
                <a:path extrusionOk="0" h="120000" w="7764780">
                  <a:moveTo>
                    <a:pt x="0" y="0"/>
                  </a:moveTo>
                  <a:lnTo>
                    <a:pt x="776478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5" name="Google Shape;145;p25"/>
            <p:cNvSpPr/>
            <p:nvPr/>
          </p:nvSpPr>
          <p:spPr>
            <a:xfrm>
              <a:off x="685800" y="2377084"/>
              <a:ext cx="7764780" cy="0"/>
            </a:xfrm>
            <a:custGeom>
              <a:rect b="b" l="l" r="r" t="t"/>
              <a:pathLst>
                <a:path extrusionOk="0" h="120000" w="7764780">
                  <a:moveTo>
                    <a:pt x="0" y="0"/>
                  </a:moveTo>
                  <a:lnTo>
                    <a:pt x="776478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6" name="Google Shape;146;p25"/>
          <p:cNvGrpSpPr/>
          <p:nvPr/>
        </p:nvGrpSpPr>
        <p:grpSpPr>
          <a:xfrm>
            <a:off x="684530" y="3934104"/>
            <a:ext cx="7766050" cy="38100"/>
            <a:chOff x="684530" y="3934104"/>
            <a:chExt cx="7766050" cy="38100"/>
          </a:xfrm>
        </p:grpSpPr>
        <p:sp>
          <p:nvSpPr>
            <p:cNvPr id="147" name="Google Shape;147;p25"/>
            <p:cNvSpPr/>
            <p:nvPr/>
          </p:nvSpPr>
          <p:spPr>
            <a:xfrm>
              <a:off x="684530" y="397220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25"/>
            <p:cNvSpPr/>
            <p:nvPr/>
          </p:nvSpPr>
          <p:spPr>
            <a:xfrm>
              <a:off x="684530" y="393410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49" name="Google Shape;149;p25"/>
          <p:cNvGrpSpPr/>
          <p:nvPr/>
        </p:nvGrpSpPr>
        <p:grpSpPr>
          <a:xfrm>
            <a:off x="684530" y="5158384"/>
            <a:ext cx="7766050" cy="38100"/>
            <a:chOff x="684530" y="5158384"/>
            <a:chExt cx="7766050" cy="38100"/>
          </a:xfrm>
        </p:grpSpPr>
        <p:sp>
          <p:nvSpPr>
            <p:cNvPr id="150" name="Google Shape;150;p25"/>
            <p:cNvSpPr/>
            <p:nvPr/>
          </p:nvSpPr>
          <p:spPr>
            <a:xfrm>
              <a:off x="684530" y="519648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1" name="Google Shape;151;p25"/>
            <p:cNvSpPr/>
            <p:nvPr/>
          </p:nvSpPr>
          <p:spPr>
            <a:xfrm>
              <a:off x="684530" y="515838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52" name="Google Shape;152;p25"/>
          <p:cNvSpPr txBox="1"/>
          <p:nvPr/>
        </p:nvSpPr>
        <p:spPr>
          <a:xfrm>
            <a:off x="744218" y="1512214"/>
            <a:ext cx="7764900" cy="4701600"/>
          </a:xfrm>
          <a:prstGeom prst="rect">
            <a:avLst/>
          </a:prstGeom>
          <a:noFill/>
          <a:ln>
            <a:noFill/>
          </a:ln>
        </p:spPr>
        <p:txBody>
          <a:bodyPr anchorCtr="0" anchor="t" bIns="0" lIns="0" spcFirstLastPara="1" rIns="0" wrap="square" tIns="46350">
            <a:spAutoFit/>
          </a:bodyPr>
          <a:lstStyle/>
          <a:p>
            <a:pPr indent="0" lvl="0" marL="12700" marR="534035" rtl="0" algn="l">
              <a:lnSpc>
                <a:spcPct val="107315"/>
              </a:lnSpc>
              <a:spcBef>
                <a:spcPts val="0"/>
              </a:spcBef>
              <a:spcAft>
                <a:spcPts val="0"/>
              </a:spcAft>
              <a:buClr>
                <a:srgbClr val="000000"/>
              </a:buClr>
              <a:buSzPts val="1900"/>
              <a:buFont typeface="Arial"/>
              <a:buNone/>
            </a:pPr>
            <a:r>
              <a:rPr b="0" i="0" lang="en-US" sz="1900" u="none" cap="none" strike="noStrike">
                <a:solidFill>
                  <a:srgbClr val="FFFFFF"/>
                </a:solidFill>
                <a:latin typeface="Trebuchet MS"/>
                <a:ea typeface="Trebuchet MS"/>
                <a:cs typeface="Trebuchet MS"/>
                <a:sym typeface="Trebuchet MS"/>
              </a:rPr>
              <a:t>Os sistemas operacionais mais antigos não ofereciam suporte a  threads para a construção de aplicações.</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10"/>
              </a:spcBef>
              <a:spcAft>
                <a:spcPts val="0"/>
              </a:spcAft>
              <a:buClr>
                <a:srgbClr val="000000"/>
              </a:buClr>
              <a:buSzPts val="3000"/>
              <a:buFont typeface="Arial"/>
              <a:buNone/>
            </a:pPr>
            <a:r>
              <a:t/>
            </a:r>
            <a:endParaRPr b="0" i="0" sz="3000" u="none" cap="none" strike="noStrike">
              <a:solidFill>
                <a:schemeClr val="dk1"/>
              </a:solidFill>
              <a:latin typeface="Trebuchet MS"/>
              <a:ea typeface="Trebuchet MS"/>
              <a:cs typeface="Trebuchet MS"/>
              <a:sym typeface="Trebuchet MS"/>
            </a:endParaRPr>
          </a:p>
          <a:p>
            <a:pPr indent="0" lvl="0" marL="12700" marR="5080" rtl="0" algn="l">
              <a:lnSpc>
                <a:spcPct val="107894"/>
              </a:lnSpc>
              <a:spcBef>
                <a:spcPts val="0"/>
              </a:spcBef>
              <a:spcAft>
                <a:spcPts val="0"/>
              </a:spcAft>
              <a:buClr>
                <a:srgbClr val="000000"/>
              </a:buClr>
              <a:buSzPts val="1900"/>
              <a:buFont typeface="Arial"/>
              <a:buNone/>
            </a:pPr>
            <a:r>
              <a:rPr b="0" i="0" lang="en-US" sz="1900" u="none" cap="none" strike="noStrike">
                <a:solidFill>
                  <a:srgbClr val="FFFFFF"/>
                </a:solidFill>
                <a:latin typeface="Trebuchet MS"/>
                <a:ea typeface="Trebuchet MS"/>
                <a:cs typeface="Trebuchet MS"/>
                <a:sym typeface="Trebuchet MS"/>
              </a:rPr>
              <a:t>Sem poder contar com o sistema operacional, os desenvolvedores  de aplicações contornaram o problema construindo </a:t>
            </a:r>
            <a:r>
              <a:rPr b="0" i="0" lang="en-US" sz="1900" u="none" cap="none" strike="noStrike">
                <a:solidFill>
                  <a:srgbClr val="FFFF00"/>
                </a:solidFill>
                <a:latin typeface="Trebuchet MS"/>
                <a:ea typeface="Trebuchet MS"/>
                <a:cs typeface="Trebuchet MS"/>
                <a:sym typeface="Trebuchet MS"/>
              </a:rPr>
              <a:t>bibliotecas </a:t>
            </a:r>
            <a:r>
              <a:rPr b="0" i="0" lang="en-US" sz="1900" u="none" cap="none" strike="noStrike">
                <a:solidFill>
                  <a:srgbClr val="FFFFFF"/>
                </a:solidFill>
                <a:latin typeface="Trebuchet MS"/>
                <a:ea typeface="Trebuchet MS"/>
                <a:cs typeface="Trebuchet MS"/>
                <a:sym typeface="Trebuchet MS"/>
              </a:rPr>
              <a:t>que  permitiam </a:t>
            </a:r>
            <a:r>
              <a:rPr b="0" i="1" lang="en-US" sz="1900" u="none" cap="none" strike="noStrike">
                <a:solidFill>
                  <a:srgbClr val="FFFF00"/>
                </a:solidFill>
                <a:latin typeface="Georgia"/>
                <a:ea typeface="Georgia"/>
                <a:cs typeface="Georgia"/>
                <a:sym typeface="Georgia"/>
              </a:rPr>
              <a:t>criar e gerenciar threads dentro de cada processo</a:t>
            </a:r>
            <a:r>
              <a:rPr b="0" i="0" lang="en-US" sz="1900" u="none" cap="none" strike="noStrike">
                <a:solidFill>
                  <a:srgbClr val="FFFFFF"/>
                </a:solidFill>
                <a:latin typeface="Trebuchet MS"/>
                <a:ea typeface="Trebuchet MS"/>
                <a:cs typeface="Trebuchet MS"/>
                <a:sym typeface="Trebuchet MS"/>
              </a:rPr>
              <a:t>, sem o  envolvimento do núcleo do sistema.</a:t>
            </a:r>
            <a:endParaRPr b="0" i="0" sz="19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5"/>
              </a:spcBef>
              <a:spcAft>
                <a:spcPts val="0"/>
              </a:spcAft>
              <a:buClr>
                <a:srgbClr val="000000"/>
              </a:buClr>
              <a:buSzPts val="1600"/>
              <a:buFont typeface="Arial"/>
              <a:buNone/>
            </a:pPr>
            <a:r>
              <a:t/>
            </a:r>
            <a:endParaRPr b="0" i="0" sz="1600" u="none" cap="none" strike="noStrike">
              <a:solidFill>
                <a:schemeClr val="dk1"/>
              </a:solidFill>
              <a:latin typeface="Trebuchet MS"/>
              <a:ea typeface="Trebuchet MS"/>
              <a:cs typeface="Trebuchet MS"/>
              <a:sym typeface="Trebuchet MS"/>
            </a:endParaRPr>
          </a:p>
          <a:p>
            <a:pPr indent="0" lvl="0" marL="12700" marR="12065" rtl="0" algn="l">
              <a:lnSpc>
                <a:spcPct val="107894"/>
              </a:lnSpc>
              <a:spcBef>
                <a:spcPts val="0"/>
              </a:spcBef>
              <a:spcAft>
                <a:spcPts val="0"/>
              </a:spcAft>
              <a:buClr>
                <a:srgbClr val="000000"/>
              </a:buClr>
              <a:buSzPts val="1900"/>
              <a:buFont typeface="Arial"/>
              <a:buNone/>
            </a:pPr>
            <a:r>
              <a:rPr b="0" i="0" lang="en-US" sz="1900" u="none" cap="none" strike="noStrike">
                <a:solidFill>
                  <a:srgbClr val="FFFFFF"/>
                </a:solidFill>
                <a:latin typeface="Trebuchet MS"/>
                <a:ea typeface="Trebuchet MS"/>
                <a:cs typeface="Trebuchet MS"/>
                <a:sym typeface="Trebuchet MS"/>
              </a:rPr>
              <a:t>Usando essas bibliotecas, uma aplicação pode lançar vários threads  conforme sua necessidade, mas o núcleo do sistema irá sempre  perceber (e gerenciar) apenas </a:t>
            </a:r>
            <a:r>
              <a:rPr b="1" i="0" lang="en-US" sz="1900" u="none" cap="none" strike="noStrike">
                <a:solidFill>
                  <a:srgbClr val="FFFF00"/>
                </a:solidFill>
                <a:latin typeface="Trebuchet MS"/>
                <a:ea typeface="Trebuchet MS"/>
                <a:cs typeface="Trebuchet MS"/>
                <a:sym typeface="Trebuchet MS"/>
              </a:rPr>
              <a:t>um </a:t>
            </a:r>
            <a:r>
              <a:rPr b="0" i="0" lang="en-US" sz="1900" u="none" cap="none" strike="noStrike">
                <a:solidFill>
                  <a:srgbClr val="FFFFFF"/>
                </a:solidFill>
                <a:latin typeface="Trebuchet MS"/>
                <a:ea typeface="Trebuchet MS"/>
                <a:cs typeface="Trebuchet MS"/>
                <a:sym typeface="Trebuchet MS"/>
              </a:rPr>
              <a:t>fluxo de execução dentro de  cada processo.</a:t>
            </a:r>
            <a:endParaRPr b="0" i="0" sz="1900" u="none" cap="none" strike="noStrike">
              <a:solidFill>
                <a:schemeClr val="dk1"/>
              </a:solidFill>
              <a:latin typeface="Trebuchet MS"/>
              <a:ea typeface="Trebuchet MS"/>
              <a:cs typeface="Trebuchet MS"/>
              <a:sym typeface="Trebuchet MS"/>
            </a:endParaRPr>
          </a:p>
          <a:p>
            <a:pPr indent="0" lvl="0" marL="12700" marR="24130" rtl="0" algn="l">
              <a:lnSpc>
                <a:spcPct val="107894"/>
              </a:lnSpc>
              <a:spcBef>
                <a:spcPts val="1440"/>
              </a:spcBef>
              <a:spcAft>
                <a:spcPts val="0"/>
              </a:spcAft>
              <a:buClr>
                <a:srgbClr val="000000"/>
              </a:buClr>
              <a:buSzPts val="1900"/>
              <a:buFont typeface="Arial"/>
              <a:buNone/>
            </a:pPr>
            <a:r>
              <a:rPr b="0" i="0" lang="en-US" sz="1900" u="none" cap="none" strike="noStrike">
                <a:solidFill>
                  <a:srgbClr val="FFFFFF"/>
                </a:solidFill>
                <a:latin typeface="Trebuchet MS"/>
                <a:ea typeface="Trebuchet MS"/>
                <a:cs typeface="Trebuchet MS"/>
                <a:sym typeface="Trebuchet MS"/>
              </a:rPr>
              <a:t>Por essa razão, esta forma de implementação de threads é nomeada  </a:t>
            </a:r>
            <a:r>
              <a:rPr b="1" i="0" lang="en-US" sz="1900" u="none" cap="none" strike="noStrike">
                <a:solidFill>
                  <a:srgbClr val="FFFF00"/>
                </a:solidFill>
                <a:latin typeface="Trebuchet MS"/>
                <a:ea typeface="Trebuchet MS"/>
                <a:cs typeface="Trebuchet MS"/>
                <a:sym typeface="Trebuchet MS"/>
              </a:rPr>
              <a:t>Modelo de Threads N:1</a:t>
            </a:r>
            <a:r>
              <a:rPr b="1" i="0" lang="en-US" sz="1900" u="none" cap="none" strike="noStrike">
                <a:solidFill>
                  <a:srgbClr val="FFFFFF"/>
                </a:solidFill>
                <a:latin typeface="Trebuchet MS"/>
                <a:ea typeface="Trebuchet MS"/>
                <a:cs typeface="Trebuchet MS"/>
                <a:sym typeface="Trebuchet MS"/>
              </a:rPr>
              <a:t>, </a:t>
            </a:r>
            <a:r>
              <a:rPr b="0" i="0" lang="en-US" sz="1900" u="none" cap="none" strike="noStrike">
                <a:solidFill>
                  <a:srgbClr val="FFFFFF"/>
                </a:solidFill>
                <a:latin typeface="Trebuchet MS"/>
                <a:ea typeface="Trebuchet MS"/>
                <a:cs typeface="Trebuchet MS"/>
                <a:sym typeface="Trebuchet MS"/>
              </a:rPr>
              <a:t>N threads no processo, mapeados em um  único thread de núcleo.</a:t>
            </a:r>
            <a:endParaRPr b="0" i="0" sz="1900" u="none" cap="none" strike="noStrike">
              <a:solidFill>
                <a:schemeClr val="dk1"/>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6"/>
          <p:cNvSpPr txBox="1"/>
          <p:nvPr>
            <p:ph type="title"/>
          </p:nvPr>
        </p:nvSpPr>
        <p:spPr>
          <a:xfrm>
            <a:off x="2022474" y="458114"/>
            <a:ext cx="5099050" cy="983615"/>
          </a:xfrm>
          <a:prstGeom prst="rect">
            <a:avLst/>
          </a:prstGeom>
          <a:noFill/>
          <a:ln>
            <a:noFill/>
          </a:ln>
        </p:spPr>
        <p:txBody>
          <a:bodyPr anchorCtr="0" anchor="t" bIns="0" lIns="0" spcFirstLastPara="1" rIns="0" wrap="square" tIns="70475">
            <a:spAutoFit/>
          </a:bodyPr>
          <a:lstStyle/>
          <a:p>
            <a:pPr indent="-2166620" lvl="0" marL="2192020" marR="5080" rtl="0" algn="l">
              <a:lnSpc>
                <a:spcPct val="108181"/>
              </a:lnSpc>
              <a:spcBef>
                <a:spcPts val="0"/>
              </a:spcBef>
              <a:spcAft>
                <a:spcPts val="0"/>
              </a:spcAft>
              <a:buSzPts val="1400"/>
              <a:buNone/>
            </a:pPr>
            <a:r>
              <a:rPr lang="en-US"/>
              <a:t>MODELO DE THREADS  N:1</a:t>
            </a:r>
            <a:endParaRPr/>
          </a:p>
        </p:txBody>
      </p:sp>
      <p:grpSp>
        <p:nvGrpSpPr>
          <p:cNvPr id="158" name="Google Shape;158;p26"/>
          <p:cNvGrpSpPr/>
          <p:nvPr/>
        </p:nvGrpSpPr>
        <p:grpSpPr>
          <a:xfrm>
            <a:off x="684530" y="1486814"/>
            <a:ext cx="7766050" cy="38100"/>
            <a:chOff x="684530" y="1486814"/>
            <a:chExt cx="7766050" cy="38100"/>
          </a:xfrm>
        </p:grpSpPr>
        <p:sp>
          <p:nvSpPr>
            <p:cNvPr id="159" name="Google Shape;159;p26"/>
            <p:cNvSpPr/>
            <p:nvPr/>
          </p:nvSpPr>
          <p:spPr>
            <a:xfrm>
              <a:off x="684530" y="152491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26"/>
            <p:cNvSpPr/>
            <p:nvPr/>
          </p:nvSpPr>
          <p:spPr>
            <a:xfrm>
              <a:off x="684530" y="148681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26"/>
          <p:cNvGrpSpPr/>
          <p:nvPr/>
        </p:nvGrpSpPr>
        <p:grpSpPr>
          <a:xfrm>
            <a:off x="684530" y="2352954"/>
            <a:ext cx="7766050" cy="38100"/>
            <a:chOff x="684530" y="2352954"/>
            <a:chExt cx="7766050" cy="38100"/>
          </a:xfrm>
        </p:grpSpPr>
        <p:sp>
          <p:nvSpPr>
            <p:cNvPr id="162" name="Google Shape;162;p26"/>
            <p:cNvSpPr/>
            <p:nvPr/>
          </p:nvSpPr>
          <p:spPr>
            <a:xfrm>
              <a:off x="684530" y="2391054"/>
              <a:ext cx="7766050" cy="0"/>
            </a:xfrm>
            <a:custGeom>
              <a:rect b="b" l="l" r="r" t="t"/>
              <a:pathLst>
                <a:path extrusionOk="0" h="120000" w="7766050">
                  <a:moveTo>
                    <a:pt x="0" y="0"/>
                  </a:moveTo>
                  <a:lnTo>
                    <a:pt x="7766050" y="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3" name="Google Shape;163;p26"/>
            <p:cNvSpPr/>
            <p:nvPr/>
          </p:nvSpPr>
          <p:spPr>
            <a:xfrm>
              <a:off x="684530" y="235295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grpSp>
        <p:nvGrpSpPr>
          <p:cNvPr id="164" name="Google Shape;164;p26"/>
          <p:cNvGrpSpPr/>
          <p:nvPr/>
        </p:nvGrpSpPr>
        <p:grpSpPr>
          <a:xfrm>
            <a:off x="684530" y="4106824"/>
            <a:ext cx="7766050" cy="39370"/>
            <a:chOff x="684530" y="4106824"/>
            <a:chExt cx="7766050" cy="39370"/>
          </a:xfrm>
        </p:grpSpPr>
        <p:sp>
          <p:nvSpPr>
            <p:cNvPr id="165" name="Google Shape;165;p26"/>
            <p:cNvSpPr/>
            <p:nvPr/>
          </p:nvSpPr>
          <p:spPr>
            <a:xfrm>
              <a:off x="684530" y="4144924"/>
              <a:ext cx="7766050" cy="1270"/>
            </a:xfrm>
            <a:custGeom>
              <a:rect b="b" l="l" r="r" t="t"/>
              <a:pathLst>
                <a:path extrusionOk="0" h="1270" w="7766050">
                  <a:moveTo>
                    <a:pt x="0" y="0"/>
                  </a:moveTo>
                  <a:lnTo>
                    <a:pt x="7766050" y="1270"/>
                  </a:lnTo>
                </a:path>
              </a:pathLst>
            </a:custGeom>
            <a:noFill/>
            <a:ln cap="flat" cmpd="sng" w="1257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6" name="Google Shape;166;p26"/>
            <p:cNvSpPr/>
            <p:nvPr/>
          </p:nvSpPr>
          <p:spPr>
            <a:xfrm>
              <a:off x="684530" y="4106824"/>
              <a:ext cx="7766050" cy="0"/>
            </a:xfrm>
            <a:custGeom>
              <a:rect b="b" l="l" r="r" t="t"/>
              <a:pathLst>
                <a:path extrusionOk="0" h="120000" w="7766050">
                  <a:moveTo>
                    <a:pt x="0" y="0"/>
                  </a:moveTo>
                  <a:lnTo>
                    <a:pt x="7766050" y="0"/>
                  </a:lnTo>
                </a:path>
              </a:pathLst>
            </a:custGeom>
            <a:noFill/>
            <a:ln cap="flat" cmpd="sng" w="12575">
              <a:solidFill>
                <a:srgbClr val="9DC443"/>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7" name="Google Shape;167;p26"/>
          <p:cNvSpPr txBox="1"/>
          <p:nvPr/>
        </p:nvSpPr>
        <p:spPr>
          <a:xfrm>
            <a:off x="759459" y="1521104"/>
            <a:ext cx="7578090" cy="4570730"/>
          </a:xfrm>
          <a:prstGeom prst="rect">
            <a:avLst/>
          </a:prstGeom>
          <a:noFill/>
          <a:ln>
            <a:noFill/>
          </a:ln>
        </p:spPr>
        <p:txBody>
          <a:bodyPr anchorCtr="0" anchor="t" bIns="0" lIns="0" spcFirstLastPara="1" rIns="0" wrap="square" tIns="52700">
            <a:spAutoFit/>
          </a:bodyPr>
          <a:lstStyle/>
          <a:p>
            <a:pPr indent="0" lvl="0" marL="12700" marR="192405" rtl="0" algn="l">
              <a:lnSpc>
                <a:spcPct val="107826"/>
              </a:lnSpc>
              <a:spcBef>
                <a:spcPts val="0"/>
              </a:spcBef>
              <a:spcAft>
                <a:spcPts val="0"/>
              </a:spcAft>
              <a:buClr>
                <a:srgbClr val="000000"/>
              </a:buClr>
              <a:buSzPts val="2300"/>
              <a:buFont typeface="Arial"/>
              <a:buNone/>
            </a:pPr>
            <a:r>
              <a:rPr b="0" i="0" lang="en-US" sz="2300" u="none" cap="none" strike="noStrike">
                <a:solidFill>
                  <a:srgbClr val="FFFFFF"/>
                </a:solidFill>
                <a:latin typeface="Trebuchet MS"/>
                <a:ea typeface="Trebuchet MS"/>
                <a:cs typeface="Trebuchet MS"/>
                <a:sym typeface="Trebuchet MS"/>
              </a:rPr>
              <a:t>O modelo de threads N:1 é muito utilizado, por ser leve  e de fácil implementação.</a:t>
            </a:r>
            <a:endParaRPr b="0" i="0" sz="2300" u="none" cap="none" strike="noStrike">
              <a:solidFill>
                <a:schemeClr val="dk1"/>
              </a:solidFill>
              <a:latin typeface="Trebuchet MS"/>
              <a:ea typeface="Trebuchet MS"/>
              <a:cs typeface="Trebuchet MS"/>
              <a:sym typeface="Trebuchet MS"/>
            </a:endParaRPr>
          </a:p>
          <a:p>
            <a:pPr indent="0" lvl="0" marL="25400" marR="196850" rtl="0" algn="l">
              <a:lnSpc>
                <a:spcPct val="107826"/>
              </a:lnSpc>
              <a:spcBef>
                <a:spcPts val="2200"/>
              </a:spcBef>
              <a:spcAft>
                <a:spcPts val="0"/>
              </a:spcAft>
              <a:buClr>
                <a:srgbClr val="000000"/>
              </a:buClr>
              <a:buSzPts val="2300"/>
              <a:buFont typeface="Arial"/>
              <a:buNone/>
            </a:pPr>
            <a:r>
              <a:rPr b="0" i="0" lang="en-US" sz="2300" u="none" cap="none" strike="noStrike">
                <a:solidFill>
                  <a:srgbClr val="FFFFFF"/>
                </a:solidFill>
                <a:latin typeface="Trebuchet MS"/>
                <a:ea typeface="Trebuchet MS"/>
                <a:cs typeface="Trebuchet MS"/>
                <a:sym typeface="Trebuchet MS"/>
              </a:rPr>
              <a:t>Como o núcleo somente considera uma thread, a carga  de gerência imposta ao núcleo é pequena e não  depende do número de threads dentro da aplicação.</a:t>
            </a:r>
            <a:endParaRPr b="0" i="0" sz="23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2700"/>
              <a:buFont typeface="Arial"/>
              <a:buNone/>
            </a:pPr>
            <a:r>
              <a:t/>
            </a:r>
            <a:endParaRPr b="0" i="0" sz="27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50"/>
              </a:spcBef>
              <a:spcAft>
                <a:spcPts val="0"/>
              </a:spcAft>
              <a:buClr>
                <a:srgbClr val="000000"/>
              </a:buClr>
              <a:buSzPts val="2450"/>
              <a:buFont typeface="Arial"/>
              <a:buNone/>
            </a:pPr>
            <a:r>
              <a:t/>
            </a:r>
            <a:endParaRPr b="0" i="0" sz="2450" u="none" cap="none" strike="noStrike">
              <a:solidFill>
                <a:schemeClr val="dk1"/>
              </a:solidFill>
              <a:latin typeface="Trebuchet MS"/>
              <a:ea typeface="Trebuchet MS"/>
              <a:cs typeface="Trebuchet MS"/>
              <a:sym typeface="Trebuchet MS"/>
            </a:endParaRPr>
          </a:p>
          <a:p>
            <a:pPr indent="0" lvl="0" marL="12700" marR="5080" rtl="0" algn="l">
              <a:lnSpc>
                <a:spcPct val="107826"/>
              </a:lnSpc>
              <a:spcBef>
                <a:spcPts val="0"/>
              </a:spcBef>
              <a:spcAft>
                <a:spcPts val="0"/>
              </a:spcAft>
              <a:buClr>
                <a:srgbClr val="000000"/>
              </a:buClr>
              <a:buSzPts val="2300"/>
              <a:buFont typeface="Arial"/>
              <a:buNone/>
            </a:pPr>
            <a:r>
              <a:rPr b="0" i="0" lang="en-US" sz="2300" u="none" cap="none" strike="noStrike">
                <a:solidFill>
                  <a:srgbClr val="FFFFFF"/>
                </a:solidFill>
                <a:latin typeface="Trebuchet MS"/>
                <a:ea typeface="Trebuchet MS"/>
                <a:cs typeface="Trebuchet MS"/>
                <a:sym typeface="Trebuchet MS"/>
              </a:rPr>
              <a:t>Essa característica torna este modelo útil na construção  de aplicações que exijam muitos threads, como </a:t>
            </a:r>
            <a:r>
              <a:rPr b="0" i="0" lang="en-US" sz="2300" u="none" cap="none" strike="noStrike">
                <a:solidFill>
                  <a:srgbClr val="FFFF00"/>
                </a:solidFill>
                <a:latin typeface="Trebuchet MS"/>
                <a:ea typeface="Trebuchet MS"/>
                <a:cs typeface="Trebuchet MS"/>
                <a:sym typeface="Trebuchet MS"/>
              </a:rPr>
              <a:t>jogos </a:t>
            </a:r>
            <a:r>
              <a:rPr b="0" i="0" lang="en-US" sz="2300" u="none" cap="none" strike="noStrike">
                <a:solidFill>
                  <a:srgbClr val="FFFFFF"/>
                </a:solidFill>
                <a:latin typeface="Trebuchet MS"/>
                <a:ea typeface="Trebuchet MS"/>
                <a:cs typeface="Trebuchet MS"/>
                <a:sym typeface="Trebuchet MS"/>
              </a:rPr>
              <a:t>ou  </a:t>
            </a:r>
            <a:r>
              <a:rPr b="0" i="0" lang="en-US" sz="2300" u="none" cap="none" strike="noStrike">
                <a:solidFill>
                  <a:srgbClr val="FFFF00"/>
                </a:solidFill>
                <a:latin typeface="Trebuchet MS"/>
                <a:ea typeface="Trebuchet MS"/>
                <a:cs typeface="Trebuchet MS"/>
                <a:sym typeface="Trebuchet MS"/>
              </a:rPr>
              <a:t>simulações de grandes sistemas </a:t>
            </a:r>
            <a:r>
              <a:rPr b="0" i="0" lang="en-US" sz="2300" u="none" cap="none" strike="noStrike">
                <a:solidFill>
                  <a:srgbClr val="FFFFFF"/>
                </a:solidFill>
                <a:latin typeface="Trebuchet MS"/>
                <a:ea typeface="Trebuchet MS"/>
                <a:cs typeface="Trebuchet MS"/>
                <a:sym typeface="Trebuchet MS"/>
              </a:rPr>
              <a:t>(a simulação detalhada  do tráfego viário de uma cidade grande, por exemplo,  pode exigir um thread para cada veículo, resultando em  centenas de milhares ou mesmo milhões de threads).</a:t>
            </a:r>
            <a:endParaRPr b="0" i="0" sz="2300" u="none" cap="none" strike="noStrike">
              <a:solidFill>
                <a:schemeClr val="dk1"/>
              </a:solidFill>
              <a:latin typeface="Trebuchet MS"/>
              <a:ea typeface="Trebuchet MS"/>
              <a:cs typeface="Trebuchet MS"/>
              <a:sym typeface="Trebuchet M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2020-02-18T21:29:40Z</dcterms:created>
  <dc:creator>Jose Eduardo Ribeiro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2018-03-21T00:00:00Z</vt:filetime>
  </property>
  <property fmtid="{D5CDD505-2E9C-101B-9397-08002B2CF9AE}" pid="3" name="Creator">
    <vt:lpwstr>Impress</vt:lpwstr>
  </property>
  <property fmtid="{D5CDD505-2E9C-101B-9397-08002B2CF9AE}" pid="4" name="LastSaved">
    <vt:filetime>2020-02-18T00:00:00Z</vt:filetime>
  </property>
</Properties>
</file>