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742100" cy="9752000"/>
  <p:embeddedFontLst>
    <p:embeddedFont>
      <p:font typeface="Noto Sans Symbols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44" roundtripDataSignature="AMtx7mhPiJt1JNNONOiGy2K2irSlplCf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NotoSansSymbols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NotoSansSymbol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22700" y="9266237"/>
            <a:ext cx="29194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42112" cy="97520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2921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3822700" y="0"/>
            <a:ext cx="2921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933450" y="731837"/>
            <a:ext cx="4875212" cy="3656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898525" y="4633912"/>
            <a:ext cx="4945062" cy="438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/>
          <p:nvPr/>
        </p:nvSpPr>
        <p:spPr>
          <a:xfrm>
            <a:off x="0" y="9266237"/>
            <a:ext cx="2921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/>
          <p:nvPr>
            <p:ph idx="3" type="sldNum"/>
          </p:nvPr>
        </p:nvSpPr>
        <p:spPr>
          <a:xfrm>
            <a:off x="3822700" y="9266237"/>
            <a:ext cx="29194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/>
        </p:nvSpPr>
        <p:spPr>
          <a:xfrm>
            <a:off x="3822700" y="9266237"/>
            <a:ext cx="2921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25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26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29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5" name="Google Shape;265;p32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33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34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:notes"/>
          <p:cNvSpPr txBox="1"/>
          <p:nvPr/>
        </p:nvSpPr>
        <p:spPr>
          <a:xfrm>
            <a:off x="3822700" y="9266237"/>
            <a:ext cx="2921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4" name="Google Shape;284;p35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/>
          <p:nvPr>
            <p:ph idx="2" type="sldImg"/>
          </p:nvPr>
        </p:nvSpPr>
        <p:spPr>
          <a:xfrm>
            <a:off x="933450" y="731837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898525" y="4633912"/>
            <a:ext cx="4946650" cy="438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6"/>
          <p:cNvGrpSpPr/>
          <p:nvPr/>
        </p:nvGrpSpPr>
        <p:grpSpPr>
          <a:xfrm>
            <a:off x="198437" y="2960687"/>
            <a:ext cx="8609012" cy="200025"/>
            <a:chOff x="125" y="1865"/>
            <a:chExt cx="5423" cy="126"/>
          </a:xfrm>
        </p:grpSpPr>
        <p:sp>
          <p:nvSpPr>
            <p:cNvPr id="13" name="Google Shape;13;p36"/>
            <p:cNvSpPr/>
            <p:nvPr/>
          </p:nvSpPr>
          <p:spPr>
            <a:xfrm>
              <a:off x="125" y="1865"/>
              <a:ext cx="1807" cy="126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6"/>
            <p:cNvSpPr/>
            <p:nvPr/>
          </p:nvSpPr>
          <p:spPr>
            <a:xfrm>
              <a:off x="1933" y="1865"/>
              <a:ext cx="1807" cy="12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6"/>
            <p:cNvSpPr/>
            <p:nvPr/>
          </p:nvSpPr>
          <p:spPr>
            <a:xfrm>
              <a:off x="3741" y="1865"/>
              <a:ext cx="1807" cy="126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6"/>
          <p:cNvSpPr txBox="1"/>
          <p:nvPr/>
        </p:nvSpPr>
        <p:spPr>
          <a:xfrm>
            <a:off x="6489700" y="6588125"/>
            <a:ext cx="27130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©2009</a:t>
            </a:r>
            <a:endParaRPr/>
          </a:p>
        </p:txBody>
      </p:sp>
      <p:sp>
        <p:nvSpPr>
          <p:cNvPr id="17" name="Google Shape;17;p36"/>
          <p:cNvSpPr txBox="1"/>
          <p:nvPr/>
        </p:nvSpPr>
        <p:spPr>
          <a:xfrm>
            <a:off x="34925" y="6613525"/>
            <a:ext cx="26209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Operating System Concepts – 8</a:t>
            </a:r>
            <a:r>
              <a:rPr b="1" baseline="30000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</p:txBody>
      </p:sp>
      <p:sp>
        <p:nvSpPr>
          <p:cNvPr id="18" name="Google Shape;18;p36"/>
          <p:cNvSpPr txBox="1"/>
          <p:nvPr>
            <p:ph type="title"/>
          </p:nvPr>
        </p:nvSpPr>
        <p:spPr>
          <a:xfrm>
            <a:off x="457200" y="277812"/>
            <a:ext cx="82280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" type="body"/>
          </p:nvPr>
        </p:nvSpPr>
        <p:spPr>
          <a:xfrm>
            <a:off x="806450" y="1233487"/>
            <a:ext cx="8228012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/>
          <p:nvPr>
            <p:ph type="title"/>
          </p:nvPr>
        </p:nvSpPr>
        <p:spPr>
          <a:xfrm>
            <a:off x="457200" y="277812"/>
            <a:ext cx="82280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8"/>
          <p:cNvSpPr txBox="1"/>
          <p:nvPr>
            <p:ph idx="1" type="body"/>
          </p:nvPr>
        </p:nvSpPr>
        <p:spPr>
          <a:xfrm>
            <a:off x="806450" y="1233487"/>
            <a:ext cx="8228012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8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38"/>
          <p:cNvCxnSpPr/>
          <p:nvPr/>
        </p:nvCxnSpPr>
        <p:spPr>
          <a:xfrm>
            <a:off x="457200" y="860425"/>
            <a:ext cx="8077200" cy="1587"/>
          </a:xfrm>
          <a:prstGeom prst="straightConnector1">
            <a:avLst/>
          </a:prstGeom>
          <a:noFill/>
          <a:ln cap="flat" cmpd="sng" w="19075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" name="Google Shape;29;p38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8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8"/>
          <p:cNvSpPr txBox="1"/>
          <p:nvPr/>
        </p:nvSpPr>
        <p:spPr>
          <a:xfrm>
            <a:off x="4032250" y="6613525"/>
            <a:ext cx="8969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" name="Google Shape;32;p38"/>
          <p:cNvSpPr txBox="1"/>
          <p:nvPr/>
        </p:nvSpPr>
        <p:spPr>
          <a:xfrm>
            <a:off x="6489700" y="6588125"/>
            <a:ext cx="27130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©2009</a:t>
            </a:r>
            <a:endParaRPr/>
          </a:p>
        </p:txBody>
      </p:sp>
      <p:sp>
        <p:nvSpPr>
          <p:cNvPr id="33" name="Google Shape;33;p38"/>
          <p:cNvSpPr txBox="1"/>
          <p:nvPr/>
        </p:nvSpPr>
        <p:spPr>
          <a:xfrm>
            <a:off x="193675" y="6621462"/>
            <a:ext cx="26209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 – 8</a:t>
            </a:r>
            <a:r>
              <a:rPr b="1" baseline="30000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Deadlocks - Impasses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Caracterização de Deadlock</a:t>
            </a:r>
            <a:endParaRPr/>
          </a:p>
        </p:txBody>
      </p:sp>
      <p:sp>
        <p:nvSpPr>
          <p:cNvPr id="103" name="Google Shape;103;p10"/>
          <p:cNvSpPr txBox="1"/>
          <p:nvPr/>
        </p:nvSpPr>
        <p:spPr>
          <a:xfrm>
            <a:off x="636587" y="1720850"/>
            <a:ext cx="8050212" cy="433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Inexistência de preempção: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um recurso só pode ser liberado voluntariamente pelo processo ao qual está alocado depois que o processo terminar de usá-lo.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não retira recurso de processo.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Espera circular: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deve existir um conjunto {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de processos em espera, tal que 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esteja esperando por um recurso alocado a 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esteja esperando por um recurso alocado a 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n–1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esteja esperando por um recurso alocada a 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 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esteja esperando por um recurso alocado a P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Essas condições ocorrem nos SOs atuais (WIN/UNIX)</a:t>
            </a: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287337" y="1193800"/>
            <a:ext cx="8593137" cy="39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Deadlock pode ocorrer se quatro condições são satisfeitas simultaneamente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Grafo de Alocação de Recursos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1165225" y="1852612"/>
            <a:ext cx="6584950" cy="377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está particionado em dois tipos: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 conjunto que consiste de todos os processos no sistema.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 conjunto que consiste de todos os tipos de recursos do sistema.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Arco de requisição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arco dirigido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Arco de alocação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arco dirigido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Conhecido como Grafo de Holt</a:t>
            </a:r>
            <a:endParaRPr/>
          </a:p>
        </p:txBody>
      </p:sp>
      <p:sp>
        <p:nvSpPr>
          <p:cNvPr id="111" name="Google Shape;111;p11"/>
          <p:cNvSpPr txBox="1"/>
          <p:nvPr/>
        </p:nvSpPr>
        <p:spPr>
          <a:xfrm>
            <a:off x="542925" y="1270000"/>
            <a:ext cx="5991225" cy="39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conjunto de vértices </a:t>
            </a:r>
            <a:r>
              <a:rPr b="1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de arcos (</a:t>
            </a:r>
            <a:r>
              <a:rPr b="1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Grafo de Alocação de Recursos (Cont.)</a:t>
            </a:r>
            <a:endParaRPr/>
          </a:p>
        </p:txBody>
      </p:sp>
      <p:sp>
        <p:nvSpPr>
          <p:cNvPr id="117" name="Google Shape;117;p12"/>
          <p:cNvSpPr txBox="1"/>
          <p:nvPr/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Processos</a:t>
            </a:r>
            <a:b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Recurso com 4 instâncias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solicita uma instância de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 alocado uma instância de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4143375" y="1619250"/>
            <a:ext cx="495300" cy="495300"/>
          </a:xfrm>
          <a:prstGeom prst="ellipse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3657600" y="5562600"/>
            <a:ext cx="495300" cy="495300"/>
          </a:xfrm>
          <a:prstGeom prst="ellipse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3860800" y="4105275"/>
            <a:ext cx="495300" cy="495300"/>
          </a:xfrm>
          <a:prstGeom prst="ellipse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4232275" y="3070225"/>
            <a:ext cx="436562" cy="417512"/>
            <a:chOff x="2666" y="1934"/>
            <a:chExt cx="275" cy="263"/>
          </a:xfrm>
        </p:grpSpPr>
        <p:sp>
          <p:nvSpPr>
            <p:cNvPr id="122" name="Google Shape;122;p12"/>
            <p:cNvSpPr/>
            <p:nvPr/>
          </p:nvSpPr>
          <p:spPr>
            <a:xfrm>
              <a:off x="2666" y="1934"/>
              <a:ext cx="275" cy="263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2736" y="1994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2832" y="1994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2736" y="2076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2832" y="2076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12"/>
          <p:cNvGrpSpPr/>
          <p:nvPr/>
        </p:nvGrpSpPr>
        <p:grpSpPr>
          <a:xfrm>
            <a:off x="4692650" y="4168775"/>
            <a:ext cx="436562" cy="417512"/>
            <a:chOff x="2956" y="2626"/>
            <a:chExt cx="275" cy="263"/>
          </a:xfrm>
        </p:grpSpPr>
        <p:sp>
          <p:nvSpPr>
            <p:cNvPr id="128" name="Google Shape;128;p12"/>
            <p:cNvSpPr/>
            <p:nvPr/>
          </p:nvSpPr>
          <p:spPr>
            <a:xfrm>
              <a:off x="2956" y="2626"/>
              <a:ext cx="275" cy="263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3026" y="2686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3122" y="2686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3026" y="2768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3122" y="2768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3" name="Google Shape;133;p12"/>
          <p:cNvCxnSpPr/>
          <p:nvPr/>
        </p:nvCxnSpPr>
        <p:spPr>
          <a:xfrm>
            <a:off x="4365625" y="4371975"/>
            <a:ext cx="3048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4" name="Google Shape;134;p12"/>
          <p:cNvSpPr txBox="1"/>
          <p:nvPr/>
        </p:nvSpPr>
        <p:spPr>
          <a:xfrm>
            <a:off x="4756150" y="4570412"/>
            <a:ext cx="3317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4451350" y="5626100"/>
            <a:ext cx="436562" cy="417512"/>
            <a:chOff x="2804" y="3544"/>
            <a:chExt cx="275" cy="263"/>
          </a:xfrm>
        </p:grpSpPr>
        <p:sp>
          <p:nvSpPr>
            <p:cNvPr id="136" name="Google Shape;136;p12"/>
            <p:cNvSpPr/>
            <p:nvPr/>
          </p:nvSpPr>
          <p:spPr>
            <a:xfrm>
              <a:off x="2804" y="3544"/>
              <a:ext cx="275" cy="263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2874" y="3604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2970" y="3604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2874" y="3686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2970" y="3686"/>
              <a:ext cx="46" cy="4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1" name="Google Shape;141;p12"/>
          <p:cNvCxnSpPr/>
          <p:nvPr/>
        </p:nvCxnSpPr>
        <p:spPr>
          <a:xfrm flipH="1">
            <a:off x="4125912" y="5772150"/>
            <a:ext cx="476250" cy="104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" name="Google Shape;142;p12"/>
          <p:cNvSpPr txBox="1"/>
          <p:nvPr/>
        </p:nvSpPr>
        <p:spPr>
          <a:xfrm>
            <a:off x="4505325" y="5999162"/>
            <a:ext cx="3317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/>
        </p:nvSpPr>
        <p:spPr>
          <a:xfrm>
            <a:off x="690562" y="319087"/>
            <a:ext cx="826770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Exemplo de Grafo de Alocação de Recursos</a:t>
            </a:r>
            <a:endParaRPr/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 b="1529" l="25285" r="25285" t="924"/>
          <a:stretch/>
        </p:blipFill>
        <p:spPr>
          <a:xfrm>
            <a:off x="3146425" y="2000250"/>
            <a:ext cx="2609850" cy="3863975"/>
          </a:xfrm>
          <a:prstGeom prst="rect">
            <a:avLst/>
          </a:prstGeom>
          <a:noFill/>
          <a:ln cap="flat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/>
        </p:nvSpPr>
        <p:spPr>
          <a:xfrm>
            <a:off x="463550" y="384175"/>
            <a:ext cx="8728075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Grafo de Alocação de Recursos com Deadlock</a:t>
            </a:r>
            <a:endParaRPr/>
          </a:p>
        </p:txBody>
      </p:sp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 b="1543" l="25068" r="25281" t="933"/>
          <a:stretch/>
        </p:blipFill>
        <p:spPr>
          <a:xfrm>
            <a:off x="3105150" y="1833562"/>
            <a:ext cx="2755900" cy="4059237"/>
          </a:xfrm>
          <a:prstGeom prst="rect">
            <a:avLst/>
          </a:prstGeom>
          <a:noFill/>
          <a:ln cap="flat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/>
        </p:nvSpPr>
        <p:spPr>
          <a:xfrm>
            <a:off x="638175" y="476250"/>
            <a:ext cx="8226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Grafo de Alocação de Recursos </a:t>
            </a:r>
            <a:br>
              <a:rPr b="1" i="0" lang="en-US" sz="3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 um Ciclo, Mas sem Deadlock</a:t>
            </a:r>
            <a:endParaRPr/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904" l="20948" r="21390" t="903"/>
          <a:stretch/>
        </p:blipFill>
        <p:spPr>
          <a:xfrm>
            <a:off x="2843212" y="1890712"/>
            <a:ext cx="3246437" cy="4157662"/>
          </a:xfrm>
          <a:prstGeom prst="rect">
            <a:avLst/>
          </a:prstGeom>
          <a:noFill/>
          <a:ln cap="flat" cmpd="sng" w="3815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Fatos Básicos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827087" y="1454150"/>
            <a:ext cx="7859712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 grafo não contém ciclos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não há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 grafo contém um ciclo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existe somente uma instância por tipo de recurso, então há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existem várias instâncias por tipo de recurso, ocorre a possibilidade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Exercício 1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827087" y="1531937"/>
            <a:ext cx="7729537" cy="426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Encontre o impasse</a:t>
            </a:r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925" y="2106612"/>
            <a:ext cx="593883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Exercício 2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827087" y="1531937"/>
            <a:ext cx="7729537" cy="426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 grafo de Holt para as ações a seguir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Assuma que todos os recursos estão livres e que requisições de recursos livres resultam em alocação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requisita R, A requisita S, B requisita T, C requisita S, D requisita U, D requisita S, D requisita T, E requisita T, E requisita V, F requisita W, F requisita S, G requisita V e G requisita U.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Nesse caso, ocorre um deadlock 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Métodos para Tratar</a:t>
            </a:r>
            <a:r>
              <a:rPr b="1" i="1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Impasses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625475" y="1074737"/>
            <a:ext cx="82296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Times New Roman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Ignorar o problema e fingir que Deadlocks nunca ocorrem no sistema; usado pela maior parte dos sistemas operacionais, incluindo o Windows e o UNIX.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Times New Roman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ao sistema entrar em estado de Deadlock e então recuperar (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SO se recuperaria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Times New Roman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Garantir que o sistema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nunca</a:t>
            </a:r>
            <a:r>
              <a:rPr b="0" i="0" lang="en-US" sz="24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entrará em estado de Deadlock.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Times New Roman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Bloqueio em 2 Fases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/>
          <p:nvPr/>
        </p:nvSpPr>
        <p:spPr>
          <a:xfrm>
            <a:off x="957262" y="1292225"/>
            <a:ext cx="7345362" cy="1916112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950912" y="3602037"/>
            <a:ext cx="7345362" cy="19161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306387" y="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Sobre a apresentação (About the slides)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636587" y="1282700"/>
            <a:ext cx="7731125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Os slides e figuras dessa apresentação foram criados por Silberschatz, Galvin e Gagne em 2009. Esse apresentação foi modificada por Cristiano Costa (cac@unisinos.br). Basicamente, os slides originais foram traduzidos para o Português do Brasil.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É possível acessar os slides originais em http://www.os-book.com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Essa versão pode ser obtida em http://www.inf.unisinos.br/~cac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The slides and figures in this presentation are copyright Silberschatz, Galvin and Gagne, 2009. This presentation has been modified by Cristiano Costa (cac@unisinos.br). Basically it was translated to Brazilian Portuguese.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You can access the original slides at http://www.os-book.com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This version could be downloaded at http://www.inf.unisinos.br/~cac</a:t>
            </a:r>
            <a:endParaRPr/>
          </a:p>
        </p:txBody>
      </p:sp>
      <p:pic>
        <p:nvPicPr>
          <p:cNvPr id="52" name="Google Shape;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50" y="3881437"/>
            <a:ext cx="792162" cy="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850" y="1574800"/>
            <a:ext cx="781050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“Algoritmo do Avestruz”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827087" y="1531937"/>
            <a:ext cx="7729537" cy="484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Finge que o problema não existe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Razoável 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deadlocks ocorrem muito raramente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 da prevenção é alto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e Windows seguem esta abordagem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ponderação entre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Conveniência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 deverá decidir qual processo deverá ser terminado para que o outro prossiga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Detecção e Recuperação de Impasses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827087" y="1531937"/>
            <a:ext cx="7729537" cy="426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Utiliza-se o Grafo de Holt quando houver um recurso de cada tipo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Havendo um ciclo, caracteriza-se um deadlock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Recuperação de Impasses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Regressão por preempção do recurso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Retira recurso do processo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bloquear processo e tentar devolver recurso antes de escaloná-lo novamente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é viável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Recuperação de Impasses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15950" y="1531937"/>
            <a:ext cx="8229600" cy="426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o SO faria?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Pausa a execução de 1 dos processos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Tira o recurso de um dos processos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 o recurso para o outro processo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isso os outros processos podem executar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Depois, restaura o snapshot do processo tirado antes dele obter o recurso e coloca em estado pronto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1) Performance 2) Não desfaz o que foi feito no recurso e pode deixá-lo num estado inconsistente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Recuperação de Impasses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827087" y="1531937"/>
            <a:ext cx="7729537" cy="426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Recuperação de Impasses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Regressão por reversão de estado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Salva estado de um processo periodicamente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este estado salvo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reinicia o processo a partir do estado salvo anterior se este é encontrado em estado de deadlock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Inviável – por falta de recursos computacionais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Recuperação de Impasses</a:t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457200" y="1531937"/>
            <a:ext cx="3881437" cy="426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snapshot do processo 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da entrada dele na tabela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de processos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requisita(R1);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le ou escreve no R1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20 linhas de codigo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requisita(R2); // deadlock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4675187" y="1535112"/>
            <a:ext cx="4384675" cy="426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snapshot do processo 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da entrada dele na tabela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de processos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requisita(R2);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5 linhas de codigo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requisita(R1); // deadlock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Recuperação de Impasses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827087" y="985837"/>
            <a:ext cx="7729537" cy="549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Recuperação de Impasses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Eliminação de processos causadores do deadlock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mais grosseira mas também mais simples de quebrar um deadlock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 um dos processos no ciclo de deadlock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outros processos conseguem seus recursos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escolhe processo que pode ser reexecutado desde seu início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desfaz o que foi feito no recurso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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matar um processo importante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Trajetórias de Recursos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827087" y="1531937"/>
            <a:ext cx="7729537" cy="42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25" y="1449387"/>
            <a:ext cx="7967662" cy="426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668337" y="1309687"/>
            <a:ext cx="8018462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Explique como funciona o algoritmo do Avestruz.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algoritmo acima é utilizado atualmente pelos Sistemas Operacionais 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Explique as 3 formas de se recuperar um sistema em que um impasse já ocorreu 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Evitar Ocorrência de Deadlock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668337" y="2038350"/>
            <a:ext cx="8018462" cy="41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modelo mais simples e mais útil necessita que cada processo declare o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máximo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recursos de cada classe que podem ser necessários.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algoritmo do SO para evitar Deadlock examina dinamicamente o estado da alocação de recursos para garantir que nunca haverá uma condição de espera circular.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alocação de recursos é definido pelo número de recursos disponíveis e alocados, e a demanda máxima de recursos por processos.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846137" y="1239837"/>
            <a:ext cx="6761162" cy="70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 que o sistema tenha alguma informação adicional </a:t>
            </a:r>
            <a:b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disponível antecipadamente.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Prevenção de Deadlock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593725" y="1722437"/>
            <a:ext cx="8347075" cy="448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Atacar a Exclusão mútua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não é necessária para recursos compartilháveis (preemptíveis); deve ocorrer para recursos não compartilháveis (não-preemptíveis).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Alguns dispositivos (como uma impressora) podem fazer uso de spool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daemon de impressão é o único que usa o recurso impressora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desta forma deadlock envolvendo a impressora é eliminado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Nem todos os dispositivos podem fazer uso de spool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Princípio: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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evitar alocar um recurso quando ele não for absolutamente necessário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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tentar assegurar que o menor número possível de processos possa de fato requisitar o recurso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598487" y="1387475"/>
            <a:ext cx="6383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Restringir as formas em que as requisições podem ser feitas.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Objetivos do Capítulo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827087" y="1282700"/>
            <a:ext cx="7859712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Desenvolver a descrição de um Impasse, conhecido tecnicamente como Deadlock, o qual impede um conjunto de processos concorrentes de completar suas tarefas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alguns métodos diferentes para prevenir ou evitar impasses em um sistema computacional.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Prevenção de Deadlock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593725" y="1600200"/>
            <a:ext cx="7962900" cy="448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Atacando a condição de Posse e Espera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Garantir que sempre que um processo requerer um recurso, ele não esteja de posse de nenhum outro recurso ou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Poderia requerer no máximo 1 recurso por vez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Exigir que um processo faça a requisição de recursos somente quando não possuírem nenhum.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é de todo ruim ou inviável.. Apenas limita um pouco o desenvolvimento de 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muito limitante para o desenvolvedor de software só poder usar um recurso por vez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598487" y="1227137"/>
            <a:ext cx="6383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Restringir as formas em que as requisições podem ser feitas.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Prevenção de Deadlock (Cont.)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827087" y="1282700"/>
            <a:ext cx="7859712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Atacar a Inexistência de Preempção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 processo que está detendo algum recurso requerer outro recurso que não pode ser imediatamente alocado a ele, então todos os recursos correntemente alocados a este processo são liberados.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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SO perempta o recurso que o processo possui assim que ele solicitar o segundo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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Tenho um recurso, pedi o 2º mas ele está alocado então eu libero os recursos que eu aloquei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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Seu código deve estar preparado para isso e não ter modificado nenhum dos recursos que serão liberados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Prevenção de Deadlock (Cont.)</a:t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827087" y="1282700"/>
            <a:ext cx="7859712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Atacar a Espera Circular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impor uma ordenação total de todas as classes de recursos e requerer que a requisição de recursos por cada processo sempre ocorra em uma ordem crescente.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 um potencial para dar certo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Resumo</a:t>
            </a:r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3578225"/>
            <a:ext cx="78486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/>
        </p:nvSpPr>
        <p:spPr>
          <a:xfrm>
            <a:off x="457200" y="277812"/>
            <a:ext cx="83851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Bloqueio em 2 fases – Não é feito pelo SO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528637" y="1085850"/>
            <a:ext cx="8158162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um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 tenta bloquear todos os recursos de que precisa, um de cada vez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recurso necessário já estiver bloqueado, reinicia novamente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(nenhum trabalho real é feito na fase um)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fase um for bem sucedida, começa a fase dois,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execução de atualizações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liberação de bloqueios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a similaridade com a requisição de todos os recursos de uma só vez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funciona onde </a:t>
            </a:r>
            <a:r>
              <a:rPr b="1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0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programador</a:t>
            </a:r>
            <a:r>
              <a:rPr b="1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tiver organizado tudo cuidadosamente para que o programa fazer a retentativa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alocação dos recursos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mais uma boa prática do que algo que possa ser feito pelo SO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668337" y="1309687"/>
            <a:ext cx="8018462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Prevenção de Deadlocks. Explique as 4 técnicas abaixo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Atacando condição de exclusão mútua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Atacando condição de Posse-e-Espera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Atacando a condição de não preempção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Atacando a condição de espera circular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que consiste o Bloqueio em 2 fases ? Esta técnica é efetiva no combate a deadlocks 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/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642937" y="1201737"/>
            <a:ext cx="7858125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SO deve ser capaz de garantir acesso exclusivo de um processo a certos recursos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Impasses ou Deadlocks podem ocorrer quando vários processos recebem acesso exclusivo a recursos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 de recursos: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Dispositivos de 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Variável compartilhada na memória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04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tipo de recurso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pode ter 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instâncias.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/>
          </a:p>
        </p:txBody>
      </p:sp>
      <p:sp>
        <p:nvSpPr>
          <p:cNvPr id="71" name="Google Shape;71;p5"/>
          <p:cNvSpPr txBox="1"/>
          <p:nvPr/>
        </p:nvSpPr>
        <p:spPr>
          <a:xfrm>
            <a:off x="457200" y="1282700"/>
            <a:ext cx="8372475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preemptíveis: podem ser retirado do processo proprietário sem nenhum prejuízo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não-preemptíveis: Recurso que NÃO pode ser retirado do processo sem que a computação apresente falha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Deadlocks ou Impasses envolvem recursos não-preemptíveis.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457200" y="1282700"/>
            <a:ext cx="8372475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 aos processos do usuário, ou seja, programas que desenvolvemos, fazer uso apropriado dos recursos computacionais usando as ferramentas que o SO disponibilizar.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Possível solução: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Requisitar o recurso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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não estiver disponível pode gerar uma espera ou um código de erro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o recurso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Liberar o recurso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 Problema do Deadlock</a:t>
            </a:r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300037" y="1009650"/>
            <a:ext cx="8680450" cy="531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- Sistema tem 2 unidades de disco.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P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detêm uma unidade de disco cada um e necessitam de outra.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mutex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iniciados em 1</a:t>
            </a:r>
            <a:endParaRPr/>
          </a:p>
          <a:p>
            <a:pPr indent="-228600" lvl="4" marL="17716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28600" lvl="4" marL="17716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wait (A);		wait(</a:t>
            </a:r>
            <a:r>
              <a:rPr lang="en-US" sz="2400">
                <a:solidFill>
                  <a:srgbClr val="0000FF"/>
                </a:solidFill>
              </a:rPr>
              <a:t>B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228600" lvl="4" marL="17716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wait (B);		wait(</a:t>
            </a:r>
            <a:r>
              <a:rPr lang="en-US" sz="2400">
                <a:solidFill>
                  <a:srgbClr val="0000FF"/>
                </a:solidFill>
              </a:rPr>
              <a:t>A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228600" lvl="4" marL="17716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conjunto de processos bloqueados cada um detendo um recurso e esperando para adquirir um recurso detido por outro processo no conjunto.</a:t>
            </a:r>
            <a:endParaRPr/>
          </a:p>
          <a:p>
            <a:pPr indent="-228600" lvl="4" marL="17716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Exemplo do Cruzamento da Ponte</a:t>
            </a:r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682625" y="3341687"/>
            <a:ext cx="8004175" cy="306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Tráfego somente em uma direção.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seção da ponte pode ser vista como um recurso.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ocorre um Deadlock, ele pode ser resolvido se um carro retorna de ré (preempta recurso e desfaz operação -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Vários carros podem ter que retornar (dar ré) na ocorrência de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Starvation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(abandono)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possível.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 – </a:t>
            </a:r>
            <a:r>
              <a:rPr b="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maioria dos SOs não previne ou trata Deadlocks</a:t>
            </a:r>
            <a:endParaRPr/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600" y="976312"/>
            <a:ext cx="5892800" cy="224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Caracterização de Deadlock</a:t>
            </a:r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655637" y="2073275"/>
            <a:ext cx="8031162" cy="37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Exclusão Mútua: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somente um processo de cada vez pode usar um recurso.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os SOs possuem mecanismos para garantir Exclusão Mútua (ex: mutex)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Posse e Espera de um recurso: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um processo que está usando pelo menos um recurso e esperando que outros recursos, que estão nesse instante sendo usados por outros processos, sejam alocados para seu uso.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2146300" y="1031875"/>
            <a:ext cx="4956175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Deadlock pode ocorrer se quatro condições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são satisfeitas simultaneamente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2010-09-22T13:53:39Z</dcterms:created>
  <dc:creator>Marilyn Turnamian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