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notesSlides/notesSlide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_rels/notesSlide3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6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36.xml" ContentType="application/vnd.openxmlformats-officedocument.presentationml.notes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62.xml" ContentType="application/vnd.openxmlformats-officedocument.presentationml.slide+xml"/>
  <Override PartName="/ppt/slides/slide41.xml" ContentType="application/vnd.openxmlformats-officedocument.presentationml.slide+xml"/>
  <Override PartName="/ppt/slides/slide63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embeddings/oleObject1.bin" ContentType="application/vnd.openxmlformats-officedocument.oleObject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wmf" ContentType="image/x-wmf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wmf" ContentType="image/x-wmf"/>
  <Override PartName="/ppt/media/image10.png" ContentType="image/png"/>
  <Override PartName="/ppt/media/image14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</p:sldIdLst>
  <p:sldSz cx="9144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<Relationship Id="rId88" Type="http://schemas.openxmlformats.org/officeDocument/2006/relationships/slide" Target="slides/slide79.xml"/><Relationship Id="rId89" Type="http://schemas.openxmlformats.org/officeDocument/2006/relationships/slide" Target="slides/slide80.xml"/><Relationship Id="rId90" Type="http://schemas.openxmlformats.org/officeDocument/2006/relationships/slide" Target="slides/slide81.xml"/><Relationship Id="rId91" Type="http://schemas.openxmlformats.org/officeDocument/2006/relationships/slide" Target="slides/slide82.xml"/><Relationship Id="rId92" Type="http://schemas.openxmlformats.org/officeDocument/2006/relationships/slide" Target="slides/slide83.xml"/><Relationship Id="rId93" Type="http://schemas.openxmlformats.org/officeDocument/2006/relationships/slide" Target="slides/slide84.xml"/><Relationship Id="rId9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3300" spc="-1" strike="noStrike">
                <a:solidFill>
                  <a:schemeClr val="dk1"/>
                </a:solidFill>
                <a:latin typeface="Arial"/>
              </a:rPr>
              <a:t>Clique para mover o slide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dt" idx="2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ftr" idx="2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 type="sldNum" idx="2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A398EE8-F0B4-4893-AD3A-98AC73C1EA6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Num" idx="29"/>
          </p:nvPr>
        </p:nvSpPr>
        <p:spPr>
          <a:xfrm>
            <a:off x="4022640" y="97236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 defTabSz="990720">
              <a:lnSpc>
                <a:spcPct val="100000"/>
              </a:lnSpc>
              <a:buNone/>
              <a:defRPr b="0" lang="en-GB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 defTabSz="990720">
              <a:lnSpc>
                <a:spcPct val="100000"/>
              </a:lnSpc>
              <a:buNone/>
            </a:pPr>
            <a:fld id="{0E021AD2-99CD-4E91-957D-1612EA523284}" type="slidenum">
              <a:rPr b="0" lang="en-GB" sz="1300" spc="-1" strike="noStrike">
                <a:solidFill>
                  <a:schemeClr val="dk1"/>
                </a:solidFill>
                <a:latin typeface="Times New Roman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Text Box 1"/>
          <p:cNvSpPr/>
          <p:nvPr/>
        </p:nvSpPr>
        <p:spPr>
          <a:xfrm>
            <a:off x="1120680" y="693720"/>
            <a:ext cx="4617720" cy="34635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  <a:ea typeface="+mn-ea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914400" y="4389480"/>
            <a:ext cx="5027400" cy="415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ctr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Num" idx="30"/>
          </p:nvPr>
        </p:nvSpPr>
        <p:spPr>
          <a:xfrm>
            <a:off x="4022640" y="97236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 defTabSz="990720">
              <a:lnSpc>
                <a:spcPct val="100000"/>
              </a:lnSpc>
              <a:buNone/>
              <a:defRPr b="0" lang="en-GB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 defTabSz="990720">
              <a:lnSpc>
                <a:spcPct val="100000"/>
              </a:lnSpc>
              <a:buNone/>
            </a:pPr>
            <a:fld id="{A4A387D8-C765-4489-880E-3A506C2F442F}" type="slidenum">
              <a:rPr b="0" lang="en-GB" sz="1300" spc="-1" strike="noStrike">
                <a:solidFill>
                  <a:schemeClr val="dk1"/>
                </a:solidFill>
                <a:latin typeface="Times New Roman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Text Box 2"/>
          <p:cNvSpPr/>
          <p:nvPr/>
        </p:nvSpPr>
        <p:spPr>
          <a:xfrm>
            <a:off x="1120680" y="693720"/>
            <a:ext cx="4617720" cy="34635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  <a:ea typeface="+mn-ea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914400" y="4389480"/>
            <a:ext cx="5027400" cy="415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Num" idx="31"/>
          </p:nvPr>
        </p:nvSpPr>
        <p:spPr>
          <a:xfrm>
            <a:off x="4022640" y="97236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 defTabSz="990720">
              <a:lnSpc>
                <a:spcPct val="100000"/>
              </a:lnSpc>
              <a:buNone/>
              <a:defRPr b="0" lang="en-GB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 defTabSz="990720">
              <a:lnSpc>
                <a:spcPct val="100000"/>
              </a:lnSpc>
              <a:buNone/>
            </a:pPr>
            <a:fld id="{4FD9BCF5-18F8-4962-9504-62F1FE5DF42D}" type="slidenum">
              <a:rPr b="0" lang="en-GB" sz="1300" spc="-1" strike="noStrike">
                <a:solidFill>
                  <a:schemeClr val="dk1"/>
                </a:solidFill>
                <a:latin typeface="Times New Roman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Text Box 2"/>
          <p:cNvSpPr/>
          <p:nvPr/>
        </p:nvSpPr>
        <p:spPr>
          <a:xfrm>
            <a:off x="1120680" y="693720"/>
            <a:ext cx="4617720" cy="34635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  <a:ea typeface="+mn-ea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914400" y="4389480"/>
            <a:ext cx="5027400" cy="415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992160" y="768240"/>
            <a:ext cx="5114520" cy="383652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946080" y="4861080"/>
            <a:ext cx="5206680" cy="460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28"/>
          </p:nvPr>
        </p:nvSpPr>
        <p:spPr>
          <a:xfrm>
            <a:off x="4022640" y="97236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9000" rIns="99000" tIns="49680" bIns="49680" anchor="b">
            <a:noAutofit/>
          </a:bodyPr>
          <a:lstStyle>
            <a:lvl1pPr indent="0" algn="r" defTabSz="990720">
              <a:lnSpc>
                <a:spcPct val="100000"/>
              </a:lnSpc>
              <a:buNone/>
              <a:defRPr b="0" lang="pt-BR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 defTabSz="990720">
              <a:lnSpc>
                <a:spcPct val="100000"/>
              </a:lnSpc>
              <a:buNone/>
            </a:pPr>
            <a:fld id="{4A326120-5867-4596-BF5B-96E696D72092}" type="slidenum">
              <a:rPr b="0" lang="pt-BR" sz="1300" spc="-1" strike="noStrike">
                <a:solidFill>
                  <a:schemeClr val="dk1"/>
                </a:solidFill>
                <a:latin typeface="Times New Roman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7AB16A-BC1C-4D72-921A-3B7CE1C01F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05193-3B3B-49B8-83A9-9B7F730195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01503F-35AA-4931-9BF8-5A06591C0D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36420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96628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6212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36420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596628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1518E4-C16D-4F5F-A0C3-E0F45D2A10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92CE6A-1723-4A13-9D47-9A8611DBBF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29F80E-63E2-47C8-8366-F3E799FF03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F60987-639E-454B-88B7-3777B885B3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8AD78-DFFE-48E9-961A-5CC0F4E13A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5195E5-EF25-4F1A-8CC5-A781AFCE67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1DEE66-F283-4FD4-B603-425D24F693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D3ADD8-8E5E-4A4F-99F8-286870B28D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1BCCDF-C490-47C8-B38E-873114C9E5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38D949-39D7-4CDC-AF54-6E50E49B6B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7A9200-D96E-4ABA-85F6-719EDCD592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3A6EF4-AEB8-4438-AE2B-5B1ED0F4A0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0FC68A-BE5C-4756-9FCE-2EE7D034E7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36420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96628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76212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36420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596628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57CB63-0219-473D-B15F-D44FAFDA7A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F94D88-F320-4817-9BCD-AC74159060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409DCC-8836-4067-8FD0-6EEF724463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600607-1532-4427-A034-B611513F11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99FFA1-D379-4E73-8F90-756930683F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430F85-DF4F-4717-A386-2D368DC31C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8680EE-D248-4A6B-BB0C-42DD0E5C31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FDBFE4-7E57-474E-AB0B-DB3CB30B15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B7CF7C-661C-4B37-A565-F209798D6D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1F3802-F045-42EF-8DD3-9DF527431F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359A38-6C3D-41A7-877E-8B6D545876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5B50BD-FCEE-4073-9521-03591F25C4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0F0005-06FC-401E-9F3E-D89B827E84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336420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96628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76212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336420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596628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F11BCD-643E-4C4C-99FD-6CC6E5401B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013120-1E6B-4569-94D0-9637C21D1C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5FAF9A-9D41-43F6-B596-825B2C24FB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BAF4A9-53CD-4EDC-8FBF-9FB492C85E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FA9622-FA1E-467A-9BED-98CFAD446E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0789BD-6EAA-4915-AD7C-DB9626E51D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D2E2E5-AD5C-422E-9E16-30215EC041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B347B3-4922-484D-808E-1CD5A9651C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D05551-FB7D-4ED5-A0DC-BDD793E601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FD59ED-57EC-43FE-B798-7C1CEDCFCA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270720-E479-44B2-86B4-AB6379719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AFE1F9-87D8-4A81-8279-4F92335896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7F38F7-9457-4719-8801-052BF6D1BC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336420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96628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76212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336420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596628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C071FC5-6F6E-49A5-B8E1-A04ACA636F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E609169-8181-4C0F-8524-A93C451593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6012F0-4F59-4FFE-AA47-FBB25C7A9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35CEDE-C1DF-49BD-9D1B-3A72B89773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854A9E9-4F73-4B45-B275-35C3821586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70C22E-6581-458D-A2F9-EB1D953D31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FD3E191-236C-406B-8D77-6FD5AD7BDA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97C2312-78EB-4C33-BF9D-74A3FA80A6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0A6172C-01EE-4CBD-A70D-0E2F9F4522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8BAA426-657D-4820-B0E6-B3C42BD82C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2B169C2-03B0-4035-AECA-5F3B0ABE23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4E7C0FC-6855-4689-ABF2-C1C9A27E59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5807127-2373-467A-826D-D31C0A2CB4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F5F581-8B8B-4033-9A9A-4C2B11A032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336420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596628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76212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/>
          </p:nvPr>
        </p:nvSpPr>
        <p:spPr>
          <a:xfrm>
            <a:off x="336420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/>
          </p:nvPr>
        </p:nvSpPr>
        <p:spPr>
          <a:xfrm>
            <a:off x="596628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E00AF33-B097-452A-A3B4-8A5E48D20F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D01878-3832-498C-B3DD-E69034DA04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0A12223-C5A7-4AC0-8D85-947CC1E76C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A1A8F82-B6CA-4941-BFB2-C926F49B77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F846D7F-D027-4476-91A4-6BBE967485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F8AAABB-3FE7-44FC-AA6B-9E445F72EB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5A0222C-9EB8-44A3-B262-9EFEAD3A6C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6394E42-5184-48A8-937E-AD34474B20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9451878-AD4E-43CE-8787-25C1DA1B27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EEF03E5-F589-473E-899F-A1BD8B0FE0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FE43EA-3E09-48C5-BC64-57A63AF64F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D66892-E2FC-4B40-BCBC-D856D03B51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DAB75EB-B811-4BE5-8FA4-D3F06C65D3C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336420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596628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76212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/>
          </p:nvPr>
        </p:nvSpPr>
        <p:spPr>
          <a:xfrm>
            <a:off x="336420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/>
          </p:nvPr>
        </p:nvSpPr>
        <p:spPr>
          <a:xfrm>
            <a:off x="596628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7D4D2E-0948-4202-951A-7445DB639F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D5AD3BC-6A07-461E-8E0A-7BF8CE0FA7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60E3482-84E6-4FD8-85C3-91E019923E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AD85B10-FAA8-4842-BB24-E74C48EE69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5F36E5D-A61E-4A65-AB87-A68B6FFC55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502B319-383A-4BEF-9C9C-81551A6C8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ubTitle"/>
          </p:nvPr>
        </p:nvSpPr>
        <p:spPr>
          <a:xfrm>
            <a:off x="762120" y="533520"/>
            <a:ext cx="76957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0C4F7DE-36E5-4EAE-8261-2DD97CD426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0D65155-613D-44BF-AA46-951179FBC5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06F0DA-862E-4F0E-8CD8-05D526E28A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403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1330097-F0F8-4029-9DFC-34F36B92B4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FC7B2BC-F0D1-422B-98CF-D8844FF20B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97EF053-2B73-433E-836E-D6EB48193E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4705560" y="401436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B3427DA-5238-4FAF-84B5-1E28635BF6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336420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966280" y="190512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76212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/>
          </p:nvPr>
        </p:nvSpPr>
        <p:spPr>
          <a:xfrm>
            <a:off x="336420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2" name="PlaceHolder 7"/>
          <p:cNvSpPr>
            <a:spLocks noGrp="1"/>
          </p:cNvSpPr>
          <p:nvPr>
            <p:ph/>
          </p:nvPr>
        </p:nvSpPr>
        <p:spPr>
          <a:xfrm>
            <a:off x="5966280" y="4014360"/>
            <a:ext cx="247788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F3CC390-2BDB-4B12-A33D-4DAF4E6561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705560" y="1905120"/>
            <a:ext cx="375516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62120" y="4014360"/>
            <a:ext cx="7695720" cy="192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6E288-3A98-4D98-B778-B242FC5419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1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pt-BR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3" name="AutoShape 2"/>
          <p:cNvSpPr/>
          <p:nvPr/>
        </p:nvSpPr>
        <p:spPr>
          <a:xfrm>
            <a:off x="228600" y="380880"/>
            <a:ext cx="8686440" cy="563832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326880" y="488880"/>
            <a:ext cx="8435520" cy="476856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1371600" y="3338640"/>
            <a:ext cx="6400440" cy="2285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857160"/>
            <a:ext cx="7772040" cy="22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pt-BR" sz="4100" spc="-1" strike="noStrike">
                <a:solidFill>
                  <a:schemeClr val="dk2"/>
                </a:solidFill>
                <a:latin typeface="Arial Black"/>
              </a:rPr>
              <a:t>Clique para editar o estilo do título mestre</a:t>
            </a:r>
            <a:endParaRPr b="0" lang="pt-BR" sz="4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3352680" y="639144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6858000" y="6391440"/>
            <a:ext cx="15998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158BB03-635A-41C1-B2B2-AE1B594462EF}" type="slidenum">
              <a:rPr b="0" lang="pt-BR" sz="1400" spc="-1" strike="noStrike">
                <a:solidFill>
                  <a:schemeClr val="dk1"/>
                </a:solidFill>
                <a:latin typeface="Arial"/>
              </a:rPr>
              <a:t>44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Clique para editar o formato de texto dos tópicos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2.º nível de tópicos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48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pt-BR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49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Clique para editar o título Mestre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3771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Editar estilos de texto Mestre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Segundo nível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Terceiro nível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86480" y="1905120"/>
            <a:ext cx="3771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Editar estilos de texto Mestre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Segundo nível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Terceiro nível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4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5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6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8CB6C43-0154-45FA-85FC-1E6B5FEEA7D0}" type="slidenum">
              <a:rPr b="0" lang="pt-BR" sz="1400" spc="-1" strike="noStrike">
                <a:solidFill>
                  <a:schemeClr val="dk1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93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pt-BR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4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Clique para editar o título Mestre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Editar estilos de texto Mestre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Segundo nível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Terceiro nível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 idx="7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ftr" idx="8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sldNum" idx="9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57CCE62-CF4A-4405-BA69-53106BA1338A}" type="slidenum">
              <a:rPr b="0" lang="pt-BR" sz="1400" spc="-1" strike="noStrike">
                <a:solidFill>
                  <a:schemeClr val="dk1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137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pt-BR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8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Clique para editar o título Mestre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dt" idx="10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ftr" idx="11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sldNum" idx="12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2C4D6B6E-A640-4B21-A4DA-25F729DBF082}" type="slidenum">
              <a:rPr b="0" lang="pt-BR" sz="1400" spc="-1" strike="noStrike">
                <a:solidFill>
                  <a:schemeClr val="dk1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Clique para editar o formato de texto dos tópicos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2.º nível de tópicos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181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pt-BR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82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6000" spc="-1" strike="noStrike">
                <a:solidFill>
                  <a:schemeClr val="dk2"/>
                </a:solidFill>
                <a:latin typeface="Arial Black"/>
              </a:rPr>
              <a:t>Clique para editar o título Mestre</a:t>
            </a:r>
            <a:endParaRPr b="0" lang="pt-BR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Editar estilos de texto Mestre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13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ftr" idx="14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sldNum" idx="15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5F0D6E4D-1CC3-49A6-A901-847A499E4E88}" type="slidenum">
              <a:rPr b="0" lang="pt-BR" sz="1400" spc="-1" strike="noStrike">
                <a:solidFill>
                  <a:schemeClr val="dk1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225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pt-BR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26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Clique para editar o título Mestre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16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ftr" idx="17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sldNum" idx="18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BBB64BB-A77C-4C91-B871-B4077EF86958}" type="slidenum">
              <a:rPr b="0" lang="pt-BR" sz="1400" spc="-1" strike="noStrike">
                <a:solidFill>
                  <a:schemeClr val="dk1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7"/>
          <p:cNvGrpSpPr/>
          <p:nvPr/>
        </p:nvGrpSpPr>
        <p:grpSpPr>
          <a:xfrm>
            <a:off x="168120" y="228600"/>
            <a:ext cx="8822880" cy="6095520"/>
            <a:chOff x="168120" y="228600"/>
            <a:chExt cx="8822880" cy="6095520"/>
          </a:xfrm>
        </p:grpSpPr>
        <p:sp>
          <p:nvSpPr>
            <p:cNvPr id="269" name="AutoShape 8"/>
            <p:cNvSpPr/>
            <p:nvPr/>
          </p:nvSpPr>
          <p:spPr>
            <a:xfrm>
              <a:off x="168120" y="228600"/>
              <a:ext cx="8822880" cy="609552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pt-BR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270" name="Line 9"/>
            <p:cNvSpPr/>
            <p:nvPr/>
          </p:nvSpPr>
          <p:spPr>
            <a:xfrm>
              <a:off x="761760" y="1709640"/>
              <a:ext cx="7696440" cy="360"/>
            </a:xfrm>
            <a:prstGeom prst="line">
              <a:avLst/>
            </a:prstGeom>
            <a:ln w="38100">
              <a:solidFill>
                <a:srgbClr val="3366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Clique para editar o título Mestre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62120" y="1905120"/>
            <a:ext cx="7695720" cy="1942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Editar estilos de texto Mestre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Segundo nível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Terceiro nível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762120" y="4000680"/>
            <a:ext cx="7695720" cy="1942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Editar estilos de texto Mestre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Segundo nível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Terceiro nível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Quarto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Quinto nível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 idx="19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ftr" idx="20"/>
          </p:nvPr>
        </p:nvSpPr>
        <p:spPr>
          <a:xfrm>
            <a:off x="3352680" y="640404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sldNum" idx="21"/>
          </p:nvPr>
        </p:nvSpPr>
        <p:spPr>
          <a:xfrm>
            <a:off x="6858000" y="6400800"/>
            <a:ext cx="15998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B00CC46-AD61-4862-A523-1354C35D9BB8}" type="slidenum">
              <a:rPr b="0" lang="pt-BR" sz="1400" spc="-1" strike="noStrike">
                <a:solidFill>
                  <a:schemeClr val="dk1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6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85800" y="1096920"/>
            <a:ext cx="7772040" cy="176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pt-BR" sz="4100" spc="-1" strike="noStrike">
                <a:solidFill>
                  <a:schemeClr val="dk2"/>
                </a:solidFill>
                <a:latin typeface="Arial Black"/>
              </a:rPr>
              <a:t>Gerência de Memória</a:t>
            </a:r>
            <a:endParaRPr b="0" lang="pt-BR" sz="4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1619280" y="3860640"/>
            <a:ext cx="5905080" cy="161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pc="-1" strike="noStrike">
                <a:solidFill>
                  <a:schemeClr val="dk1"/>
                </a:solidFill>
                <a:latin typeface="Arial"/>
              </a:rPr>
              <a:t>Sistemas Operacionais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pt-BR" sz="3300" spc="-1" strike="noStrike">
                <a:solidFill>
                  <a:schemeClr val="dk1"/>
                </a:solidFill>
                <a:latin typeface="Arial"/>
              </a:rPr>
              <a:t>Prof. MSc. Rodrigo D. Malara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Requisito – Organização Física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91316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Organização da memória do computador: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Dois níveis: 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Memória principal -&gt; mais rápida, volátil e custo alto RAM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Memória secundária -&gt; lenta, armazenamento permanente e barata – HDD ou SSD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Capacidade de mover informações entre os 2 níveis de memória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19"/>
              </a:spcBef>
              <a:buNone/>
            </a:pP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7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743040" indent="0">
              <a:lnSpc>
                <a:spcPct val="7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  <a:tabLst>
                <a:tab algn="l" pos="0"/>
              </a:tabLst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  <a:tabLst>
                <a:tab algn="l" pos="0"/>
              </a:tabLst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Memórias física, lógica e virtual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33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Memória física 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É a memória implementada pelo hardware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Memória lógica de um processo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É a memória endereçada pelas instruções de máquina do processo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Memória Virtual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É uma memória implementada pelo SO, usando memória RAM com o auxílio da memória secundária (disco). Comumente, é implementada através de paginação ou segmentação.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Normalmente, é maior que a memória física do computador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Gerência de Memória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Rotinas do SO que controlam o uso da memória.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Controle de quais partes da memória encontram-se livres e quais estão em uso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Alocação da memória de acordo com as necessidades dos processos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Liberação da memória alocada após o término de um processo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Transferência do processo, ou parte dele, entre a memória principal e a memória secundária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Mecanismos para Gerência de Memória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98624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máquina pura </a:t>
            </a: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(monoprogramação)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monitor residente </a:t>
            </a: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(monoprogramação)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swapping </a:t>
            </a: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(monoprogramação)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partições múltiplas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paginação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sngStrike">
                <a:solidFill>
                  <a:schemeClr val="dk1"/>
                </a:solidFill>
                <a:latin typeface="Arial"/>
              </a:rPr>
              <a:t>segmentação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sngStrike">
                <a:solidFill>
                  <a:schemeClr val="dk1"/>
                </a:solidFill>
                <a:latin typeface="Arial"/>
              </a:rPr>
              <a:t>sistemas combinados paginação e segmentação </a:t>
            </a:r>
            <a:r>
              <a:rPr b="0" lang="pt-BR" sz="1800" spc="-1" strike="sngStrike">
                <a:solidFill>
                  <a:schemeClr val="dk1"/>
                </a:solidFill>
                <a:latin typeface="Arial"/>
              </a:rPr>
              <a:t>(muito complexos)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chemeClr val="dk2"/>
                </a:solidFill>
                <a:latin typeface="Arial Black"/>
              </a:rPr>
              <a:t>Monoprogramação</a:t>
            </a:r>
            <a:endParaRPr b="0" lang="pt-BR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Máquina Pura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É o esquema mais simples, pois não existe gerência de memória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O usuário lida diretamente com o hw e possui total controle sobre toda a memória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Fornece maior flexibilidade para o usuário, máxima simplicidade e custo mínimo, pois não exige sw ou hw especiais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O software para essas máquinas é desenvolvido através de compiladores que executam em outras máquinas (compiladores cruzados)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Máquina Pura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Problemas: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não existe a infra-estrutura do SO (rotinas de E/S, por exemplo)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não há monitor residente para controlar chamadas de sistema ou erros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Viável apenas em sistemas dedicados, onde o computador controla um equipamento específico. 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Sistemas monoprogramados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Com monoprogramação a gerência de memória fica simples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O espaço é dividido entre o SO e o processo do usuário que está sendo executado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Monoprogramação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9" name="Rectangle 3"/>
          <p:cNvSpPr/>
          <p:nvPr/>
        </p:nvSpPr>
        <p:spPr>
          <a:xfrm>
            <a:off x="2759040" y="2168640"/>
            <a:ext cx="2819160" cy="3962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0" name="Text Box 4"/>
          <p:cNvSpPr/>
          <p:nvPr/>
        </p:nvSpPr>
        <p:spPr>
          <a:xfrm>
            <a:off x="2918160" y="2344680"/>
            <a:ext cx="2541960" cy="33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Times New Roman"/>
              </a:rPr>
              <a:t>SO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chemeClr val="dk1"/>
                </a:solidFill>
                <a:latin typeface="Times New Roman"/>
              </a:rPr>
              <a:t>(tabela de interrupção,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600" spc="-1" strike="noStrike">
                <a:solidFill>
                  <a:schemeClr val="dk1"/>
                </a:solidFill>
                <a:latin typeface="Times New Roman"/>
              </a:rPr>
              <a:t>carregador, etc.)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chemeClr val="dk1"/>
                </a:solidFill>
                <a:latin typeface="Times New Roman"/>
              </a:rPr>
              <a:t>Programa do Usuário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pt-BR" sz="2000" spc="-1" strike="noStrike">
                <a:solidFill>
                  <a:schemeClr val="dk1"/>
                </a:solidFill>
                <a:latin typeface="Times New Roman"/>
              </a:rPr>
              <a:t>Memória Livre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Line 5"/>
          <p:cNvSpPr/>
          <p:nvPr/>
        </p:nvSpPr>
        <p:spPr>
          <a:xfrm>
            <a:off x="2743200" y="3200400"/>
            <a:ext cx="2819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2" name="Line 6"/>
          <p:cNvSpPr/>
          <p:nvPr/>
        </p:nvSpPr>
        <p:spPr>
          <a:xfrm>
            <a:off x="2743200" y="4572000"/>
            <a:ext cx="2819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3" name="Line 8"/>
          <p:cNvSpPr/>
          <p:nvPr/>
        </p:nvSpPr>
        <p:spPr>
          <a:xfrm>
            <a:off x="5867280" y="6019560"/>
            <a:ext cx="38088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4" name="Text Box 9"/>
          <p:cNvSpPr/>
          <p:nvPr/>
        </p:nvSpPr>
        <p:spPr>
          <a:xfrm>
            <a:off x="6334560" y="5780160"/>
            <a:ext cx="591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chemeClr val="dk1"/>
                </a:solidFill>
                <a:latin typeface="Times New Roman"/>
              </a:rPr>
              <a:t>Fim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Line 10"/>
          <p:cNvSpPr/>
          <p:nvPr/>
        </p:nvSpPr>
        <p:spPr>
          <a:xfrm>
            <a:off x="5715000" y="2244600"/>
            <a:ext cx="38088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6" name="Text Box 11"/>
          <p:cNvSpPr/>
          <p:nvPr/>
        </p:nvSpPr>
        <p:spPr>
          <a:xfrm>
            <a:off x="6189840" y="2027160"/>
            <a:ext cx="774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chemeClr val="dk1"/>
                </a:solidFill>
                <a:latin typeface="Times New Roman"/>
              </a:rPr>
              <a:t>Início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Monoprogramação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Vantagens: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simplicidade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custo baixo de implementação e uso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não ocorrência de </a:t>
            </a:r>
            <a:r>
              <a:rPr b="0" i="1" lang="pt-BR" sz="2600" spc="-1" strike="noStrike">
                <a:solidFill>
                  <a:schemeClr val="dk1"/>
                </a:solidFill>
                <a:latin typeface="Arial"/>
              </a:rPr>
              <a:t>overheads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 decorrentes do gerenciamento de memória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flexibilidade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Memória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4889160" cy="404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A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memória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pode ser vista como um </a:t>
            </a:r>
            <a:r>
              <a:rPr b="0" i="1" lang="pt-BR" sz="2700" spc="-1" strike="noStrike">
                <a:solidFill>
                  <a:schemeClr val="dk1"/>
                </a:solidFill>
                <a:latin typeface="Arial"/>
              </a:rPr>
              <a:t>array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(vetor) de células de armazenamento (palavras ou bytes), cada célula com seu endereço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Hierarquia de memórias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323" name="Group 58"/>
          <p:cNvGraphicFramePr/>
          <p:nvPr/>
        </p:nvGraphicFramePr>
        <p:xfrm>
          <a:off x="6902280" y="1967040"/>
          <a:ext cx="1439640" cy="3601800"/>
        </p:xfrm>
        <a:graphic>
          <a:graphicData uri="http://schemas.openxmlformats.org/drawingml/2006/table">
            <a:tbl>
              <a:tblPr/>
              <a:tblGrid>
                <a:gridCol w="718920"/>
                <a:gridCol w="720720"/>
              </a:tblGrid>
              <a:tr h="3603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0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2808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03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1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31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585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4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03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3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35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03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4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26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03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5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124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03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6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42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5856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7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12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1800"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8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algn="l" pos="0"/>
                        </a:tabLst>
                      </a:pPr>
                      <a:r>
                        <a:rPr b="0" lang="pt-BR" sz="1600" spc="-1" strike="noStrike">
                          <a:solidFill>
                            <a:schemeClr val="dk1"/>
                          </a:solidFill>
                          <a:latin typeface="Arial"/>
                        </a:rPr>
                        <a:t>42</a:t>
                      </a:r>
                      <a:endParaRPr b="0" lang="pt-BR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0360">
                <a:tc>
                  <a:txBody>
                    <a:bodyPr lIns="90000" rIns="90000" tIns="54000" bIns="0" anchor="t">
                      <a:noAutofit/>
                    </a:bodyPr>
                    <a:p>
                      <a:endParaRPr b="0" lang="pt-BR" sz="16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280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54000" bIns="0" anchor="t">
                      <a:noAutofit/>
                    </a:bodyPr>
                    <a:p>
                      <a:endParaRPr b="0" lang="pt-BR" sz="1600" spc="-1" strike="noStrike">
                        <a:solidFill>
                          <a:schemeClr val="dk1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2808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280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24" name="Group 62"/>
          <p:cNvGrpSpPr/>
          <p:nvPr/>
        </p:nvGrpSpPr>
        <p:grpSpPr>
          <a:xfrm>
            <a:off x="7596360" y="5734080"/>
            <a:ext cx="36000" cy="467640"/>
            <a:chOff x="7596360" y="5734080"/>
            <a:chExt cx="36000" cy="467640"/>
          </a:xfrm>
        </p:grpSpPr>
        <p:sp>
          <p:nvSpPr>
            <p:cNvPr id="325" name="Oval 59"/>
            <p:cNvSpPr/>
            <p:nvPr/>
          </p:nvSpPr>
          <p:spPr>
            <a:xfrm>
              <a:off x="7596360" y="5734080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9080" bIns="-1908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6" name="Oval 60"/>
            <p:cNvSpPr/>
            <p:nvPr/>
          </p:nvSpPr>
          <p:spPr>
            <a:xfrm>
              <a:off x="7596360" y="5950080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9080" bIns="-1908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327" name="Oval 61"/>
            <p:cNvSpPr/>
            <p:nvPr/>
          </p:nvSpPr>
          <p:spPr>
            <a:xfrm>
              <a:off x="7596360" y="6165720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19080" bIns="-1908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Monitor Residente – ex: MS-DOS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Normalmente, este esquema é usado em sistemas monoprogramados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Memória dividida em duas partes: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área do SO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área do usuário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Registrador limite: contém o primeiro endereço do programa usuário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O problema da Relocação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1" lang="pt-BR" sz="2400" spc="-1" strike="noStrike">
                <a:solidFill>
                  <a:schemeClr val="dk1"/>
                </a:solidFill>
                <a:latin typeface="Arial"/>
              </a:rPr>
              <a:t>Relocação</a:t>
            </a: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 é a transformação dos endereços relativos do programa em endereços absolutos 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Se o conteúdo do registrador limite é previamente conhecido, os endereços absolutos podem ser gerados na compilação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Se o endereço inicial do programa só vai ser conhecido no momento da carga, deve haver relocação: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Relocação estática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 : realizada pelo carregador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Relocação dinâmica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 : os endereços não são modificados, pois usa-se um </a:t>
            </a: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registrador base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Alocação Contígua - Overlays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539640" y="1905120"/>
            <a:ext cx="589716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Programas de usuário limitados pelo tamanho da memória principal disponível.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- Solução: Overlay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Programador divide programa em módulos;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Permitir execução independente de cada módulo, usando a mesma área de memória;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Área de Overlay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Área de memória comum onde módulos compartilham mesmo espaço.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75" name="Imagem 3" descr=""/>
          <p:cNvPicPr/>
          <p:nvPr/>
        </p:nvPicPr>
        <p:blipFill>
          <a:blip r:embed="rId1"/>
          <a:stretch/>
        </p:blipFill>
        <p:spPr>
          <a:xfrm>
            <a:off x="6300720" y="1773360"/>
            <a:ext cx="2376000" cy="43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Alocação Contígua - Overlays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539640" y="1905120"/>
            <a:ext cx="589716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Exemplo de Overlay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Um programa que consista em um módulo principal e outros dois módulos independentes, um correspondente ao cadastro e outro, à impressão. Quando o programa é carregado, apenas o módulo principal é introduzido na memória, os demais aguardam em memória secundária. Quando um dos outros módulos for referenciado pelo módulo principal, aquele será carregado na memória principal, na área de overlay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78" name="Imagem 3" descr=""/>
          <p:cNvPicPr/>
          <p:nvPr/>
        </p:nvPicPr>
        <p:blipFill>
          <a:blip r:embed="rId1"/>
          <a:stretch/>
        </p:blipFill>
        <p:spPr>
          <a:xfrm>
            <a:off x="6372360" y="1886040"/>
            <a:ext cx="2376000" cy="43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Alocação Contígua - Overlays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39640" y="1844640"/>
            <a:ext cx="589716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A definição das áreas de overlay é feita pelo próprio programador, através de comandos específicos da linguagem de programação. 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O tamanho da área de overlay deve ser igual ou maior ao tamanho do maior módulo. 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Como vantagem, a técnica de overlay possibilita um melhor aproveitamento da memória principal. 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Sua utilização exige cuidado, pois pode trazer implicações tanto na manutenção como no desempenho das aplicações, devido à possibilidade de transferências excessivas dos módulos entre a memória principal e a memória secundária.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81" name="Imagem 3" descr=""/>
          <p:cNvPicPr/>
          <p:nvPr/>
        </p:nvPicPr>
        <p:blipFill>
          <a:blip r:embed="rId1"/>
          <a:stretch/>
        </p:blipFill>
        <p:spPr>
          <a:xfrm>
            <a:off x="6372360" y="1886040"/>
            <a:ext cx="2376000" cy="436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6000" spc="-1" strike="noStrike">
                <a:solidFill>
                  <a:schemeClr val="dk2"/>
                </a:solidFill>
                <a:latin typeface="Arial Black"/>
              </a:rPr>
              <a:t>Multiprogramação</a:t>
            </a:r>
            <a:endParaRPr b="0" lang="pt-BR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Multiprogramação através de Swapping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É implementada por um SO do tipo monitor residente. Ex: MS-DOS, DR-DOS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O esquema de gerenciamento de memória é estendido para implementar </a:t>
            </a: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swapping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O programa que perde a CPU é copiado p/ disco, enquanto o programa que ganha a CPU é transferido do disco p/ a memória principal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O programador não precisa interferir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Swapping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7" name="Rectangle 3"/>
          <p:cNvSpPr/>
          <p:nvPr/>
        </p:nvSpPr>
        <p:spPr>
          <a:xfrm>
            <a:off x="1295280" y="2819520"/>
            <a:ext cx="1980720" cy="266652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8" name="Text Box 4"/>
          <p:cNvSpPr/>
          <p:nvPr/>
        </p:nvSpPr>
        <p:spPr>
          <a:xfrm>
            <a:off x="1412280" y="2936880"/>
            <a:ext cx="1647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SO Monitor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Espaço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   </a:t>
            </a: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do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Usuário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Line 6"/>
          <p:cNvSpPr/>
          <p:nvPr/>
        </p:nvSpPr>
        <p:spPr>
          <a:xfrm>
            <a:off x="1295280" y="3657600"/>
            <a:ext cx="19810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0" name="Line 7"/>
          <p:cNvSpPr/>
          <p:nvPr/>
        </p:nvSpPr>
        <p:spPr>
          <a:xfrm>
            <a:off x="685800" y="3657600"/>
            <a:ext cx="6094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1" name="Text Box 8"/>
          <p:cNvSpPr/>
          <p:nvPr/>
        </p:nvSpPr>
        <p:spPr>
          <a:xfrm>
            <a:off x="250920" y="2924280"/>
            <a:ext cx="990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reg.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limite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AutoShape 9"/>
          <p:cNvSpPr/>
          <p:nvPr/>
        </p:nvSpPr>
        <p:spPr>
          <a:xfrm>
            <a:off x="5486400" y="3048120"/>
            <a:ext cx="2437920" cy="2742840"/>
          </a:xfrm>
          <a:prstGeom prst="can">
            <a:avLst>
              <a:gd name="adj" fmla="val 28125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3" name="Rectangle 10"/>
          <p:cNvSpPr/>
          <p:nvPr/>
        </p:nvSpPr>
        <p:spPr>
          <a:xfrm>
            <a:off x="5791320" y="3886200"/>
            <a:ext cx="914040" cy="60912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U1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Rectangle 12"/>
          <p:cNvSpPr/>
          <p:nvPr/>
        </p:nvSpPr>
        <p:spPr>
          <a:xfrm>
            <a:off x="6705720" y="4724280"/>
            <a:ext cx="914040" cy="60912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U2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Line 13"/>
          <p:cNvSpPr/>
          <p:nvPr/>
        </p:nvSpPr>
        <p:spPr>
          <a:xfrm>
            <a:off x="3352680" y="5105160"/>
            <a:ext cx="33526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6" name="Line 14"/>
          <p:cNvSpPr/>
          <p:nvPr/>
        </p:nvSpPr>
        <p:spPr>
          <a:xfrm flipH="1">
            <a:off x="3276360" y="4190760"/>
            <a:ext cx="25146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7" name="Text Box 15"/>
          <p:cNvSpPr/>
          <p:nvPr/>
        </p:nvSpPr>
        <p:spPr>
          <a:xfrm>
            <a:off x="3719160" y="3699000"/>
            <a:ext cx="1197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Swap-in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 Box 16"/>
          <p:cNvSpPr/>
          <p:nvPr/>
        </p:nvSpPr>
        <p:spPr>
          <a:xfrm>
            <a:off x="3642840" y="4689360"/>
            <a:ext cx="1350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Swap-out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Múltiplas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Com multiprogramação, é conveniente ter vários programas na memória ao mesmo tempo para que a CPU seja rapidamente alternada entre eles</a:t>
            </a:r>
            <a:endParaRPr b="0" lang="pt-BR" sz="23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Solução: dividir a memória em partições (cada partição irá conter um programa)</a:t>
            </a:r>
            <a:endParaRPr b="0" lang="pt-BR" sz="23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partições fixas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 (normalmente o hw usa registradores </a:t>
            </a: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limite inferior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 e </a:t>
            </a: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limite superior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partições variáveis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 (normalmente o hw usa registradores </a:t>
            </a: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base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 e </a:t>
            </a: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limite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Fixas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</a:rPr>
              <a:t>Divide-se a memória em um número fixo de blocos (do mesmo tamanho ou não)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</a:rPr>
              <a:t>Quando um processo é criado, ele é colocado em uma fila (em disco) à espera que uma partição de tamanho suficiente se torne disponível (baseado em Jobs)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04920" y="304920"/>
            <a:ext cx="8457840" cy="91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chemeClr val="dk2"/>
                </a:solidFill>
                <a:latin typeface="Arial Black"/>
              </a:rPr>
              <a:t>Gerenciamento de Memória</a:t>
            </a:r>
            <a:endParaRPr b="0" lang="pt-BR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304920" y="1812960"/>
            <a:ext cx="8305560" cy="449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Principal operação – trazer programas para dentro da memória principal para ser executados pelo processador.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Dividir dinamicamente a parte “User” da memória principal de forma que acomode vários processos.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Alocar a memória de forma eficiente para empacotar tantos processos na memória quanto possível para evitar que o processador fique ocioso.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Deve ser capaz de rodar um programa em que seu tamanho seja maior que o disponível pela memória real.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dt" idx="25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chemeClr val="dk1"/>
                </a:solidFill>
                <a:latin typeface="Arial"/>
              </a:rPr>
              <a:t>IC - UFF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title"/>
          </p:nvPr>
        </p:nvSpPr>
        <p:spPr>
          <a:xfrm>
            <a:off x="388800" y="193680"/>
            <a:ext cx="820368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3200" spc="-1" strike="noStrike">
                <a:solidFill>
                  <a:schemeClr val="dk2"/>
                </a:solidFill>
                <a:latin typeface="Comic Sans MS"/>
              </a:rPr>
              <a:t>Particionamento fixo – tamanho variável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5" name="AutoShape 2"/>
          <p:cNvSpPr/>
          <p:nvPr/>
        </p:nvSpPr>
        <p:spPr>
          <a:xfrm>
            <a:off x="2340000" y="1979640"/>
            <a:ext cx="1439640" cy="3239640"/>
          </a:xfrm>
          <a:prstGeom prst="roundRect">
            <a:avLst>
              <a:gd name="adj" fmla="val 10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6" name="Line 3"/>
          <p:cNvSpPr/>
          <p:nvPr/>
        </p:nvSpPr>
        <p:spPr>
          <a:xfrm>
            <a:off x="2339640" y="2519280"/>
            <a:ext cx="14400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7" name="Line 4"/>
          <p:cNvSpPr/>
          <p:nvPr/>
        </p:nvSpPr>
        <p:spPr>
          <a:xfrm>
            <a:off x="2339640" y="3600360"/>
            <a:ext cx="14400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8" name="Line 5"/>
          <p:cNvSpPr/>
          <p:nvPr/>
        </p:nvSpPr>
        <p:spPr>
          <a:xfrm>
            <a:off x="2339640" y="2519280"/>
            <a:ext cx="14400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9" name="Freeform 6"/>
          <p:cNvSpPr/>
          <p:nvPr/>
        </p:nvSpPr>
        <p:spPr>
          <a:xfrm>
            <a:off x="720720" y="2160720"/>
            <a:ext cx="1260000" cy="180720"/>
          </a:xfrm>
          <a:custGeom>
            <a:avLst/>
            <a:gdLst>
              <a:gd name="textAreaLeft" fmla="*/ 0 w 1260000"/>
              <a:gd name="textAreaRight" fmla="*/ 1260360 w 12600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3501" h="501">
                <a:moveTo>
                  <a:pt x="0" y="0"/>
                </a:moveTo>
                <a:lnTo>
                  <a:pt x="1500" y="0"/>
                </a:lnTo>
                <a:lnTo>
                  <a:pt x="3500" y="0"/>
                </a:lnTo>
                <a:lnTo>
                  <a:pt x="3500" y="500"/>
                </a:lnTo>
                <a:lnTo>
                  <a:pt x="0" y="5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0" name="Line 7"/>
          <p:cNvSpPr/>
          <p:nvPr/>
        </p:nvSpPr>
        <p:spPr>
          <a:xfrm>
            <a:off x="1403280" y="2160360"/>
            <a:ext cx="1440" cy="179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1" name="Line 8"/>
          <p:cNvSpPr/>
          <p:nvPr/>
        </p:nvSpPr>
        <p:spPr>
          <a:xfrm>
            <a:off x="1584000" y="2160360"/>
            <a:ext cx="1800" cy="179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2" name="Line 9"/>
          <p:cNvSpPr/>
          <p:nvPr/>
        </p:nvSpPr>
        <p:spPr>
          <a:xfrm>
            <a:off x="1763640" y="2160360"/>
            <a:ext cx="1440" cy="179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3" name="Freeform 10"/>
          <p:cNvSpPr/>
          <p:nvPr/>
        </p:nvSpPr>
        <p:spPr>
          <a:xfrm>
            <a:off x="720720" y="3060720"/>
            <a:ext cx="1260000" cy="180720"/>
          </a:xfrm>
          <a:custGeom>
            <a:avLst/>
            <a:gdLst>
              <a:gd name="textAreaLeft" fmla="*/ 0 w 1260000"/>
              <a:gd name="textAreaRight" fmla="*/ 1260360 w 12600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3501" h="501">
                <a:moveTo>
                  <a:pt x="0" y="0"/>
                </a:moveTo>
                <a:lnTo>
                  <a:pt x="1500" y="0"/>
                </a:lnTo>
                <a:lnTo>
                  <a:pt x="3500" y="0"/>
                </a:lnTo>
                <a:lnTo>
                  <a:pt x="3500" y="500"/>
                </a:lnTo>
                <a:lnTo>
                  <a:pt x="0" y="5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4" name="Line 11"/>
          <p:cNvSpPr/>
          <p:nvPr/>
        </p:nvSpPr>
        <p:spPr>
          <a:xfrm>
            <a:off x="1403280" y="3060360"/>
            <a:ext cx="1440" cy="179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5" name="Line 12"/>
          <p:cNvSpPr/>
          <p:nvPr/>
        </p:nvSpPr>
        <p:spPr>
          <a:xfrm>
            <a:off x="1584000" y="3060360"/>
            <a:ext cx="1800" cy="179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6" name="Line 13"/>
          <p:cNvSpPr/>
          <p:nvPr/>
        </p:nvSpPr>
        <p:spPr>
          <a:xfrm>
            <a:off x="1763640" y="3060360"/>
            <a:ext cx="1440" cy="179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7" name="Freeform 14"/>
          <p:cNvSpPr/>
          <p:nvPr/>
        </p:nvSpPr>
        <p:spPr>
          <a:xfrm>
            <a:off x="720720" y="4319640"/>
            <a:ext cx="1260000" cy="180720"/>
          </a:xfrm>
          <a:custGeom>
            <a:avLst/>
            <a:gdLst>
              <a:gd name="textAreaLeft" fmla="*/ 0 w 1260000"/>
              <a:gd name="textAreaRight" fmla="*/ 1260360 w 12600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3501" h="501">
                <a:moveTo>
                  <a:pt x="0" y="0"/>
                </a:moveTo>
                <a:lnTo>
                  <a:pt x="1500" y="0"/>
                </a:lnTo>
                <a:lnTo>
                  <a:pt x="3500" y="0"/>
                </a:lnTo>
                <a:lnTo>
                  <a:pt x="3500" y="500"/>
                </a:lnTo>
                <a:lnTo>
                  <a:pt x="0" y="5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8" name="Line 15"/>
          <p:cNvSpPr/>
          <p:nvPr/>
        </p:nvSpPr>
        <p:spPr>
          <a:xfrm>
            <a:off x="1403280" y="4319280"/>
            <a:ext cx="1440" cy="179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9" name="Line 16"/>
          <p:cNvSpPr/>
          <p:nvPr/>
        </p:nvSpPr>
        <p:spPr>
          <a:xfrm>
            <a:off x="1584000" y="4319280"/>
            <a:ext cx="1800" cy="179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0" name="Line 17"/>
          <p:cNvSpPr/>
          <p:nvPr/>
        </p:nvSpPr>
        <p:spPr>
          <a:xfrm>
            <a:off x="1763640" y="4319280"/>
            <a:ext cx="1440" cy="1796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1" name="AutoShape 18"/>
          <p:cNvSpPr/>
          <p:nvPr/>
        </p:nvSpPr>
        <p:spPr>
          <a:xfrm>
            <a:off x="6300720" y="1979640"/>
            <a:ext cx="1439640" cy="3239640"/>
          </a:xfrm>
          <a:prstGeom prst="roundRect">
            <a:avLst>
              <a:gd name="adj" fmla="val 10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2" name="Line 19"/>
          <p:cNvSpPr/>
          <p:nvPr/>
        </p:nvSpPr>
        <p:spPr>
          <a:xfrm>
            <a:off x="6300720" y="2519280"/>
            <a:ext cx="143964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3" name="Line 20"/>
          <p:cNvSpPr/>
          <p:nvPr/>
        </p:nvSpPr>
        <p:spPr>
          <a:xfrm>
            <a:off x="6300720" y="3600360"/>
            <a:ext cx="143964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4" name="Line 21"/>
          <p:cNvSpPr/>
          <p:nvPr/>
        </p:nvSpPr>
        <p:spPr>
          <a:xfrm>
            <a:off x="6300720" y="2519280"/>
            <a:ext cx="143964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5" name="Freeform 22"/>
          <p:cNvSpPr/>
          <p:nvPr/>
        </p:nvSpPr>
        <p:spPr>
          <a:xfrm>
            <a:off x="4500720" y="3348000"/>
            <a:ext cx="1260000" cy="180720"/>
          </a:xfrm>
          <a:custGeom>
            <a:avLst/>
            <a:gdLst>
              <a:gd name="textAreaLeft" fmla="*/ 0 w 1260000"/>
              <a:gd name="textAreaRight" fmla="*/ 1260360 w 1260000"/>
              <a:gd name="textAreaTop" fmla="*/ 0 h 180720"/>
              <a:gd name="textAreaBottom" fmla="*/ 181080 h 180720"/>
            </a:gdLst>
            <a:ahLst/>
            <a:rect l="textAreaLeft" t="textAreaTop" r="textAreaRight" b="textAreaBottom"/>
            <a:pathLst>
              <a:path w="3501" h="501">
                <a:moveTo>
                  <a:pt x="0" y="0"/>
                </a:moveTo>
                <a:lnTo>
                  <a:pt x="1500" y="0"/>
                </a:lnTo>
                <a:lnTo>
                  <a:pt x="3500" y="0"/>
                </a:lnTo>
                <a:lnTo>
                  <a:pt x="3500" y="500"/>
                </a:lnTo>
                <a:lnTo>
                  <a:pt x="0" y="5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6" name="Line 23"/>
          <p:cNvSpPr/>
          <p:nvPr/>
        </p:nvSpPr>
        <p:spPr>
          <a:xfrm>
            <a:off x="5184720" y="3348000"/>
            <a:ext cx="1440" cy="179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7" name="Line 24"/>
          <p:cNvSpPr/>
          <p:nvPr/>
        </p:nvSpPr>
        <p:spPr>
          <a:xfrm>
            <a:off x="5364000" y="3348000"/>
            <a:ext cx="1440" cy="179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8" name="Line 25"/>
          <p:cNvSpPr/>
          <p:nvPr/>
        </p:nvSpPr>
        <p:spPr>
          <a:xfrm>
            <a:off x="5543280" y="3348000"/>
            <a:ext cx="1800" cy="1792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9" name="Line 26"/>
          <p:cNvSpPr/>
          <p:nvPr/>
        </p:nvSpPr>
        <p:spPr>
          <a:xfrm flipV="1">
            <a:off x="5759280" y="2336760"/>
            <a:ext cx="360360" cy="7268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0" name="Freeform 27"/>
          <p:cNvSpPr/>
          <p:nvPr/>
        </p:nvSpPr>
        <p:spPr>
          <a:xfrm>
            <a:off x="5940360" y="3419640"/>
            <a:ext cx="360000" cy="1080"/>
          </a:xfrm>
          <a:custGeom>
            <a:avLst/>
            <a:gdLst>
              <a:gd name="textAreaLeft" fmla="*/ 0 w 360000"/>
              <a:gd name="textAreaRight" fmla="*/ 360360 w 360000"/>
              <a:gd name="textAreaTop" fmla="*/ 0 h 1080"/>
              <a:gd name="textAreaBottom" fmla="*/ 1440 h 1080"/>
            </a:gdLst>
            <a:ahLst/>
            <a:rect l="textAreaLeft" t="textAreaTop" r="textAreaRight" b="textAreaBottom"/>
            <a:pathLst>
              <a:path w="1001" h="1">
                <a:moveTo>
                  <a:pt x="0" y="0"/>
                </a:moveTo>
                <a:cubicBezTo>
                  <a:pt x="1000" y="0"/>
                  <a:pt x="500" y="0"/>
                  <a:pt x="500" y="0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3560" bIns="-435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1" name="Line 28"/>
          <p:cNvSpPr/>
          <p:nvPr/>
        </p:nvSpPr>
        <p:spPr>
          <a:xfrm>
            <a:off x="5759280" y="3779640"/>
            <a:ext cx="360360" cy="3603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Fixas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Para definir a partição onde o programa vai ser colocado, existem duas opções: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Montar uma fila individual para cada partição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Montar uma fila única para todas as partições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Fixas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O controle de partições fixas é conceitualmente simples. Necessita levar em conta: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tamanhos das partições de memória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algoritmo para gerenciar a lista de processos em espera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dt" idx="26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chemeClr val="dk1"/>
                </a:solidFill>
                <a:latin typeface="Arial"/>
              </a:rPr>
              <a:t>IC - UFF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title"/>
          </p:nvPr>
        </p:nvSpPr>
        <p:spPr>
          <a:xfrm>
            <a:off x="406440" y="228600"/>
            <a:ext cx="820368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3200" spc="-1" strike="noStrike">
                <a:solidFill>
                  <a:schemeClr val="dk2"/>
                </a:solidFill>
                <a:latin typeface="Comic Sans MS"/>
              </a:rPr>
              <a:t>Particionamento fixo – tamanho variável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38" name="Picture 3" descr=""/>
          <p:cNvPicPr/>
          <p:nvPr/>
        </p:nvPicPr>
        <p:blipFill>
          <a:blip r:embed="rId1"/>
          <a:stretch/>
        </p:blipFill>
        <p:spPr>
          <a:xfrm>
            <a:off x="1676520" y="2209680"/>
            <a:ext cx="5781240" cy="393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Variáveis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os tamanhos das partições variam de acordo com a necessidade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Tanto o tamanho quanto o número de partições variam dinamicamente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Elimina a fragmentação interna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Introduz a fragmentação externa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Mais difícil de implementar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Variáveis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O SO mantém uma lista indicando quais partes da memória estão disponíveis e quais estão ocupadas.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As áreas disponíveis são denominadas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lacunas</a:t>
            </a:r>
            <a:r>
              <a:rPr b="0" i="1" lang="pt-BR" sz="2700" spc="-1" strike="noStrike">
                <a:solidFill>
                  <a:schemeClr val="dk1"/>
                </a:solidFill>
                <a:latin typeface="Arial"/>
              </a:rPr>
              <a:t>  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(</a:t>
            </a:r>
            <a:r>
              <a:rPr b="1" i="1" lang="pt-BR" sz="2700" spc="-1" strike="noStrike">
                <a:solidFill>
                  <a:schemeClr val="dk1"/>
                </a:solidFill>
                <a:latin typeface="Arial"/>
              </a:rPr>
              <a:t>holes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Quando um processo chega para ser executado, a lista de lacunas é consultada e é escolhida uma lacuna de tamanho suficiente 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dt" idx="27"/>
          </p:nvPr>
        </p:nvSpPr>
        <p:spPr>
          <a:xfrm>
            <a:off x="762120" y="6391440"/>
            <a:ext cx="20570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chemeClr val="dk1"/>
                </a:solidFill>
                <a:latin typeface="Arial"/>
              </a:rPr>
              <a:t>IC - UFF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/>
          </p:nvPr>
        </p:nvSpPr>
        <p:spPr>
          <a:xfrm>
            <a:off x="406440" y="228600"/>
            <a:ext cx="820368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3600" spc="-1" strike="noStrike">
                <a:solidFill>
                  <a:schemeClr val="dk2"/>
                </a:solidFill>
                <a:latin typeface="Comic Sans MS"/>
              </a:rPr>
              <a:t>Particionamento dinâmico</a:t>
            </a:r>
            <a:endParaRPr b="0" lang="pt-BR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45" name="Picture 3" descr=""/>
          <p:cNvPicPr/>
          <p:nvPr/>
        </p:nvPicPr>
        <p:blipFill>
          <a:blip r:embed="rId1"/>
          <a:stretch/>
        </p:blipFill>
        <p:spPr>
          <a:xfrm>
            <a:off x="1066680" y="2438280"/>
            <a:ext cx="7043400" cy="311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Variáveis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7" name="Rectangle 103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448" name="Object 1032"/>
          <p:cNvGraphicFramePr/>
          <p:nvPr/>
        </p:nvGraphicFramePr>
        <p:xfrm>
          <a:off x="900000" y="3292560"/>
          <a:ext cx="6911640" cy="2928600"/>
        </p:xfrm>
        <a:graphic>
          <a:graphicData uri="http://schemas.openxmlformats.org/presentationml/2006/ole">
            <p:oleObj progId="Word.Picture.8" r:id="rId1" spid="">
              <p:embed/>
              <p:pic>
                <p:nvPicPr>
                  <p:cNvPr id="449" name="Object 103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00000" y="3292560"/>
                    <a:ext cx="6911640" cy="2928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450" name="Text Box 1070"/>
          <p:cNvSpPr/>
          <p:nvPr/>
        </p:nvSpPr>
        <p:spPr>
          <a:xfrm>
            <a:off x="1258920" y="1844640"/>
            <a:ext cx="70560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JOB 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1 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Memória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60K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100K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30K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70K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50K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Tempo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10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20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8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15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Variáveis - Características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Vai existir um conjunto de áreas livres (lacunas) espalhadas pela memória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Para executar um programa, o conjunto é pesquisado à procura de uma área maior ou igual à necessidade 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se a área é maior, a parte restante vai continuar livre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quando um processo termina, a área é liberada. Se a área é adjacente a outra área livre, as duas áreas são aglutinadas em uma única lacuna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Fragmentação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São perdas (desperdício) de memória devido a fragilidades do mecanismo de gerenciamento de memória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Requisitos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Relocação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Proteção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Compartilhamento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Organização lógica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Organização física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Fragmentação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São perdas (desperdício) de memória: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fragmentação interna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: memória é perdida dentro da partição alocada (é um desperdício de espaço dentro da partição usada pelo processo) – partições fixas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fragmentação externa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: ocorre quando existe espaço disponível mas este é pequeno demais para os processos que estão à espera (perda de espaço fora das partições alocadas)  - partições variáveis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Variáveis - Algoritmos de Alocação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Algoritmos para escolha da área livre (alocação dinâmica da memória):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first-fit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: aloca o primeiro espaço livre de tamanho suficiente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best-fit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: aloca o menor espaço livre que seja suficiente. Produz a menor sobra de espaço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worst-fit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: aloca o maior espaço livre. Produz a maior sobra de espaço livre (a sobra é mais útil que a gerada por best-fit)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Partições Variáveis - Compactação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Para resolver o problema da fragmentação externa, a solução é a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compactação da memória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: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os programas são deslocados na memória de forma que todo os espaço livre fique reunido em uma única lacuna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custo de tempo de CPU  (overhead)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necessidade de relocação dinâmica (pois a relocação estática impossibilita a compactação)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6000" spc="-1" strike="noStrike">
                <a:solidFill>
                  <a:schemeClr val="dk2"/>
                </a:solidFill>
                <a:latin typeface="Arial Black"/>
              </a:rPr>
              <a:t>Paginação</a:t>
            </a:r>
            <a:endParaRPr b="0" lang="pt-BR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684360" y="198900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A memória física é dividida em um número de partições de mesmo tamanho, denominadas </a:t>
            </a:r>
            <a:r>
              <a:rPr b="1" lang="pt-BR" sz="2300" spc="-1" strike="noStrike">
                <a:solidFill>
                  <a:schemeClr val="dk1"/>
                </a:solidFill>
                <a:latin typeface="Arial"/>
              </a:rPr>
              <a:t>páginas físicas,</a:t>
            </a: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pt-BR" sz="2300" spc="-1" strike="noStrike">
                <a:solidFill>
                  <a:schemeClr val="dk1"/>
                </a:solidFill>
                <a:latin typeface="Arial"/>
              </a:rPr>
              <a:t>quadros</a:t>
            </a: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 ou </a:t>
            </a:r>
            <a:r>
              <a:rPr b="1" i="1" lang="pt-BR" sz="2400" spc="-1" strike="noStrike">
                <a:solidFill>
                  <a:schemeClr val="dk1"/>
                </a:solidFill>
                <a:latin typeface="Arial"/>
              </a:rPr>
              <a:t>frames</a:t>
            </a: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A memória lógica é dividida em partições do mesmo tamanho, </a:t>
            </a: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denominadas </a:t>
            </a:r>
            <a:r>
              <a:rPr b="1" lang="pt-BR" sz="2400" spc="-1" strike="noStrike">
                <a:solidFill>
                  <a:schemeClr val="dk1"/>
                </a:solidFill>
                <a:latin typeface="Arial"/>
              </a:rPr>
              <a:t>páginas lógicas</a:t>
            </a: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 (ou, simplesmente, páginas)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Cada página lógica é carregada em um </a:t>
            </a:r>
            <a:r>
              <a:rPr b="0" i="1" lang="pt-BR" sz="2300" spc="-1" strike="noStrike">
                <a:solidFill>
                  <a:schemeClr val="dk1"/>
                </a:solidFill>
                <a:latin typeface="Arial"/>
              </a:rPr>
              <a:t>frame</a:t>
            </a: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 quando o processo é carregado na memória principal</a:t>
            </a:r>
            <a:endParaRPr b="0" lang="pt-BR" sz="23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Nessa ocasião, uma </a:t>
            </a:r>
            <a:r>
              <a:rPr b="1" lang="pt-BR" sz="2300" spc="-1" strike="noStrike">
                <a:solidFill>
                  <a:schemeClr val="dk1"/>
                </a:solidFill>
                <a:latin typeface="Arial"/>
              </a:rPr>
              <a:t>tabela de páginas</a:t>
            </a: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 é criada</a:t>
            </a:r>
            <a:endParaRPr b="0" lang="pt-BR" sz="23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Permite que o espaço físico ocupado por um processo seja não-contíguo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Será abordado com mais detalhes depois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Se um processo tem tamanho K, os seus endereços lógicos (endereços especificados nas suas instruções) vão desde 0  até K-1. Este é o </a:t>
            </a: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espaço de endereçamento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 do processo.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Cada endereço lógico é quebrado em duas partes: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Arial"/>
              </a:rPr>
              <a:t>número de página </a:t>
            </a:r>
            <a:r>
              <a:rPr b="1" lang="pt-BR" sz="1600" spc="-1" strike="noStrike">
                <a:solidFill>
                  <a:schemeClr val="dk1"/>
                </a:solidFill>
                <a:latin typeface="Arial"/>
              </a:rPr>
              <a:t>p</a:t>
            </a:r>
            <a:endParaRPr b="0" lang="pt-BR" sz="16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80000"/>
              </a:lnSpc>
              <a:spcBef>
                <a:spcPts val="32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1600" spc="-1" strike="noStrike">
                <a:solidFill>
                  <a:schemeClr val="dk1"/>
                </a:solidFill>
                <a:latin typeface="Arial"/>
              </a:rPr>
              <a:t>deslocamento </a:t>
            </a:r>
            <a:r>
              <a:rPr b="1" lang="pt-BR" sz="1600" spc="-1" strike="noStrike">
                <a:solidFill>
                  <a:schemeClr val="dk1"/>
                </a:solidFill>
                <a:latin typeface="Arial"/>
              </a:rPr>
              <a:t>d</a:t>
            </a:r>
            <a:endParaRPr b="0" lang="pt-BR" sz="16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320"/>
              </a:spcBef>
              <a:buNone/>
            </a:pPr>
            <a:endParaRPr b="0" lang="pt-BR" sz="16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Endereço lógico: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00"/>
              </a:spcBef>
              <a:buNone/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00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Acontece </a:t>
            </a:r>
            <a:r>
              <a:rPr b="1" lang="pt-BR" sz="2000" spc="-1" strike="noStrike">
                <a:solidFill>
                  <a:schemeClr val="dk1"/>
                </a:solidFill>
                <a:latin typeface="Arial"/>
              </a:rPr>
              <a:t>relocação dinâmica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, pois cada endereço lógico é traduzido em endereço físico em tempo de execução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7" name="Rectangle 4"/>
          <p:cNvSpPr/>
          <p:nvPr/>
        </p:nvSpPr>
        <p:spPr>
          <a:xfrm>
            <a:off x="1908000" y="4292640"/>
            <a:ext cx="4608000" cy="647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8" name="Text Box 5"/>
          <p:cNvSpPr/>
          <p:nvPr/>
        </p:nvSpPr>
        <p:spPr>
          <a:xfrm>
            <a:off x="2192400" y="4437000"/>
            <a:ext cx="4216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Página (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p</a:t>
            </a: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)         deslocamento (</a:t>
            </a:r>
            <a:r>
              <a:rPr b="1" lang="pt-BR" sz="18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Line 6"/>
          <p:cNvSpPr/>
          <p:nvPr/>
        </p:nvSpPr>
        <p:spPr>
          <a:xfrm>
            <a:off x="3708360" y="4292280"/>
            <a:ext cx="360" cy="622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0" name="Text Box 7"/>
          <p:cNvSpPr/>
          <p:nvPr/>
        </p:nvSpPr>
        <p:spPr>
          <a:xfrm>
            <a:off x="1809720" y="4010040"/>
            <a:ext cx="48240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chemeClr val="dk1"/>
                </a:solidFill>
                <a:latin typeface="Times New Roman"/>
              </a:rPr>
              <a:t>15                           10 9                                                   0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472" name="Object 3"/>
          <p:cNvGraphicFramePr/>
          <p:nvPr/>
        </p:nvGraphicFramePr>
        <p:xfrm>
          <a:off x="1619280" y="1916280"/>
          <a:ext cx="5862240" cy="433656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473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619280" y="1916280"/>
                    <a:ext cx="5862240" cy="4336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76" name="Imagem 4" descr=""/>
          <p:cNvPicPr/>
          <p:nvPr/>
        </p:nvPicPr>
        <p:blipFill>
          <a:blip r:embed="rId1"/>
          <a:stretch/>
        </p:blipFill>
        <p:spPr>
          <a:xfrm>
            <a:off x="147600" y="1700280"/>
            <a:ext cx="8888040" cy="489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79" name="Imagem 3" descr=""/>
          <p:cNvPicPr/>
          <p:nvPr/>
        </p:nvPicPr>
        <p:blipFill>
          <a:blip r:embed="rId1"/>
          <a:stretch/>
        </p:blipFill>
        <p:spPr>
          <a:xfrm>
            <a:off x="971640" y="1905120"/>
            <a:ext cx="6922800" cy="418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Implementação da Tabela de Páginas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4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Memory Management Unit - MMU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4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Componente interno ao processador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4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Faz a tradução de endereços lógicos para físicos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4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Conjunto de registradores dedicados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4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Memória Principal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4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Memória Associativa - CACHE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21"/>
              </a:spcBef>
              <a:buNone/>
              <a:tabLst>
                <a:tab algn="l" pos="0"/>
              </a:tabLst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95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Requisito - Relocação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838080" y="129528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Capacidade de mover um processo de uma região da memória principal para uma outra sem invalidar as referencias de memória dentro do processo;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O programador não sabe onde o programa é colocado na memória quando ele é executado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O hardware do processador e o SO devem ser capazes de traduzir os endereços de referencia de memória no código do programa para o endereço físico da memória.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Tabela de Páginas em Conjunto de Registradores Dedicados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Na mudança de processo em execução estes registradores são carregados com os valores correspondentes ao novo processo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Não temos registradores suficientes para armazenar a tabela de páginas de um processo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Tabela de Páginas na Memória Principal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841880" cy="441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Cada descritor de processo contém o endereço de sua respectiva tabela de páginas. 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A CPU possui um registrador que aponta para a tabela de páginas atual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Para que a MMU (Memory Management Unit) possa encontrá-la quando for necessário converter um endereço lógico para endereço físico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Para acessar um dado na memória são necessários dois acessos: um de mapeamento (acesso à tabela) e outro para acessar o dado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Tabela de Páginas em Memória Associativa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Memória Associativa de Alta Velocidade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Memória Cache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Próxima ao processador – mesmo material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Memória de alta velocidade, onde cada posição possui dois campos: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chave</a:t>
            </a: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 e </a:t>
            </a: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valor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Pesquisa rápida, mas o hw é caro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chave</a:t>
            </a: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 = número de página lógica]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valor</a:t>
            </a: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 = página física correspondente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Tabela de Páginas – bits de controle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Cada entrada da tabela possui alguns bits adicionais para implementar proteção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um bit para indicar se a página é de </a:t>
            </a: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apenas leitura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 (</a:t>
            </a:r>
            <a:r>
              <a:rPr b="1" i="1" lang="pt-BR" sz="2600" spc="-1" strike="noStrike">
                <a:solidFill>
                  <a:schemeClr val="dk1"/>
                </a:solidFill>
                <a:latin typeface="Arial"/>
              </a:rPr>
              <a:t>read only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um bit para indicar se a página é </a:t>
            </a: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válida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 ou </a:t>
            </a:r>
            <a:r>
              <a:rPr b="1" lang="pt-BR" sz="2600" spc="-1" strike="noStrike">
                <a:solidFill>
                  <a:schemeClr val="dk1"/>
                </a:solidFill>
                <a:latin typeface="Arial"/>
              </a:rPr>
              <a:t>inválida </a:t>
            </a: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ou melhor se está em RAM ou em disco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Divisão do espaço de endereçamento (memória) em um número de partições com </a:t>
            </a:r>
            <a:r>
              <a:rPr b="0" lang="pt-BR" sz="3100" spc="-1" strike="noStrike" u="sng">
                <a:solidFill>
                  <a:schemeClr val="dk1"/>
                </a:solidFill>
                <a:uFillTx/>
                <a:latin typeface="Arial"/>
              </a:rPr>
              <a:t>tamanhos distintos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Aproxima-se mais da visão do programador: um programa é uma coleção de segmentos de tamanho variável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A memória lógica é constituída por um conjunto de segmentos, cada um com um nome e um tamanho (na prática, os segmentos são identificados por números e não por nomes)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Uma posição da memória lógica é referida por um par (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,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 é o número do segmento 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 é o deslocamento (</a:t>
            </a:r>
            <a:r>
              <a:rPr b="0" i="1" lang="pt-BR" sz="2200" spc="-1" strike="noStrike">
                <a:solidFill>
                  <a:schemeClr val="dk1"/>
                </a:solidFill>
                <a:latin typeface="Arial"/>
              </a:rPr>
              <a:t>offset 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) dentro do segmento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Os compiladores e montadores criam automaticamente os segmentos que constituem o programa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Na carga do programa cada segmento recebe um número de segmento específico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7" name="AutoShape 3"/>
          <p:cNvSpPr/>
          <p:nvPr/>
        </p:nvSpPr>
        <p:spPr>
          <a:xfrm>
            <a:off x="1523880" y="2286000"/>
            <a:ext cx="6095520" cy="34286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8" name="Rectangle 4"/>
          <p:cNvSpPr/>
          <p:nvPr/>
        </p:nvSpPr>
        <p:spPr>
          <a:xfrm>
            <a:off x="2438280" y="2955960"/>
            <a:ext cx="1447560" cy="53316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Times New Roman"/>
              </a:rPr>
              <a:t>Dados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Rectangle 6"/>
          <p:cNvSpPr/>
          <p:nvPr/>
        </p:nvSpPr>
        <p:spPr>
          <a:xfrm>
            <a:off x="5257800" y="2971800"/>
            <a:ext cx="1447560" cy="53316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Times New Roman"/>
              </a:rPr>
              <a:t>Pilha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Rectangle 7"/>
          <p:cNvSpPr/>
          <p:nvPr/>
        </p:nvSpPr>
        <p:spPr>
          <a:xfrm>
            <a:off x="2006640" y="4022640"/>
            <a:ext cx="2311200" cy="75384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Times New Roman"/>
              </a:rPr>
              <a:t>Programa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Times New Roman"/>
              </a:rPr>
              <a:t>Principal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Rectangle 9"/>
          <p:cNvSpPr/>
          <p:nvPr/>
        </p:nvSpPr>
        <p:spPr>
          <a:xfrm>
            <a:off x="5410080" y="3962520"/>
            <a:ext cx="1447560" cy="129492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Times New Roman"/>
              </a:rPr>
              <a:t>HEAP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Text Box 10"/>
          <p:cNvSpPr/>
          <p:nvPr/>
        </p:nvSpPr>
        <p:spPr>
          <a:xfrm>
            <a:off x="1748880" y="5867280"/>
            <a:ext cx="588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chemeClr val="dk1"/>
                </a:solidFill>
                <a:latin typeface="Times New Roman"/>
              </a:rPr>
              <a:t>Espaço de Endereçamento Lógico do Processo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É necessário mapear cada endereço lógico do tipo (</a:t>
            </a: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s</a:t>
            </a: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, </a:t>
            </a: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d</a:t>
            </a: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) para o endereços da memória física correspondente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Para isso cada processo possui a sua</a:t>
            </a:r>
            <a:r>
              <a:rPr b="1" lang="pt-BR" sz="2800" spc="-1" strike="noStrike">
                <a:solidFill>
                  <a:schemeClr val="dk1"/>
                </a:solidFill>
                <a:latin typeface="Arial"/>
              </a:rPr>
              <a:t> tabela de segmentos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A tabela de segmentos pode ser colocada em registradores rápidos ou na memória principal. Normalmente, é usado o esquema de memória associativa/cache (na tabela associativa ficam os segmentos mais recentemente acessados e seus endereços)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684360" y="40464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Tabela de Segmentos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6" name="AutoShape 3"/>
          <p:cNvSpPr/>
          <p:nvPr/>
        </p:nvSpPr>
        <p:spPr>
          <a:xfrm>
            <a:off x="228600" y="1981080"/>
            <a:ext cx="4647960" cy="320004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7" name="Rectangle 4"/>
          <p:cNvSpPr/>
          <p:nvPr/>
        </p:nvSpPr>
        <p:spPr>
          <a:xfrm>
            <a:off x="990720" y="2362320"/>
            <a:ext cx="1339560" cy="53316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Subrotina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segmento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tangle 5"/>
          <p:cNvSpPr/>
          <p:nvPr/>
        </p:nvSpPr>
        <p:spPr>
          <a:xfrm>
            <a:off x="2895480" y="2286000"/>
            <a:ext cx="1339560" cy="53316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Pilha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segmento 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Rectangle 6"/>
          <p:cNvSpPr/>
          <p:nvPr/>
        </p:nvSpPr>
        <p:spPr>
          <a:xfrm>
            <a:off x="380880" y="4343400"/>
            <a:ext cx="2819160" cy="53316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Programa Principal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segmento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Rectangle 7"/>
          <p:cNvSpPr/>
          <p:nvPr/>
        </p:nvSpPr>
        <p:spPr>
          <a:xfrm>
            <a:off x="1143000" y="3200400"/>
            <a:ext cx="1339560" cy="53316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Sqrt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segmento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Rectangle 8"/>
          <p:cNvSpPr/>
          <p:nvPr/>
        </p:nvSpPr>
        <p:spPr>
          <a:xfrm>
            <a:off x="3276720" y="2895480"/>
            <a:ext cx="1339560" cy="129492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Array 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chemeClr val="dk1"/>
                </a:solidFill>
                <a:latin typeface="Times New Roman"/>
              </a:rPr>
              <a:t>segmento 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 Box 9"/>
          <p:cNvSpPr/>
          <p:nvPr/>
        </p:nvSpPr>
        <p:spPr>
          <a:xfrm>
            <a:off x="4932360" y="3068640"/>
            <a:ext cx="1837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seg  base    limite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0    1400    1000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1    6300     400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2    4300     400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3    3200    1100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4    4700    1000                              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Rectangle 10"/>
          <p:cNvSpPr/>
          <p:nvPr/>
        </p:nvSpPr>
        <p:spPr>
          <a:xfrm>
            <a:off x="5029200" y="3048120"/>
            <a:ext cx="1752120" cy="19047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4" name="Line 11"/>
          <p:cNvSpPr/>
          <p:nvPr/>
        </p:nvSpPr>
        <p:spPr>
          <a:xfrm>
            <a:off x="6019560" y="3047760"/>
            <a:ext cx="360" cy="1905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5" name="Line 12"/>
          <p:cNvSpPr/>
          <p:nvPr/>
        </p:nvSpPr>
        <p:spPr>
          <a:xfrm>
            <a:off x="5410080" y="3047760"/>
            <a:ext cx="360" cy="1905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6" name="Line 13"/>
          <p:cNvSpPr/>
          <p:nvPr/>
        </p:nvSpPr>
        <p:spPr>
          <a:xfrm>
            <a:off x="5029200" y="3429000"/>
            <a:ext cx="17524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7" name="Text Box 14"/>
          <p:cNvSpPr/>
          <p:nvPr/>
        </p:nvSpPr>
        <p:spPr>
          <a:xfrm>
            <a:off x="4792680" y="4987800"/>
            <a:ext cx="2303280" cy="2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70000"/>
              </a:lnSpc>
            </a:pPr>
            <a:r>
              <a:rPr b="1" i="1" lang="pt-BR" sz="1800" spc="-1" strike="noStrike">
                <a:solidFill>
                  <a:schemeClr val="dk1"/>
                </a:solidFill>
                <a:latin typeface="Times New Roman"/>
              </a:rPr>
              <a:t>Tabela de segmentos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 Box 15"/>
          <p:cNvSpPr/>
          <p:nvPr/>
        </p:nvSpPr>
        <p:spPr>
          <a:xfrm>
            <a:off x="7451640" y="2205000"/>
            <a:ext cx="12693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Segmento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Segmento 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Segmento 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Segmento 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Times New Roman"/>
              </a:rPr>
              <a:t>Segmento 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Rectangle 16"/>
          <p:cNvSpPr/>
          <p:nvPr/>
        </p:nvSpPr>
        <p:spPr>
          <a:xfrm>
            <a:off x="7451640" y="1844640"/>
            <a:ext cx="1371240" cy="3924000"/>
          </a:xfrm>
          <a:prstGeom prst="rect">
            <a:avLst/>
          </a:prstGeom>
          <a:solidFill>
            <a:srgbClr val="b2b2b2">
              <a:alpha val="20000"/>
            </a:srgbClr>
          </a:solidFill>
          <a:ln w="222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0" name="Line 17"/>
          <p:cNvSpPr/>
          <p:nvPr/>
        </p:nvSpPr>
        <p:spPr>
          <a:xfrm>
            <a:off x="7451640" y="213336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1" name="Line 18"/>
          <p:cNvSpPr/>
          <p:nvPr/>
        </p:nvSpPr>
        <p:spPr>
          <a:xfrm>
            <a:off x="7451640" y="270792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2" name="Line 19"/>
          <p:cNvSpPr/>
          <p:nvPr/>
        </p:nvSpPr>
        <p:spPr>
          <a:xfrm>
            <a:off x="7451640" y="321300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3" name="Line 20"/>
          <p:cNvSpPr/>
          <p:nvPr/>
        </p:nvSpPr>
        <p:spPr>
          <a:xfrm>
            <a:off x="7446960" y="369540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4" name="Line 21"/>
          <p:cNvSpPr/>
          <p:nvPr/>
        </p:nvSpPr>
        <p:spPr>
          <a:xfrm>
            <a:off x="7446960" y="427176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5" name="Line 22"/>
          <p:cNvSpPr/>
          <p:nvPr/>
        </p:nvSpPr>
        <p:spPr>
          <a:xfrm>
            <a:off x="7446960" y="481320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6" name="Line 23"/>
          <p:cNvSpPr/>
          <p:nvPr/>
        </p:nvSpPr>
        <p:spPr>
          <a:xfrm>
            <a:off x="7451640" y="5229000"/>
            <a:ext cx="1371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7" name="Text Box 24"/>
          <p:cNvSpPr/>
          <p:nvPr/>
        </p:nvSpPr>
        <p:spPr>
          <a:xfrm>
            <a:off x="6940440" y="2039760"/>
            <a:ext cx="539280" cy="38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1400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2400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3200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4300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4700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5700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6300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chemeClr val="dk1"/>
                </a:solidFill>
                <a:latin typeface="Times New Roman"/>
              </a:rPr>
              <a:t>6700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 Box 25"/>
          <p:cNvSpPr/>
          <p:nvPr/>
        </p:nvSpPr>
        <p:spPr>
          <a:xfrm>
            <a:off x="7157880" y="5727600"/>
            <a:ext cx="168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i="1" lang="pt-BR" sz="1800" spc="-1" strike="noStrike">
                <a:solidFill>
                  <a:schemeClr val="dk1"/>
                </a:solidFill>
                <a:latin typeface="Times New Roman"/>
              </a:rPr>
              <a:t>Memória Física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549360"/>
            <a:ext cx="7772040" cy="86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chemeClr val="dk2"/>
                </a:solidFill>
                <a:latin typeface="Arial Black"/>
              </a:rPr>
              <a:t>Técnica de Endereçamento</a:t>
            </a:r>
            <a:br>
              <a:rPr sz="2400"/>
            </a:br>
            <a:r>
              <a:rPr b="0" lang="pt-BR" sz="2400" spc="-1" strike="noStrike">
                <a:solidFill>
                  <a:schemeClr val="dk2"/>
                </a:solidFill>
                <a:latin typeface="Arial Black"/>
              </a:rPr>
              <a:t>Imagem do Processo</a:t>
            </a:r>
            <a:r>
              <a:rPr b="0" lang="pt-BR" sz="2800" spc="-1" strike="noStrike">
                <a:solidFill>
                  <a:schemeClr val="dk2"/>
                </a:solidFill>
                <a:latin typeface="Arial Black"/>
              </a:rPr>
              <a:t> 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35" name="Imagem 2" descr=""/>
          <p:cNvPicPr/>
          <p:nvPr/>
        </p:nvPicPr>
        <p:blipFill>
          <a:blip r:embed="rId1"/>
          <a:stretch/>
        </p:blipFill>
        <p:spPr>
          <a:xfrm>
            <a:off x="2171880" y="2044800"/>
            <a:ext cx="4800240" cy="40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Pode-se associar atributos aos segmentos, possibilitando assim uma proteção ou compartilhamento destes segmentos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Bit de proteção associado a cada entrada da tabela de segmentos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A segmentação facilita o compartilhamento entre usuários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Fragmentação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A segmentação apresenta o problema de </a:t>
            </a:r>
            <a:r>
              <a:rPr b="0" lang="pt-BR" sz="3100" spc="-1" strike="noStrike" u="sng">
                <a:solidFill>
                  <a:schemeClr val="dk1"/>
                </a:solidFill>
                <a:uFillTx/>
                <a:latin typeface="Arial"/>
              </a:rPr>
              <a:t>fragmentação externa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. A alocação de espaço utiliza os métodos: first-fit, best-fit, etc.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Na paginação, ocorre a </a:t>
            </a:r>
            <a:r>
              <a:rPr b="0" lang="pt-BR" sz="3100" spc="-1" strike="noStrike" u="sng">
                <a:solidFill>
                  <a:schemeClr val="dk1"/>
                </a:solidFill>
                <a:uFillTx/>
                <a:latin typeface="Arial"/>
              </a:rPr>
              <a:t>fragmentação interna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, pois, em média, a última página do processo é ocupada apenas pela metade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 e 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Qual o melhor?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Discussão antiga, sem vencedores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Fragmentação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Paginação : apresenta fragmentação interna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Segmentação : apresenta fragmentação externa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Administração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Paginação é mais simples 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Proteção (segurança) e compartilhamento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8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Segmentação é melhor, pois: 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6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segmentos são unidades lógicas 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80000"/>
              </a:lnSpc>
              <a:spcBef>
                <a:spcPts val="360"/>
              </a:spcBef>
              <a:buClr>
                <a:srgbClr val="336666"/>
              </a:buClr>
              <a:buSzPct val="150000"/>
              <a:buFont typeface="Symbol" charset="2"/>
              <a:buChar char="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páginas são mais misturadas (dados, código)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439"/>
              </a:spcBef>
              <a:buNone/>
            </a:pP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 e 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91316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Espaço endereçamento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Paginação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Espaço de endereçamento lógico é um espaço único, contínuo, cujos endereços vão desde zero até MAX (onde MAX = tamanho do programa menos 1)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Segmentação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Espaço de endereçamento lógico é formado por um conjunto de segmentos. Cada segmento é um espaço contínuo, cujos endereços vão desde zero até MAX (onde MAX = tamanho do segmento menos 1)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Sistemas Combinados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Existem sistemas onde a paginação e a segmentação são usadas em conjunto, procurando tirar proveito de ambos os esquemas.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Segmentação paginada (mais comum)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Paginação segmentada (menos comum)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 </a:t>
            </a: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Segmentação Paginada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0" name="Rectangl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541" name="Object 4"/>
          <p:cNvGraphicFramePr/>
          <p:nvPr/>
        </p:nvGraphicFramePr>
        <p:xfrm>
          <a:off x="1403280" y="2014560"/>
          <a:ext cx="6408360" cy="4250880"/>
        </p:xfrm>
        <a:graphic>
          <a:graphicData uri="http://schemas.openxmlformats.org/presentationml/2006/ole">
            <p:oleObj progId="Word.Picture.8" r:id="rId1" spid="">
              <p:embed/>
              <p:pic>
                <p:nvPicPr>
                  <p:cNvPr id="542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03280" y="2014560"/>
                    <a:ext cx="6408360" cy="4250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Memória Virtual com Paginação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A memória RAM é dividida em frames para as páginas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Uma parte de memória secundária (HD/SSD) será reservada para armazenar páginas de memória que não couberem na memória principal - RAM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Partição (LINUX/UNIX/MacOS)</a:t>
            </a:r>
            <a:endParaRPr b="0" lang="pt-BR" sz="23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5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300" spc="-1" strike="noStrike">
                <a:solidFill>
                  <a:schemeClr val="dk1"/>
                </a:solidFill>
                <a:latin typeface="Arial"/>
              </a:rPr>
              <a:t>Arquivo pagefile.sys (Windows)</a:t>
            </a:r>
            <a:endParaRPr b="0" lang="pt-BR" sz="23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Memória Virtual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Na memória RAM teremos somente as páginas que estiverem sendo mais utilizadas pelos programas em execução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Na partição/arquivo de swap teremos as páginas de processos que não estiverem sendo muito utilizadas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Paginação por demanda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Um programa pode estar em execução com poucas de suas páginas na memória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Quando necessário, uma página é trazida do disco para memória e utilizada (</a:t>
            </a:r>
            <a:r>
              <a:rPr b="1" lang="pt-BR" sz="3100" spc="-1" strike="noStrike">
                <a:solidFill>
                  <a:schemeClr val="dk1"/>
                </a:solidFill>
                <a:latin typeface="Arial"/>
              </a:rPr>
              <a:t>demanda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Paginação por demanda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É uma extensão do mecanismo de paginação simples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As páginas de um processo podem estar presentes na memória ou não. As páginas não presentes estão marcadas como inválidas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Se uma página inválida é referida, o SO verifica se ela está em disco (</a:t>
            </a:r>
            <a:r>
              <a:rPr b="1" i="1" lang="pt-BR" sz="2700" spc="-1" strike="noStrike">
                <a:solidFill>
                  <a:schemeClr val="dk1"/>
                </a:solidFill>
                <a:latin typeface="Arial"/>
              </a:rPr>
              <a:t>page fault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) ou se realmente é uma página fora do espaço lógico do processo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Requisito - Proteção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85800" y="1978200"/>
            <a:ext cx="806256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Cada processo deve ser protegido contra interferências não desejáveis de outros processos de forma acidental ou intencional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Processos não devem ser capazes de referenciar localizações de memória de outro processo sem permissão;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O hardware é responsável por fazer a verificação, caso a violação ocorra, o mesmo deve abortar tais instruções no ponto da execução;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O SO não pode prever todas as referencias de memória que o programa fará (custo muito alto).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Tratamento de </a:t>
            </a:r>
            <a:r>
              <a:rPr b="0" i="1" lang="pt-BR" sz="3300" spc="-1" strike="noStrike">
                <a:solidFill>
                  <a:schemeClr val="dk2"/>
                </a:solidFill>
                <a:latin typeface="Arial Black"/>
              </a:rPr>
              <a:t>page-fault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762120" y="1700280"/>
            <a:ext cx="7695720" cy="462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3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O processo que gerou a falta de página é suspenso, seu descritor de processo é removido de execução (bloqueado) e inserido em uma fila especial, a "fila dos processos esperando por carga de página lógica";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3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Uma página física (frame) livre deve ser alocada;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34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1700" spc="-1" strike="noStrike">
                <a:solidFill>
                  <a:schemeClr val="dk1"/>
                </a:solidFill>
                <a:latin typeface="Arial"/>
              </a:rPr>
              <a:t>Se necessário, retirar uma página não tão utilizada da RAM e enviar para disco</a:t>
            </a:r>
            <a:endParaRPr b="0" lang="pt-BR" sz="1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3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A página lógica acessada deve ser localizada no disco (a localização das páginas no disco é indicada no registro descritor do processo);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3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Uma operação de leitura do disco deve ser solicitada, indicando o endereço da página lógica no disco e o endereço da página física alocada.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34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1700" spc="-1" strike="noStrike">
                <a:solidFill>
                  <a:schemeClr val="dk1"/>
                </a:solidFill>
                <a:latin typeface="Arial"/>
              </a:rPr>
              <a:t>E depois disso o processo será desbloqueado, ficando pronto para execução</a:t>
            </a:r>
            <a:endParaRPr b="0" lang="pt-BR" sz="17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Tratamento de </a:t>
            </a:r>
            <a:r>
              <a:rPr b="0" i="1" lang="pt-BR" sz="3300" spc="-1" strike="noStrike">
                <a:solidFill>
                  <a:schemeClr val="dk2"/>
                </a:solidFill>
                <a:latin typeface="Arial Black"/>
              </a:rPr>
              <a:t>page-fault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554" name="Object 3"/>
          <p:cNvGraphicFramePr/>
          <p:nvPr/>
        </p:nvGraphicFramePr>
        <p:xfrm>
          <a:off x="971640" y="1905120"/>
          <a:ext cx="7345080" cy="437004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555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71640" y="1905120"/>
                    <a:ext cx="7345080" cy="4370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Substituição de Páginas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986240" cy="433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O SO deve escolher uma página para ser substituída (</a:t>
            </a:r>
            <a:r>
              <a:rPr b="1" lang="pt-BR" sz="2400" spc="-1" strike="noStrike">
                <a:solidFill>
                  <a:schemeClr val="dk1"/>
                </a:solidFill>
                <a:latin typeface="Arial"/>
              </a:rPr>
              <a:t>página vítima</a:t>
            </a: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Bits auxiliares 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Bit de sujeira ou modificação (</a:t>
            </a:r>
            <a:r>
              <a:rPr b="0" i="1" lang="pt-BR" sz="2000" spc="-1" strike="noStrike">
                <a:solidFill>
                  <a:schemeClr val="dk1"/>
                </a:solidFill>
                <a:latin typeface="Arial"/>
              </a:rPr>
              <a:t>dirty bit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Se ligado, indica se a página foi alterada na memória (nesse caso, sua cópia no disco não está atualizada)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Bit de referência (</a:t>
            </a:r>
            <a:r>
              <a:rPr b="0" i="1" lang="pt-BR" sz="2000" spc="-1" strike="noStrike">
                <a:solidFill>
                  <a:schemeClr val="dk1"/>
                </a:solidFill>
                <a:latin typeface="Arial"/>
              </a:rPr>
              <a:t>reference bit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Se ligado, indica que a página foi acessada recentemente (este bit é desligado pelos algoritmos de substituição de páginas)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00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Bit de trava (</a:t>
            </a:r>
            <a:r>
              <a:rPr b="0" i="1" lang="pt-BR" sz="2000" spc="-1" strike="noStrike">
                <a:solidFill>
                  <a:schemeClr val="dk1"/>
                </a:solidFill>
                <a:latin typeface="Arial"/>
              </a:rPr>
              <a:t>lock bit</a:t>
            </a:r>
            <a:r>
              <a:rPr b="0" lang="pt-BR" sz="2000" spc="-1" strike="noStrike">
                <a:solidFill>
                  <a:schemeClr val="dk1"/>
                </a:solidFill>
                <a:latin typeface="Arial"/>
              </a:rPr>
              <a:t>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Se ligado, indica que a página não pode ser escolhida como vítima (swapped-out), p.ex., página envolvida em operação de E/S.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Algoritmos de substituição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42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Ótimo (teórico)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Substitui a página que será acessada por último, a que tem a menor chance de ser usada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560" name="Object 4"/>
          <p:cNvGraphicFramePr/>
          <p:nvPr/>
        </p:nvGraphicFramePr>
        <p:xfrm>
          <a:off x="900000" y="3573360"/>
          <a:ext cx="7695720" cy="147924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561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00000" y="3573360"/>
                    <a:ext cx="7695720" cy="1479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Algoritmos de substituição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2460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FCFS  (ou FIFO)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First-Come-First-Served ou First-In-First-Out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A página mais antiga deve sair.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O SO deve armazenar a ordem ou um timestamp em que as páginas são/foram trazidas para a memória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743040" indent="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564" name="Object 4"/>
          <p:cNvGraphicFramePr/>
          <p:nvPr/>
        </p:nvGraphicFramePr>
        <p:xfrm>
          <a:off x="971640" y="4722840"/>
          <a:ext cx="7488000" cy="144252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565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71640" y="4722840"/>
                    <a:ext cx="7488000" cy="1442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Algoritmos de substituição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942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LRU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Least Recently Used ou Menos Usada Recentemente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A página usada há mais tempo sai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pt-BR" sz="27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568" name="Object 4"/>
          <p:cNvGraphicFramePr/>
          <p:nvPr/>
        </p:nvGraphicFramePr>
        <p:xfrm>
          <a:off x="900000" y="3886200"/>
          <a:ext cx="7695720" cy="148716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569" name="Object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00000" y="3886200"/>
                    <a:ext cx="7695720" cy="1487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Algoritmos de Substituição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152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Segunda Chance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Utiliza o bit de referência. A tabela de páginas é vista como uma lista circular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72" name="Group 4"/>
          <p:cNvGrpSpPr/>
          <p:nvPr/>
        </p:nvGrpSpPr>
        <p:grpSpPr>
          <a:xfrm>
            <a:off x="1403280" y="4005000"/>
            <a:ext cx="1009080" cy="384840"/>
            <a:chOff x="1403280" y="4005000"/>
            <a:chExt cx="1009080" cy="384840"/>
          </a:xfrm>
        </p:grpSpPr>
        <p:grpSp>
          <p:nvGrpSpPr>
            <p:cNvPr id="573" name="Group 5"/>
            <p:cNvGrpSpPr/>
            <p:nvPr/>
          </p:nvGrpSpPr>
          <p:grpSpPr>
            <a:xfrm>
              <a:off x="1403280" y="4005000"/>
              <a:ext cx="1007640" cy="360360"/>
              <a:chOff x="1403280" y="4005000"/>
              <a:chExt cx="1007640" cy="360360"/>
            </a:xfrm>
          </p:grpSpPr>
          <p:sp>
            <p:nvSpPr>
              <p:cNvPr id="574" name="Rectangle 6"/>
              <p:cNvSpPr/>
              <p:nvPr/>
            </p:nvSpPr>
            <p:spPr>
              <a:xfrm>
                <a:off x="1403280" y="4005360"/>
                <a:ext cx="1007640" cy="3600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575" name="Line 7"/>
              <p:cNvSpPr/>
              <p:nvPr/>
            </p:nvSpPr>
            <p:spPr>
              <a:xfrm>
                <a:off x="2124000" y="4005000"/>
                <a:ext cx="360" cy="360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</p:grpSp>
        <p:sp>
          <p:nvSpPr>
            <p:cNvPr id="576" name="Text Box 8"/>
            <p:cNvSpPr/>
            <p:nvPr/>
          </p:nvSpPr>
          <p:spPr>
            <a:xfrm>
              <a:off x="2104920" y="402588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dk1"/>
                  </a:solidFill>
                  <a:latin typeface="Arial"/>
                </a:rPr>
                <a:t>1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77" name="Group 9"/>
          <p:cNvGrpSpPr/>
          <p:nvPr/>
        </p:nvGrpSpPr>
        <p:grpSpPr>
          <a:xfrm>
            <a:off x="3060720" y="4005000"/>
            <a:ext cx="1009080" cy="384840"/>
            <a:chOff x="3060720" y="4005000"/>
            <a:chExt cx="1009080" cy="384840"/>
          </a:xfrm>
        </p:grpSpPr>
        <p:grpSp>
          <p:nvGrpSpPr>
            <p:cNvPr id="578" name="Group 10"/>
            <p:cNvGrpSpPr/>
            <p:nvPr/>
          </p:nvGrpSpPr>
          <p:grpSpPr>
            <a:xfrm>
              <a:off x="3060720" y="4005000"/>
              <a:ext cx="1007640" cy="360360"/>
              <a:chOff x="3060720" y="4005000"/>
              <a:chExt cx="1007640" cy="360360"/>
            </a:xfrm>
          </p:grpSpPr>
          <p:sp>
            <p:nvSpPr>
              <p:cNvPr id="579" name="Rectangle 11"/>
              <p:cNvSpPr/>
              <p:nvPr/>
            </p:nvSpPr>
            <p:spPr>
              <a:xfrm>
                <a:off x="3060720" y="4005360"/>
                <a:ext cx="1007640" cy="360000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  <p:sp>
            <p:nvSpPr>
              <p:cNvPr id="580" name="Line 12"/>
              <p:cNvSpPr/>
              <p:nvPr/>
            </p:nvSpPr>
            <p:spPr>
              <a:xfrm>
                <a:off x="3781080" y="4005000"/>
                <a:ext cx="360" cy="360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pt-BR" sz="1800" spc="-1" strike="noStrike">
                  <a:solidFill>
                    <a:schemeClr val="dk1"/>
                  </a:solidFill>
                  <a:latin typeface="Arial"/>
                </a:endParaRPr>
              </a:p>
            </p:txBody>
          </p:sp>
        </p:grpSp>
        <p:sp>
          <p:nvSpPr>
            <p:cNvPr id="581" name="Text Box 13"/>
            <p:cNvSpPr/>
            <p:nvPr/>
          </p:nvSpPr>
          <p:spPr>
            <a:xfrm>
              <a:off x="3762360" y="4025880"/>
              <a:ext cx="30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pt-BR" sz="1800" spc="-1" strike="noStrike">
                  <a:solidFill>
                    <a:schemeClr val="dk1"/>
                  </a:solidFill>
                  <a:latin typeface="Arial"/>
                </a:rPr>
                <a:t>0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82" name="Group 14"/>
          <p:cNvGrpSpPr/>
          <p:nvPr/>
        </p:nvGrpSpPr>
        <p:grpSpPr>
          <a:xfrm>
            <a:off x="4572000" y="4005000"/>
            <a:ext cx="1007640" cy="360360"/>
            <a:chOff x="4572000" y="4005000"/>
            <a:chExt cx="1007640" cy="360360"/>
          </a:xfrm>
        </p:grpSpPr>
        <p:sp>
          <p:nvSpPr>
            <p:cNvPr id="583" name="Rectangle 15"/>
            <p:cNvSpPr/>
            <p:nvPr/>
          </p:nvSpPr>
          <p:spPr>
            <a:xfrm>
              <a:off x="4572000" y="4005360"/>
              <a:ext cx="1007640" cy="360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84" name="Line 16"/>
            <p:cNvSpPr/>
            <p:nvPr/>
          </p:nvSpPr>
          <p:spPr>
            <a:xfrm>
              <a:off x="5292720" y="4005000"/>
              <a:ext cx="360" cy="360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85" name="Text Box 17"/>
          <p:cNvSpPr/>
          <p:nvPr/>
        </p:nvSpPr>
        <p:spPr>
          <a:xfrm>
            <a:off x="5273640" y="4025880"/>
            <a:ext cx="30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6" name="Group 18"/>
          <p:cNvGrpSpPr/>
          <p:nvPr/>
        </p:nvGrpSpPr>
        <p:grpSpPr>
          <a:xfrm>
            <a:off x="6300720" y="4005000"/>
            <a:ext cx="1007640" cy="360360"/>
            <a:chOff x="6300720" y="4005000"/>
            <a:chExt cx="1007640" cy="360360"/>
          </a:xfrm>
        </p:grpSpPr>
        <p:sp>
          <p:nvSpPr>
            <p:cNvPr id="587" name="Rectangle 19"/>
            <p:cNvSpPr/>
            <p:nvPr/>
          </p:nvSpPr>
          <p:spPr>
            <a:xfrm>
              <a:off x="6300720" y="4005360"/>
              <a:ext cx="1007640" cy="360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588" name="Line 20"/>
            <p:cNvSpPr/>
            <p:nvPr/>
          </p:nvSpPr>
          <p:spPr>
            <a:xfrm>
              <a:off x="7021440" y="4005000"/>
              <a:ext cx="360" cy="360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589" name="Text Box 21"/>
          <p:cNvSpPr/>
          <p:nvPr/>
        </p:nvSpPr>
        <p:spPr>
          <a:xfrm>
            <a:off x="7002360" y="4025880"/>
            <a:ext cx="30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Line 22"/>
          <p:cNvSpPr/>
          <p:nvPr/>
        </p:nvSpPr>
        <p:spPr>
          <a:xfrm>
            <a:off x="5580000" y="4221000"/>
            <a:ext cx="72072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1" name="Line 23"/>
          <p:cNvSpPr/>
          <p:nvPr/>
        </p:nvSpPr>
        <p:spPr>
          <a:xfrm flipH="1">
            <a:off x="4068720" y="4221000"/>
            <a:ext cx="5032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2" name="Line 24"/>
          <p:cNvSpPr/>
          <p:nvPr/>
        </p:nvSpPr>
        <p:spPr>
          <a:xfrm flipH="1">
            <a:off x="2484360" y="4221000"/>
            <a:ext cx="57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3" name="Line 25"/>
          <p:cNvSpPr/>
          <p:nvPr/>
        </p:nvSpPr>
        <p:spPr>
          <a:xfrm flipH="1">
            <a:off x="7308720" y="3429000"/>
            <a:ext cx="360360" cy="5760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4" name="Text Box 26"/>
          <p:cNvSpPr/>
          <p:nvPr/>
        </p:nvSpPr>
        <p:spPr>
          <a:xfrm>
            <a:off x="1547640" y="4005360"/>
            <a:ext cx="36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Text Box 27"/>
          <p:cNvSpPr/>
          <p:nvPr/>
        </p:nvSpPr>
        <p:spPr>
          <a:xfrm>
            <a:off x="3276720" y="4005360"/>
            <a:ext cx="36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f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Text Box 28"/>
          <p:cNvSpPr/>
          <p:nvPr/>
        </p:nvSpPr>
        <p:spPr>
          <a:xfrm>
            <a:off x="4788000" y="4005360"/>
            <a:ext cx="36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c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Text Box 29"/>
          <p:cNvSpPr/>
          <p:nvPr/>
        </p:nvSpPr>
        <p:spPr>
          <a:xfrm>
            <a:off x="6516720" y="4005360"/>
            <a:ext cx="36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Line 30"/>
          <p:cNvSpPr/>
          <p:nvPr/>
        </p:nvSpPr>
        <p:spPr>
          <a:xfrm flipH="1">
            <a:off x="2411280" y="4868640"/>
            <a:ext cx="360360" cy="57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9" name="Line 31"/>
          <p:cNvSpPr/>
          <p:nvPr/>
        </p:nvSpPr>
        <p:spPr>
          <a:xfrm flipH="1">
            <a:off x="5580000" y="3429000"/>
            <a:ext cx="360360" cy="5760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0" name="Line 32"/>
          <p:cNvSpPr/>
          <p:nvPr/>
        </p:nvSpPr>
        <p:spPr>
          <a:xfrm flipH="1">
            <a:off x="4066920" y="3429000"/>
            <a:ext cx="360360" cy="5760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1" name="Text Box 33"/>
          <p:cNvSpPr/>
          <p:nvPr/>
        </p:nvSpPr>
        <p:spPr>
          <a:xfrm>
            <a:off x="5294160" y="4005360"/>
            <a:ext cx="30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 Box 34"/>
          <p:cNvSpPr/>
          <p:nvPr/>
        </p:nvSpPr>
        <p:spPr>
          <a:xfrm>
            <a:off x="7021440" y="4005360"/>
            <a:ext cx="30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Rectangle 35"/>
          <p:cNvSpPr/>
          <p:nvPr/>
        </p:nvSpPr>
        <p:spPr>
          <a:xfrm>
            <a:off x="3059280" y="4005360"/>
            <a:ext cx="1007640" cy="360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4" name="Freeform 36"/>
          <p:cNvSpPr/>
          <p:nvPr/>
        </p:nvSpPr>
        <p:spPr>
          <a:xfrm>
            <a:off x="108000" y="4365720"/>
            <a:ext cx="8808840" cy="334440"/>
          </a:xfrm>
          <a:custGeom>
            <a:avLst/>
            <a:gdLst>
              <a:gd name="textAreaLeft" fmla="*/ 0 w 8808840"/>
              <a:gd name="textAreaRight" fmla="*/ 8809200 w 8808840"/>
              <a:gd name="textAreaTop" fmla="*/ 0 h 334440"/>
              <a:gd name="textAreaBottom" fmla="*/ 334800 h 334440"/>
            </a:gdLst>
            <a:ahLst/>
            <a:rect l="textAreaLeft" t="textAreaTop" r="textAreaRight" b="textAreaBottom"/>
            <a:pathLst>
              <a:path w="5549" h="211">
                <a:moveTo>
                  <a:pt x="816" y="0"/>
                </a:moveTo>
                <a:cubicBezTo>
                  <a:pt x="408" y="75"/>
                  <a:pt x="0" y="151"/>
                  <a:pt x="680" y="181"/>
                </a:cubicBezTo>
                <a:cubicBezTo>
                  <a:pt x="1360" y="211"/>
                  <a:pt x="4249" y="211"/>
                  <a:pt x="4899" y="181"/>
                </a:cubicBezTo>
                <a:cubicBezTo>
                  <a:pt x="5549" y="151"/>
                  <a:pt x="4634" y="30"/>
                  <a:pt x="4581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05" name="Group 37"/>
          <p:cNvGrpSpPr/>
          <p:nvPr/>
        </p:nvGrpSpPr>
        <p:grpSpPr>
          <a:xfrm>
            <a:off x="108000" y="4797360"/>
            <a:ext cx="8808840" cy="1342440"/>
            <a:chOff x="108000" y="4797360"/>
            <a:chExt cx="8808840" cy="1342440"/>
          </a:xfrm>
        </p:grpSpPr>
        <p:grpSp>
          <p:nvGrpSpPr>
            <p:cNvPr id="606" name="Group 38"/>
            <p:cNvGrpSpPr/>
            <p:nvPr/>
          </p:nvGrpSpPr>
          <p:grpSpPr>
            <a:xfrm>
              <a:off x="1403280" y="5445000"/>
              <a:ext cx="1009080" cy="384840"/>
              <a:chOff x="1403280" y="5445000"/>
              <a:chExt cx="1009080" cy="384840"/>
            </a:xfrm>
          </p:grpSpPr>
          <p:grpSp>
            <p:nvGrpSpPr>
              <p:cNvPr id="607" name="Group 39"/>
              <p:cNvGrpSpPr/>
              <p:nvPr/>
            </p:nvGrpSpPr>
            <p:grpSpPr>
              <a:xfrm>
                <a:off x="1403280" y="5445000"/>
                <a:ext cx="1007640" cy="360360"/>
                <a:chOff x="1403280" y="5445000"/>
                <a:chExt cx="1007640" cy="360360"/>
              </a:xfrm>
            </p:grpSpPr>
            <p:sp>
              <p:nvSpPr>
                <p:cNvPr id="608" name="Rectangle 40"/>
                <p:cNvSpPr/>
                <p:nvPr/>
              </p:nvSpPr>
              <p:spPr>
                <a:xfrm>
                  <a:off x="1403280" y="5445000"/>
                  <a:ext cx="1007640" cy="360000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  <p:sp>
              <p:nvSpPr>
                <p:cNvPr id="609" name="Line 41"/>
                <p:cNvSpPr/>
                <p:nvPr/>
              </p:nvSpPr>
              <p:spPr>
                <a:xfrm>
                  <a:off x="2124000" y="5445000"/>
                  <a:ext cx="360" cy="360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</p:grpSp>
          <p:sp>
            <p:nvSpPr>
              <p:cNvPr id="610" name="Text Box 42"/>
              <p:cNvSpPr/>
              <p:nvPr/>
            </p:nvSpPr>
            <p:spPr>
              <a:xfrm>
                <a:off x="2104920" y="5465880"/>
                <a:ext cx="3074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dk1"/>
                    </a:solidFill>
                    <a:latin typeface="Arial"/>
                  </a:rPr>
                  <a:t>1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11" name="Group 43"/>
            <p:cNvGrpSpPr/>
            <p:nvPr/>
          </p:nvGrpSpPr>
          <p:grpSpPr>
            <a:xfrm>
              <a:off x="3060720" y="5445000"/>
              <a:ext cx="1009080" cy="384840"/>
              <a:chOff x="3060720" y="5445000"/>
              <a:chExt cx="1009080" cy="384840"/>
            </a:xfrm>
          </p:grpSpPr>
          <p:grpSp>
            <p:nvGrpSpPr>
              <p:cNvPr id="612" name="Group 44"/>
              <p:cNvGrpSpPr/>
              <p:nvPr/>
            </p:nvGrpSpPr>
            <p:grpSpPr>
              <a:xfrm>
                <a:off x="3060720" y="5445000"/>
                <a:ext cx="1007640" cy="360360"/>
                <a:chOff x="3060720" y="5445000"/>
                <a:chExt cx="1007640" cy="360360"/>
              </a:xfrm>
            </p:grpSpPr>
            <p:sp>
              <p:nvSpPr>
                <p:cNvPr id="613" name="Rectangle 45"/>
                <p:cNvSpPr/>
                <p:nvPr/>
              </p:nvSpPr>
              <p:spPr>
                <a:xfrm>
                  <a:off x="3060720" y="5445000"/>
                  <a:ext cx="1007640" cy="360000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  <p:sp>
              <p:nvSpPr>
                <p:cNvPr id="614" name="Line 46"/>
                <p:cNvSpPr/>
                <p:nvPr/>
              </p:nvSpPr>
              <p:spPr>
                <a:xfrm>
                  <a:off x="3781080" y="5445000"/>
                  <a:ext cx="360" cy="360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</p:grpSp>
          <p:sp>
            <p:nvSpPr>
              <p:cNvPr id="615" name="Text Box 47"/>
              <p:cNvSpPr/>
              <p:nvPr/>
            </p:nvSpPr>
            <p:spPr>
              <a:xfrm>
                <a:off x="3762360" y="5465880"/>
                <a:ext cx="3074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dk1"/>
                    </a:solidFill>
                    <a:latin typeface="Arial"/>
                  </a:rPr>
                  <a:t>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16" name="Group 48"/>
            <p:cNvGrpSpPr/>
            <p:nvPr/>
          </p:nvGrpSpPr>
          <p:grpSpPr>
            <a:xfrm>
              <a:off x="4572000" y="5445000"/>
              <a:ext cx="1009080" cy="384840"/>
              <a:chOff x="4572000" y="5445000"/>
              <a:chExt cx="1009080" cy="384840"/>
            </a:xfrm>
          </p:grpSpPr>
          <p:grpSp>
            <p:nvGrpSpPr>
              <p:cNvPr id="617" name="Group 49"/>
              <p:cNvGrpSpPr/>
              <p:nvPr/>
            </p:nvGrpSpPr>
            <p:grpSpPr>
              <a:xfrm>
                <a:off x="4572000" y="5445000"/>
                <a:ext cx="1007640" cy="360360"/>
                <a:chOff x="4572000" y="5445000"/>
                <a:chExt cx="1007640" cy="360360"/>
              </a:xfrm>
            </p:grpSpPr>
            <p:sp>
              <p:nvSpPr>
                <p:cNvPr id="618" name="Rectangle 50"/>
                <p:cNvSpPr/>
                <p:nvPr/>
              </p:nvSpPr>
              <p:spPr>
                <a:xfrm>
                  <a:off x="4572000" y="5445000"/>
                  <a:ext cx="1007640" cy="360000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  <p:sp>
              <p:nvSpPr>
                <p:cNvPr id="619" name="Line 51"/>
                <p:cNvSpPr/>
                <p:nvPr/>
              </p:nvSpPr>
              <p:spPr>
                <a:xfrm>
                  <a:off x="5292720" y="5445000"/>
                  <a:ext cx="360" cy="360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</p:grpSp>
          <p:sp>
            <p:nvSpPr>
              <p:cNvPr id="620" name="Text Box 52"/>
              <p:cNvSpPr/>
              <p:nvPr/>
            </p:nvSpPr>
            <p:spPr>
              <a:xfrm>
                <a:off x="5273640" y="5465880"/>
                <a:ext cx="3074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dk1"/>
                    </a:solidFill>
                    <a:latin typeface="Arial"/>
                  </a:rPr>
                  <a:t>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1" name="Group 53"/>
            <p:cNvGrpSpPr/>
            <p:nvPr/>
          </p:nvGrpSpPr>
          <p:grpSpPr>
            <a:xfrm>
              <a:off x="6300720" y="5445000"/>
              <a:ext cx="1009080" cy="384840"/>
              <a:chOff x="6300720" y="5445000"/>
              <a:chExt cx="1009080" cy="384840"/>
            </a:xfrm>
          </p:grpSpPr>
          <p:grpSp>
            <p:nvGrpSpPr>
              <p:cNvPr id="622" name="Group 54"/>
              <p:cNvGrpSpPr/>
              <p:nvPr/>
            </p:nvGrpSpPr>
            <p:grpSpPr>
              <a:xfrm>
                <a:off x="6300720" y="5445000"/>
                <a:ext cx="1007640" cy="360360"/>
                <a:chOff x="6300720" y="5445000"/>
                <a:chExt cx="1007640" cy="360360"/>
              </a:xfrm>
            </p:grpSpPr>
            <p:sp>
              <p:nvSpPr>
                <p:cNvPr id="623" name="Rectangle 55"/>
                <p:cNvSpPr/>
                <p:nvPr/>
              </p:nvSpPr>
              <p:spPr>
                <a:xfrm>
                  <a:off x="6300720" y="5445000"/>
                  <a:ext cx="1007640" cy="360000"/>
                </a:xfrm>
                <a:prstGeom prst="rect">
                  <a:avLst/>
                </a:prstGeom>
                <a:noFill/>
                <a:ln w="158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  <p:sp>
              <p:nvSpPr>
                <p:cNvPr id="624" name="Line 56"/>
                <p:cNvSpPr/>
                <p:nvPr/>
              </p:nvSpPr>
              <p:spPr>
                <a:xfrm>
                  <a:off x="7021440" y="5445000"/>
                  <a:ext cx="360" cy="36036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endParaRPr b="0" lang="pt-BR" sz="1800" spc="-1" strike="noStrike">
                    <a:solidFill>
                      <a:schemeClr val="dk1"/>
                    </a:solidFill>
                    <a:latin typeface="Arial"/>
                  </a:endParaRPr>
                </a:p>
              </p:txBody>
            </p:sp>
          </p:grpSp>
          <p:sp>
            <p:nvSpPr>
              <p:cNvPr id="625" name="Text Box 57"/>
              <p:cNvSpPr/>
              <p:nvPr/>
            </p:nvSpPr>
            <p:spPr>
              <a:xfrm>
                <a:off x="7002360" y="5465880"/>
                <a:ext cx="3074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chemeClr val="dk1"/>
                    </a:solidFill>
                    <a:latin typeface="Arial"/>
                  </a:rPr>
                  <a:t>0</a:t>
                </a:r>
                <a:endParaRPr b="0" lang="pt-B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26" name="Line 58"/>
            <p:cNvSpPr/>
            <p:nvPr/>
          </p:nvSpPr>
          <p:spPr>
            <a:xfrm>
              <a:off x="5580000" y="5661000"/>
              <a:ext cx="7207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7" name="Line 59"/>
            <p:cNvSpPr/>
            <p:nvPr/>
          </p:nvSpPr>
          <p:spPr>
            <a:xfrm flipH="1">
              <a:off x="4068720" y="5661000"/>
              <a:ext cx="5032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8" name="Line 60"/>
            <p:cNvSpPr/>
            <p:nvPr/>
          </p:nvSpPr>
          <p:spPr>
            <a:xfrm flipH="1">
              <a:off x="2484360" y="5661000"/>
              <a:ext cx="5760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29" name="Text Box 61"/>
            <p:cNvSpPr/>
            <p:nvPr/>
          </p:nvSpPr>
          <p:spPr>
            <a:xfrm>
              <a:off x="1547640" y="5445000"/>
              <a:ext cx="360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pt-BR" sz="1800" spc="-1" strike="noStrike">
                  <a:solidFill>
                    <a:schemeClr val="dk1"/>
                  </a:solidFill>
                  <a:latin typeface="Arial"/>
                </a:rPr>
                <a:t>a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Text Box 62"/>
            <p:cNvSpPr/>
            <p:nvPr/>
          </p:nvSpPr>
          <p:spPr>
            <a:xfrm>
              <a:off x="3276720" y="5445000"/>
              <a:ext cx="360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pt-BR" sz="1800" spc="-1" strike="noStrike">
                  <a:solidFill>
                    <a:schemeClr val="dk1"/>
                  </a:solidFill>
                  <a:latin typeface="Arial"/>
                </a:rPr>
                <a:t>h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Text Box 63"/>
            <p:cNvSpPr/>
            <p:nvPr/>
          </p:nvSpPr>
          <p:spPr>
            <a:xfrm>
              <a:off x="4788000" y="5445000"/>
              <a:ext cx="360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pt-BR" sz="1800" spc="-1" strike="noStrike">
                  <a:solidFill>
                    <a:schemeClr val="dk1"/>
                  </a:solidFill>
                  <a:latin typeface="Arial"/>
                </a:rPr>
                <a:t>c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2" name="Text Box 64"/>
            <p:cNvSpPr/>
            <p:nvPr/>
          </p:nvSpPr>
          <p:spPr>
            <a:xfrm>
              <a:off x="6516720" y="5445000"/>
              <a:ext cx="360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pt-BR" sz="1800" spc="-1" strike="noStrike">
                  <a:solidFill>
                    <a:schemeClr val="dk1"/>
                  </a:solidFill>
                  <a:latin typeface="Arial"/>
                </a:rPr>
                <a:t>d</a:t>
              </a:r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3" name="AutoShape 65"/>
            <p:cNvSpPr/>
            <p:nvPr/>
          </p:nvSpPr>
          <p:spPr>
            <a:xfrm>
              <a:off x="4427640" y="4797360"/>
              <a:ext cx="358560" cy="504360"/>
            </a:xfrm>
            <a:prstGeom prst="downArrow">
              <a:avLst>
                <a:gd name="adj1" fmla="val 50000"/>
                <a:gd name="adj2" fmla="val 35177"/>
              </a:avLst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34" name="Freeform 66"/>
            <p:cNvSpPr/>
            <p:nvPr/>
          </p:nvSpPr>
          <p:spPr>
            <a:xfrm>
              <a:off x="108000" y="5805360"/>
              <a:ext cx="8808840" cy="334440"/>
            </a:xfrm>
            <a:custGeom>
              <a:avLst/>
              <a:gdLst>
                <a:gd name="textAreaLeft" fmla="*/ 0 w 8808840"/>
                <a:gd name="textAreaRight" fmla="*/ 8809200 w 8808840"/>
                <a:gd name="textAreaTop" fmla="*/ 0 h 334440"/>
                <a:gd name="textAreaBottom" fmla="*/ 334800 h 334440"/>
              </a:gdLst>
              <a:ahLst/>
              <a:rect l="textAreaLeft" t="textAreaTop" r="textAreaRight" b="textAreaBottom"/>
              <a:pathLst>
                <a:path w="5549" h="211">
                  <a:moveTo>
                    <a:pt x="816" y="0"/>
                  </a:moveTo>
                  <a:cubicBezTo>
                    <a:pt x="408" y="75"/>
                    <a:pt x="0" y="151"/>
                    <a:pt x="680" y="181"/>
                  </a:cubicBezTo>
                  <a:cubicBezTo>
                    <a:pt x="1360" y="211"/>
                    <a:pt x="4249" y="211"/>
                    <a:pt x="4899" y="181"/>
                  </a:cubicBezTo>
                  <a:cubicBezTo>
                    <a:pt x="5549" y="151"/>
                    <a:pt x="4634" y="30"/>
                    <a:pt x="4581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lg" type="arrow" w="sm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4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0"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flt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0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1" repeatCount="indefinite">
                                  <p:stCondLst>
                                    <p:cond delay="0"/>
                                  </p:stCondLst>
                                  <p:endCondLst>
                                    <p:cond delay="0" evt="onNext"/>
                                  </p:endCondLst>
                                  <p:childTnLst>
                                    <p:set>
                                      <p:cBhvr>
                                        <p:cTn id="4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 from="(-#ppt_w/2)" to="(#ppt_x)">
                                      <p:cBhvr additive="repl">
                                        <p:cTn id="5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from="0" to="-1">
                                      <p:cBhvr additive="repl">
                                        <p:cTn id="52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3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calcmode="lin" valueType="num" by="(#ppt_h/3+#ppt_w*0.1)">
                                      <p:cBhvr additive="repl">
                                        <p:cTn id="54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3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 from="(-#ppt_w/2)" to="(#ppt_x)">
                                      <p:cBhvr additive="repl">
                                        <p:cTn id="5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 from="0" to="-1">
                                      <p:cBhvr additive="repl">
                                        <p:cTn id="58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9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calcmode="lin" valueType="num" by="(#ppt_h/3+#ppt_w*0.1)">
                                      <p:cBhvr additive="repl">
                                        <p:cTn id="60" dur="2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Alocação de Páginas Físicas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40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</a:rPr>
              <a:t>Quantas páginas o processo deve ter na memória física a cada instante?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</a:rPr>
              <a:t>Alocação local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</a:rPr>
              <a:t>Alocação global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Alocação de Páginas Físicas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762120" y="170028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</a:rPr>
              <a:t>Alocação local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Não afeta outros processos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Conjunto fixo de páginas por processo. Em caso de falta de página, escolhe-se uma destas para ser substituída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600" spc="-1" strike="noStrike">
                <a:solidFill>
                  <a:schemeClr val="dk1"/>
                </a:solidFill>
                <a:latin typeface="Arial"/>
              </a:rPr>
              <a:t>Problema: quantas páginas? (processos diferem muito entre si)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Ex: x% das páginas de cada processo em memória RAM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Depende da quantidade de RAM disponível para definir x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Alocação de Páginas Físicas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</a:rPr>
              <a:t>Alocação global</a:t>
            </a:r>
            <a:endParaRPr b="0" lang="pt-BR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81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900" spc="-1" strike="noStrike">
                <a:solidFill>
                  <a:schemeClr val="dk1"/>
                </a:solidFill>
                <a:latin typeface="Arial"/>
              </a:rPr>
              <a:t>Não distingue entre os processos na hora de escolher uma página vítima</a:t>
            </a:r>
            <a:endParaRPr b="0" lang="pt-BR" sz="29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81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900" spc="-1" strike="noStrike">
                <a:solidFill>
                  <a:schemeClr val="dk1"/>
                </a:solidFill>
                <a:latin typeface="Arial"/>
              </a:rPr>
              <a:t>Fato: processos de baixa prioridade ou que estão sendo pouco utilizados podem ser prejudicados (páginas enviadas para armazenamento secundário)</a:t>
            </a:r>
            <a:endParaRPr b="0" lang="pt-BR" sz="29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62120" y="404640"/>
            <a:ext cx="7695720" cy="112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Requisito - Compartilhamento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Permitir que vários processos acessem a mesma área de memória principal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É vantajoso, que :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processos que são executados em um mesmo programa acessem a mesma cópia do programa e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Processos que estão cooperando em uma mesma tarefa compartilhem acesso a uma mesma estrutura de dados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Deve permitir o compartilhamento sem comprometer o requisito de proteção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19"/>
              </a:spcBef>
              <a:buNone/>
            </a:pP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70000"/>
              </a:lnSpc>
              <a:spcBef>
                <a:spcPts val="479"/>
              </a:spcBef>
              <a:buNone/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marL="743040" indent="0">
              <a:lnSpc>
                <a:spcPct val="7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21"/>
              </a:spcBef>
              <a:buNone/>
              <a:tabLst>
                <a:tab algn="l" pos="0"/>
              </a:tabLst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21"/>
              </a:spcBef>
              <a:buNone/>
              <a:tabLst>
                <a:tab algn="l" pos="0"/>
              </a:tabLst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Thrashing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en-US" sz="3100" spc="-1" strike="noStrike">
                <a:solidFill>
                  <a:schemeClr val="dk1"/>
                </a:solidFill>
                <a:latin typeface="Arial"/>
              </a:rPr>
              <a:t>Se um processo tem poucos frames de página para operar, sua taxa de </a:t>
            </a:r>
            <a:r>
              <a:rPr b="0" i="1" lang="en-US" sz="3100" spc="-1" strike="noStrike">
                <a:solidFill>
                  <a:schemeClr val="dk1"/>
                </a:solidFill>
                <a:latin typeface="Arial"/>
              </a:rPr>
              <a:t>page faults</a:t>
            </a:r>
            <a:r>
              <a:rPr b="0" lang="en-US" sz="3100" spc="-1" strike="noStrike">
                <a:solidFill>
                  <a:schemeClr val="dk1"/>
                </a:solidFill>
                <a:latin typeface="Arial"/>
              </a:rPr>
              <a:t> é alta.  Isto ocasiona: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1" lang="en-US" sz="2600" spc="-1" strike="noStrike">
                <a:solidFill>
                  <a:schemeClr val="dk1"/>
                </a:solidFill>
                <a:latin typeface="Arial"/>
              </a:rPr>
              <a:t>Má utilização da CPU</a:t>
            </a:r>
            <a:endParaRPr b="0" lang="pt-BR" sz="26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1" lang="en-US" sz="3100" spc="-1" strike="noStrike">
                <a:solidFill>
                  <a:schemeClr val="dk1"/>
                </a:solidFill>
                <a:latin typeface="Arial"/>
              </a:rPr>
              <a:t>Thrashing</a:t>
            </a:r>
            <a:r>
              <a:rPr b="0" lang="en-US" sz="31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3100" spc="-1" strike="noStrike">
                <a:solidFill>
                  <a:schemeClr val="dk1"/>
                </a:solidFill>
                <a:latin typeface="Symbol"/>
              </a:rPr>
              <a:t></a:t>
            </a:r>
            <a:r>
              <a:rPr b="0" lang="en-US" sz="3100" spc="-1" strike="noStrike">
                <a:solidFill>
                  <a:schemeClr val="dk1"/>
                </a:solidFill>
                <a:latin typeface="Arial"/>
              </a:rPr>
              <a:t> processo gasta mais tempo fazendo </a:t>
            </a:r>
            <a:r>
              <a:rPr b="0" i="1" lang="en-US" sz="3100" spc="-1" strike="noStrike">
                <a:solidFill>
                  <a:schemeClr val="dk1"/>
                </a:solidFill>
                <a:latin typeface="Arial"/>
              </a:rPr>
              <a:t>swap in</a:t>
            </a:r>
            <a:r>
              <a:rPr b="0" lang="en-US" sz="3100" spc="-1" strike="noStrike">
                <a:solidFill>
                  <a:schemeClr val="dk1"/>
                </a:solidFill>
                <a:latin typeface="Arial"/>
              </a:rPr>
              <a:t> e </a:t>
            </a:r>
            <a:r>
              <a:rPr b="0" i="1" lang="en-US" sz="3100" spc="-1" strike="noStrike">
                <a:solidFill>
                  <a:schemeClr val="dk1"/>
                </a:solidFill>
                <a:latin typeface="Arial"/>
              </a:rPr>
              <a:t>swap out</a:t>
            </a:r>
            <a:r>
              <a:rPr b="0" lang="en-US" sz="3100" spc="-1" strike="noStrike">
                <a:solidFill>
                  <a:schemeClr val="dk1"/>
                </a:solidFill>
                <a:latin typeface="Arial"/>
              </a:rPr>
              <a:t> de páginas do que realizando suas operações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Thrashing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644" name="Object 3"/>
          <p:cNvGraphicFramePr/>
          <p:nvPr/>
        </p:nvGraphicFramePr>
        <p:xfrm>
          <a:off x="1763640" y="1773360"/>
          <a:ext cx="5376600" cy="3128760"/>
        </p:xfrm>
        <a:graphic>
          <a:graphicData uri="http://schemas.openxmlformats.org/presentationml/2006/ole">
            <p:oleObj progId="Paint.Picture" r:id="rId1" spid="">
              <p:embed/>
              <p:pic>
                <p:nvPicPr>
                  <p:cNvPr id="645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763640" y="1773360"/>
                    <a:ext cx="5376600" cy="3128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646" name="Text Box 4"/>
          <p:cNvSpPr/>
          <p:nvPr/>
        </p:nvSpPr>
        <p:spPr>
          <a:xfrm>
            <a:off x="1116000" y="5084640"/>
            <a:ext cx="72007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1" lang="pt-BR" sz="1600" spc="-1" strike="noStrike">
                <a:solidFill>
                  <a:schemeClr val="dk1"/>
                </a:solidFill>
                <a:latin typeface="Arial"/>
              </a:rPr>
              <a:t>Aumentando o número de processos na memória, diminui o número de páginas físicas que cada um recebe. O funcionamento do sistema pode chegar a um ponto em que a UCP não tem o que executar, pois todos os processos ficam bloqueados esperando por busca de página no disco.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400" spc="-1" strike="noStrike">
                <a:solidFill>
                  <a:schemeClr val="dk2"/>
                </a:solidFill>
                <a:latin typeface="Arial Black"/>
              </a:rPr>
              <a:t>Working set</a:t>
            </a:r>
            <a:br>
              <a:rPr sz="3400"/>
            </a:br>
            <a:endParaRPr b="0" lang="pt-BR" sz="3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O </a:t>
            </a:r>
            <a:r>
              <a:rPr b="1" i="1" lang="pt-BR" sz="3100" spc="-1" strike="noStrike">
                <a:solidFill>
                  <a:schemeClr val="dk1"/>
                </a:solidFill>
                <a:latin typeface="Arial"/>
              </a:rPr>
              <a:t>working set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 de um processo no tempo </a:t>
            </a:r>
            <a:r>
              <a:rPr b="1" lang="pt-BR" sz="31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, para um período de observação (ou janela temporal) </a:t>
            </a:r>
            <a:r>
              <a:rPr b="1" lang="el-GR" sz="3100" spc="-1" strike="noStrike">
                <a:solidFill>
                  <a:schemeClr val="dk1"/>
                </a:solidFill>
                <a:latin typeface="Arial"/>
              </a:rPr>
              <a:t>τ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, é definido como o conjunto das páginas que o processo refere no intervalo de tempo (</a:t>
            </a:r>
            <a:r>
              <a:rPr b="1" lang="pt-BR" sz="31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-</a:t>
            </a:r>
            <a:r>
              <a:rPr b="1" lang="el-GR" sz="3100" spc="-1" strike="noStrike">
                <a:solidFill>
                  <a:schemeClr val="dk1"/>
                </a:solidFill>
                <a:latin typeface="Arial"/>
              </a:rPr>
              <a:t>τ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; </a:t>
            </a:r>
            <a:r>
              <a:rPr b="1" lang="pt-BR" sz="31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0" lang="pt-BR" sz="3100" spc="-1" strike="noStrike">
                <a:solidFill>
                  <a:schemeClr val="dk1"/>
                </a:solidFill>
                <a:latin typeface="Arial"/>
              </a:rPr>
              <a:t>) </a:t>
            </a:r>
            <a:endParaRPr b="0" lang="pt-BR" sz="31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chemeClr val="dk2"/>
                </a:solidFill>
                <a:latin typeface="Arial Black"/>
              </a:rPr>
              <a:t>Working set</a:t>
            </a:r>
            <a:br>
              <a:rPr sz="3000"/>
            </a:br>
            <a:r>
              <a:rPr b="0" lang="pt-BR" sz="2000" spc="-1" strike="noStrike">
                <a:solidFill>
                  <a:schemeClr val="dk2"/>
                </a:solidFill>
                <a:latin typeface="Arial Black"/>
              </a:rPr>
              <a:t>Algoritmo FFP (Freqüência de Falta de Páginas)</a:t>
            </a:r>
            <a:endParaRPr b="0" lang="pt-BR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São utilizados 3 parâmetros de configuração: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tax_max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,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tax_min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e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período de contabili-zação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de </a:t>
            </a:r>
            <a:r>
              <a:rPr b="0" i="1" lang="pt-BR" sz="2700" spc="-1" strike="noStrike">
                <a:solidFill>
                  <a:schemeClr val="dk1"/>
                </a:solidFill>
                <a:latin typeface="Arial"/>
              </a:rPr>
              <a:t>page faults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. 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Seja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x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o número de </a:t>
            </a:r>
            <a:r>
              <a:rPr b="0" i="1" lang="pt-BR" sz="2700" spc="-1" strike="noStrike">
                <a:solidFill>
                  <a:schemeClr val="dk1"/>
                </a:solidFill>
                <a:latin typeface="Arial"/>
              </a:rPr>
              <a:t>page faults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geradas pelo processo no período de contabilização: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Se  </a:t>
            </a: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x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 &gt; </a:t>
            </a: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tax_max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, o SO aloca mais páginas físicas para esse processo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3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Se x &lt; </a:t>
            </a: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tax_min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, o SO libera algumas páginas físicas desse processo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  <a:p>
            <a:pPr marL="74304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As páginas liberadas são inseridas na </a:t>
            </a:r>
            <a:r>
              <a:rPr b="1" lang="pt-BR" sz="2200" spc="-1" strike="noStrike">
                <a:solidFill>
                  <a:schemeClr val="dk1"/>
                </a:solidFill>
                <a:latin typeface="Arial"/>
              </a:rPr>
              <a:t>lista de páginas físicas livres</a:t>
            </a:r>
            <a:r>
              <a:rPr b="0" lang="pt-BR" sz="2200" spc="-1" strike="noStrike">
                <a:solidFill>
                  <a:schemeClr val="dk1"/>
                </a:solidFill>
                <a:latin typeface="Arial"/>
              </a:rPr>
              <a:t> do sistema.</a:t>
            </a:r>
            <a:endParaRPr b="0" lang="pt-BR" sz="22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762120" y="533520"/>
            <a:ext cx="76957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300" spc="-1" strike="noStrike">
                <a:solidFill>
                  <a:schemeClr val="dk2"/>
                </a:solidFill>
                <a:latin typeface="Arial Black"/>
              </a:rPr>
              <a:t>Desempenho da paginação por demanda</a:t>
            </a:r>
            <a:endParaRPr b="0" lang="pt-BR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762120" y="1905120"/>
            <a:ext cx="76957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0" algn="ctr">
              <a:lnSpc>
                <a:spcPct val="150000"/>
              </a:lnSpc>
              <a:spcBef>
                <a:spcPts val="541"/>
              </a:spcBef>
              <a:buNone/>
              <a:tabLst>
                <a:tab algn="l" pos="0"/>
              </a:tabLst>
            </a:pP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1" lang="pt-BR" sz="2700" spc="-1" strike="noStrike" baseline="-25000">
                <a:solidFill>
                  <a:schemeClr val="dk1"/>
                </a:solidFill>
                <a:latin typeface="Arial"/>
              </a:rPr>
              <a:t>e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 = (1-p) * t</a:t>
            </a:r>
            <a:r>
              <a:rPr b="1" lang="pt-BR" sz="2700" spc="-1" strike="noStrike" baseline="-25000">
                <a:solidFill>
                  <a:schemeClr val="dk1"/>
                </a:solidFill>
                <a:latin typeface="Arial"/>
              </a:rPr>
              <a:t>am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 + p * t</a:t>
            </a:r>
            <a:r>
              <a:rPr b="1" lang="pt-BR" sz="2700" spc="-1" strike="noStrike" baseline="-25000">
                <a:solidFill>
                  <a:schemeClr val="dk1"/>
                </a:solidFill>
                <a:latin typeface="Arial"/>
              </a:rPr>
              <a:t>tf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onde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p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é a taxa de </a:t>
            </a:r>
            <a:r>
              <a:rPr b="0" i="1" lang="pt-BR" sz="2700" spc="-1" strike="noStrike">
                <a:solidFill>
                  <a:schemeClr val="dk1"/>
                </a:solidFill>
                <a:latin typeface="Arial"/>
              </a:rPr>
              <a:t>page faults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,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1" lang="pt-BR" sz="2700" spc="-1" strike="noStrike" baseline="-25000">
                <a:solidFill>
                  <a:schemeClr val="dk1"/>
                </a:solidFill>
                <a:latin typeface="Arial"/>
              </a:rPr>
              <a:t>am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é o tempo médio de acesso à memória principal quando não ocorre </a:t>
            </a:r>
            <a:r>
              <a:rPr b="0" i="1" lang="pt-BR" sz="2700" spc="-1" strike="noStrike">
                <a:solidFill>
                  <a:schemeClr val="dk1"/>
                </a:solidFill>
                <a:latin typeface="Arial"/>
              </a:rPr>
              <a:t>page fault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e </a:t>
            </a: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1" lang="pt-BR" sz="2700" spc="-1" strike="noStrike" baseline="-25000">
                <a:solidFill>
                  <a:schemeClr val="dk1"/>
                </a:solidFill>
                <a:latin typeface="Arial"/>
              </a:rPr>
              <a:t>tf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é o tempo médio necessário para o tratamento completo de uma falta de página 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41"/>
              </a:spcBef>
              <a:buClr>
                <a:srgbClr val="cccc99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700" spc="-1" strike="noStrike">
                <a:solidFill>
                  <a:schemeClr val="dk1"/>
                </a:solidFill>
                <a:latin typeface="Arial"/>
              </a:rPr>
              <a:t>t</a:t>
            </a:r>
            <a:r>
              <a:rPr b="1" lang="pt-BR" sz="2700" spc="-1" strike="noStrike" baseline="-25000">
                <a:solidFill>
                  <a:schemeClr val="dk1"/>
                </a:solidFill>
                <a:latin typeface="Arial"/>
              </a:rPr>
              <a:t>e</a:t>
            </a:r>
            <a:r>
              <a:rPr b="0" lang="pt-BR" sz="2700" spc="-1" strike="noStrike">
                <a:solidFill>
                  <a:schemeClr val="dk1"/>
                </a:solidFill>
                <a:latin typeface="Arial"/>
              </a:rPr>
              <a:t> é o tempo efetivo de acesso à memória</a:t>
            </a:r>
            <a:endParaRPr b="0" lang="pt-BR" sz="27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304920"/>
            <a:ext cx="8076960" cy="91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400" spc="-1" strike="noStrike">
                <a:solidFill>
                  <a:schemeClr val="dk2"/>
                </a:solidFill>
                <a:latin typeface="Arial Black"/>
              </a:rPr>
              <a:t>Requisitos - Organização Lógica</a:t>
            </a:r>
            <a:endParaRPr b="0" lang="pt-BR" sz="3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324000" y="1690560"/>
            <a:ext cx="8496000" cy="4546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479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Capacidade de manipular com programas e dados do usuário organizado em módulos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Memória -&gt; seqüências de Bytes e palavras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pt-BR" sz="1800" spc="-1" strike="noStrike">
                <a:solidFill>
                  <a:schemeClr val="dk1"/>
                </a:solidFill>
                <a:latin typeface="Arial"/>
              </a:rPr>
              <a:t>Programas -&gt; módulos</a:t>
            </a:r>
            <a:endParaRPr b="0" lang="pt-BR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cccc99"/>
              </a:buClr>
              <a:buSzPct val="70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</a:rPr>
              <a:t>Vantagens:</a:t>
            </a: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Módulo podem ser escritos e compilados independentemente, as referencias de um módulo para o outro são resolvidas em tempo de execução;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Com um overhead adicional, diferentes graus de proteção (read only, execute only) podem ser dados para diferentes módulos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97cdcc"/>
              </a:buClr>
              <a:buSzPct val="150000"/>
              <a:buFont typeface="Symbol" charset="2"/>
              <a:buChar char=""/>
            </a:pPr>
            <a:r>
              <a:rPr b="0" lang="pt-BR" sz="2400" spc="-1" strike="noStrike">
                <a:solidFill>
                  <a:schemeClr val="dk1"/>
                </a:solidFill>
                <a:latin typeface="Arial"/>
              </a:rPr>
              <a:t>É possível introduzir mecanismo de compartilhamento entre módulos</a:t>
            </a:r>
            <a:endParaRPr b="0" lang="pt-BR" sz="24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70000"/>
              </a:lnSpc>
              <a:spcBef>
                <a:spcPts val="400"/>
              </a:spcBef>
              <a:buNone/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marL="743040" indent="0">
              <a:lnSpc>
                <a:spcPct val="7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pt-BR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stúdio">
  <a:themeElements>
    <a:clrScheme name="Estú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Estú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3540</TotalTime>
  <Application>LibreOffice/7.6.1.2$Windows_X86_64 LibreOffice_project/f5defcebd022c5bc36bbb79be232cb6926d8f674</Application>
  <AppVersion>15.0000</AppVersion>
  <Words>3787</Words>
  <Paragraphs>492</Paragraphs>
  <Company>gurk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2003-03-20T14:50:56Z</dcterms:created>
  <dc:creator>luisfs</dc:creator>
  <dc:description/>
  <dc:language>pt-BR</dc:language>
  <cp:lastModifiedBy/>
  <dcterms:modified xsi:type="dcterms:W3CDTF">2023-11-02T11:19:44Z</dcterms:modified>
  <cp:revision>152</cp:revision>
  <dc:subject/>
  <dc:title>Gerência de Memória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15</vt:i4>
  </property>
  <property fmtid="{D5CDD505-2E9C-101B-9397-08002B2CF9AE}" pid="3" name="Notes">
    <vt:i4>4</vt:i4>
  </property>
  <property fmtid="{D5CDD505-2E9C-101B-9397-08002B2CF9AE}" pid="4" name="PresentationFormat">
    <vt:lpwstr>Apresentação na tela (4:3)</vt:lpwstr>
  </property>
  <property fmtid="{D5CDD505-2E9C-101B-9397-08002B2CF9AE}" pid="5" name="Slides">
    <vt:i4>84</vt:i4>
  </property>
</Properties>
</file>