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</p:sldIdLst>
  <p:sldSz cy="6858000" cx="9144000"/>
  <p:notesSz cx="6881800" cy="9296400"/>
  <p:embeddedFontLst>
    <p:embeddedFont>
      <p:font typeface="Noto Sans Symbols"/>
      <p:regular r:id="rId120"/>
      <p:bold r:id="rId1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2" roundtripDataSignature="AMtx7mh7beAMxauOuXfv/LbL9XKWAsY9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964C79-D0C0-4E6A-8CCD-042CDAD1C91B}">
  <a:tblStyle styleId="{60964C79-D0C0-4E6A-8CCD-042CDAD1C91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121" Type="http://schemas.openxmlformats.org/officeDocument/2006/relationships/font" Target="fonts/NotoSansSymbols-bold.fntdata"/><Relationship Id="rId25" Type="http://schemas.openxmlformats.org/officeDocument/2006/relationships/slide" Target="slides/slide18.xml"/><Relationship Id="rId120" Type="http://schemas.openxmlformats.org/officeDocument/2006/relationships/font" Target="fonts/NotoSansSymbols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22" Type="http://customschemas.google.com/relationships/presentationmetadata" Target="metadata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/>
          <p:nvPr>
            <p:ph idx="2" type="sldImg"/>
          </p:nvPr>
        </p:nvSpPr>
        <p:spPr>
          <a:xfrm>
            <a:off x="1117440" y="696960"/>
            <a:ext cx="4647960" cy="3485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:notes"/>
          <p:cNvSpPr txBox="1"/>
          <p:nvPr>
            <p:ph idx="12" type="sldNum"/>
          </p:nvPr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:notes"/>
          <p:cNvSpPr txBox="1"/>
          <p:nvPr>
            <p:ph idx="10" type="dt"/>
          </p:nvPr>
        </p:nvSpPr>
        <p:spPr>
          <a:xfrm>
            <a:off x="3898080" y="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8/22/2012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:notes"/>
          <p:cNvSpPr txBox="1"/>
          <p:nvPr>
            <p:ph idx="11" type="ftr"/>
          </p:nvPr>
        </p:nvSpPr>
        <p:spPr>
          <a:xfrm>
            <a:off x="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:notes"/>
          <p:cNvSpPr txBox="1"/>
          <p:nvPr>
            <p:ph idx="3" type="hdr"/>
          </p:nvPr>
        </p:nvSpPr>
        <p:spPr>
          <a:xfrm>
            <a:off x="0" y="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en-US" sz="12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Christo Wilson</a:t>
            </a:r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6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p10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10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0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10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10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p10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10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p10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5" name="Google Shape;3135;p10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9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10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1" name="Google Shape;3161;p10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p10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8" name="Google Shape;3188;p10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2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10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4" name="Google Shape;3214;p10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4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p10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6" name="Google Shape;3236;p10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7" name="Shape 3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p10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9" name="Google Shape;3289;p10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2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p10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4" name="Google Shape;3344;p10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9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1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1" name="Google Shape;3351;p1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p1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8" name="Google Shape;3358;p1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3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p1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5" name="Google Shape;3365;p1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8:notes"/>
          <p:cNvSpPr/>
          <p:nvPr>
            <p:ph idx="2" type="sldImg"/>
          </p:nvPr>
        </p:nvSpPr>
        <p:spPr>
          <a:xfrm>
            <a:off x="1117440" y="696960"/>
            <a:ext cx="4647960" cy="3485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18:notes"/>
          <p:cNvSpPr txBox="1"/>
          <p:nvPr>
            <p:ph idx="1"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8:notes"/>
          <p:cNvSpPr txBox="1"/>
          <p:nvPr>
            <p:ph idx="3" type="hdr"/>
          </p:nvPr>
        </p:nvSpPr>
        <p:spPr>
          <a:xfrm>
            <a:off x="0" y="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en-US" sz="12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Christo Wilson</a:t>
            </a:r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18:notes"/>
          <p:cNvSpPr txBox="1"/>
          <p:nvPr>
            <p:ph idx="10" type="dt"/>
          </p:nvPr>
        </p:nvSpPr>
        <p:spPr>
          <a:xfrm>
            <a:off x="3898080" y="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8/22/2012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18:notes"/>
          <p:cNvSpPr txBox="1"/>
          <p:nvPr>
            <p:ph idx="11" type="ftr"/>
          </p:nvPr>
        </p:nvSpPr>
        <p:spPr>
          <a:xfrm>
            <a:off x="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18:notes"/>
          <p:cNvSpPr txBox="1"/>
          <p:nvPr>
            <p:ph idx="12" type="sldNum"/>
          </p:nvPr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3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3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3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0:notes"/>
          <p:cNvSpPr/>
          <p:nvPr>
            <p:ph idx="2" type="sldImg"/>
          </p:nvPr>
        </p:nvSpPr>
        <p:spPr>
          <a:xfrm>
            <a:off x="1117440" y="696960"/>
            <a:ext cx="4647960" cy="3485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1" name="Google Shape;1421;p40:notes"/>
          <p:cNvSpPr txBox="1"/>
          <p:nvPr>
            <p:ph idx="1"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40:notes"/>
          <p:cNvSpPr txBox="1"/>
          <p:nvPr>
            <p:ph idx="3" type="hdr"/>
          </p:nvPr>
        </p:nvSpPr>
        <p:spPr>
          <a:xfrm>
            <a:off x="0" y="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en-US" sz="12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Christo Wilson</a:t>
            </a:r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40:notes"/>
          <p:cNvSpPr txBox="1"/>
          <p:nvPr>
            <p:ph idx="10" type="dt"/>
          </p:nvPr>
        </p:nvSpPr>
        <p:spPr>
          <a:xfrm>
            <a:off x="3898080" y="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8/22/2012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4" name="Google Shape;1424;p40:notes"/>
          <p:cNvSpPr txBox="1"/>
          <p:nvPr>
            <p:ph idx="11" type="ftr"/>
          </p:nvPr>
        </p:nvSpPr>
        <p:spPr>
          <a:xfrm>
            <a:off x="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5" name="Google Shape;1425;p40:notes"/>
          <p:cNvSpPr txBox="1"/>
          <p:nvPr>
            <p:ph idx="12" type="sldNum"/>
          </p:nvPr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4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4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4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4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4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9:notes"/>
          <p:cNvSpPr/>
          <p:nvPr>
            <p:ph idx="2" type="sldImg"/>
          </p:nvPr>
        </p:nvSpPr>
        <p:spPr>
          <a:xfrm>
            <a:off x="1117440" y="696960"/>
            <a:ext cx="4647960" cy="3485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5" name="Google Shape;1745;p49:notes"/>
          <p:cNvSpPr txBox="1"/>
          <p:nvPr>
            <p:ph idx="1"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49:notes"/>
          <p:cNvSpPr txBox="1"/>
          <p:nvPr>
            <p:ph idx="3" type="hdr"/>
          </p:nvPr>
        </p:nvSpPr>
        <p:spPr>
          <a:xfrm>
            <a:off x="0" y="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en-US" sz="12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Christo Wilson</a:t>
            </a:r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7" name="Google Shape;1747;p49:notes"/>
          <p:cNvSpPr txBox="1"/>
          <p:nvPr>
            <p:ph idx="10" type="dt"/>
          </p:nvPr>
        </p:nvSpPr>
        <p:spPr>
          <a:xfrm>
            <a:off x="3898080" y="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8/22/2012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8" name="Google Shape;1748;p49:notes"/>
          <p:cNvSpPr txBox="1"/>
          <p:nvPr>
            <p:ph idx="11" type="ftr"/>
          </p:nvPr>
        </p:nvSpPr>
        <p:spPr>
          <a:xfrm>
            <a:off x="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9" name="Google Shape;1749;p49:notes"/>
          <p:cNvSpPr txBox="1"/>
          <p:nvPr>
            <p:ph idx="12" type="sldNum"/>
          </p:nvPr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5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5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5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5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5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5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5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5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5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5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5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5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5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5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5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5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5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6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6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6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6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6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6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6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6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6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6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6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6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6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6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67:notes"/>
          <p:cNvSpPr/>
          <p:nvPr>
            <p:ph idx="2" type="sldImg"/>
          </p:nvPr>
        </p:nvSpPr>
        <p:spPr>
          <a:xfrm>
            <a:off x="1117440" y="696960"/>
            <a:ext cx="4647960" cy="34858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1" name="Google Shape;2331;p67:notes"/>
          <p:cNvSpPr txBox="1"/>
          <p:nvPr>
            <p:ph idx="1"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2160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67:notes"/>
          <p:cNvSpPr txBox="1"/>
          <p:nvPr>
            <p:ph idx="3" type="hdr"/>
          </p:nvPr>
        </p:nvSpPr>
        <p:spPr>
          <a:xfrm>
            <a:off x="0" y="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en-US" sz="12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Christo Wilson</a:t>
            </a:r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3" name="Google Shape;2333;p67:notes"/>
          <p:cNvSpPr txBox="1"/>
          <p:nvPr>
            <p:ph idx="10" type="dt"/>
          </p:nvPr>
        </p:nvSpPr>
        <p:spPr>
          <a:xfrm>
            <a:off x="3898080" y="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8/22/2012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4" name="Google Shape;2334;p67:notes"/>
          <p:cNvSpPr txBox="1"/>
          <p:nvPr>
            <p:ph idx="11" type="ftr"/>
          </p:nvPr>
        </p:nvSpPr>
        <p:spPr>
          <a:xfrm>
            <a:off x="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5" name="Google Shape;2335;p67:notes"/>
          <p:cNvSpPr txBox="1"/>
          <p:nvPr>
            <p:ph idx="12" type="sldNum"/>
          </p:nvPr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500" spcFirstLastPara="1" rIns="92500" wrap="square" tIns="460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6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6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6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6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7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7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7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7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7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7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7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7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7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7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7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7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7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7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7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7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7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7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p7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7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p8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8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8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8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8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8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5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p8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8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8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8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8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8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p8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8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8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8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8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8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p8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3" name="Google Shape;2953;p8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9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8" name="Google Shape;2978;p9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9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5" name="Google Shape;2985;p9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0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9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9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Google Shape;2998;p9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9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9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9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8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9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9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Google Shape;3035;p9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9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9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9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9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9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9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9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4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4"/>
          <p:cNvSpPr txBox="1"/>
          <p:nvPr>
            <p:ph idx="1" type="subTitle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7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7"/>
          <p:cNvSpPr txBox="1"/>
          <p:nvPr>
            <p:ph idx="1" type="body"/>
          </p:nvPr>
        </p:nvSpPr>
        <p:spPr>
          <a:xfrm>
            <a:off x="238680" y="1153080"/>
            <a:ext cx="86796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7"/>
          <p:cNvSpPr txBox="1"/>
          <p:nvPr>
            <p:ph idx="2" type="body"/>
          </p:nvPr>
        </p:nvSpPr>
        <p:spPr>
          <a:xfrm>
            <a:off x="238680" y="3854880"/>
            <a:ext cx="86796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2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8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8"/>
          <p:cNvSpPr txBox="1"/>
          <p:nvPr>
            <p:ph idx="1" type="body"/>
          </p:nvPr>
        </p:nvSpPr>
        <p:spPr>
          <a:xfrm>
            <a:off x="23868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8"/>
          <p:cNvSpPr txBox="1"/>
          <p:nvPr>
            <p:ph idx="2" type="body"/>
          </p:nvPr>
        </p:nvSpPr>
        <p:spPr>
          <a:xfrm>
            <a:off x="468612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8"/>
          <p:cNvSpPr txBox="1"/>
          <p:nvPr>
            <p:ph idx="3" type="body"/>
          </p:nvPr>
        </p:nvSpPr>
        <p:spPr>
          <a:xfrm>
            <a:off x="238680" y="38548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8"/>
          <p:cNvSpPr txBox="1"/>
          <p:nvPr>
            <p:ph idx="4" type="body"/>
          </p:nvPr>
        </p:nvSpPr>
        <p:spPr>
          <a:xfrm>
            <a:off x="4686120" y="38548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2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9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9"/>
          <p:cNvSpPr txBox="1"/>
          <p:nvPr>
            <p:ph idx="1" type="body"/>
          </p:nvPr>
        </p:nvSpPr>
        <p:spPr>
          <a:xfrm>
            <a:off x="238680" y="11530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9"/>
          <p:cNvSpPr txBox="1"/>
          <p:nvPr>
            <p:ph idx="2" type="body"/>
          </p:nvPr>
        </p:nvSpPr>
        <p:spPr>
          <a:xfrm>
            <a:off x="3173400" y="11530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9"/>
          <p:cNvSpPr txBox="1"/>
          <p:nvPr>
            <p:ph idx="3" type="body"/>
          </p:nvPr>
        </p:nvSpPr>
        <p:spPr>
          <a:xfrm>
            <a:off x="6108120" y="11530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9"/>
          <p:cNvSpPr txBox="1"/>
          <p:nvPr>
            <p:ph idx="4" type="body"/>
          </p:nvPr>
        </p:nvSpPr>
        <p:spPr>
          <a:xfrm>
            <a:off x="238680" y="38548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9"/>
          <p:cNvSpPr txBox="1"/>
          <p:nvPr>
            <p:ph idx="5" type="body"/>
          </p:nvPr>
        </p:nvSpPr>
        <p:spPr>
          <a:xfrm>
            <a:off x="3173400" y="38548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9"/>
          <p:cNvSpPr txBox="1"/>
          <p:nvPr>
            <p:ph idx="6" type="body"/>
          </p:nvPr>
        </p:nvSpPr>
        <p:spPr>
          <a:xfrm>
            <a:off x="6108120" y="38548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2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0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0"/>
          <p:cNvSpPr txBox="1"/>
          <p:nvPr>
            <p:ph idx="1" type="subTitle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3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1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1"/>
          <p:cNvSpPr txBox="1"/>
          <p:nvPr>
            <p:ph idx="1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3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2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2"/>
          <p:cNvSpPr txBox="1"/>
          <p:nvPr>
            <p:ph idx="1" type="body"/>
          </p:nvPr>
        </p:nvSpPr>
        <p:spPr>
          <a:xfrm>
            <a:off x="238680" y="1153080"/>
            <a:ext cx="42354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2"/>
          <p:cNvSpPr txBox="1"/>
          <p:nvPr>
            <p:ph idx="2" type="body"/>
          </p:nvPr>
        </p:nvSpPr>
        <p:spPr>
          <a:xfrm>
            <a:off x="4686120" y="1153080"/>
            <a:ext cx="42354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3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3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3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4"/>
          <p:cNvSpPr txBox="1"/>
          <p:nvPr>
            <p:ph idx="1" type="subTitle"/>
          </p:nvPr>
        </p:nvSpPr>
        <p:spPr>
          <a:xfrm>
            <a:off x="457200" y="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3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5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5"/>
          <p:cNvSpPr txBox="1"/>
          <p:nvPr>
            <p:ph idx="1" type="body"/>
          </p:nvPr>
        </p:nvSpPr>
        <p:spPr>
          <a:xfrm>
            <a:off x="23868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5"/>
          <p:cNvSpPr txBox="1"/>
          <p:nvPr>
            <p:ph idx="2" type="body"/>
          </p:nvPr>
        </p:nvSpPr>
        <p:spPr>
          <a:xfrm>
            <a:off x="4686120" y="1153080"/>
            <a:ext cx="42354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5"/>
          <p:cNvSpPr txBox="1"/>
          <p:nvPr>
            <p:ph idx="3" type="body"/>
          </p:nvPr>
        </p:nvSpPr>
        <p:spPr>
          <a:xfrm>
            <a:off x="238680" y="38548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3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3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3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1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6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36"/>
          <p:cNvSpPr txBox="1"/>
          <p:nvPr>
            <p:ph idx="1" type="body"/>
          </p:nvPr>
        </p:nvSpPr>
        <p:spPr>
          <a:xfrm>
            <a:off x="238680" y="1153080"/>
            <a:ext cx="42354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6"/>
          <p:cNvSpPr txBox="1"/>
          <p:nvPr>
            <p:ph idx="2" type="body"/>
          </p:nvPr>
        </p:nvSpPr>
        <p:spPr>
          <a:xfrm>
            <a:off x="468612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36"/>
          <p:cNvSpPr txBox="1"/>
          <p:nvPr>
            <p:ph idx="3" type="body"/>
          </p:nvPr>
        </p:nvSpPr>
        <p:spPr>
          <a:xfrm>
            <a:off x="4686120" y="38548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3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3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3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7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37"/>
          <p:cNvSpPr txBox="1"/>
          <p:nvPr>
            <p:ph idx="1" type="body"/>
          </p:nvPr>
        </p:nvSpPr>
        <p:spPr>
          <a:xfrm>
            <a:off x="23868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7"/>
          <p:cNvSpPr txBox="1"/>
          <p:nvPr>
            <p:ph idx="2" type="body"/>
          </p:nvPr>
        </p:nvSpPr>
        <p:spPr>
          <a:xfrm>
            <a:off x="468612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37"/>
          <p:cNvSpPr txBox="1"/>
          <p:nvPr>
            <p:ph idx="3" type="body"/>
          </p:nvPr>
        </p:nvSpPr>
        <p:spPr>
          <a:xfrm>
            <a:off x="238680" y="3854880"/>
            <a:ext cx="86796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3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3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3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8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38"/>
          <p:cNvSpPr txBox="1"/>
          <p:nvPr>
            <p:ph idx="1" type="body"/>
          </p:nvPr>
        </p:nvSpPr>
        <p:spPr>
          <a:xfrm>
            <a:off x="238680" y="1153080"/>
            <a:ext cx="86796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38"/>
          <p:cNvSpPr txBox="1"/>
          <p:nvPr>
            <p:ph idx="2" type="body"/>
          </p:nvPr>
        </p:nvSpPr>
        <p:spPr>
          <a:xfrm>
            <a:off x="238680" y="3854880"/>
            <a:ext cx="86796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3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3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9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39"/>
          <p:cNvSpPr txBox="1"/>
          <p:nvPr>
            <p:ph idx="1" type="body"/>
          </p:nvPr>
        </p:nvSpPr>
        <p:spPr>
          <a:xfrm>
            <a:off x="23868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9"/>
          <p:cNvSpPr txBox="1"/>
          <p:nvPr>
            <p:ph idx="2" type="body"/>
          </p:nvPr>
        </p:nvSpPr>
        <p:spPr>
          <a:xfrm>
            <a:off x="468612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9"/>
          <p:cNvSpPr txBox="1"/>
          <p:nvPr>
            <p:ph idx="3" type="body"/>
          </p:nvPr>
        </p:nvSpPr>
        <p:spPr>
          <a:xfrm>
            <a:off x="238680" y="38548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9"/>
          <p:cNvSpPr txBox="1"/>
          <p:nvPr>
            <p:ph idx="4" type="body"/>
          </p:nvPr>
        </p:nvSpPr>
        <p:spPr>
          <a:xfrm>
            <a:off x="4686120" y="38548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3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3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0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40"/>
          <p:cNvSpPr txBox="1"/>
          <p:nvPr>
            <p:ph idx="1" type="body"/>
          </p:nvPr>
        </p:nvSpPr>
        <p:spPr>
          <a:xfrm>
            <a:off x="238680" y="11530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40"/>
          <p:cNvSpPr txBox="1"/>
          <p:nvPr>
            <p:ph idx="2" type="body"/>
          </p:nvPr>
        </p:nvSpPr>
        <p:spPr>
          <a:xfrm>
            <a:off x="3173400" y="11530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40"/>
          <p:cNvSpPr txBox="1"/>
          <p:nvPr>
            <p:ph idx="3" type="body"/>
          </p:nvPr>
        </p:nvSpPr>
        <p:spPr>
          <a:xfrm>
            <a:off x="6108120" y="11530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40"/>
          <p:cNvSpPr txBox="1"/>
          <p:nvPr>
            <p:ph idx="4" type="body"/>
          </p:nvPr>
        </p:nvSpPr>
        <p:spPr>
          <a:xfrm>
            <a:off x="238680" y="38548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40"/>
          <p:cNvSpPr txBox="1"/>
          <p:nvPr>
            <p:ph idx="5" type="body"/>
          </p:nvPr>
        </p:nvSpPr>
        <p:spPr>
          <a:xfrm>
            <a:off x="3173400" y="38548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40"/>
          <p:cNvSpPr txBox="1"/>
          <p:nvPr>
            <p:ph idx="6" type="body"/>
          </p:nvPr>
        </p:nvSpPr>
        <p:spPr>
          <a:xfrm>
            <a:off x="6108120" y="38548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4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4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1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1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1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41"/>
          <p:cNvSpPr txBox="1"/>
          <p:nvPr>
            <p:ph idx="1" type="subTitle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4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4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4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2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42"/>
          <p:cNvSpPr txBox="1"/>
          <p:nvPr>
            <p:ph idx="1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4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4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4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3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43"/>
          <p:cNvSpPr txBox="1"/>
          <p:nvPr>
            <p:ph idx="1" type="body"/>
          </p:nvPr>
        </p:nvSpPr>
        <p:spPr>
          <a:xfrm>
            <a:off x="238680" y="1153080"/>
            <a:ext cx="42354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43"/>
          <p:cNvSpPr txBox="1"/>
          <p:nvPr>
            <p:ph idx="2" type="body"/>
          </p:nvPr>
        </p:nvSpPr>
        <p:spPr>
          <a:xfrm>
            <a:off x="4686120" y="1153080"/>
            <a:ext cx="42354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4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4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14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4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4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4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4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0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0"/>
          <p:cNvSpPr txBox="1"/>
          <p:nvPr>
            <p:ph idx="1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5"/>
          <p:cNvSpPr txBox="1"/>
          <p:nvPr>
            <p:ph idx="1" type="subTitle"/>
          </p:nvPr>
        </p:nvSpPr>
        <p:spPr>
          <a:xfrm>
            <a:off x="457200" y="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4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4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14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6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46"/>
          <p:cNvSpPr txBox="1"/>
          <p:nvPr>
            <p:ph idx="1" type="body"/>
          </p:nvPr>
        </p:nvSpPr>
        <p:spPr>
          <a:xfrm>
            <a:off x="23868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46"/>
          <p:cNvSpPr txBox="1"/>
          <p:nvPr>
            <p:ph idx="2" type="body"/>
          </p:nvPr>
        </p:nvSpPr>
        <p:spPr>
          <a:xfrm>
            <a:off x="4686120" y="1153080"/>
            <a:ext cx="42354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46"/>
          <p:cNvSpPr txBox="1"/>
          <p:nvPr>
            <p:ph idx="3" type="body"/>
          </p:nvPr>
        </p:nvSpPr>
        <p:spPr>
          <a:xfrm>
            <a:off x="238680" y="38548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4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4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4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7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47"/>
          <p:cNvSpPr txBox="1"/>
          <p:nvPr>
            <p:ph idx="1" type="body"/>
          </p:nvPr>
        </p:nvSpPr>
        <p:spPr>
          <a:xfrm>
            <a:off x="238680" y="1153080"/>
            <a:ext cx="42354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47"/>
          <p:cNvSpPr txBox="1"/>
          <p:nvPr>
            <p:ph idx="2" type="body"/>
          </p:nvPr>
        </p:nvSpPr>
        <p:spPr>
          <a:xfrm>
            <a:off x="468612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47"/>
          <p:cNvSpPr txBox="1"/>
          <p:nvPr>
            <p:ph idx="3" type="body"/>
          </p:nvPr>
        </p:nvSpPr>
        <p:spPr>
          <a:xfrm>
            <a:off x="4686120" y="38548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4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4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14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8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48"/>
          <p:cNvSpPr txBox="1"/>
          <p:nvPr>
            <p:ph idx="1" type="body"/>
          </p:nvPr>
        </p:nvSpPr>
        <p:spPr>
          <a:xfrm>
            <a:off x="23868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48"/>
          <p:cNvSpPr txBox="1"/>
          <p:nvPr>
            <p:ph idx="2" type="body"/>
          </p:nvPr>
        </p:nvSpPr>
        <p:spPr>
          <a:xfrm>
            <a:off x="468612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48"/>
          <p:cNvSpPr txBox="1"/>
          <p:nvPr>
            <p:ph idx="3" type="body"/>
          </p:nvPr>
        </p:nvSpPr>
        <p:spPr>
          <a:xfrm>
            <a:off x="238680" y="3854880"/>
            <a:ext cx="86796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4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4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4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9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49"/>
          <p:cNvSpPr txBox="1"/>
          <p:nvPr>
            <p:ph idx="1" type="body"/>
          </p:nvPr>
        </p:nvSpPr>
        <p:spPr>
          <a:xfrm>
            <a:off x="238680" y="1153080"/>
            <a:ext cx="86796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49"/>
          <p:cNvSpPr txBox="1"/>
          <p:nvPr>
            <p:ph idx="2" type="body"/>
          </p:nvPr>
        </p:nvSpPr>
        <p:spPr>
          <a:xfrm>
            <a:off x="238680" y="3854880"/>
            <a:ext cx="86796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4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4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0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50"/>
          <p:cNvSpPr txBox="1"/>
          <p:nvPr>
            <p:ph idx="1" type="body"/>
          </p:nvPr>
        </p:nvSpPr>
        <p:spPr>
          <a:xfrm>
            <a:off x="23868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0"/>
          <p:cNvSpPr txBox="1"/>
          <p:nvPr>
            <p:ph idx="2" type="body"/>
          </p:nvPr>
        </p:nvSpPr>
        <p:spPr>
          <a:xfrm>
            <a:off x="468612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50"/>
          <p:cNvSpPr txBox="1"/>
          <p:nvPr>
            <p:ph idx="3" type="body"/>
          </p:nvPr>
        </p:nvSpPr>
        <p:spPr>
          <a:xfrm>
            <a:off x="238680" y="38548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50"/>
          <p:cNvSpPr txBox="1"/>
          <p:nvPr>
            <p:ph idx="4" type="body"/>
          </p:nvPr>
        </p:nvSpPr>
        <p:spPr>
          <a:xfrm>
            <a:off x="4686120" y="38548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5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5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5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1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51"/>
          <p:cNvSpPr txBox="1"/>
          <p:nvPr>
            <p:ph idx="1" type="body"/>
          </p:nvPr>
        </p:nvSpPr>
        <p:spPr>
          <a:xfrm>
            <a:off x="238680" y="11530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51"/>
          <p:cNvSpPr txBox="1"/>
          <p:nvPr>
            <p:ph idx="2" type="body"/>
          </p:nvPr>
        </p:nvSpPr>
        <p:spPr>
          <a:xfrm>
            <a:off x="3173400" y="11530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51"/>
          <p:cNvSpPr txBox="1"/>
          <p:nvPr>
            <p:ph idx="3" type="body"/>
          </p:nvPr>
        </p:nvSpPr>
        <p:spPr>
          <a:xfrm>
            <a:off x="6108120" y="11530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51"/>
          <p:cNvSpPr txBox="1"/>
          <p:nvPr>
            <p:ph idx="4" type="body"/>
          </p:nvPr>
        </p:nvSpPr>
        <p:spPr>
          <a:xfrm>
            <a:off x="238680" y="38548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51"/>
          <p:cNvSpPr txBox="1"/>
          <p:nvPr>
            <p:ph idx="5" type="body"/>
          </p:nvPr>
        </p:nvSpPr>
        <p:spPr>
          <a:xfrm>
            <a:off x="3173400" y="38548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51"/>
          <p:cNvSpPr txBox="1"/>
          <p:nvPr>
            <p:ph idx="6" type="body"/>
          </p:nvPr>
        </p:nvSpPr>
        <p:spPr>
          <a:xfrm>
            <a:off x="6108120" y="3854880"/>
            <a:ext cx="279468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5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5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15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1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1"/>
          <p:cNvSpPr txBox="1"/>
          <p:nvPr>
            <p:ph idx="1" type="body"/>
          </p:nvPr>
        </p:nvSpPr>
        <p:spPr>
          <a:xfrm>
            <a:off x="238680" y="1153080"/>
            <a:ext cx="42354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1"/>
          <p:cNvSpPr txBox="1"/>
          <p:nvPr>
            <p:ph idx="2" type="body"/>
          </p:nvPr>
        </p:nvSpPr>
        <p:spPr>
          <a:xfrm>
            <a:off x="4686120" y="1153080"/>
            <a:ext cx="42354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2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2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2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3"/>
          <p:cNvSpPr txBox="1"/>
          <p:nvPr>
            <p:ph idx="1" type="subTitle"/>
          </p:nvPr>
        </p:nvSpPr>
        <p:spPr>
          <a:xfrm>
            <a:off x="457200" y="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2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4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4"/>
          <p:cNvSpPr txBox="1"/>
          <p:nvPr>
            <p:ph idx="1" type="body"/>
          </p:nvPr>
        </p:nvSpPr>
        <p:spPr>
          <a:xfrm>
            <a:off x="23868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4"/>
          <p:cNvSpPr txBox="1"/>
          <p:nvPr>
            <p:ph idx="2" type="body"/>
          </p:nvPr>
        </p:nvSpPr>
        <p:spPr>
          <a:xfrm>
            <a:off x="4686120" y="1153080"/>
            <a:ext cx="42354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4"/>
          <p:cNvSpPr txBox="1"/>
          <p:nvPr>
            <p:ph idx="3" type="body"/>
          </p:nvPr>
        </p:nvSpPr>
        <p:spPr>
          <a:xfrm>
            <a:off x="238680" y="38548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2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5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5"/>
          <p:cNvSpPr txBox="1"/>
          <p:nvPr>
            <p:ph idx="1" type="body"/>
          </p:nvPr>
        </p:nvSpPr>
        <p:spPr>
          <a:xfrm>
            <a:off x="238680" y="1153080"/>
            <a:ext cx="42354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5"/>
          <p:cNvSpPr txBox="1"/>
          <p:nvPr>
            <p:ph idx="2" type="body"/>
          </p:nvPr>
        </p:nvSpPr>
        <p:spPr>
          <a:xfrm>
            <a:off x="468612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5"/>
          <p:cNvSpPr txBox="1"/>
          <p:nvPr>
            <p:ph idx="3" type="body"/>
          </p:nvPr>
        </p:nvSpPr>
        <p:spPr>
          <a:xfrm>
            <a:off x="4686120" y="38548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2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6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6"/>
          <p:cNvSpPr txBox="1"/>
          <p:nvPr>
            <p:ph idx="1" type="body"/>
          </p:nvPr>
        </p:nvSpPr>
        <p:spPr>
          <a:xfrm>
            <a:off x="23868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6"/>
          <p:cNvSpPr txBox="1"/>
          <p:nvPr>
            <p:ph idx="2" type="body"/>
          </p:nvPr>
        </p:nvSpPr>
        <p:spPr>
          <a:xfrm>
            <a:off x="4686120" y="1153080"/>
            <a:ext cx="42354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6"/>
          <p:cNvSpPr txBox="1"/>
          <p:nvPr>
            <p:ph idx="3" type="body"/>
          </p:nvPr>
        </p:nvSpPr>
        <p:spPr>
          <a:xfrm>
            <a:off x="238680" y="3854880"/>
            <a:ext cx="8679600" cy="24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2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3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1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5"/>
          <p:cNvSpPr txBox="1"/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115"/>
          <p:cNvSpPr txBox="1"/>
          <p:nvPr>
            <p:ph idx="1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1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1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1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Google Shape;191;p1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2" name="Google Shape;192;p1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4" name="Google Shape;194;p1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3" Type="http://schemas.openxmlformats.org/officeDocument/2006/relationships/image" Target="../media/image15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5.png"/><Relationship Id="rId13" Type="http://schemas.openxmlformats.org/officeDocument/2006/relationships/image" Target="../media/image24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40.png"/><Relationship Id="rId6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3.png"/><Relationship Id="rId6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50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43.png"/><Relationship Id="rId8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57.png"/><Relationship Id="rId6" Type="http://schemas.openxmlformats.org/officeDocument/2006/relationships/image" Target="../media/image6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57.png"/><Relationship Id="rId6" Type="http://schemas.openxmlformats.org/officeDocument/2006/relationships/image" Target="../media/image6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0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6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60.png"/><Relationship Id="rId8" Type="http://schemas.openxmlformats.org/officeDocument/2006/relationships/image" Target="../media/image67.png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64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60.png"/><Relationship Id="rId8" Type="http://schemas.openxmlformats.org/officeDocument/2006/relationships/image" Target="../media/image6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0.png"/><Relationship Id="rId6" Type="http://schemas.openxmlformats.org/officeDocument/2006/relationships/image" Target="../media/image6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3.png"/><Relationship Id="rId5" Type="http://schemas.openxmlformats.org/officeDocument/2006/relationships/image" Target="../media/image60.png"/><Relationship Id="rId6" Type="http://schemas.openxmlformats.org/officeDocument/2006/relationships/image" Target="../media/image67.png"/><Relationship Id="rId7" Type="http://schemas.openxmlformats.org/officeDocument/2006/relationships/image" Target="../media/image75.png"/><Relationship Id="rId8" Type="http://schemas.openxmlformats.org/officeDocument/2006/relationships/image" Target="../media/image7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Relationship Id="rId4" Type="http://schemas.openxmlformats.org/officeDocument/2006/relationships/image" Target="../media/image7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"/>
          <p:cNvSpPr txBox="1"/>
          <p:nvPr>
            <p:ph type="title"/>
          </p:nvPr>
        </p:nvSpPr>
        <p:spPr>
          <a:xfrm>
            <a:off x="884520" y="1143000"/>
            <a:ext cx="7395480" cy="182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lang="en-US" sz="60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Operacionais</a:t>
            </a:r>
            <a:br>
              <a:rPr lang="en-US" sz="6000"/>
            </a:br>
            <a:r>
              <a:rPr b="0" lang="en-US" sz="36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 6. Sistemas de Arquivos</a:t>
            </a:r>
            <a:endParaRPr b="0" sz="36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"/>
          <p:cNvSpPr txBox="1"/>
          <p:nvPr>
            <p:ph idx="1"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Particionamento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Prof. Me. Rodrigo D. Malara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0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VFS Fluxograma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0"/>
          <p:cNvSpPr txBox="1"/>
          <p:nvPr>
            <p:ph idx="12" type="sldNum"/>
          </p:nvPr>
        </p:nvSpPr>
        <p:spPr>
          <a:xfrm>
            <a:off x="6553080" y="653400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9" name="Google Shape;389;p10"/>
          <p:cNvGrpSpPr/>
          <p:nvPr/>
        </p:nvGrpSpPr>
        <p:grpSpPr>
          <a:xfrm>
            <a:off x="259920" y="2514600"/>
            <a:ext cx="7741485" cy="4500544"/>
            <a:chOff x="259920" y="2514600"/>
            <a:chExt cx="7741485" cy="4500544"/>
          </a:xfrm>
        </p:grpSpPr>
        <p:sp>
          <p:nvSpPr>
            <p:cNvPr id="390" name="Google Shape;390;p10"/>
            <p:cNvSpPr/>
            <p:nvPr/>
          </p:nvSpPr>
          <p:spPr>
            <a:xfrm rot="-5400000">
              <a:off x="2792700" y="906660"/>
              <a:ext cx="1946880" cy="7000920"/>
            </a:xfrm>
            <a:prstGeom prst="rect">
              <a:avLst/>
            </a:prstGeom>
            <a:solidFill>
              <a:srgbClr val="93B3D7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0000" lIns="45000" spcFirstLastPara="1" rIns="45000" wrap="square" tIns="90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Núcleo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1032120" y="2514600"/>
              <a:ext cx="1778040" cy="68220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processo 1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3155400" y="2514600"/>
              <a:ext cx="1778040" cy="68220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processo 2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5279040" y="2514600"/>
              <a:ext cx="1778040" cy="68220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processo 3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1032120" y="3636000"/>
              <a:ext cx="6024600" cy="682200"/>
            </a:xfrm>
            <a:prstGeom prst="rect">
              <a:avLst/>
            </a:prstGeom>
            <a:solidFill>
              <a:srgbClr val="4F81BD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Interface de Sistema de Arquivo Virtual - VFS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1032120" y="4484520"/>
              <a:ext cx="1778040" cy="682200"/>
            </a:xfrm>
            <a:prstGeom prst="rect">
              <a:avLst/>
            </a:prstGeom>
            <a:solidFill>
              <a:srgbClr val="4F81BD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Módulo ext3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171960" y="4486680"/>
              <a:ext cx="1778040" cy="682200"/>
            </a:xfrm>
            <a:prstGeom prst="rect">
              <a:avLst/>
            </a:prstGeom>
            <a:solidFill>
              <a:srgbClr val="4F81BD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NTFS módulo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5279040" y="4484520"/>
              <a:ext cx="1778040" cy="682200"/>
            </a:xfrm>
            <a:prstGeom prst="rect">
              <a:avLst/>
            </a:prstGeom>
            <a:solidFill>
              <a:srgbClr val="4F81BD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FAT32 módulo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43160" y="5601600"/>
              <a:ext cx="4421520" cy="682200"/>
            </a:xfrm>
            <a:prstGeom prst="rect">
              <a:avLst/>
            </a:prstGeom>
            <a:solidFill>
              <a:srgbClr val="7F7F7F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1032120" y="5590080"/>
              <a:ext cx="1778040" cy="68220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Partição ext3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2917800" y="5601600"/>
              <a:ext cx="1778040" cy="68220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Partição NTFS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094720" y="5601600"/>
              <a:ext cx="2499480" cy="682200"/>
            </a:xfrm>
            <a:prstGeom prst="rect">
              <a:avLst/>
            </a:prstGeom>
            <a:solidFill>
              <a:srgbClr val="7F7F7F"/>
            </a:solidFill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279040" y="5601600"/>
              <a:ext cx="1778040" cy="68220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4F6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Partição FAT32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D:\Classes\5600\assets\usb_thumb_drive_4_preview.png" id="403" name="Google Shape;40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600">
              <a:off x="6282360" y="5648760"/>
              <a:ext cx="1631520" cy="1246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Classes\5600\assets\Hardware-HardDrive-icon.png" id="404" name="Google Shape;40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9920" y="5695560"/>
              <a:ext cx="1107360" cy="1107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10"/>
            <p:cNvSpPr/>
            <p:nvPr/>
          </p:nvSpPr>
          <p:spPr>
            <a:xfrm>
              <a:off x="3853800" y="3044880"/>
              <a:ext cx="381600" cy="6822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D8D8D8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5977080" y="3044880"/>
              <a:ext cx="381600" cy="6822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D8D8D8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1730160" y="3044880"/>
              <a:ext cx="381600" cy="6822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D8D8D8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1730160" y="5039640"/>
              <a:ext cx="381600" cy="6822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D8D8D8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3862440" y="5039640"/>
              <a:ext cx="381600" cy="6822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D8D8D8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5985720" y="5039640"/>
              <a:ext cx="381600" cy="6822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D8D8D8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10"/>
          <p:cNvSpPr/>
          <p:nvPr/>
        </p:nvSpPr>
        <p:spPr>
          <a:xfrm>
            <a:off x="72000" y="876240"/>
            <a:ext cx="4163400" cy="1449360"/>
          </a:xfrm>
          <a:prstGeom prst="wedgeRectCallout">
            <a:avLst>
              <a:gd fmla="val 10587" name="adj1"/>
              <a:gd fmla="val 73735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Processos (geralmente) não precisa de saber sobre baixo nível detalhes do sistema de arquivos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0"/>
          <p:cNvSpPr/>
          <p:nvPr/>
        </p:nvSpPr>
        <p:spPr>
          <a:xfrm>
            <a:off x="5592240" y="844200"/>
            <a:ext cx="3185640" cy="1449360"/>
          </a:xfrm>
          <a:prstGeom prst="wedgeRectCallout">
            <a:avLst>
              <a:gd fmla="val 4422" name="adj1"/>
              <a:gd fmla="val 147622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Relativamente simples de adicionar drivers do sistema de arquivos adicionais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9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100"/>
          <p:cNvSpPr/>
          <p:nvPr/>
        </p:nvSpPr>
        <p:spPr>
          <a:xfrm>
            <a:off x="887040" y="2586240"/>
            <a:ext cx="7997400" cy="1036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1" name="Google Shape;3081;p100"/>
          <p:cNvSpPr/>
          <p:nvPr/>
        </p:nvSpPr>
        <p:spPr>
          <a:xfrm>
            <a:off x="887040" y="4308120"/>
            <a:ext cx="7997400" cy="1036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gigante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2" name="Google Shape;3082;p100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de Gravação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3" name="Google Shape;3083;p100"/>
          <p:cNvSpPr txBox="1"/>
          <p:nvPr>
            <p:ph idx="4294967295" type="body"/>
          </p:nvPr>
        </p:nvSpPr>
        <p:spPr>
          <a:xfrm>
            <a:off x="150120" y="1153080"/>
            <a:ext cx="86796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616"/>
          </a:bodyPr>
          <a:lstStyle/>
          <a:p>
            <a:pPr indent="-343125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LFS buffers escreve na memória em pedaços (chunks)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4" name="Google Shape;3084;p10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5" name="Google Shape;3085;p100"/>
          <p:cNvSpPr/>
          <p:nvPr/>
        </p:nvSpPr>
        <p:spPr>
          <a:xfrm>
            <a:off x="122760" y="5618160"/>
            <a:ext cx="8904960" cy="10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Pedaços (chunks) são anexados ao log quando eles forem suficientemente grandes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6" name="Google Shape;3086;p100"/>
          <p:cNvSpPr/>
          <p:nvPr/>
        </p:nvSpPr>
        <p:spPr>
          <a:xfrm rot="-5400000">
            <a:off x="-56520" y="2907720"/>
            <a:ext cx="13096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7" name="Google Shape;3087;p100"/>
          <p:cNvSpPr/>
          <p:nvPr/>
        </p:nvSpPr>
        <p:spPr>
          <a:xfrm rot="-5400000">
            <a:off x="-49320" y="4629600"/>
            <a:ext cx="13096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Partição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8" name="Google Shape;3088;p100"/>
          <p:cNvSpPr/>
          <p:nvPr/>
        </p:nvSpPr>
        <p:spPr>
          <a:xfrm>
            <a:off x="1364760" y="258624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9" name="Google Shape;3089;p100"/>
          <p:cNvSpPr/>
          <p:nvPr/>
        </p:nvSpPr>
        <p:spPr>
          <a:xfrm>
            <a:off x="2265480" y="258624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0" name="Google Shape;3090;p100"/>
          <p:cNvSpPr/>
          <p:nvPr/>
        </p:nvSpPr>
        <p:spPr>
          <a:xfrm>
            <a:off x="3166200" y="258624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1" name="Google Shape;3091;p100"/>
          <p:cNvSpPr/>
          <p:nvPr/>
        </p:nvSpPr>
        <p:spPr>
          <a:xfrm>
            <a:off x="4066920" y="258624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2" name="Google Shape;3092;p100"/>
          <p:cNvSpPr/>
          <p:nvPr/>
        </p:nvSpPr>
        <p:spPr>
          <a:xfrm>
            <a:off x="4967640" y="2586240"/>
            <a:ext cx="75024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3" name="Google Shape;3093;p100"/>
          <p:cNvSpPr/>
          <p:nvPr/>
        </p:nvSpPr>
        <p:spPr>
          <a:xfrm>
            <a:off x="5718240" y="258624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4" name="Google Shape;3094;p100"/>
          <p:cNvSpPr/>
          <p:nvPr/>
        </p:nvSpPr>
        <p:spPr>
          <a:xfrm>
            <a:off x="6619320" y="2586240"/>
            <a:ext cx="75024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5" name="Google Shape;3095;p100"/>
          <p:cNvSpPr/>
          <p:nvPr/>
        </p:nvSpPr>
        <p:spPr>
          <a:xfrm>
            <a:off x="1828800" y="1944720"/>
            <a:ext cx="3520800" cy="613800"/>
          </a:xfrm>
          <a:custGeom>
            <a:rect b="b" l="l" r="r" t="t"/>
            <a:pathLst>
              <a:path extrusionOk="0" h="614200" w="3521122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6" name="Google Shape;3096;p100"/>
          <p:cNvSpPr/>
          <p:nvPr/>
        </p:nvSpPr>
        <p:spPr>
          <a:xfrm>
            <a:off x="2743200" y="2067480"/>
            <a:ext cx="2606400" cy="504720"/>
          </a:xfrm>
          <a:custGeom>
            <a:rect b="b" l="l" r="r" t="t"/>
            <a:pathLst>
              <a:path extrusionOk="0" h="505112" w="260672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7" name="Google Shape;3097;p100"/>
          <p:cNvSpPr/>
          <p:nvPr/>
        </p:nvSpPr>
        <p:spPr>
          <a:xfrm>
            <a:off x="3602880" y="2217600"/>
            <a:ext cx="1746720" cy="34092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8" name="Google Shape;3098;p100"/>
          <p:cNvSpPr/>
          <p:nvPr/>
        </p:nvSpPr>
        <p:spPr>
          <a:xfrm>
            <a:off x="4500000" y="2422080"/>
            <a:ext cx="835920" cy="136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9" name="Google Shape;3099;p100"/>
          <p:cNvSpPr/>
          <p:nvPr/>
        </p:nvSpPr>
        <p:spPr>
          <a:xfrm>
            <a:off x="6165000" y="2431080"/>
            <a:ext cx="835920" cy="136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3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p101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encontrar I-nodes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5" name="Google Shape;3105;p101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740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um sistema de arquivos típico, o i-nodes são armazenados em locais fixos (relativamente fáceis de se encontrar)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você encontra i-nodes no log?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Lembre-se, pode haver várias cópias de um determinado i-node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Solução: adicionar um nível de indireção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tradicional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mapa de inodes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quebrado em partes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uma porção do mapa de i-nodes for atualizado, escrevê-lo para o log!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6" name="Google Shape;3106;p10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0" name="Shape 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p102"/>
          <p:cNvSpPr/>
          <p:nvPr/>
        </p:nvSpPr>
        <p:spPr>
          <a:xfrm>
            <a:off x="887040" y="1801440"/>
            <a:ext cx="7997400" cy="1036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2" name="Google Shape;3112;p102"/>
          <p:cNvSpPr/>
          <p:nvPr/>
        </p:nvSpPr>
        <p:spPr>
          <a:xfrm>
            <a:off x="887040" y="3523320"/>
            <a:ext cx="7997400" cy="1036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gigante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3" name="Google Shape;3113;p102"/>
          <p:cNvSpPr/>
          <p:nvPr/>
        </p:nvSpPr>
        <p:spPr>
          <a:xfrm>
            <a:off x="7369920" y="1801440"/>
            <a:ext cx="750240" cy="10368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Mapa inode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4" name="Google Shape;3114;p102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Mapas de I-nodes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5" name="Google Shape;3115;p10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6" name="Google Shape;3116;p102"/>
          <p:cNvSpPr/>
          <p:nvPr/>
        </p:nvSpPr>
        <p:spPr>
          <a:xfrm rot="-5400000">
            <a:off x="-56520" y="2122920"/>
            <a:ext cx="13096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7" name="Google Shape;3117;p102"/>
          <p:cNvSpPr/>
          <p:nvPr/>
        </p:nvSpPr>
        <p:spPr>
          <a:xfrm rot="-5400000">
            <a:off x="-49320" y="3844800"/>
            <a:ext cx="13096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Partição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8" name="Google Shape;3118;p102"/>
          <p:cNvSpPr/>
          <p:nvPr/>
        </p:nvSpPr>
        <p:spPr>
          <a:xfrm>
            <a:off x="1364760" y="180144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9" name="Google Shape;3119;p102"/>
          <p:cNvSpPr/>
          <p:nvPr/>
        </p:nvSpPr>
        <p:spPr>
          <a:xfrm>
            <a:off x="2265480" y="180144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0" name="Google Shape;3120;p102"/>
          <p:cNvSpPr/>
          <p:nvPr/>
        </p:nvSpPr>
        <p:spPr>
          <a:xfrm>
            <a:off x="3166200" y="180144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1" name="Google Shape;3121;p102"/>
          <p:cNvSpPr/>
          <p:nvPr/>
        </p:nvSpPr>
        <p:spPr>
          <a:xfrm>
            <a:off x="4066920" y="180144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2" name="Google Shape;3122;p102"/>
          <p:cNvSpPr/>
          <p:nvPr/>
        </p:nvSpPr>
        <p:spPr>
          <a:xfrm>
            <a:off x="4967640" y="1801440"/>
            <a:ext cx="75024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3" name="Google Shape;3123;p102"/>
          <p:cNvSpPr/>
          <p:nvPr/>
        </p:nvSpPr>
        <p:spPr>
          <a:xfrm>
            <a:off x="5718240" y="180144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4" name="Google Shape;3124;p102"/>
          <p:cNvSpPr/>
          <p:nvPr/>
        </p:nvSpPr>
        <p:spPr>
          <a:xfrm>
            <a:off x="6619320" y="1801440"/>
            <a:ext cx="75024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5" name="Google Shape;3125;p102"/>
          <p:cNvSpPr/>
          <p:nvPr/>
        </p:nvSpPr>
        <p:spPr>
          <a:xfrm>
            <a:off x="1828800" y="1159920"/>
            <a:ext cx="3520800" cy="613800"/>
          </a:xfrm>
          <a:custGeom>
            <a:rect b="b" l="l" r="r" t="t"/>
            <a:pathLst>
              <a:path extrusionOk="0" h="614200" w="3521122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6" name="Google Shape;3126;p102"/>
          <p:cNvSpPr/>
          <p:nvPr/>
        </p:nvSpPr>
        <p:spPr>
          <a:xfrm>
            <a:off x="2743200" y="1282680"/>
            <a:ext cx="2606400" cy="504720"/>
          </a:xfrm>
          <a:custGeom>
            <a:rect b="b" l="l" r="r" t="t"/>
            <a:pathLst>
              <a:path extrusionOk="0" h="505112" w="260672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7" name="Google Shape;3127;p102"/>
          <p:cNvSpPr/>
          <p:nvPr/>
        </p:nvSpPr>
        <p:spPr>
          <a:xfrm>
            <a:off x="3602880" y="1432800"/>
            <a:ext cx="1746720" cy="34092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8" name="Google Shape;3128;p102"/>
          <p:cNvSpPr/>
          <p:nvPr/>
        </p:nvSpPr>
        <p:spPr>
          <a:xfrm>
            <a:off x="4500000" y="1637640"/>
            <a:ext cx="835920" cy="136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9" name="Google Shape;3129;p102"/>
          <p:cNvSpPr/>
          <p:nvPr/>
        </p:nvSpPr>
        <p:spPr>
          <a:xfrm>
            <a:off x="6165000" y="1646280"/>
            <a:ext cx="835920" cy="136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0" name="Google Shape;3130;p102"/>
          <p:cNvSpPr/>
          <p:nvPr/>
        </p:nvSpPr>
        <p:spPr>
          <a:xfrm>
            <a:off x="6951600" y="1628280"/>
            <a:ext cx="835920" cy="136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1" name="Google Shape;3131;p102"/>
          <p:cNvSpPr/>
          <p:nvPr/>
        </p:nvSpPr>
        <p:spPr>
          <a:xfrm>
            <a:off x="5349960" y="1255320"/>
            <a:ext cx="2437560" cy="504720"/>
          </a:xfrm>
          <a:custGeom>
            <a:rect b="b" l="l" r="r" t="t"/>
            <a:pathLst>
              <a:path extrusionOk="0" h="505112" w="260672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2" name="Google Shape;3132;p102"/>
          <p:cNvSpPr txBox="1"/>
          <p:nvPr>
            <p:ph idx="4294967295" type="body"/>
          </p:nvPr>
        </p:nvSpPr>
        <p:spPr>
          <a:xfrm>
            <a:off x="238680" y="4960800"/>
            <a:ext cx="8679600" cy="180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6865" lnSpcReduction="10000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Novo problema: o mapa de i-nodes é espalhado por todo o log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é que vamos encontrar os dados mais atualizados?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p103"/>
          <p:cNvSpPr/>
          <p:nvPr/>
        </p:nvSpPr>
        <p:spPr>
          <a:xfrm>
            <a:off x="801000" y="5117760"/>
            <a:ext cx="7997400" cy="1036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8" name="Google Shape;3138;p103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Região Checkpoint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9" name="Google Shape;3139;p103"/>
          <p:cNvSpPr txBox="1"/>
          <p:nvPr>
            <p:ph idx="4294967295" type="body"/>
          </p:nvPr>
        </p:nvSpPr>
        <p:spPr>
          <a:xfrm>
            <a:off x="238680" y="1153080"/>
            <a:ext cx="8679600" cy="278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178"/>
          </a:bodyPr>
          <a:lstStyle/>
          <a:p>
            <a:pPr indent="-343124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superbloco no LFS contém ponteiros para todos os mapas de i-nodes atualizados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Região Checkpoint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17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LFS = Log File System ou Sistema de Arquivos em Log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região checkpoint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sempre armazenada na memória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 periodicamente em disco de 30 em 30 segundos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a única parte do LFS que não é mantida no log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0" name="Google Shape;3140;p10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1" name="Google Shape;3141;p103"/>
          <p:cNvSpPr/>
          <p:nvPr/>
        </p:nvSpPr>
        <p:spPr>
          <a:xfrm>
            <a:off x="7948800" y="5124600"/>
            <a:ext cx="703800" cy="10368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Google Shape;3142;p103"/>
          <p:cNvSpPr/>
          <p:nvPr/>
        </p:nvSpPr>
        <p:spPr>
          <a:xfrm rot="-5400000">
            <a:off x="-142560" y="5439600"/>
            <a:ext cx="13096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Partição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3" name="Google Shape;3143;p103"/>
          <p:cNvSpPr/>
          <p:nvPr/>
        </p:nvSpPr>
        <p:spPr>
          <a:xfrm>
            <a:off x="3246120" y="512460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4" name="Google Shape;3144;p103"/>
          <p:cNvSpPr/>
          <p:nvPr/>
        </p:nvSpPr>
        <p:spPr>
          <a:xfrm>
            <a:off x="3916800" y="512460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5" name="Google Shape;3145;p103"/>
          <p:cNvSpPr/>
          <p:nvPr/>
        </p:nvSpPr>
        <p:spPr>
          <a:xfrm>
            <a:off x="4587840" y="512460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6" name="Google Shape;3146;p103"/>
          <p:cNvSpPr/>
          <p:nvPr/>
        </p:nvSpPr>
        <p:spPr>
          <a:xfrm>
            <a:off x="5258880" y="512460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7" name="Google Shape;3147;p103"/>
          <p:cNvSpPr/>
          <p:nvPr/>
        </p:nvSpPr>
        <p:spPr>
          <a:xfrm>
            <a:off x="5924160" y="5124600"/>
            <a:ext cx="67140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8" name="Google Shape;3148;p103"/>
          <p:cNvSpPr/>
          <p:nvPr/>
        </p:nvSpPr>
        <p:spPr>
          <a:xfrm>
            <a:off x="6595920" y="512460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9" name="Google Shape;3149;p103"/>
          <p:cNvSpPr/>
          <p:nvPr/>
        </p:nvSpPr>
        <p:spPr>
          <a:xfrm>
            <a:off x="7266600" y="5124600"/>
            <a:ext cx="67140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0" name="Google Shape;3150;p103"/>
          <p:cNvSpPr/>
          <p:nvPr/>
        </p:nvSpPr>
        <p:spPr>
          <a:xfrm>
            <a:off x="3612240" y="4476240"/>
            <a:ext cx="2670840" cy="613800"/>
          </a:xfrm>
          <a:custGeom>
            <a:rect b="b" l="l" r="r" t="t"/>
            <a:pathLst>
              <a:path extrusionOk="0" h="614200" w="3521122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1" name="Google Shape;3151;p103"/>
          <p:cNvSpPr/>
          <p:nvPr/>
        </p:nvSpPr>
        <p:spPr>
          <a:xfrm>
            <a:off x="4252320" y="4599000"/>
            <a:ext cx="2036160" cy="504720"/>
          </a:xfrm>
          <a:custGeom>
            <a:rect b="b" l="l" r="r" t="t"/>
            <a:pathLst>
              <a:path extrusionOk="0" h="505112" w="260672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2" name="Google Shape;3152;p103"/>
          <p:cNvSpPr/>
          <p:nvPr/>
        </p:nvSpPr>
        <p:spPr>
          <a:xfrm>
            <a:off x="4872240" y="4762800"/>
            <a:ext cx="1387440" cy="34092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3" name="Google Shape;3153;p103"/>
          <p:cNvSpPr/>
          <p:nvPr/>
        </p:nvSpPr>
        <p:spPr>
          <a:xfrm>
            <a:off x="5566320" y="4962960"/>
            <a:ext cx="722160" cy="127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4" name="Google Shape;3154;p103"/>
          <p:cNvSpPr/>
          <p:nvPr/>
        </p:nvSpPr>
        <p:spPr>
          <a:xfrm>
            <a:off x="6878520" y="4933440"/>
            <a:ext cx="723600" cy="1382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5" name="Google Shape;3155;p103"/>
          <p:cNvSpPr/>
          <p:nvPr/>
        </p:nvSpPr>
        <p:spPr>
          <a:xfrm>
            <a:off x="7602480" y="4989240"/>
            <a:ext cx="697680" cy="7848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3825" lIns="90000" spcFirstLastPara="1" rIns="90000" wrap="square" tIns="3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6" name="Google Shape;3156;p103"/>
          <p:cNvSpPr/>
          <p:nvPr/>
        </p:nvSpPr>
        <p:spPr>
          <a:xfrm>
            <a:off x="6288840" y="4585320"/>
            <a:ext cx="2063520" cy="504720"/>
          </a:xfrm>
          <a:custGeom>
            <a:rect b="b" l="l" r="r" t="t"/>
            <a:pathLst>
              <a:path extrusionOk="0" h="505112" w="260672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7" name="Google Shape;3157;p103"/>
          <p:cNvSpPr/>
          <p:nvPr/>
        </p:nvSpPr>
        <p:spPr>
          <a:xfrm>
            <a:off x="801000" y="5124600"/>
            <a:ext cx="703800" cy="1036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RC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8" name="Google Shape;3158;p103"/>
          <p:cNvSpPr/>
          <p:nvPr/>
        </p:nvSpPr>
        <p:spPr>
          <a:xfrm flipH="1">
            <a:off x="1203480" y="4101120"/>
            <a:ext cx="7148880" cy="988920"/>
          </a:xfrm>
          <a:custGeom>
            <a:rect b="b" l="l" r="r" t="t"/>
            <a:pathLst>
              <a:path extrusionOk="0" h="505112" w="260672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2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104"/>
          <p:cNvSpPr/>
          <p:nvPr/>
        </p:nvSpPr>
        <p:spPr>
          <a:xfrm>
            <a:off x="801000" y="5349960"/>
            <a:ext cx="7997400" cy="104364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4" name="Google Shape;3164;p104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ler um arquivo no LFS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5" name="Google Shape;3165;p104"/>
          <p:cNvSpPr txBox="1"/>
          <p:nvPr>
            <p:ph idx="4294967295" type="body"/>
          </p:nvPr>
        </p:nvSpPr>
        <p:spPr>
          <a:xfrm>
            <a:off x="247680" y="921240"/>
            <a:ext cx="8679600" cy="366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Suponha que você quer ler o i-node 1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 i-node 1 na Região de Checkpoint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2" marL="13716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mapa de i-nodes contend o i-node 1 está no setor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Leia o mapa de i-nodes do setor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2" marL="13716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Lá consta que o i-node 1 está no setor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i-node 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2" marL="13716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do arquivo estão nos setores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6" name="Google Shape;3166;p10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7" name="Google Shape;3167;p104"/>
          <p:cNvSpPr/>
          <p:nvPr/>
        </p:nvSpPr>
        <p:spPr>
          <a:xfrm>
            <a:off x="7948800" y="5356800"/>
            <a:ext cx="703800" cy="10368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i-node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8" name="Google Shape;3168;p104"/>
          <p:cNvSpPr/>
          <p:nvPr/>
        </p:nvSpPr>
        <p:spPr>
          <a:xfrm rot="-5400000">
            <a:off x="-142560" y="5671440"/>
            <a:ext cx="13096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Partição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9" name="Google Shape;3169;p104"/>
          <p:cNvSpPr/>
          <p:nvPr/>
        </p:nvSpPr>
        <p:spPr>
          <a:xfrm>
            <a:off x="3246120" y="535068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Dados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0" name="Google Shape;3170;p104"/>
          <p:cNvSpPr/>
          <p:nvPr/>
        </p:nvSpPr>
        <p:spPr>
          <a:xfrm>
            <a:off x="3916800" y="535140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Dados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1" name="Google Shape;3171;p104"/>
          <p:cNvSpPr/>
          <p:nvPr/>
        </p:nvSpPr>
        <p:spPr>
          <a:xfrm>
            <a:off x="4587840" y="535212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Dados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2" name="Google Shape;3172;p104"/>
          <p:cNvSpPr/>
          <p:nvPr/>
        </p:nvSpPr>
        <p:spPr>
          <a:xfrm>
            <a:off x="5258880" y="535284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Dados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3" name="Google Shape;3173;p104"/>
          <p:cNvSpPr/>
          <p:nvPr/>
        </p:nvSpPr>
        <p:spPr>
          <a:xfrm>
            <a:off x="5924160" y="5353560"/>
            <a:ext cx="67140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i-node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4" name="Google Shape;3174;p104"/>
          <p:cNvSpPr/>
          <p:nvPr/>
        </p:nvSpPr>
        <p:spPr>
          <a:xfrm>
            <a:off x="6595920" y="535464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Dados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" name="Google Shape;3175;p104"/>
          <p:cNvSpPr/>
          <p:nvPr/>
        </p:nvSpPr>
        <p:spPr>
          <a:xfrm>
            <a:off x="7266600" y="5355360"/>
            <a:ext cx="67140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i-node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6" name="Google Shape;3176;p104"/>
          <p:cNvSpPr/>
          <p:nvPr/>
        </p:nvSpPr>
        <p:spPr>
          <a:xfrm>
            <a:off x="3612240" y="4708440"/>
            <a:ext cx="2670840" cy="613800"/>
          </a:xfrm>
          <a:custGeom>
            <a:rect b="b" l="l" r="r" t="t"/>
            <a:pathLst>
              <a:path extrusionOk="0" h="614200" w="3521122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7" name="Google Shape;3177;p104"/>
          <p:cNvSpPr/>
          <p:nvPr/>
        </p:nvSpPr>
        <p:spPr>
          <a:xfrm>
            <a:off x="4252320" y="4831200"/>
            <a:ext cx="2036160" cy="504720"/>
          </a:xfrm>
          <a:custGeom>
            <a:rect b="b" l="l" r="r" t="t"/>
            <a:pathLst>
              <a:path extrusionOk="0" h="505112" w="260672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8" name="Google Shape;3178;p104"/>
          <p:cNvSpPr/>
          <p:nvPr/>
        </p:nvSpPr>
        <p:spPr>
          <a:xfrm>
            <a:off x="4872240" y="4995000"/>
            <a:ext cx="1387440" cy="34092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9" name="Google Shape;3179;p104"/>
          <p:cNvSpPr/>
          <p:nvPr/>
        </p:nvSpPr>
        <p:spPr>
          <a:xfrm>
            <a:off x="5566320" y="5194800"/>
            <a:ext cx="722160" cy="127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0" name="Google Shape;3180;p104"/>
          <p:cNvSpPr/>
          <p:nvPr/>
        </p:nvSpPr>
        <p:spPr>
          <a:xfrm>
            <a:off x="6878520" y="5165640"/>
            <a:ext cx="723600" cy="1382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1" name="Google Shape;3181;p104"/>
          <p:cNvSpPr/>
          <p:nvPr/>
        </p:nvSpPr>
        <p:spPr>
          <a:xfrm>
            <a:off x="7602480" y="5221440"/>
            <a:ext cx="697680" cy="7848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3825" lIns="90000" spcFirstLastPara="1" rIns="90000" wrap="square" tIns="3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2" name="Google Shape;3182;p104"/>
          <p:cNvSpPr/>
          <p:nvPr/>
        </p:nvSpPr>
        <p:spPr>
          <a:xfrm>
            <a:off x="6288840" y="4817520"/>
            <a:ext cx="2063520" cy="504720"/>
          </a:xfrm>
          <a:custGeom>
            <a:rect b="b" l="l" r="r" t="t"/>
            <a:pathLst>
              <a:path extrusionOk="0" h="505112" w="260672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3" name="Google Shape;3183;p104"/>
          <p:cNvSpPr/>
          <p:nvPr/>
        </p:nvSpPr>
        <p:spPr>
          <a:xfrm>
            <a:off x="801000" y="5356080"/>
            <a:ext cx="703800" cy="1036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RC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4" name="Google Shape;3184;p104"/>
          <p:cNvSpPr/>
          <p:nvPr/>
        </p:nvSpPr>
        <p:spPr>
          <a:xfrm flipH="1">
            <a:off x="1203480" y="4333320"/>
            <a:ext cx="7148880" cy="988920"/>
          </a:xfrm>
          <a:custGeom>
            <a:rect b="b" l="l" r="r" t="t"/>
            <a:pathLst>
              <a:path extrusionOk="0" h="505112" w="260672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5" name="Google Shape;3185;p104"/>
          <p:cNvSpPr/>
          <p:nvPr/>
        </p:nvSpPr>
        <p:spPr>
          <a:xfrm>
            <a:off x="896400" y="4544280"/>
            <a:ext cx="613800" cy="7297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p105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Diretórios em LFS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1" name="Google Shape;3191;p105"/>
          <p:cNvSpPr txBox="1"/>
          <p:nvPr>
            <p:ph idx="4294967295" type="body"/>
          </p:nvPr>
        </p:nvSpPr>
        <p:spPr>
          <a:xfrm>
            <a:off x="54720" y="1426320"/>
            <a:ext cx="903456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491" lnSpcReduction="10000"/>
          </a:bodyPr>
          <a:lstStyle/>
          <a:p>
            <a:pPr indent="-343125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Diretórios são armazenados assim como em sistemas de arquivos típicos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de diretório armazenados em um arquivo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I-node aponta para o arquivo de diretório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 de diretório contém mapeamentos de nomes para i-nodes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2" name="Google Shape;3192;p10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3" name="Google Shape;3193;p105"/>
          <p:cNvSpPr/>
          <p:nvPr/>
        </p:nvSpPr>
        <p:spPr>
          <a:xfrm>
            <a:off x="801000" y="5349960"/>
            <a:ext cx="7997400" cy="104364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4" name="Google Shape;3194;p105"/>
          <p:cNvSpPr/>
          <p:nvPr/>
        </p:nvSpPr>
        <p:spPr>
          <a:xfrm>
            <a:off x="7948800" y="5356800"/>
            <a:ext cx="703800" cy="10368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Eunó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5" name="Google Shape;3195;p105"/>
          <p:cNvSpPr/>
          <p:nvPr/>
        </p:nvSpPr>
        <p:spPr>
          <a:xfrm rot="-5400000">
            <a:off x="-142560" y="5671440"/>
            <a:ext cx="13096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Partição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6" name="Google Shape;3196;p105"/>
          <p:cNvSpPr/>
          <p:nvPr/>
        </p:nvSpPr>
        <p:spPr>
          <a:xfrm>
            <a:off x="3246120" y="535068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7" name="Google Shape;3197;p105"/>
          <p:cNvSpPr/>
          <p:nvPr/>
        </p:nvSpPr>
        <p:spPr>
          <a:xfrm>
            <a:off x="3916800" y="535140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8" name="Google Shape;3198;p105"/>
          <p:cNvSpPr/>
          <p:nvPr/>
        </p:nvSpPr>
        <p:spPr>
          <a:xfrm>
            <a:off x="4587840" y="535212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9" name="Google Shape;3199;p105"/>
          <p:cNvSpPr/>
          <p:nvPr/>
        </p:nvSpPr>
        <p:spPr>
          <a:xfrm>
            <a:off x="5258880" y="5352840"/>
            <a:ext cx="67068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4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0" name="Google Shape;3200;p105"/>
          <p:cNvSpPr/>
          <p:nvPr/>
        </p:nvSpPr>
        <p:spPr>
          <a:xfrm>
            <a:off x="5924160" y="5353560"/>
            <a:ext cx="67140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1" name="Google Shape;3201;p105"/>
          <p:cNvSpPr/>
          <p:nvPr/>
        </p:nvSpPr>
        <p:spPr>
          <a:xfrm>
            <a:off x="6595920" y="5354640"/>
            <a:ext cx="670680" cy="10368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 Dados 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p105"/>
          <p:cNvSpPr/>
          <p:nvPr/>
        </p:nvSpPr>
        <p:spPr>
          <a:xfrm>
            <a:off x="7266600" y="5355360"/>
            <a:ext cx="67140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3" name="Google Shape;3203;p105"/>
          <p:cNvSpPr/>
          <p:nvPr/>
        </p:nvSpPr>
        <p:spPr>
          <a:xfrm>
            <a:off x="3612240" y="4708440"/>
            <a:ext cx="2670840" cy="613800"/>
          </a:xfrm>
          <a:custGeom>
            <a:rect b="b" l="l" r="r" t="t"/>
            <a:pathLst>
              <a:path extrusionOk="0" h="614200" w="3521122">
                <a:moveTo>
                  <a:pt x="3521122" y="614200"/>
                </a:moveTo>
                <a:cubicBezTo>
                  <a:pt x="2743200" y="309400"/>
                  <a:pt x="1965278" y="4600"/>
                  <a:pt x="1378424" y="51"/>
                </a:cubicBezTo>
                <a:cubicBezTo>
                  <a:pt x="791570" y="-4498"/>
                  <a:pt x="395785" y="291203"/>
                  <a:pt x="0" y="586904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4" name="Google Shape;3204;p105"/>
          <p:cNvSpPr/>
          <p:nvPr/>
        </p:nvSpPr>
        <p:spPr>
          <a:xfrm>
            <a:off x="4252320" y="4831200"/>
            <a:ext cx="2036160" cy="504720"/>
          </a:xfrm>
          <a:custGeom>
            <a:rect b="b" l="l" r="r" t="t"/>
            <a:pathLst>
              <a:path extrusionOk="0" h="505112" w="260672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5" name="Google Shape;3205;p105"/>
          <p:cNvSpPr/>
          <p:nvPr/>
        </p:nvSpPr>
        <p:spPr>
          <a:xfrm>
            <a:off x="4872240" y="4995000"/>
            <a:ext cx="1387440" cy="34092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6" name="Google Shape;3206;p105"/>
          <p:cNvSpPr/>
          <p:nvPr/>
        </p:nvSpPr>
        <p:spPr>
          <a:xfrm>
            <a:off x="5566320" y="5194800"/>
            <a:ext cx="722160" cy="127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7" name="Google Shape;3207;p105"/>
          <p:cNvSpPr/>
          <p:nvPr/>
        </p:nvSpPr>
        <p:spPr>
          <a:xfrm>
            <a:off x="6878520" y="5165640"/>
            <a:ext cx="723600" cy="1382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8" name="Google Shape;3208;p105"/>
          <p:cNvSpPr/>
          <p:nvPr/>
        </p:nvSpPr>
        <p:spPr>
          <a:xfrm>
            <a:off x="7602480" y="5221440"/>
            <a:ext cx="697680" cy="7848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3825" lIns="90000" spcFirstLastPara="1" rIns="90000" wrap="square" tIns="3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9" name="Google Shape;3209;p105"/>
          <p:cNvSpPr/>
          <p:nvPr/>
        </p:nvSpPr>
        <p:spPr>
          <a:xfrm>
            <a:off x="6288840" y="4817520"/>
            <a:ext cx="2063520" cy="504720"/>
          </a:xfrm>
          <a:custGeom>
            <a:rect b="b" l="l" r="r" t="t"/>
            <a:pathLst>
              <a:path extrusionOk="0" h="505112" w="260672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cap="flat" cmpd="sng" w="381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0" name="Google Shape;3210;p105"/>
          <p:cNvSpPr/>
          <p:nvPr/>
        </p:nvSpPr>
        <p:spPr>
          <a:xfrm>
            <a:off x="801000" y="5356080"/>
            <a:ext cx="703800" cy="1036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RC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1" name="Google Shape;3211;p105"/>
          <p:cNvSpPr/>
          <p:nvPr/>
        </p:nvSpPr>
        <p:spPr>
          <a:xfrm flipH="1">
            <a:off x="1203480" y="4333320"/>
            <a:ext cx="7148880" cy="988920"/>
          </a:xfrm>
          <a:custGeom>
            <a:rect b="b" l="l" r="r" t="t"/>
            <a:pathLst>
              <a:path extrusionOk="0" h="505112" w="2606722">
                <a:moveTo>
                  <a:pt x="2606722" y="505112"/>
                </a:moveTo>
                <a:cubicBezTo>
                  <a:pt x="1970964" y="256040"/>
                  <a:pt x="1335206" y="6968"/>
                  <a:pt x="900752" y="144"/>
                </a:cubicBezTo>
                <a:cubicBezTo>
                  <a:pt x="466298" y="-6680"/>
                  <a:pt x="233149" y="228744"/>
                  <a:pt x="0" y="464168"/>
                </a:cubicBezTo>
              </a:path>
            </a:pathLst>
          </a:cu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5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Google Shape;3216;p106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Lixo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7" name="Google Shape;3217;p106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longo do tempo, o journal vai encher-se com dados obsoletos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válidos altamente fragmentados misturados com dados obsoletos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Periodicamente, o log deve ter seu lixo coletado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8" name="Google Shape;3218;p10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9" name="Google Shape;3219;p106"/>
          <p:cNvSpPr/>
          <p:nvPr/>
        </p:nvSpPr>
        <p:spPr>
          <a:xfrm>
            <a:off x="764280" y="4387680"/>
            <a:ext cx="7997400" cy="1036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0" name="Google Shape;3220;p106"/>
          <p:cNvSpPr/>
          <p:nvPr/>
        </p:nvSpPr>
        <p:spPr>
          <a:xfrm rot="-5400000">
            <a:off x="-179280" y="4709520"/>
            <a:ext cx="13096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Partição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1" name="Google Shape;3221;p106"/>
          <p:cNvSpPr/>
          <p:nvPr/>
        </p:nvSpPr>
        <p:spPr>
          <a:xfrm>
            <a:off x="1242000" y="438768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2" name="Google Shape;3222;p106"/>
          <p:cNvSpPr/>
          <p:nvPr/>
        </p:nvSpPr>
        <p:spPr>
          <a:xfrm>
            <a:off x="2142720" y="438768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p106"/>
          <p:cNvSpPr/>
          <p:nvPr/>
        </p:nvSpPr>
        <p:spPr>
          <a:xfrm>
            <a:off x="3029760" y="4387680"/>
            <a:ext cx="75024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Eunó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4" name="Google Shape;3224;p106"/>
          <p:cNvSpPr/>
          <p:nvPr/>
        </p:nvSpPr>
        <p:spPr>
          <a:xfrm>
            <a:off x="3780360" y="438768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p106"/>
          <p:cNvSpPr/>
          <p:nvPr/>
        </p:nvSpPr>
        <p:spPr>
          <a:xfrm>
            <a:off x="4681080" y="4387680"/>
            <a:ext cx="75024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Eunó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6" name="Google Shape;3226;p106"/>
          <p:cNvSpPr/>
          <p:nvPr/>
        </p:nvSpPr>
        <p:spPr>
          <a:xfrm>
            <a:off x="2562120" y="4223880"/>
            <a:ext cx="835920" cy="136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7" name="Google Shape;3227;p106"/>
          <p:cNvSpPr/>
          <p:nvPr/>
        </p:nvSpPr>
        <p:spPr>
          <a:xfrm>
            <a:off x="4227120" y="4232880"/>
            <a:ext cx="835920" cy="136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8" name="Google Shape;3228;p106"/>
          <p:cNvSpPr/>
          <p:nvPr/>
        </p:nvSpPr>
        <p:spPr>
          <a:xfrm>
            <a:off x="1651320" y="4019040"/>
            <a:ext cx="1746720" cy="34092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9" name="Google Shape;3229;p106"/>
          <p:cNvSpPr/>
          <p:nvPr/>
        </p:nvSpPr>
        <p:spPr>
          <a:xfrm>
            <a:off x="5431680" y="438768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Bloco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0" name="Google Shape;3230;p106"/>
          <p:cNvSpPr/>
          <p:nvPr/>
        </p:nvSpPr>
        <p:spPr>
          <a:xfrm>
            <a:off x="6332400" y="4387680"/>
            <a:ext cx="75024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Eunó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1" name="Google Shape;3231;p106"/>
          <p:cNvSpPr/>
          <p:nvPr/>
        </p:nvSpPr>
        <p:spPr>
          <a:xfrm>
            <a:off x="5914440" y="4223520"/>
            <a:ext cx="835920" cy="136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2" name="Google Shape;3232;p106"/>
          <p:cNvSpPr/>
          <p:nvPr/>
        </p:nvSpPr>
        <p:spPr>
          <a:xfrm>
            <a:off x="2593080" y="3746160"/>
            <a:ext cx="4157280" cy="59544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3" name="Google Shape;3233;p106"/>
          <p:cNvSpPr/>
          <p:nvPr/>
        </p:nvSpPr>
        <p:spPr>
          <a:xfrm>
            <a:off x="1159920" y="4374000"/>
            <a:ext cx="1064160" cy="106416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7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p107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Coleta de Lixo em LFS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9" name="Google Shape;3239;p10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0" name="Google Shape;3240;p107"/>
          <p:cNvSpPr/>
          <p:nvPr/>
        </p:nvSpPr>
        <p:spPr>
          <a:xfrm>
            <a:off x="764280" y="5486400"/>
            <a:ext cx="7997400" cy="518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1" name="Google Shape;3241;p107"/>
          <p:cNvSpPr/>
          <p:nvPr/>
        </p:nvSpPr>
        <p:spPr>
          <a:xfrm rot="-5400000">
            <a:off x="-354600" y="5573160"/>
            <a:ext cx="10868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Partição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2" name="Google Shape;3242;p107"/>
          <p:cNvSpPr/>
          <p:nvPr/>
        </p:nvSpPr>
        <p:spPr>
          <a:xfrm>
            <a:off x="120780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3" name="Google Shape;3243;p107"/>
          <p:cNvSpPr/>
          <p:nvPr/>
        </p:nvSpPr>
        <p:spPr>
          <a:xfrm>
            <a:off x="169920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4" name="Google Shape;3244;p107"/>
          <p:cNvSpPr/>
          <p:nvPr/>
        </p:nvSpPr>
        <p:spPr>
          <a:xfrm>
            <a:off x="2190600" y="5486400"/>
            <a:ext cx="4089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5" name="Google Shape;3245;p107"/>
          <p:cNvSpPr/>
          <p:nvPr/>
        </p:nvSpPr>
        <p:spPr>
          <a:xfrm>
            <a:off x="261756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6" name="Google Shape;3246;p107"/>
          <p:cNvSpPr/>
          <p:nvPr/>
        </p:nvSpPr>
        <p:spPr>
          <a:xfrm>
            <a:off x="3122640" y="5486400"/>
            <a:ext cx="4089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7" name="Google Shape;3247;p107"/>
          <p:cNvSpPr/>
          <p:nvPr/>
        </p:nvSpPr>
        <p:spPr>
          <a:xfrm rot="-429000">
            <a:off x="1931040" y="5151600"/>
            <a:ext cx="473400" cy="32256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8" name="Google Shape;3248;p107"/>
          <p:cNvSpPr/>
          <p:nvPr/>
        </p:nvSpPr>
        <p:spPr>
          <a:xfrm>
            <a:off x="1453320" y="5117760"/>
            <a:ext cx="995760" cy="34092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9" name="Google Shape;3249;p107"/>
          <p:cNvSpPr/>
          <p:nvPr/>
        </p:nvSpPr>
        <p:spPr>
          <a:xfrm>
            <a:off x="398520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0" name="Google Shape;3250;p107"/>
          <p:cNvSpPr/>
          <p:nvPr/>
        </p:nvSpPr>
        <p:spPr>
          <a:xfrm>
            <a:off x="4476600" y="5486400"/>
            <a:ext cx="4089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1" name="Google Shape;3251;p107"/>
          <p:cNvSpPr/>
          <p:nvPr/>
        </p:nvSpPr>
        <p:spPr>
          <a:xfrm>
            <a:off x="2034720" y="4873680"/>
            <a:ext cx="2497320" cy="59544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2" name="Google Shape;3252;p107"/>
          <p:cNvSpPr/>
          <p:nvPr/>
        </p:nvSpPr>
        <p:spPr>
          <a:xfrm rot="-429000">
            <a:off x="4196880" y="5151600"/>
            <a:ext cx="473400" cy="32256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3" name="Google Shape;3253;p107"/>
          <p:cNvSpPr/>
          <p:nvPr/>
        </p:nvSpPr>
        <p:spPr>
          <a:xfrm>
            <a:off x="488592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4" name="Google Shape;3254;p107"/>
          <p:cNvSpPr/>
          <p:nvPr/>
        </p:nvSpPr>
        <p:spPr>
          <a:xfrm>
            <a:off x="537732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5" name="Google Shape;3255;p107"/>
          <p:cNvSpPr/>
          <p:nvPr/>
        </p:nvSpPr>
        <p:spPr>
          <a:xfrm>
            <a:off x="586836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6" name="Google Shape;3256;p107"/>
          <p:cNvSpPr/>
          <p:nvPr/>
        </p:nvSpPr>
        <p:spPr>
          <a:xfrm rot="-5400000">
            <a:off x="2069640" y="4843440"/>
            <a:ext cx="190800" cy="27331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7" name="Google Shape;3257;p107"/>
          <p:cNvSpPr/>
          <p:nvPr/>
        </p:nvSpPr>
        <p:spPr>
          <a:xfrm rot="-5400000">
            <a:off x="4890960" y="4824720"/>
            <a:ext cx="190800" cy="27705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8" name="Google Shape;3258;p107"/>
          <p:cNvSpPr/>
          <p:nvPr/>
        </p:nvSpPr>
        <p:spPr>
          <a:xfrm>
            <a:off x="1504800" y="6314040"/>
            <a:ext cx="13204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9" name="Google Shape;3259;p107"/>
          <p:cNvSpPr/>
          <p:nvPr/>
        </p:nvSpPr>
        <p:spPr>
          <a:xfrm>
            <a:off x="4326120" y="6314040"/>
            <a:ext cx="13204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0" name="Google Shape;3260;p107"/>
          <p:cNvSpPr/>
          <p:nvPr/>
        </p:nvSpPr>
        <p:spPr>
          <a:xfrm>
            <a:off x="764280" y="4072320"/>
            <a:ext cx="7997400" cy="518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1" name="Google Shape;3261;p107"/>
          <p:cNvSpPr/>
          <p:nvPr/>
        </p:nvSpPr>
        <p:spPr>
          <a:xfrm rot="-5400000">
            <a:off x="-429840" y="4156200"/>
            <a:ext cx="12301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2" name="Google Shape;3262;p107"/>
          <p:cNvSpPr/>
          <p:nvPr/>
        </p:nvSpPr>
        <p:spPr>
          <a:xfrm>
            <a:off x="1221480" y="407232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3" name="Google Shape;3263;p107"/>
          <p:cNvSpPr/>
          <p:nvPr/>
        </p:nvSpPr>
        <p:spPr>
          <a:xfrm>
            <a:off x="1712880" y="407232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4" name="Google Shape;3264;p107"/>
          <p:cNvSpPr/>
          <p:nvPr/>
        </p:nvSpPr>
        <p:spPr>
          <a:xfrm>
            <a:off x="2204280" y="4072320"/>
            <a:ext cx="4089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5" name="Google Shape;3265;p107"/>
          <p:cNvSpPr/>
          <p:nvPr/>
        </p:nvSpPr>
        <p:spPr>
          <a:xfrm>
            <a:off x="2631240" y="407232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6" name="Google Shape;3266;p107"/>
          <p:cNvSpPr/>
          <p:nvPr/>
        </p:nvSpPr>
        <p:spPr>
          <a:xfrm>
            <a:off x="3135960" y="4072320"/>
            <a:ext cx="4089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7" name="Google Shape;3267;p107"/>
          <p:cNvSpPr/>
          <p:nvPr/>
        </p:nvSpPr>
        <p:spPr>
          <a:xfrm rot="-429000">
            <a:off x="1944720" y="3737520"/>
            <a:ext cx="473400" cy="32256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8" name="Google Shape;3268;p107"/>
          <p:cNvSpPr/>
          <p:nvPr/>
        </p:nvSpPr>
        <p:spPr>
          <a:xfrm>
            <a:off x="1467000" y="3703680"/>
            <a:ext cx="995760" cy="34092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9" name="Google Shape;3269;p107"/>
          <p:cNvSpPr/>
          <p:nvPr/>
        </p:nvSpPr>
        <p:spPr>
          <a:xfrm>
            <a:off x="1148760" y="4013280"/>
            <a:ext cx="636840" cy="63684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0" name="Google Shape;3270;p107"/>
          <p:cNvSpPr/>
          <p:nvPr/>
        </p:nvSpPr>
        <p:spPr>
          <a:xfrm>
            <a:off x="2090160" y="4013280"/>
            <a:ext cx="636840" cy="63684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1" name="Google Shape;3271;p107"/>
          <p:cNvSpPr/>
          <p:nvPr/>
        </p:nvSpPr>
        <p:spPr>
          <a:xfrm rot="-429000">
            <a:off x="2860200" y="5151600"/>
            <a:ext cx="473400" cy="32256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2" name="Google Shape;3272;p107"/>
          <p:cNvSpPr/>
          <p:nvPr/>
        </p:nvSpPr>
        <p:spPr>
          <a:xfrm rot="-429000">
            <a:off x="2871720" y="3737520"/>
            <a:ext cx="473400" cy="32256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3" name="Google Shape;3273;p107"/>
          <p:cNvSpPr/>
          <p:nvPr/>
        </p:nvSpPr>
        <p:spPr>
          <a:xfrm>
            <a:off x="6795000" y="5484960"/>
            <a:ext cx="50832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4" name="Google Shape;3274;p107"/>
          <p:cNvSpPr/>
          <p:nvPr/>
        </p:nvSpPr>
        <p:spPr>
          <a:xfrm>
            <a:off x="7290360" y="5489640"/>
            <a:ext cx="50832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5" name="Google Shape;3275;p107"/>
          <p:cNvSpPr/>
          <p:nvPr/>
        </p:nvSpPr>
        <p:spPr>
          <a:xfrm>
            <a:off x="7798320" y="5489640"/>
            <a:ext cx="4233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6" name="Google Shape;3276;p107"/>
          <p:cNvSpPr/>
          <p:nvPr/>
        </p:nvSpPr>
        <p:spPr>
          <a:xfrm rot="-429000">
            <a:off x="7531560" y="5155920"/>
            <a:ext cx="489960" cy="32256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7" name="Google Shape;3277;p107"/>
          <p:cNvSpPr/>
          <p:nvPr/>
        </p:nvSpPr>
        <p:spPr>
          <a:xfrm>
            <a:off x="8207640" y="5489640"/>
            <a:ext cx="4233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8" name="Google Shape;3278;p107"/>
          <p:cNvSpPr/>
          <p:nvPr/>
        </p:nvSpPr>
        <p:spPr>
          <a:xfrm>
            <a:off x="4326120" y="4861800"/>
            <a:ext cx="4100400" cy="59544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9" name="Google Shape;3279;p107"/>
          <p:cNvSpPr/>
          <p:nvPr/>
        </p:nvSpPr>
        <p:spPr>
          <a:xfrm>
            <a:off x="7009920" y="4849560"/>
            <a:ext cx="1416600" cy="59544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0" name="Google Shape;3280;p107"/>
          <p:cNvSpPr/>
          <p:nvPr/>
        </p:nvSpPr>
        <p:spPr>
          <a:xfrm>
            <a:off x="798480" y="4072320"/>
            <a:ext cx="408960" cy="5184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1" name="Google Shape;3281;p107"/>
          <p:cNvSpPr/>
          <p:nvPr/>
        </p:nvSpPr>
        <p:spPr>
          <a:xfrm>
            <a:off x="798480" y="5489640"/>
            <a:ext cx="408960" cy="5184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2" name="Google Shape;3282;p107"/>
          <p:cNvSpPr/>
          <p:nvPr/>
        </p:nvSpPr>
        <p:spPr>
          <a:xfrm>
            <a:off x="3559320" y="5489640"/>
            <a:ext cx="408960" cy="5184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3" name="Google Shape;3283;p107"/>
          <p:cNvSpPr/>
          <p:nvPr/>
        </p:nvSpPr>
        <p:spPr>
          <a:xfrm>
            <a:off x="6372000" y="5483160"/>
            <a:ext cx="423360" cy="5184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4" name="Google Shape;3284;p107"/>
          <p:cNvSpPr txBox="1"/>
          <p:nvPr>
            <p:ph idx="4294967295" type="body"/>
          </p:nvPr>
        </p:nvSpPr>
        <p:spPr>
          <a:xfrm>
            <a:off x="14760" y="1114560"/>
            <a:ext cx="9034560" cy="267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3429"/>
          </a:bodyPr>
          <a:lstStyle/>
          <a:p>
            <a:pPr indent="-343126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grupo possui um bloco de síntese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Contém o mapeamento bloco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inode para cada bloco no cluster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6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Checar existência: O GC lê cada arquivo com blocos no cluster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informação atual não corresponder ao resumo, blocos são obsoletos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5" name="Google Shape;3285;p107"/>
          <p:cNvSpPr/>
          <p:nvPr/>
        </p:nvSpPr>
        <p:spPr>
          <a:xfrm>
            <a:off x="3906720" y="5317920"/>
            <a:ext cx="1079640" cy="809640"/>
          </a:xfrm>
          <a:prstGeom prst="rect">
            <a:avLst/>
          </a:prstGeom>
          <a:noFill/>
          <a:ln cap="flat" cmpd="sng" w="571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6" name="Google Shape;3286;p107"/>
          <p:cNvSpPr/>
          <p:nvPr/>
        </p:nvSpPr>
        <p:spPr>
          <a:xfrm>
            <a:off x="378360" y="5489640"/>
            <a:ext cx="396360" cy="518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1" name="Google Shape;3291;p108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Coleta de Lixo em LFS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2" name="Google Shape;3292;p10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3" name="Google Shape;3293;p108"/>
          <p:cNvSpPr/>
          <p:nvPr/>
        </p:nvSpPr>
        <p:spPr>
          <a:xfrm>
            <a:off x="764280" y="5486400"/>
            <a:ext cx="7997400" cy="518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4" name="Google Shape;3294;p108"/>
          <p:cNvSpPr/>
          <p:nvPr/>
        </p:nvSpPr>
        <p:spPr>
          <a:xfrm rot="-5400000">
            <a:off x="-399960" y="5519160"/>
            <a:ext cx="11779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Partição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5" name="Google Shape;3295;p108"/>
          <p:cNvSpPr/>
          <p:nvPr/>
        </p:nvSpPr>
        <p:spPr>
          <a:xfrm>
            <a:off x="120780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6" name="Google Shape;3296;p108"/>
          <p:cNvSpPr/>
          <p:nvPr/>
        </p:nvSpPr>
        <p:spPr>
          <a:xfrm>
            <a:off x="169920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7" name="Google Shape;3297;p108"/>
          <p:cNvSpPr/>
          <p:nvPr/>
        </p:nvSpPr>
        <p:spPr>
          <a:xfrm>
            <a:off x="2190600" y="5486400"/>
            <a:ext cx="4089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8" name="Google Shape;3298;p108"/>
          <p:cNvSpPr/>
          <p:nvPr/>
        </p:nvSpPr>
        <p:spPr>
          <a:xfrm>
            <a:off x="261756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9" name="Google Shape;3299;p108"/>
          <p:cNvSpPr/>
          <p:nvPr/>
        </p:nvSpPr>
        <p:spPr>
          <a:xfrm>
            <a:off x="3122640" y="5486400"/>
            <a:ext cx="4089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0" name="Google Shape;3300;p108"/>
          <p:cNvSpPr/>
          <p:nvPr/>
        </p:nvSpPr>
        <p:spPr>
          <a:xfrm rot="-429000">
            <a:off x="1931040" y="5151600"/>
            <a:ext cx="473400" cy="32256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1" name="Google Shape;3301;p108"/>
          <p:cNvSpPr/>
          <p:nvPr/>
        </p:nvSpPr>
        <p:spPr>
          <a:xfrm>
            <a:off x="1453320" y="5117760"/>
            <a:ext cx="995760" cy="34092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2" name="Google Shape;3302;p108"/>
          <p:cNvSpPr/>
          <p:nvPr/>
        </p:nvSpPr>
        <p:spPr>
          <a:xfrm>
            <a:off x="398520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3" name="Google Shape;3303;p108"/>
          <p:cNvSpPr/>
          <p:nvPr/>
        </p:nvSpPr>
        <p:spPr>
          <a:xfrm>
            <a:off x="4476600" y="5486400"/>
            <a:ext cx="4089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4" name="Google Shape;3304;p108"/>
          <p:cNvSpPr/>
          <p:nvPr/>
        </p:nvSpPr>
        <p:spPr>
          <a:xfrm>
            <a:off x="2034720" y="4873680"/>
            <a:ext cx="2497320" cy="59544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5" name="Google Shape;3305;p108"/>
          <p:cNvSpPr/>
          <p:nvPr/>
        </p:nvSpPr>
        <p:spPr>
          <a:xfrm rot="-429000">
            <a:off x="4196880" y="5151600"/>
            <a:ext cx="473400" cy="32256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6" name="Google Shape;3306;p108"/>
          <p:cNvSpPr/>
          <p:nvPr/>
        </p:nvSpPr>
        <p:spPr>
          <a:xfrm>
            <a:off x="488592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7" name="Google Shape;3307;p108"/>
          <p:cNvSpPr/>
          <p:nvPr/>
        </p:nvSpPr>
        <p:spPr>
          <a:xfrm>
            <a:off x="537732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8" name="Google Shape;3308;p108"/>
          <p:cNvSpPr/>
          <p:nvPr/>
        </p:nvSpPr>
        <p:spPr>
          <a:xfrm>
            <a:off x="5868360" y="54864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9" name="Google Shape;3309;p108"/>
          <p:cNvSpPr/>
          <p:nvPr/>
        </p:nvSpPr>
        <p:spPr>
          <a:xfrm rot="-5400000">
            <a:off x="2069640" y="4843440"/>
            <a:ext cx="190800" cy="27331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0" name="Google Shape;3310;p108"/>
          <p:cNvSpPr/>
          <p:nvPr/>
        </p:nvSpPr>
        <p:spPr>
          <a:xfrm rot="-5400000">
            <a:off x="4890960" y="4824720"/>
            <a:ext cx="190800" cy="27705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1" name="Google Shape;3311;p108"/>
          <p:cNvSpPr/>
          <p:nvPr/>
        </p:nvSpPr>
        <p:spPr>
          <a:xfrm>
            <a:off x="1504800" y="6314040"/>
            <a:ext cx="13204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2" name="Google Shape;3312;p108"/>
          <p:cNvSpPr/>
          <p:nvPr/>
        </p:nvSpPr>
        <p:spPr>
          <a:xfrm>
            <a:off x="4326120" y="6314040"/>
            <a:ext cx="13204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3" name="Google Shape;3313;p108"/>
          <p:cNvSpPr/>
          <p:nvPr/>
        </p:nvSpPr>
        <p:spPr>
          <a:xfrm>
            <a:off x="764280" y="3850200"/>
            <a:ext cx="7997400" cy="518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4" name="Google Shape;3314;p108"/>
          <p:cNvSpPr/>
          <p:nvPr/>
        </p:nvSpPr>
        <p:spPr>
          <a:xfrm rot="-5400000">
            <a:off x="-429840" y="3933720"/>
            <a:ext cx="12301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5" name="Google Shape;3315;p108"/>
          <p:cNvSpPr/>
          <p:nvPr/>
        </p:nvSpPr>
        <p:spPr>
          <a:xfrm>
            <a:off x="1221480" y="38502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6" name="Google Shape;3316;p108"/>
          <p:cNvSpPr/>
          <p:nvPr/>
        </p:nvSpPr>
        <p:spPr>
          <a:xfrm>
            <a:off x="1712880" y="38502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7" name="Google Shape;3317;p108"/>
          <p:cNvSpPr/>
          <p:nvPr/>
        </p:nvSpPr>
        <p:spPr>
          <a:xfrm>
            <a:off x="2204280" y="3850200"/>
            <a:ext cx="4089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8" name="Google Shape;3318;p108"/>
          <p:cNvSpPr/>
          <p:nvPr/>
        </p:nvSpPr>
        <p:spPr>
          <a:xfrm>
            <a:off x="2631240" y="3850200"/>
            <a:ext cx="49104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9" name="Google Shape;3319;p108"/>
          <p:cNvSpPr/>
          <p:nvPr/>
        </p:nvSpPr>
        <p:spPr>
          <a:xfrm>
            <a:off x="3135960" y="3850200"/>
            <a:ext cx="4089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0" name="Google Shape;3320;p108"/>
          <p:cNvSpPr/>
          <p:nvPr/>
        </p:nvSpPr>
        <p:spPr>
          <a:xfrm rot="-429000">
            <a:off x="1944720" y="3515400"/>
            <a:ext cx="473400" cy="32256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1" name="Google Shape;3321;p108"/>
          <p:cNvSpPr/>
          <p:nvPr/>
        </p:nvSpPr>
        <p:spPr>
          <a:xfrm>
            <a:off x="1467000" y="3481200"/>
            <a:ext cx="995760" cy="34092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2" name="Google Shape;3322;p108"/>
          <p:cNvSpPr/>
          <p:nvPr/>
        </p:nvSpPr>
        <p:spPr>
          <a:xfrm>
            <a:off x="1148760" y="3790800"/>
            <a:ext cx="636840" cy="63684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3" name="Google Shape;3323;p108"/>
          <p:cNvSpPr/>
          <p:nvPr/>
        </p:nvSpPr>
        <p:spPr>
          <a:xfrm>
            <a:off x="2090160" y="3790800"/>
            <a:ext cx="636840" cy="63684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4" name="Google Shape;3324;p108"/>
          <p:cNvSpPr/>
          <p:nvPr/>
        </p:nvSpPr>
        <p:spPr>
          <a:xfrm rot="-429000">
            <a:off x="2860200" y="5151600"/>
            <a:ext cx="473400" cy="32256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5" name="Google Shape;3325;p108"/>
          <p:cNvSpPr/>
          <p:nvPr/>
        </p:nvSpPr>
        <p:spPr>
          <a:xfrm rot="-429000">
            <a:off x="2871720" y="3515400"/>
            <a:ext cx="473400" cy="32256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6" name="Google Shape;3326;p108"/>
          <p:cNvSpPr/>
          <p:nvPr/>
        </p:nvSpPr>
        <p:spPr>
          <a:xfrm>
            <a:off x="6795000" y="5484960"/>
            <a:ext cx="50832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7" name="Google Shape;3327;p108"/>
          <p:cNvSpPr/>
          <p:nvPr/>
        </p:nvSpPr>
        <p:spPr>
          <a:xfrm>
            <a:off x="7290360" y="5489640"/>
            <a:ext cx="508320" cy="518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8" name="Google Shape;3328;p108"/>
          <p:cNvSpPr/>
          <p:nvPr/>
        </p:nvSpPr>
        <p:spPr>
          <a:xfrm>
            <a:off x="7798320" y="5489640"/>
            <a:ext cx="4233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9" name="Google Shape;3329;p108"/>
          <p:cNvSpPr/>
          <p:nvPr/>
        </p:nvSpPr>
        <p:spPr>
          <a:xfrm rot="-429000">
            <a:off x="7531560" y="5155920"/>
            <a:ext cx="489960" cy="32256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0" name="Google Shape;3330;p108"/>
          <p:cNvSpPr/>
          <p:nvPr/>
        </p:nvSpPr>
        <p:spPr>
          <a:xfrm>
            <a:off x="8207640" y="5489640"/>
            <a:ext cx="423360" cy="518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1" name="Google Shape;3331;p108"/>
          <p:cNvSpPr/>
          <p:nvPr/>
        </p:nvSpPr>
        <p:spPr>
          <a:xfrm>
            <a:off x="4326120" y="4861800"/>
            <a:ext cx="4100400" cy="59544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2" name="Google Shape;3332;p108"/>
          <p:cNvSpPr/>
          <p:nvPr/>
        </p:nvSpPr>
        <p:spPr>
          <a:xfrm>
            <a:off x="7009920" y="4849560"/>
            <a:ext cx="1416600" cy="59544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3" name="Google Shape;3333;p108"/>
          <p:cNvSpPr/>
          <p:nvPr/>
        </p:nvSpPr>
        <p:spPr>
          <a:xfrm>
            <a:off x="798480" y="3850200"/>
            <a:ext cx="408960" cy="5184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4" name="Google Shape;3334;p108"/>
          <p:cNvSpPr/>
          <p:nvPr/>
        </p:nvSpPr>
        <p:spPr>
          <a:xfrm>
            <a:off x="798480" y="5489640"/>
            <a:ext cx="408960" cy="5184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5" name="Google Shape;3335;p108"/>
          <p:cNvSpPr/>
          <p:nvPr/>
        </p:nvSpPr>
        <p:spPr>
          <a:xfrm>
            <a:off x="3559320" y="5489640"/>
            <a:ext cx="408960" cy="5184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6" name="Google Shape;3336;p108"/>
          <p:cNvSpPr/>
          <p:nvPr/>
        </p:nvSpPr>
        <p:spPr>
          <a:xfrm>
            <a:off x="6372000" y="5483160"/>
            <a:ext cx="423360" cy="51840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7" name="Google Shape;3337;p108"/>
          <p:cNvSpPr/>
          <p:nvPr/>
        </p:nvSpPr>
        <p:spPr>
          <a:xfrm>
            <a:off x="764280" y="4563000"/>
            <a:ext cx="2261520" cy="620640"/>
          </a:xfrm>
          <a:prstGeom prst="wedgeRectCallout">
            <a:avLst>
              <a:gd fmla="val -36438" name="adj1"/>
              <a:gd fmla="val 74730" name="adj2"/>
            </a:avLst>
          </a:prstGeom>
          <a:solidFill>
            <a:schemeClr val="accent5"/>
          </a:solidFill>
          <a:ln cap="flat" cmpd="sng" w="57150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resumo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8" name="Google Shape;3338;p108"/>
          <p:cNvSpPr txBox="1"/>
          <p:nvPr>
            <p:ph idx="4294967295" type="body"/>
          </p:nvPr>
        </p:nvSpPr>
        <p:spPr>
          <a:xfrm>
            <a:off x="14760" y="1114560"/>
            <a:ext cx="903456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491" lnSpcReduction="20000"/>
          </a:bodyPr>
          <a:lstStyle/>
          <a:p>
            <a:pPr indent="-343125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grupo possui um bloco de síntese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Contém o mapeamento bloco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inode para cada bloco no cluster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Checar existência: O GC lê cada arquivo com blocos no cluster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informação atual não corresponder ao resumo, blocos são obsoletos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9" name="Google Shape;3339;p108"/>
          <p:cNvSpPr/>
          <p:nvPr/>
        </p:nvSpPr>
        <p:spPr>
          <a:xfrm>
            <a:off x="474120" y="1809720"/>
            <a:ext cx="4001760" cy="1417680"/>
          </a:xfrm>
          <a:prstGeom prst="wedgeRectCallout">
            <a:avLst>
              <a:gd fmla="val 98" name="adj1"/>
              <a:gd fmla="val 78579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Quais blocos são obsoletos?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Ponteiros de outros clusters são invisíveis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0" name="Google Shape;3340;p108"/>
          <p:cNvSpPr/>
          <p:nvPr/>
        </p:nvSpPr>
        <p:spPr>
          <a:xfrm>
            <a:off x="3906720" y="5317920"/>
            <a:ext cx="1079640" cy="809640"/>
          </a:xfrm>
          <a:prstGeom prst="rect">
            <a:avLst/>
          </a:prstGeom>
          <a:noFill/>
          <a:ln cap="flat" cmpd="sng" w="571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1" name="Google Shape;3341;p108"/>
          <p:cNvSpPr/>
          <p:nvPr/>
        </p:nvSpPr>
        <p:spPr>
          <a:xfrm>
            <a:off x="378360" y="5489640"/>
            <a:ext cx="396360" cy="5184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5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p109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idéia cujo tempo chegou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7" name="Google Shape;3347;p109"/>
          <p:cNvSpPr txBox="1"/>
          <p:nvPr>
            <p:ph idx="4294967295" type="body"/>
          </p:nvPr>
        </p:nvSpPr>
        <p:spPr>
          <a:xfrm>
            <a:off x="102240" y="1153080"/>
            <a:ext cx="890496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LFS parece ser um projeto muito estranho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Totalmente diferente de estruturas do sistema de arquivos tradicionais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mapeia bem às nossas ideias sobre hierarquia de diretórios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Inicialmente, as pessoas não gostavam LFS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entanto, hoje as suas características são amplamente utilizadas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8" name="Google Shape;3348;p10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Classes\5600\assets\plug-in-usb-disk.jpg" id="417" name="Google Shape;4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6960" y="1685520"/>
            <a:ext cx="5116680" cy="403344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1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Mount não é apenas para boot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1"/>
          <p:cNvSpPr txBox="1"/>
          <p:nvPr>
            <p:ph idx="4294967295" type="body"/>
          </p:nvPr>
        </p:nvSpPr>
        <p:spPr>
          <a:xfrm>
            <a:off x="106200" y="1073880"/>
            <a:ext cx="5472360" cy="57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5303"/>
          </a:bodyPr>
          <a:lstStyle/>
          <a:p>
            <a:pPr indent="-343124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conectar dispositivos de armazenamento em seu sistema em execução, montagem é executado em segundo plano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ligar um pendrive USB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significa a “ejetar com segurança” um dispositivo?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Esvaziar o buffer de escrita do dispositivo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Desmontar o sistema de arquivos no dispositivo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2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p110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Arquivos para SSDs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4" name="Google Shape;3354;p110"/>
          <p:cNvSpPr txBox="1"/>
          <p:nvPr>
            <p:ph idx="4294967295" type="body"/>
          </p:nvPr>
        </p:nvSpPr>
        <p:spPr>
          <a:xfrm>
            <a:off x="238680" y="1153080"/>
            <a:ext cx="8679600" cy="558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3429"/>
          </a:bodyPr>
          <a:lstStyle/>
          <a:p>
            <a:pPr indent="-343126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hardware SSD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implementar nivelamento de desgaste as escritas devem ser espalhadas através dos blocos de Flash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Periodicamente, blocos antigos precisam ser coletados para prevenir dificuldades com sobrescritas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6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Será que isso soa familiar?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6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LFS é o sistema de arquivos ideal para SSDs!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6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Internamente, SSDs gerenciam todos os arquivos em um LFS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Isto é transparente para o sistema operacional e os usuários finais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para nivelamento de desgaste e evitar dificuldades com sobrescritas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5" name="Google Shape;3355;p11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9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0" name="Google Shape;3360;p111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Copy-on-write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1" name="Google Shape;3361;p111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arquivos modernos incorporam idéias de LFS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Semantica Copy-on-write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atualizados são escritos para o espaço vazio no disco, em vez de substituir os dados originais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Ajuda a prevenir a corrupção de dados, melhora o desempenho de gravação seqüencial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Lançado pela LFS, agora usado em ZFS e BTRFS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BTRFS provavelmente será o próximo sistema de arquivos padrão no Linux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2" name="Google Shape;3362;p1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6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p112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6604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Versionamento sistemas de arquivos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8" name="Google Shape;3368;p112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178"/>
          </a:bodyPr>
          <a:lstStyle/>
          <a:p>
            <a:pPr indent="-343124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LFS mantém cópias antigas de dados, por padrão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Versões antigas de arquivos podem ser uteis!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eliminação de arquivo acidental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acidentalmente fazendo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(arquivo, 'w')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um arquivo cheio de dados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 uma falha do LFS em uma virtude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Muitos sistemas de arquivos modernos são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Versioned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Cópias antigas de dados são expostos para o usuário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usuário pode roll-back um arquivo para recuperar versões antigas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9" name="Google Shape;3369;p1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2"/>
          <p:cNvSpPr txBox="1"/>
          <p:nvPr>
            <p:ph idx="4294967295" type="body"/>
          </p:nvPr>
        </p:nvSpPr>
        <p:spPr>
          <a:xfrm>
            <a:off x="457200" y="783720"/>
            <a:ext cx="8229240" cy="581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Partições e montagem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básico (FAT)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inodes e blocos (ext)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Grupos de blocos (ext2)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Journaling (ext3)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Extensões e Árvores-B (ext4)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baseados em Log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estamos até então…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3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616"/>
          </a:bodyPr>
          <a:lstStyle/>
          <a:p>
            <a:pPr indent="-343125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ponto, o sistema operacional pode localizar e montar partições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passo seguinte: o que é o layout em disco do sistema de arquivos?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Esperamos que certas características de um sistema de arquivos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nomeados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hierarquia aninhada de diretórios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Meta-dados como o tempo de criação, permissões de arquivos, etc.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projetar estruturas de disco que suportam esses recursos?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"/>
          <p:cNvSpPr txBox="1"/>
          <p:nvPr>
            <p:ph idx="4294967295" type="title"/>
          </p:nvPr>
        </p:nvSpPr>
        <p:spPr>
          <a:xfrm>
            <a:off x="457200" y="0"/>
            <a:ext cx="8229240" cy="76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árvore de diretórios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4"/>
          <p:cNvSpPr txBox="1"/>
          <p:nvPr>
            <p:ph idx="4294967295" type="body"/>
          </p:nvPr>
        </p:nvSpPr>
        <p:spPr>
          <a:xfrm>
            <a:off x="225360" y="5704920"/>
            <a:ext cx="8679600" cy="105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8427"/>
          </a:bodyPr>
          <a:lstStyle/>
          <a:p>
            <a:pPr indent="-343122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Navegada utilizando um caminho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  /home/rodrigo/music.mp3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Pictures\soft-scraps icons\Folder-01.png" id="441" name="Google Shape;4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80" y="297972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442" name="Google Shape;44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7200" y="4737960"/>
            <a:ext cx="697320" cy="69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Adobe PDF Document-01.png" id="443" name="Google Shape;44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5520" y="657720"/>
            <a:ext cx="671760" cy="671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Compressed File Zip-01.png" id="444" name="Google Shape;44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1760" y="3924360"/>
            <a:ext cx="671760" cy="671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Microsoft Excel-01.png" id="445" name="Google Shape;44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38640" y="2622960"/>
            <a:ext cx="671760" cy="671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Microsoft Word-01.png" id="446" name="Google Shape;44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38640" y="1712880"/>
            <a:ext cx="671760" cy="671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ile Audio MP3-01.png" id="447" name="Google Shape;44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73200" y="3673080"/>
            <a:ext cx="671760" cy="671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Image JPEG-01.png" id="448" name="Google Shape;448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73200" y="4596120"/>
            <a:ext cx="671760" cy="671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Web HTML-01.png" id="449" name="Google Shape;449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81760" y="4787280"/>
            <a:ext cx="671760" cy="671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450" name="Google Shape;4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040" y="85320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451" name="Google Shape;4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040" y="214812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452" name="Google Shape;4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040" y="344304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453" name="Google Shape;4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6440" y="84636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454" name="Google Shape;4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600" y="349740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455" name="Google Shape;4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4080" y="675720"/>
            <a:ext cx="629640" cy="6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4"/>
          <p:cNvSpPr/>
          <p:nvPr/>
        </p:nvSpPr>
        <p:spPr>
          <a:xfrm>
            <a:off x="1586880" y="1381680"/>
            <a:ext cx="7783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4"/>
          <p:cNvSpPr/>
          <p:nvPr/>
        </p:nvSpPr>
        <p:spPr>
          <a:xfrm>
            <a:off x="136800" y="3524040"/>
            <a:ext cx="91260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(Raiz)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4"/>
          <p:cNvSpPr/>
          <p:nvPr/>
        </p:nvSpPr>
        <p:spPr>
          <a:xfrm>
            <a:off x="1722240" y="2676600"/>
            <a:ext cx="5072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4"/>
          <p:cNvSpPr/>
          <p:nvPr/>
        </p:nvSpPr>
        <p:spPr>
          <a:xfrm>
            <a:off x="1675800" y="4014720"/>
            <a:ext cx="6033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tmp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ictures\soft-scraps icons\Folder-01.png" id="460" name="Google Shape;4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3880" y="2894040"/>
            <a:ext cx="629640" cy="629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14"/>
          <p:cNvGrpSpPr/>
          <p:nvPr/>
        </p:nvGrpSpPr>
        <p:grpSpPr>
          <a:xfrm>
            <a:off x="3294360" y="1987920"/>
            <a:ext cx="688320" cy="688320"/>
            <a:chOff x="3294360" y="1987920"/>
            <a:chExt cx="688320" cy="688320"/>
          </a:xfrm>
        </p:grpSpPr>
        <p:pic>
          <p:nvPicPr>
            <p:cNvPr descr="D:\Pictures\soft-scraps icons\Document Blank-01.png" id="462" name="Google Shape;462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294360" y="1987920"/>
              <a:ext cx="688320" cy="688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ictures\soft-scraps icons\Gear-01.png" id="463" name="Google Shape;463;p1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11720" y="2109600"/>
              <a:ext cx="453240" cy="453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4" name="Google Shape;464;p14"/>
          <p:cNvSpPr/>
          <p:nvPr/>
        </p:nvSpPr>
        <p:spPr>
          <a:xfrm>
            <a:off x="3158640" y="3409920"/>
            <a:ext cx="9172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4"/>
          <p:cNvSpPr/>
          <p:nvPr/>
        </p:nvSpPr>
        <p:spPr>
          <a:xfrm>
            <a:off x="5062320" y="1364040"/>
            <a:ext cx="6778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4"/>
          <p:cNvSpPr/>
          <p:nvPr/>
        </p:nvSpPr>
        <p:spPr>
          <a:xfrm>
            <a:off x="4938120" y="4023360"/>
            <a:ext cx="93240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14"/>
          <p:cNvCxnSpPr>
            <a:stCxn id="441" idx="3"/>
            <a:endCxn id="450" idx="1"/>
          </p:cNvCxnSpPr>
          <p:nvPr/>
        </p:nvCxnSpPr>
        <p:spPr>
          <a:xfrm flipH="1" rot="10800000">
            <a:off x="907920" y="1168140"/>
            <a:ext cx="753000" cy="2126400"/>
          </a:xfrm>
          <a:prstGeom prst="bentConnector3">
            <a:avLst>
              <a:gd fmla="val 50032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8" name="Google Shape;468;p14"/>
          <p:cNvCxnSpPr>
            <a:stCxn id="441" idx="3"/>
            <a:endCxn id="451" idx="1"/>
          </p:cNvCxnSpPr>
          <p:nvPr/>
        </p:nvCxnSpPr>
        <p:spPr>
          <a:xfrm flipH="1" rot="10800000">
            <a:off x="907920" y="2462940"/>
            <a:ext cx="753000" cy="831600"/>
          </a:xfrm>
          <a:prstGeom prst="bentConnector3">
            <a:avLst>
              <a:gd fmla="val 50032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p14"/>
          <p:cNvCxnSpPr>
            <a:stCxn id="441" idx="3"/>
            <a:endCxn id="452" idx="1"/>
          </p:cNvCxnSpPr>
          <p:nvPr/>
        </p:nvCxnSpPr>
        <p:spPr>
          <a:xfrm>
            <a:off x="907920" y="3294540"/>
            <a:ext cx="753000" cy="463200"/>
          </a:xfrm>
          <a:prstGeom prst="bentConnector3">
            <a:avLst>
              <a:gd fmla="val 50032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0" name="Google Shape;470;p14"/>
          <p:cNvCxnSpPr>
            <a:stCxn id="441" idx="3"/>
            <a:endCxn id="442" idx="1"/>
          </p:cNvCxnSpPr>
          <p:nvPr/>
        </p:nvCxnSpPr>
        <p:spPr>
          <a:xfrm>
            <a:off x="907920" y="3294540"/>
            <a:ext cx="719400" cy="1792200"/>
          </a:xfrm>
          <a:prstGeom prst="bentConnector3">
            <a:avLst>
              <a:gd fmla="val 50017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14"/>
          <p:cNvCxnSpPr>
            <a:stCxn id="450" idx="3"/>
            <a:endCxn id="453" idx="1"/>
          </p:cNvCxnSpPr>
          <p:nvPr/>
        </p:nvCxnSpPr>
        <p:spPr>
          <a:xfrm flipH="1" rot="10800000">
            <a:off x="2290680" y="1161120"/>
            <a:ext cx="2795700" cy="6900"/>
          </a:xfrm>
          <a:prstGeom prst="bentConnector3">
            <a:avLst>
              <a:gd fmla="val 50008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2" name="Google Shape;472;p14"/>
          <p:cNvCxnSpPr>
            <a:stCxn id="450" idx="3"/>
            <a:endCxn id="454" idx="1"/>
          </p:cNvCxnSpPr>
          <p:nvPr/>
        </p:nvCxnSpPr>
        <p:spPr>
          <a:xfrm>
            <a:off x="2290680" y="1168020"/>
            <a:ext cx="2788800" cy="2644200"/>
          </a:xfrm>
          <a:prstGeom prst="bentConnector3">
            <a:avLst>
              <a:gd fmla="val 80858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3" name="Google Shape;473;p14"/>
          <p:cNvCxnSpPr>
            <a:stCxn id="451" idx="3"/>
            <a:endCxn id="462" idx="1"/>
          </p:cNvCxnSpPr>
          <p:nvPr/>
        </p:nvCxnSpPr>
        <p:spPr>
          <a:xfrm flipH="1" rot="10800000">
            <a:off x="2290680" y="2332140"/>
            <a:ext cx="1003800" cy="130800"/>
          </a:xfrm>
          <a:prstGeom prst="bentConnector3">
            <a:avLst>
              <a:gd fmla="val 50012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4" name="Google Shape;474;p14"/>
          <p:cNvCxnSpPr>
            <a:stCxn id="451" idx="3"/>
            <a:endCxn id="460" idx="1"/>
          </p:cNvCxnSpPr>
          <p:nvPr/>
        </p:nvCxnSpPr>
        <p:spPr>
          <a:xfrm>
            <a:off x="2290680" y="2462940"/>
            <a:ext cx="1033200" cy="745800"/>
          </a:xfrm>
          <a:prstGeom prst="bentConnector3">
            <a:avLst>
              <a:gd fmla="val 48692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5" name="Google Shape;475;p14"/>
          <p:cNvCxnSpPr>
            <a:stCxn id="452" idx="3"/>
            <a:endCxn id="444" idx="1"/>
          </p:cNvCxnSpPr>
          <p:nvPr/>
        </p:nvCxnSpPr>
        <p:spPr>
          <a:xfrm>
            <a:off x="2290680" y="3757860"/>
            <a:ext cx="991200" cy="502500"/>
          </a:xfrm>
          <a:prstGeom prst="bentConnector3">
            <a:avLst>
              <a:gd fmla="val 5003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" name="Google Shape;476;p14"/>
          <p:cNvCxnSpPr>
            <a:stCxn id="452" idx="3"/>
            <a:endCxn id="449" idx="1"/>
          </p:cNvCxnSpPr>
          <p:nvPr/>
        </p:nvCxnSpPr>
        <p:spPr>
          <a:xfrm>
            <a:off x="2290680" y="3757860"/>
            <a:ext cx="991200" cy="1365300"/>
          </a:xfrm>
          <a:prstGeom prst="bentConnector3">
            <a:avLst>
              <a:gd fmla="val 5003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" name="Google Shape;477;p14"/>
          <p:cNvCxnSpPr>
            <a:stCxn id="453" idx="3"/>
            <a:endCxn id="455" idx="1"/>
          </p:cNvCxnSpPr>
          <p:nvPr/>
        </p:nvCxnSpPr>
        <p:spPr>
          <a:xfrm flipH="1" rot="10800000">
            <a:off x="5716080" y="990480"/>
            <a:ext cx="1278000" cy="170700"/>
          </a:xfrm>
          <a:prstGeom prst="bentConnector3">
            <a:avLst>
              <a:gd fmla="val 48943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8" name="Google Shape;478;p14"/>
          <p:cNvCxnSpPr>
            <a:stCxn id="453" idx="3"/>
            <a:endCxn id="446" idx="1"/>
          </p:cNvCxnSpPr>
          <p:nvPr/>
        </p:nvCxnSpPr>
        <p:spPr>
          <a:xfrm>
            <a:off x="5716080" y="1161180"/>
            <a:ext cx="1222500" cy="887700"/>
          </a:xfrm>
          <a:prstGeom prst="bentConnector3">
            <a:avLst>
              <a:gd fmla="val 50017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9" name="Google Shape;479;p14"/>
          <p:cNvCxnSpPr>
            <a:stCxn id="453" idx="3"/>
            <a:endCxn id="445" idx="1"/>
          </p:cNvCxnSpPr>
          <p:nvPr/>
        </p:nvCxnSpPr>
        <p:spPr>
          <a:xfrm>
            <a:off x="5716080" y="1161180"/>
            <a:ext cx="1222500" cy="1797600"/>
          </a:xfrm>
          <a:prstGeom prst="bentConnector3">
            <a:avLst>
              <a:gd fmla="val 50017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0" name="Google Shape;480;p14"/>
          <p:cNvSpPr/>
          <p:nvPr/>
        </p:nvSpPr>
        <p:spPr>
          <a:xfrm>
            <a:off x="6821280" y="1204920"/>
            <a:ext cx="9064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cs5600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14"/>
          <p:cNvCxnSpPr>
            <a:stCxn id="454" idx="3"/>
            <a:endCxn id="447" idx="1"/>
          </p:cNvCxnSpPr>
          <p:nvPr/>
        </p:nvCxnSpPr>
        <p:spPr>
          <a:xfrm>
            <a:off x="5709240" y="3812220"/>
            <a:ext cx="1263900" cy="196800"/>
          </a:xfrm>
          <a:prstGeom prst="bentConnector3">
            <a:avLst>
              <a:gd fmla="val 50059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2" name="Google Shape;482;p14"/>
          <p:cNvCxnSpPr>
            <a:stCxn id="454" idx="3"/>
            <a:endCxn id="448" idx="1"/>
          </p:cNvCxnSpPr>
          <p:nvPr/>
        </p:nvCxnSpPr>
        <p:spPr>
          <a:xfrm>
            <a:off x="5709240" y="3812220"/>
            <a:ext cx="1263900" cy="1119900"/>
          </a:xfrm>
          <a:prstGeom prst="bentConnector3">
            <a:avLst>
              <a:gd fmla="val 50059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14"/>
          <p:cNvCxnSpPr>
            <a:stCxn id="455" idx="3"/>
            <a:endCxn id="443" idx="1"/>
          </p:cNvCxnSpPr>
          <p:nvPr/>
        </p:nvCxnSpPr>
        <p:spPr>
          <a:xfrm>
            <a:off x="7623720" y="990540"/>
            <a:ext cx="721800" cy="3000"/>
          </a:xfrm>
          <a:prstGeom prst="bentConnector3">
            <a:avLst>
              <a:gd fmla="val 50049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4" name="Google Shape;484;p14"/>
          <p:cNvCxnSpPr>
            <a:stCxn id="441" idx="3"/>
            <a:endCxn id="450" idx="1"/>
          </p:cNvCxnSpPr>
          <p:nvPr/>
        </p:nvCxnSpPr>
        <p:spPr>
          <a:xfrm flipH="1" rot="10800000">
            <a:off x="907920" y="1168140"/>
            <a:ext cx="753000" cy="2126400"/>
          </a:xfrm>
          <a:prstGeom prst="bentConnector3">
            <a:avLst>
              <a:gd fmla="val 50032" name="adj1"/>
            </a:avLst>
          </a:prstGeom>
          <a:noFill/>
          <a:ln cap="flat" cmpd="sng" w="76200">
            <a:solidFill>
              <a:srgbClr val="C0504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5" name="Google Shape;485;p14"/>
          <p:cNvCxnSpPr>
            <a:stCxn id="450" idx="3"/>
            <a:endCxn id="454" idx="1"/>
          </p:cNvCxnSpPr>
          <p:nvPr/>
        </p:nvCxnSpPr>
        <p:spPr>
          <a:xfrm>
            <a:off x="2290680" y="1168020"/>
            <a:ext cx="2788800" cy="2644200"/>
          </a:xfrm>
          <a:prstGeom prst="bentConnector3">
            <a:avLst>
              <a:gd fmla="val 81348" name="adj1"/>
            </a:avLst>
          </a:prstGeom>
          <a:noFill/>
          <a:ln cap="flat" cmpd="sng" w="76200">
            <a:solidFill>
              <a:srgbClr val="C0504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6" name="Google Shape;486;p14"/>
          <p:cNvCxnSpPr>
            <a:stCxn id="454" idx="3"/>
            <a:endCxn id="447" idx="1"/>
          </p:cNvCxnSpPr>
          <p:nvPr/>
        </p:nvCxnSpPr>
        <p:spPr>
          <a:xfrm>
            <a:off x="5709240" y="3812220"/>
            <a:ext cx="1263900" cy="196800"/>
          </a:xfrm>
          <a:prstGeom prst="bentConnector3">
            <a:avLst>
              <a:gd fmla="val 50059" name="adj1"/>
            </a:avLst>
          </a:prstGeom>
          <a:noFill/>
          <a:ln cap="flat" cmpd="sng" w="76200">
            <a:solidFill>
              <a:srgbClr val="C0504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7" name="Google Shape;487;p14"/>
          <p:cNvSpPr/>
          <p:nvPr/>
        </p:nvSpPr>
        <p:spPr>
          <a:xfrm>
            <a:off x="123120" y="2958840"/>
            <a:ext cx="939960" cy="964800"/>
          </a:xfrm>
          <a:prstGeom prst="rect">
            <a:avLst/>
          </a:prstGeom>
          <a:noFill/>
          <a:ln cap="flat" cmpd="sng" w="381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4"/>
          <p:cNvSpPr/>
          <p:nvPr/>
        </p:nvSpPr>
        <p:spPr>
          <a:xfrm>
            <a:off x="1507320" y="798840"/>
            <a:ext cx="939960" cy="964800"/>
          </a:xfrm>
          <a:prstGeom prst="rect">
            <a:avLst/>
          </a:prstGeom>
          <a:noFill/>
          <a:ln cap="flat" cmpd="sng" w="381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4"/>
          <p:cNvSpPr/>
          <p:nvPr/>
        </p:nvSpPr>
        <p:spPr>
          <a:xfrm>
            <a:off x="4788000" y="3449520"/>
            <a:ext cx="1134720" cy="964800"/>
          </a:xfrm>
          <a:prstGeom prst="rect">
            <a:avLst/>
          </a:prstGeom>
          <a:noFill/>
          <a:ln cap="flat" cmpd="sng" w="381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4"/>
          <p:cNvSpPr/>
          <p:nvPr/>
        </p:nvSpPr>
        <p:spPr>
          <a:xfrm>
            <a:off x="6838920" y="3524040"/>
            <a:ext cx="939960" cy="964800"/>
          </a:xfrm>
          <a:prstGeom prst="rect">
            <a:avLst/>
          </a:prstGeom>
          <a:noFill/>
          <a:ln cap="flat" cmpd="sng" w="3810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5"/>
          <p:cNvSpPr txBox="1"/>
          <p:nvPr>
            <p:ph idx="4294967295" type="title"/>
          </p:nvPr>
        </p:nvSpPr>
        <p:spPr>
          <a:xfrm>
            <a:off x="457200" y="0"/>
            <a:ext cx="8229240" cy="84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Caminhos absolutos e relativos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5"/>
          <p:cNvSpPr txBox="1"/>
          <p:nvPr>
            <p:ph idx="4294967295" type="body"/>
          </p:nvPr>
        </p:nvSpPr>
        <p:spPr>
          <a:xfrm>
            <a:off x="238680" y="914400"/>
            <a:ext cx="8679600" cy="59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Dois tipos de caminhos de sistema de arquivo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4F81BD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Absoluto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caminho completo da raiz para o objeto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/home/rodrigo/arquivo/hw4.pdf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C:\Users\cbw\Documentos\teste.tx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4F81BD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Relativo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mantém o controle do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diretório de trabalho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cada processo 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Caminho relativo para o diretório de trabalho atual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[diretório de trabalho = /home/rodrigo]: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syllabus.docx [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/home/rodrigo/syllabus.docx]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~/cs5600/hw4.pdf [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/home/rodrigo/cs5600/hw4.pdf]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./cs5600/hw4.pdf [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/home/rodrigo/cs5600/hw4.pdf]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../rodrigo/music.mp3 [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/home/rodrigo/music.mp3]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6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6"/>
          <p:cNvSpPr txBox="1"/>
          <p:nvPr>
            <p:ph idx="4294967295" type="body"/>
          </p:nvPr>
        </p:nvSpPr>
        <p:spPr>
          <a:xfrm>
            <a:off x="35640" y="1153080"/>
            <a:ext cx="7342200" cy="5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4365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arquivo é um composto de dois componentes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do arquivo em si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ou mais blocos (setores) de dados binários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arquivo pode conter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qualquer coisa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Meta-dados sobre o arquivo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Nome, tamanho total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diretório está?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Criado tempo, tempo modificado, tempo de acesso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Oculto ou sistema de arquivos?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 do proprietário e proprietário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Permissões: leitura / gravação / execução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Pictures\soft-scraps icons\Adobe PDF Document-01.png" id="505" name="Google Shape;5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5840" y="191160"/>
            <a:ext cx="1062720" cy="10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Adobe Photoshop CS3 Document-01.png" id="506" name="Google Shape;5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0920" y="541440"/>
            <a:ext cx="1062720" cy="10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Compressed File RAR-01.png" id="507" name="Google Shape;50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6160" y="1332360"/>
            <a:ext cx="1062720" cy="10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Compressed File Zip-01.png" id="508" name="Google Shape;50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80920" y="1972800"/>
            <a:ext cx="1062720" cy="10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Microsoft Excel-01.png" id="509" name="Google Shape;50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36560" y="2395080"/>
            <a:ext cx="1062720" cy="10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Microsoft Word-01.png" id="510" name="Google Shape;51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49240" y="3053520"/>
            <a:ext cx="1062720" cy="10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ile Audio MP3-01.png" id="511" name="Google Shape;511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82120" y="3516480"/>
            <a:ext cx="1062720" cy="10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ile Video AVI-01.png" id="512" name="Google Shape;512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22960" y="4187520"/>
            <a:ext cx="1062720" cy="10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Image JPEG-01.png" id="513" name="Google Shape;513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99280" y="5179320"/>
            <a:ext cx="1062720" cy="10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Image PNG-01.png" id="514" name="Google Shape;514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36560" y="4603320"/>
            <a:ext cx="1062720" cy="10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Web HTML-01.png" id="515" name="Google Shape;515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46160" y="5563080"/>
            <a:ext cx="1062720" cy="106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7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Extensões de arquivo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7"/>
          <p:cNvSpPr txBox="1"/>
          <p:nvPr>
            <p:ph idx="4294967295" type="body"/>
          </p:nvPr>
        </p:nvSpPr>
        <p:spPr>
          <a:xfrm>
            <a:off x="238680" y="1153080"/>
            <a:ext cx="8679600" cy="269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491"/>
          </a:bodyPr>
          <a:lstStyle/>
          <a:p>
            <a:pPr indent="-343125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nome do arquivo são muitas vezes escritos separados por pontos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 programa.exe, image.jpg, music.mp3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extensão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um arquivo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significa nada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Qualquer arquivo (independentemente do seu conteúdo) pode ser dada qualquer nome ou extensão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Pictures\soft-scraps icons\File Audio MP3-01.png" id="523" name="Google Shape;5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6760" y="3830400"/>
            <a:ext cx="1062720" cy="10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Image JPEG-01.png" id="524" name="Google Shape;5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7560" y="3830400"/>
            <a:ext cx="1062720" cy="106272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7"/>
          <p:cNvSpPr/>
          <p:nvPr/>
        </p:nvSpPr>
        <p:spPr>
          <a:xfrm>
            <a:off x="3039840" y="4023000"/>
            <a:ext cx="1647360" cy="67752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renomear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238680" y="5036040"/>
            <a:ext cx="8679600" cy="181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Shells gráficos (como o Windows Explorer) usam extensões para tentar associar arquivos a programas</a:t>
            </a:r>
            <a:endParaRPr b="0" i="0" sz="29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624"/>
              <a:buFont typeface="Arial"/>
              <a:buChar char="–"/>
            </a:pPr>
            <a:r>
              <a:rPr b="0" i="0" lang="en-US" sz="262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mapeamento pode falhar por uma variedade de razões</a:t>
            </a:r>
            <a:endParaRPr b="0" i="0" sz="262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9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7"/>
          <p:cNvSpPr/>
          <p:nvPr/>
        </p:nvSpPr>
        <p:spPr>
          <a:xfrm>
            <a:off x="6025320" y="3690360"/>
            <a:ext cx="3118320" cy="1308600"/>
          </a:xfrm>
          <a:prstGeom prst="wedgeRectCallout">
            <a:avLst>
              <a:gd fmla="val -69039" name="adj1"/>
              <a:gd fmla="val -7739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 os dados no arquivo mudou de música a uma imagem?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18"/>
          <p:cNvCxnSpPr>
            <a:endCxn id="537" idx="0"/>
          </p:cNvCxnSpPr>
          <p:nvPr/>
        </p:nvCxnSpPr>
        <p:spPr>
          <a:xfrm flipH="1">
            <a:off x="5945760" y="5618220"/>
            <a:ext cx="979500" cy="596100"/>
          </a:xfrm>
          <a:prstGeom prst="bentConnector3">
            <a:avLst>
              <a:gd fmla="val 12" name="adj1"/>
            </a:avLst>
          </a:prstGeom>
          <a:noFill/>
          <a:ln cap="flat" cmpd="sng" w="57150">
            <a:solidFill>
              <a:srgbClr val="C0504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8" name="Google Shape;538;p18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arquivo Meta-Data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8"/>
          <p:cNvSpPr txBox="1"/>
          <p:nvPr>
            <p:ph idx="4294967295" type="body"/>
          </p:nvPr>
        </p:nvSpPr>
        <p:spPr>
          <a:xfrm>
            <a:off x="238680" y="1023480"/>
            <a:ext cx="86796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178"/>
          </a:bodyPr>
          <a:lstStyle/>
          <a:p>
            <a:pPr indent="-343124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arquivos têm meta-dados adicionais que normalmente não são mostrados para os usuários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identificador único (nomes de arquivos pode não ser único)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que mapeia o arquivo para blocos no disco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Gerenciando o mapeamento de arquivos para blocos é um dos trabalhos principais do sistema de arquivos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Pictures\soft-scraps icons\Compressed File Zip-01.png" id="541" name="Google Shape;5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3600" y="4555800"/>
            <a:ext cx="1062720" cy="1062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Image JPEG-01.png" id="542" name="Google Shape;54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3960" y="4555800"/>
            <a:ext cx="1062720" cy="106272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8"/>
          <p:cNvSpPr/>
          <p:nvPr/>
        </p:nvSpPr>
        <p:spPr>
          <a:xfrm>
            <a:off x="1063440" y="6214320"/>
            <a:ext cx="650160" cy="4132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8"/>
          <p:cNvSpPr/>
          <p:nvPr/>
        </p:nvSpPr>
        <p:spPr>
          <a:xfrm>
            <a:off x="2364480" y="6214320"/>
            <a:ext cx="650160" cy="4132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8"/>
          <p:cNvSpPr/>
          <p:nvPr/>
        </p:nvSpPr>
        <p:spPr>
          <a:xfrm>
            <a:off x="3015000" y="6214320"/>
            <a:ext cx="650160" cy="4132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8"/>
          <p:cNvSpPr/>
          <p:nvPr/>
        </p:nvSpPr>
        <p:spPr>
          <a:xfrm>
            <a:off x="3665520" y="6214320"/>
            <a:ext cx="650160" cy="4132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8"/>
          <p:cNvSpPr/>
          <p:nvPr/>
        </p:nvSpPr>
        <p:spPr>
          <a:xfrm>
            <a:off x="4319640" y="6214320"/>
            <a:ext cx="650160" cy="413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8"/>
          <p:cNvSpPr/>
          <p:nvPr/>
        </p:nvSpPr>
        <p:spPr>
          <a:xfrm>
            <a:off x="4970160" y="6214320"/>
            <a:ext cx="650160" cy="413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8"/>
          <p:cNvSpPr/>
          <p:nvPr/>
        </p:nvSpPr>
        <p:spPr>
          <a:xfrm>
            <a:off x="6271200" y="6214320"/>
            <a:ext cx="650160" cy="413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8"/>
          <p:cNvSpPr/>
          <p:nvPr/>
        </p:nvSpPr>
        <p:spPr>
          <a:xfrm>
            <a:off x="7575840" y="6214320"/>
            <a:ext cx="650160" cy="4132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8"/>
          <p:cNvSpPr/>
          <p:nvPr/>
        </p:nvSpPr>
        <p:spPr>
          <a:xfrm>
            <a:off x="228600" y="6214320"/>
            <a:ext cx="746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ictures\soft-scraps icons\Adobe PDF Document-01.png" id="552" name="Google Shape;55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3600" y="4555800"/>
            <a:ext cx="1062720" cy="1062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18"/>
          <p:cNvCxnSpPr>
            <a:stCxn id="542" idx="2"/>
            <a:endCxn id="554" idx="0"/>
          </p:cNvCxnSpPr>
          <p:nvPr/>
        </p:nvCxnSpPr>
        <p:spPr>
          <a:xfrm rot="5400000">
            <a:off x="1844220" y="5813220"/>
            <a:ext cx="595800" cy="206400"/>
          </a:xfrm>
          <a:prstGeom prst="bentConnector3">
            <a:avLst>
              <a:gd fmla="val 50060" name="adj1"/>
            </a:avLst>
          </a:prstGeom>
          <a:noFill/>
          <a:ln cap="flat" cmpd="sng" w="57150">
            <a:solidFill>
              <a:srgbClr val="9BBB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5" name="Google Shape;555;p18"/>
          <p:cNvCxnSpPr>
            <a:stCxn id="541" idx="2"/>
            <a:endCxn id="547" idx="0"/>
          </p:cNvCxnSpPr>
          <p:nvPr/>
        </p:nvCxnSpPr>
        <p:spPr>
          <a:xfrm flipH="1" rot="-5400000">
            <a:off x="4316910" y="5886570"/>
            <a:ext cx="595800" cy="59700"/>
          </a:xfrm>
          <a:prstGeom prst="bentConnector3">
            <a:avLst>
              <a:gd fmla="val 50030" name="adj1"/>
            </a:avLst>
          </a:prstGeom>
          <a:noFill/>
          <a:ln cap="flat" cmpd="sng" w="57150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6" name="Google Shape;556;p18"/>
          <p:cNvCxnSpPr>
            <a:stCxn id="541" idx="2"/>
            <a:endCxn id="548" idx="0"/>
          </p:cNvCxnSpPr>
          <p:nvPr/>
        </p:nvCxnSpPr>
        <p:spPr>
          <a:xfrm flipH="1" rot="-5400000">
            <a:off x="4642260" y="5561220"/>
            <a:ext cx="595800" cy="7104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7" name="Google Shape;557;p18"/>
          <p:cNvCxnSpPr>
            <a:stCxn id="541" idx="2"/>
            <a:endCxn id="549" idx="0"/>
          </p:cNvCxnSpPr>
          <p:nvPr/>
        </p:nvCxnSpPr>
        <p:spPr>
          <a:xfrm flipH="1" rot="-5400000">
            <a:off x="5292660" y="4910820"/>
            <a:ext cx="595800" cy="20112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8" name="Google Shape;558;p18"/>
          <p:cNvCxnSpPr>
            <a:stCxn id="541" idx="2"/>
            <a:endCxn id="559" idx="0"/>
          </p:cNvCxnSpPr>
          <p:nvPr/>
        </p:nvCxnSpPr>
        <p:spPr>
          <a:xfrm flipH="1" rot="-5400000">
            <a:off x="5619810" y="4583670"/>
            <a:ext cx="595800" cy="2665500"/>
          </a:xfrm>
          <a:prstGeom prst="bentConnector3">
            <a:avLst>
              <a:gd fmla="val 50030" name="adj1"/>
            </a:avLst>
          </a:prstGeom>
          <a:noFill/>
          <a:ln cap="flat" cmpd="sng" w="57150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4" name="Google Shape;554;p18"/>
          <p:cNvSpPr/>
          <p:nvPr/>
        </p:nvSpPr>
        <p:spPr>
          <a:xfrm>
            <a:off x="1713960" y="6214320"/>
            <a:ext cx="650160" cy="413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8"/>
          <p:cNvSpPr/>
          <p:nvPr/>
        </p:nvSpPr>
        <p:spPr>
          <a:xfrm>
            <a:off x="6925320" y="6214320"/>
            <a:ext cx="650160" cy="413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8"/>
          <p:cNvSpPr/>
          <p:nvPr/>
        </p:nvSpPr>
        <p:spPr>
          <a:xfrm>
            <a:off x="5620680" y="6214320"/>
            <a:ext cx="650160" cy="41328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mapeamento para Blocos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9"/>
          <p:cNvSpPr txBox="1"/>
          <p:nvPr>
            <p:ph idx="4294967295" type="body"/>
          </p:nvPr>
        </p:nvSpPr>
        <p:spPr>
          <a:xfrm>
            <a:off x="147240" y="1153080"/>
            <a:ext cx="8930520" cy="131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491" lnSpcReduction="10000"/>
          </a:bodyPr>
          <a:lstStyle/>
          <a:p>
            <a:pPr indent="-343125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arquivo é composto por &gt;= 1 blocos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pergunta-chave: como mapear um arquivo de seus blocos?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1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7" name="Google Shape;567;p19"/>
          <p:cNvGrpSpPr/>
          <p:nvPr/>
        </p:nvGrpSpPr>
        <p:grpSpPr>
          <a:xfrm>
            <a:off x="238680" y="2503440"/>
            <a:ext cx="3941640" cy="2172600"/>
            <a:chOff x="238680" y="2503440"/>
            <a:chExt cx="3941640" cy="2172600"/>
          </a:xfrm>
        </p:grpSpPr>
        <p:cxnSp>
          <p:nvCxnSpPr>
            <p:cNvPr id="568" name="Google Shape;568;p19"/>
            <p:cNvCxnSpPr>
              <a:endCxn id="569" idx="0"/>
            </p:cNvCxnSpPr>
            <p:nvPr/>
          </p:nvCxnSpPr>
          <p:spPr>
            <a:xfrm flipH="1">
              <a:off x="2706840" y="3728160"/>
              <a:ext cx="770100" cy="534600"/>
            </a:xfrm>
            <a:prstGeom prst="bentConnector3">
              <a:avLst>
                <a:gd fmla="val 26954" name="adj1"/>
              </a:avLst>
            </a:prstGeom>
            <a:noFill/>
            <a:ln cap="flat" cmpd="sng" w="57150">
              <a:solidFill>
                <a:srgbClr val="C0504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descr="D:\Pictures\soft-scraps icons\Compressed File Zip-01.png" id="570" name="Google Shape;57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960" y="3200760"/>
              <a:ext cx="527760" cy="527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ictures\soft-scraps icons\Image JPEG-01.png" id="571" name="Google Shape;571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680" y="3200760"/>
              <a:ext cx="527760" cy="52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2" name="Google Shape;572;p19"/>
            <p:cNvSpPr/>
            <p:nvPr/>
          </p:nvSpPr>
          <p:spPr>
            <a:xfrm>
              <a:off x="320040" y="4261320"/>
              <a:ext cx="365040" cy="413280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1045080" y="4262760"/>
              <a:ext cx="365040" cy="413280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1418040" y="4262760"/>
              <a:ext cx="365040" cy="413280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783440" y="4262760"/>
              <a:ext cx="365040" cy="413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660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2148840" y="4262760"/>
              <a:ext cx="365040" cy="413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660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2904480" y="4262760"/>
              <a:ext cx="365040" cy="413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660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3643920" y="4262760"/>
              <a:ext cx="365040" cy="413280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D:\Pictures\soft-scraps icons\Adobe PDF Document-01.png" id="579" name="Google Shape;579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12640" y="3200760"/>
              <a:ext cx="527760" cy="5277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80" name="Google Shape;580;p19"/>
            <p:cNvCxnSpPr>
              <a:stCxn id="571" idx="2"/>
              <a:endCxn id="581" idx="0"/>
            </p:cNvCxnSpPr>
            <p:nvPr/>
          </p:nvCxnSpPr>
          <p:spPr>
            <a:xfrm flipH="1" rot="-5400000">
              <a:off x="416010" y="3815070"/>
              <a:ext cx="532800" cy="359700"/>
            </a:xfrm>
            <a:prstGeom prst="bentConnector3">
              <a:avLst>
                <a:gd fmla="val 50000" name="adj1"/>
              </a:avLst>
            </a:prstGeom>
            <a:noFill/>
            <a:ln cap="flat" cmpd="sng" w="57150">
              <a:solidFill>
                <a:srgbClr val="9BBB5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82" name="Google Shape;582;p19"/>
            <p:cNvCxnSpPr>
              <a:stCxn id="570" idx="2"/>
              <a:endCxn id="575" idx="0"/>
            </p:cNvCxnSpPr>
            <p:nvPr/>
          </p:nvCxnSpPr>
          <p:spPr>
            <a:xfrm flipH="1" rot="-5400000">
              <a:off x="1533690" y="3830670"/>
              <a:ext cx="534300" cy="330000"/>
            </a:xfrm>
            <a:prstGeom prst="bentConnector3">
              <a:avLst>
                <a:gd fmla="val 50000" name="adj1"/>
              </a:avLst>
            </a:prstGeom>
            <a:noFill/>
            <a:ln cap="flat" cmpd="sng" w="57150">
              <a:solidFill>
                <a:srgbClr val="4A7EB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83" name="Google Shape;583;p19"/>
            <p:cNvCxnSpPr>
              <a:stCxn id="570" idx="2"/>
              <a:endCxn id="576" idx="0"/>
            </p:cNvCxnSpPr>
            <p:nvPr/>
          </p:nvCxnSpPr>
          <p:spPr>
            <a:xfrm flipH="1" rot="-5400000">
              <a:off x="1716390" y="3647970"/>
              <a:ext cx="534300" cy="695400"/>
            </a:xfrm>
            <a:prstGeom prst="bentConnector3">
              <a:avLst>
                <a:gd fmla="val 50000" name="adj1"/>
              </a:avLst>
            </a:prstGeom>
            <a:noFill/>
            <a:ln cap="flat" cmpd="sng" w="57150">
              <a:solidFill>
                <a:srgbClr val="4A7EB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84" name="Google Shape;584;p19"/>
            <p:cNvCxnSpPr>
              <a:stCxn id="570" idx="2"/>
              <a:endCxn id="577" idx="0"/>
            </p:cNvCxnSpPr>
            <p:nvPr/>
          </p:nvCxnSpPr>
          <p:spPr>
            <a:xfrm flipH="1" rot="-5400000">
              <a:off x="2094240" y="3270120"/>
              <a:ext cx="534300" cy="1451100"/>
            </a:xfrm>
            <a:prstGeom prst="bentConnector3">
              <a:avLst>
                <a:gd fmla="val 50000" name="adj1"/>
              </a:avLst>
            </a:prstGeom>
            <a:noFill/>
            <a:ln cap="flat" cmpd="sng" w="57150">
              <a:solidFill>
                <a:srgbClr val="4A7EB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85" name="Google Shape;585;p19"/>
            <p:cNvCxnSpPr>
              <a:stCxn id="570" idx="2"/>
              <a:endCxn id="586" idx="0"/>
            </p:cNvCxnSpPr>
            <p:nvPr/>
          </p:nvCxnSpPr>
          <p:spPr>
            <a:xfrm flipH="1" rot="-5400000">
              <a:off x="2276940" y="3087420"/>
              <a:ext cx="534300" cy="1816500"/>
            </a:xfrm>
            <a:prstGeom prst="bentConnector3">
              <a:avLst>
                <a:gd fmla="val 50000" name="adj1"/>
              </a:avLst>
            </a:prstGeom>
            <a:noFill/>
            <a:ln cap="flat" cmpd="sng" w="57150">
              <a:solidFill>
                <a:srgbClr val="4A7EB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81" name="Google Shape;581;p19"/>
            <p:cNvSpPr/>
            <p:nvPr/>
          </p:nvSpPr>
          <p:spPr>
            <a:xfrm>
              <a:off x="679680" y="4261320"/>
              <a:ext cx="365040" cy="413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3269880" y="4262760"/>
              <a:ext cx="365040" cy="413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660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2524320" y="4262760"/>
              <a:ext cx="365040" cy="413280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9537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738720" y="3276000"/>
              <a:ext cx="437040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[1]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1858680" y="3276000"/>
              <a:ext cx="1109160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[4, 5, 7, 8]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3743280" y="3273480"/>
              <a:ext cx="437040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[6]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1125360" y="2503440"/>
              <a:ext cx="202536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Lista de blocos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19"/>
          <p:cNvGrpSpPr/>
          <p:nvPr/>
        </p:nvGrpSpPr>
        <p:grpSpPr>
          <a:xfrm>
            <a:off x="4571280" y="2502360"/>
            <a:ext cx="4500360" cy="2172960"/>
            <a:chOff x="4571280" y="2502360"/>
            <a:chExt cx="4500360" cy="2172960"/>
          </a:xfrm>
        </p:grpSpPr>
        <p:cxnSp>
          <p:nvCxnSpPr>
            <p:cNvPr id="592" name="Google Shape;592;p19"/>
            <p:cNvCxnSpPr>
              <a:endCxn id="593" idx="0"/>
            </p:cNvCxnSpPr>
            <p:nvPr/>
          </p:nvCxnSpPr>
          <p:spPr>
            <a:xfrm flipH="1" rot="-5400000">
              <a:off x="8042280" y="3828840"/>
              <a:ext cx="534000" cy="332400"/>
            </a:xfrm>
            <a:prstGeom prst="bentConnector3">
              <a:avLst>
                <a:gd fmla="val 50000" name="adj1"/>
              </a:avLst>
            </a:prstGeom>
            <a:noFill/>
            <a:ln cap="flat" cmpd="sng" w="57150">
              <a:solidFill>
                <a:srgbClr val="C0504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descr="D:\Pictures\soft-scraps icons\Compressed File Zip-01.png" id="594" name="Google Shape;59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35560" y="3200760"/>
              <a:ext cx="527760" cy="527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ictures\soft-scraps icons\Image JPEG-01.png" id="595" name="Google Shape;59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06080" y="3200760"/>
              <a:ext cx="527760" cy="52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6" name="Google Shape;596;p19"/>
            <p:cNvSpPr/>
            <p:nvPr/>
          </p:nvSpPr>
          <p:spPr>
            <a:xfrm>
              <a:off x="4987080" y="4262040"/>
              <a:ext cx="365040" cy="413280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5712480" y="4262040"/>
              <a:ext cx="365040" cy="413280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6085080" y="4262040"/>
              <a:ext cx="365040" cy="413280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6450480" y="4262040"/>
              <a:ext cx="365040" cy="413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660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6815880" y="4262040"/>
              <a:ext cx="365040" cy="413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660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7188120" y="4262040"/>
              <a:ext cx="365040" cy="413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660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7927560" y="4262040"/>
              <a:ext cx="365040" cy="413280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D:\Pictures\soft-scraps icons\Adobe PDF Document-01.png" id="603" name="Google Shape;603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79680" y="3200760"/>
              <a:ext cx="527760" cy="52776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04" name="Google Shape;604;p19"/>
            <p:cNvCxnSpPr>
              <a:stCxn id="595" idx="2"/>
              <a:endCxn id="605" idx="0"/>
            </p:cNvCxnSpPr>
            <p:nvPr/>
          </p:nvCxnSpPr>
          <p:spPr>
            <a:xfrm flipH="1" rot="-5400000">
              <a:off x="5083110" y="3815370"/>
              <a:ext cx="533400" cy="359700"/>
            </a:xfrm>
            <a:prstGeom prst="bentConnector3">
              <a:avLst>
                <a:gd fmla="val 50000" name="adj1"/>
              </a:avLst>
            </a:prstGeom>
            <a:noFill/>
            <a:ln cap="flat" cmpd="sng" w="57150">
              <a:solidFill>
                <a:srgbClr val="9BBB5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06" name="Google Shape;606;p19"/>
            <p:cNvCxnSpPr>
              <a:stCxn id="594" idx="2"/>
              <a:endCxn id="599" idx="0"/>
            </p:cNvCxnSpPr>
            <p:nvPr/>
          </p:nvCxnSpPr>
          <p:spPr>
            <a:xfrm flipH="1" rot="-5400000">
              <a:off x="6299490" y="3928470"/>
              <a:ext cx="533400" cy="133500"/>
            </a:xfrm>
            <a:prstGeom prst="bentConnector3">
              <a:avLst>
                <a:gd fmla="val 50000" name="adj1"/>
              </a:avLst>
            </a:prstGeom>
            <a:noFill/>
            <a:ln cap="flat" cmpd="sng" w="57150">
              <a:solidFill>
                <a:srgbClr val="4A7EB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07" name="Google Shape;607;p19"/>
            <p:cNvCxnSpPr>
              <a:stCxn id="594" idx="2"/>
              <a:endCxn id="600" idx="0"/>
            </p:cNvCxnSpPr>
            <p:nvPr/>
          </p:nvCxnSpPr>
          <p:spPr>
            <a:xfrm flipH="1" rot="-5400000">
              <a:off x="6482190" y="3745770"/>
              <a:ext cx="533400" cy="498900"/>
            </a:xfrm>
            <a:prstGeom prst="bentConnector3">
              <a:avLst>
                <a:gd fmla="val 50000" name="adj1"/>
              </a:avLst>
            </a:prstGeom>
            <a:noFill/>
            <a:ln cap="flat" cmpd="sng" w="57150">
              <a:solidFill>
                <a:srgbClr val="4A7EB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08" name="Google Shape;608;p19"/>
            <p:cNvCxnSpPr>
              <a:stCxn id="594" idx="2"/>
              <a:endCxn id="601" idx="0"/>
            </p:cNvCxnSpPr>
            <p:nvPr/>
          </p:nvCxnSpPr>
          <p:spPr>
            <a:xfrm flipH="1" rot="-5400000">
              <a:off x="6668340" y="3559620"/>
              <a:ext cx="533400" cy="871200"/>
            </a:xfrm>
            <a:prstGeom prst="bentConnector3">
              <a:avLst>
                <a:gd fmla="val 50000" name="adj1"/>
              </a:avLst>
            </a:prstGeom>
            <a:noFill/>
            <a:ln cap="flat" cmpd="sng" w="57150">
              <a:solidFill>
                <a:srgbClr val="4A7EB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09" name="Google Shape;609;p19"/>
            <p:cNvCxnSpPr>
              <a:stCxn id="594" idx="2"/>
              <a:endCxn id="610" idx="0"/>
            </p:cNvCxnSpPr>
            <p:nvPr/>
          </p:nvCxnSpPr>
          <p:spPr>
            <a:xfrm flipH="1" rot="-5400000">
              <a:off x="6851040" y="3376920"/>
              <a:ext cx="533400" cy="1236600"/>
            </a:xfrm>
            <a:prstGeom prst="bentConnector3">
              <a:avLst>
                <a:gd fmla="val 50000" name="adj1"/>
              </a:avLst>
            </a:prstGeom>
            <a:noFill/>
            <a:ln cap="flat" cmpd="sng" w="57150">
              <a:solidFill>
                <a:srgbClr val="4A7EBB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05" name="Google Shape;605;p19"/>
            <p:cNvSpPr/>
            <p:nvPr/>
          </p:nvSpPr>
          <p:spPr>
            <a:xfrm>
              <a:off x="5347080" y="4262040"/>
              <a:ext cx="365040" cy="413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7553520" y="4262040"/>
              <a:ext cx="365040" cy="413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660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8292960" y="4262040"/>
              <a:ext cx="365040" cy="413280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9537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5409360" y="3276000"/>
              <a:ext cx="658080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(1, 1)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6719760" y="3276000"/>
              <a:ext cx="658080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(4, 4)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8413560" y="3273480"/>
              <a:ext cx="658080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(9, 1)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4571280" y="2502360"/>
              <a:ext cx="447876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Como pares (início, comprimento)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5" name="Google Shape;615;p19"/>
          <p:cNvSpPr/>
          <p:nvPr/>
        </p:nvSpPr>
        <p:spPr>
          <a:xfrm>
            <a:off x="389520" y="4939200"/>
            <a:ext cx="3518280" cy="131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Problema?</a:t>
            </a:r>
            <a:endParaRPr b="0" i="0" sz="27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49"/>
              <a:buFont typeface="Arial"/>
              <a:buChar char="–"/>
            </a:pPr>
            <a:r>
              <a:rPr b="0" i="0" lang="en-US" sz="244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realmente grandes</a:t>
            </a:r>
            <a:endParaRPr b="0" i="0" sz="244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9"/>
          <p:cNvSpPr/>
          <p:nvPr/>
        </p:nvSpPr>
        <p:spPr>
          <a:xfrm>
            <a:off x="4743720" y="4939200"/>
            <a:ext cx="4271040" cy="19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9"/>
              <a:buFont typeface="Arial"/>
              <a:buChar char="•"/>
            </a:pPr>
            <a:r>
              <a:rPr b="0" i="0" lang="en-US" sz="25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Problema?</a:t>
            </a:r>
            <a:endParaRPr b="0" i="0" sz="255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239"/>
              <a:buFont typeface="Arial"/>
              <a:buChar char="–"/>
            </a:pPr>
            <a:r>
              <a:rPr b="0" i="0" lang="en-US" sz="22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fragmentação</a:t>
            </a:r>
            <a:endParaRPr b="0" i="0" sz="22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239"/>
              <a:buFont typeface="Arial"/>
              <a:buChar char="–"/>
            </a:pPr>
            <a:r>
              <a:rPr b="0" i="0" lang="en-US" sz="22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exemplo, tentar adicionar um novo arquivo com 3 blocos</a:t>
            </a:r>
            <a:endParaRPr b="0" i="0" sz="223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"/>
          <p:cNvSpPr txBox="1"/>
          <p:nvPr>
            <p:ph idx="4294967295" type="body"/>
          </p:nvPr>
        </p:nvSpPr>
        <p:spPr>
          <a:xfrm>
            <a:off x="457200" y="783720"/>
            <a:ext cx="8433000" cy="581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Partições e montagem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básico (FAT)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I-nodes e blocos (ext)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Grupos de blocos (ext2)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Journaling (ext3)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Extensões e Árvores-B (ext4/NTFS)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baseados em Log (SSDs)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0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Diretórios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0"/>
          <p:cNvSpPr txBox="1"/>
          <p:nvPr>
            <p:ph idx="4294967295" type="body"/>
          </p:nvPr>
        </p:nvSpPr>
        <p:spPr>
          <a:xfrm>
            <a:off x="129600" y="1153080"/>
            <a:ext cx="878868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Tradicionalmente, os SAs têm utilizado um espaço de nomes hierárquico, estruturado em árvore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diretórios são objetos que contêm outros objetos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seja, um diretório pode (ou não) ter filhos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arquivos são folhas da árvore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padrão, os diretórios conter pelo menos duas entradas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Pictures\soft-scraps icons\Folder-01.png" id="624" name="Google Shape;6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960" y="564804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625" name="Google Shape;6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480" y="5648040"/>
            <a:ext cx="629640" cy="6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20"/>
          <p:cNvSpPr/>
          <p:nvPr/>
        </p:nvSpPr>
        <p:spPr>
          <a:xfrm>
            <a:off x="2130480" y="6192360"/>
            <a:ext cx="91260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(Raiz)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0"/>
          <p:cNvSpPr/>
          <p:nvPr/>
        </p:nvSpPr>
        <p:spPr>
          <a:xfrm>
            <a:off x="4262040" y="6176520"/>
            <a:ext cx="5072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ictures\soft-scraps icons\Folder-01.png" id="628" name="Google Shape;6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1600" y="5882400"/>
            <a:ext cx="629640" cy="629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629;p20"/>
          <p:cNvGrpSpPr/>
          <p:nvPr/>
        </p:nvGrpSpPr>
        <p:grpSpPr>
          <a:xfrm>
            <a:off x="6202440" y="4976280"/>
            <a:ext cx="688320" cy="688320"/>
            <a:chOff x="6202440" y="4976280"/>
            <a:chExt cx="688320" cy="688320"/>
          </a:xfrm>
        </p:grpSpPr>
        <p:pic>
          <p:nvPicPr>
            <p:cNvPr descr="D:\Pictures\soft-scraps icons\Document Blank-01.png" id="630" name="Google Shape;63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02440" y="4976280"/>
              <a:ext cx="688320" cy="688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ictures\soft-scraps icons\Gear-01.png" id="631" name="Google Shape;631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9800" y="5097960"/>
              <a:ext cx="453240" cy="453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2" name="Google Shape;632;p20"/>
          <p:cNvSpPr/>
          <p:nvPr/>
        </p:nvSpPr>
        <p:spPr>
          <a:xfrm>
            <a:off x="6066720" y="6397920"/>
            <a:ext cx="9172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3" name="Google Shape;633;p20"/>
          <p:cNvCxnSpPr/>
          <p:nvPr/>
        </p:nvCxnSpPr>
        <p:spPr>
          <a:xfrm flipH="1">
            <a:off x="2901480" y="6095880"/>
            <a:ext cx="1299000" cy="600"/>
          </a:xfrm>
          <a:prstGeom prst="bentConnector2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4" name="Google Shape;634;p20"/>
          <p:cNvCxnSpPr>
            <a:stCxn id="625" idx="3"/>
            <a:endCxn id="630" idx="1"/>
          </p:cNvCxnSpPr>
          <p:nvPr/>
        </p:nvCxnSpPr>
        <p:spPr>
          <a:xfrm flipH="1" rot="10800000">
            <a:off x="4830120" y="5320560"/>
            <a:ext cx="1372200" cy="642300"/>
          </a:xfrm>
          <a:prstGeom prst="bentConnector3">
            <a:avLst>
              <a:gd fmla="val 51985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5" name="Google Shape;635;p20"/>
          <p:cNvCxnSpPr>
            <a:stCxn id="625" idx="3"/>
            <a:endCxn id="628" idx="1"/>
          </p:cNvCxnSpPr>
          <p:nvPr/>
        </p:nvCxnSpPr>
        <p:spPr>
          <a:xfrm>
            <a:off x="4830120" y="5962860"/>
            <a:ext cx="1401600" cy="234300"/>
          </a:xfrm>
          <a:prstGeom prst="bentConnector3">
            <a:avLst>
              <a:gd fmla="val 50997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6" name="Google Shape;636;p20"/>
          <p:cNvCxnSpPr>
            <a:stCxn id="625" idx="0"/>
            <a:endCxn id="625" idx="1"/>
          </p:cNvCxnSpPr>
          <p:nvPr/>
        </p:nvCxnSpPr>
        <p:spPr>
          <a:xfrm rot="5400000">
            <a:off x="4200600" y="5648040"/>
            <a:ext cx="314700" cy="314700"/>
          </a:xfrm>
          <a:prstGeom prst="bentConnector4">
            <a:avLst>
              <a:gd fmla="val -72723" name="adj1"/>
              <a:gd fmla="val 373066" name="adj2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7" name="Google Shape;637;p20"/>
          <p:cNvSpPr/>
          <p:nvPr/>
        </p:nvSpPr>
        <p:spPr>
          <a:xfrm>
            <a:off x="4120920" y="4952520"/>
            <a:ext cx="275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0"/>
          <p:cNvSpPr/>
          <p:nvPr/>
        </p:nvSpPr>
        <p:spPr>
          <a:xfrm>
            <a:off x="3366000" y="5572440"/>
            <a:ext cx="37008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0"/>
          <p:cNvSpPr/>
          <p:nvPr/>
        </p:nvSpPr>
        <p:spPr>
          <a:xfrm>
            <a:off x="4259160" y="4338720"/>
            <a:ext cx="2660400" cy="525960"/>
          </a:xfrm>
          <a:prstGeom prst="wedgeRectCallout">
            <a:avLst>
              <a:gd fmla="val -45489" name="adj1"/>
              <a:gd fmla="val 119446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“.” ponteiro para si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0"/>
          <p:cNvSpPr/>
          <p:nvPr/>
        </p:nvSpPr>
        <p:spPr>
          <a:xfrm>
            <a:off x="84240" y="4732560"/>
            <a:ext cx="2916000" cy="818640"/>
          </a:xfrm>
          <a:prstGeom prst="wedgeRectCallout">
            <a:avLst>
              <a:gd fmla="val 66314" name="adj1"/>
              <a:gd fmla="val 79795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“..” aponta para o pai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1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sobre Diretórios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1"/>
          <p:cNvSpPr txBox="1"/>
          <p:nvPr>
            <p:ph idx="4294967295" type="body"/>
          </p:nvPr>
        </p:nvSpPr>
        <p:spPr>
          <a:xfrm>
            <a:off x="111960" y="1178640"/>
            <a:ext cx="754992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740" lnSpcReduction="10000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Diretórios têm associado meta-dados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Nome, número de entradas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Data/Hora de criação, modificação e acesso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Permissões (leitura / gravação), proprietário e grupo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 arquivos deve codificar diretórios e armazená-los no disco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Normalmente, os diretórios são armazenados como um tipo especial de arquivo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 contém uma lista de entradas dentro do diretório, além de alguns meta-dados para cada entrada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Pictures\soft-scraps icons\Folder Generic Blue-01.png" id="648" name="Google Shape;6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600" y="328680"/>
            <a:ext cx="1077120" cy="1077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 Generic Green-01.png" id="649" name="Google Shape;6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1600" y="963000"/>
            <a:ext cx="1077120" cy="1077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 Generic Red-01.png" id="650" name="Google Shape;65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9600" y="1597680"/>
            <a:ext cx="1077120" cy="1077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651" name="Google Shape;65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2760" y="2266560"/>
            <a:ext cx="1077120" cy="107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2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 Exemplo Diretório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22"/>
          <p:cNvSpPr/>
          <p:nvPr/>
        </p:nvSpPr>
        <p:spPr>
          <a:xfrm>
            <a:off x="3904200" y="485496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2"/>
          <p:cNvSpPr/>
          <p:nvPr/>
        </p:nvSpPr>
        <p:spPr>
          <a:xfrm>
            <a:off x="4516920" y="485496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2"/>
          <p:cNvSpPr/>
          <p:nvPr/>
        </p:nvSpPr>
        <p:spPr>
          <a:xfrm>
            <a:off x="5211360" y="485496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2"/>
          <p:cNvSpPr/>
          <p:nvPr/>
        </p:nvSpPr>
        <p:spPr>
          <a:xfrm>
            <a:off x="5822640" y="485496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2"/>
          <p:cNvSpPr/>
          <p:nvPr/>
        </p:nvSpPr>
        <p:spPr>
          <a:xfrm>
            <a:off x="6463080" y="485496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2"/>
          <p:cNvSpPr/>
          <p:nvPr/>
        </p:nvSpPr>
        <p:spPr>
          <a:xfrm>
            <a:off x="7111800" y="485496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2"/>
          <p:cNvSpPr/>
          <p:nvPr/>
        </p:nvSpPr>
        <p:spPr>
          <a:xfrm>
            <a:off x="7756200" y="485496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2"/>
          <p:cNvSpPr/>
          <p:nvPr/>
        </p:nvSpPr>
        <p:spPr>
          <a:xfrm>
            <a:off x="8407080" y="485496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2"/>
          <p:cNvSpPr/>
          <p:nvPr/>
        </p:nvSpPr>
        <p:spPr>
          <a:xfrm>
            <a:off x="3645720" y="51973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2"/>
          <p:cNvSpPr/>
          <p:nvPr/>
        </p:nvSpPr>
        <p:spPr>
          <a:xfrm>
            <a:off x="1569960" y="5422320"/>
            <a:ext cx="746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2"/>
          <p:cNvSpPr/>
          <p:nvPr/>
        </p:nvSpPr>
        <p:spPr>
          <a:xfrm>
            <a:off x="4296240" y="51973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2"/>
          <p:cNvSpPr/>
          <p:nvPr/>
        </p:nvSpPr>
        <p:spPr>
          <a:xfrm>
            <a:off x="4926240" y="51973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2"/>
          <p:cNvSpPr/>
          <p:nvPr/>
        </p:nvSpPr>
        <p:spPr>
          <a:xfrm>
            <a:off x="5576760" y="51973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2"/>
          <p:cNvSpPr/>
          <p:nvPr/>
        </p:nvSpPr>
        <p:spPr>
          <a:xfrm>
            <a:off x="6227640" y="51973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2"/>
          <p:cNvSpPr/>
          <p:nvPr/>
        </p:nvSpPr>
        <p:spPr>
          <a:xfrm>
            <a:off x="6878160" y="51973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2"/>
          <p:cNvSpPr/>
          <p:nvPr/>
        </p:nvSpPr>
        <p:spPr>
          <a:xfrm>
            <a:off x="7507800" y="51973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2"/>
          <p:cNvSpPr/>
          <p:nvPr/>
        </p:nvSpPr>
        <p:spPr>
          <a:xfrm>
            <a:off x="8158320" y="51973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Pictures\soft-scraps icons\Folder-01.png" id="675" name="Google Shape;6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080" y="192600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676" name="Google Shape;67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4000" y="3425040"/>
            <a:ext cx="697320" cy="69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677" name="Google Shape;6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840" y="134676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678" name="Google Shape;6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7840" y="2389320"/>
            <a:ext cx="629640" cy="6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22"/>
          <p:cNvSpPr/>
          <p:nvPr/>
        </p:nvSpPr>
        <p:spPr>
          <a:xfrm>
            <a:off x="369720" y="2470320"/>
            <a:ext cx="5407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\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2"/>
          <p:cNvSpPr/>
          <p:nvPr/>
        </p:nvSpPr>
        <p:spPr>
          <a:xfrm>
            <a:off x="1449360" y="1875240"/>
            <a:ext cx="11458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2"/>
          <p:cNvSpPr/>
          <p:nvPr/>
        </p:nvSpPr>
        <p:spPr>
          <a:xfrm>
            <a:off x="1647720" y="2961000"/>
            <a:ext cx="752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2" name="Google Shape;682;p22"/>
          <p:cNvCxnSpPr>
            <a:stCxn id="675" idx="3"/>
            <a:endCxn id="677" idx="1"/>
          </p:cNvCxnSpPr>
          <p:nvPr/>
        </p:nvCxnSpPr>
        <p:spPr>
          <a:xfrm flipH="1" rot="10800000">
            <a:off x="954720" y="1661520"/>
            <a:ext cx="753000" cy="579300"/>
          </a:xfrm>
          <a:prstGeom prst="bentConnector3">
            <a:avLst>
              <a:gd fmla="val 50032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3" name="Google Shape;683;p22"/>
          <p:cNvCxnSpPr>
            <a:stCxn id="675" idx="3"/>
            <a:endCxn id="678" idx="1"/>
          </p:cNvCxnSpPr>
          <p:nvPr/>
        </p:nvCxnSpPr>
        <p:spPr>
          <a:xfrm>
            <a:off x="954720" y="2240820"/>
            <a:ext cx="753000" cy="463200"/>
          </a:xfrm>
          <a:prstGeom prst="bentConnector3">
            <a:avLst>
              <a:gd fmla="val 50032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4" name="Google Shape;684;p22"/>
          <p:cNvCxnSpPr>
            <a:stCxn id="675" idx="3"/>
            <a:endCxn id="676" idx="1"/>
          </p:cNvCxnSpPr>
          <p:nvPr/>
        </p:nvCxnSpPr>
        <p:spPr>
          <a:xfrm>
            <a:off x="954720" y="2240820"/>
            <a:ext cx="719400" cy="1533000"/>
          </a:xfrm>
          <a:prstGeom prst="bentConnector3">
            <a:avLst>
              <a:gd fmla="val 50017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D:\Pictures\soft-scraps icons\Folder-01.png" id="685" name="Google Shape;68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9880" y="5332680"/>
            <a:ext cx="517320" cy="51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686" name="Google Shape;68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7160" y="5332680"/>
            <a:ext cx="517320" cy="51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687" name="Google Shape;68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4520" y="5336640"/>
            <a:ext cx="509760" cy="509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688" name="Google Shape;68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44800" y="5336640"/>
            <a:ext cx="509760" cy="509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689" name="Google Shape;68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24240" y="5336640"/>
            <a:ext cx="509760" cy="509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22"/>
          <p:cNvGrpSpPr/>
          <p:nvPr/>
        </p:nvGrpSpPr>
        <p:grpSpPr>
          <a:xfrm>
            <a:off x="3702600" y="5332680"/>
            <a:ext cx="551520" cy="517320"/>
            <a:chOff x="3702600" y="5332680"/>
            <a:chExt cx="551520" cy="517320"/>
          </a:xfrm>
        </p:grpSpPr>
        <p:pic>
          <p:nvPicPr>
            <p:cNvPr descr="D:\Pictures\soft-scraps icons\Folder-01.png" id="691" name="Google Shape;691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02600" y="5332680"/>
              <a:ext cx="517320" cy="517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2" name="Google Shape;692;p22"/>
            <p:cNvSpPr/>
            <p:nvPr/>
          </p:nvSpPr>
          <p:spPr>
            <a:xfrm>
              <a:off x="3713400" y="5422320"/>
              <a:ext cx="54072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C: \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3" name="Google Shape;693;p22"/>
          <p:cNvSpPr/>
          <p:nvPr/>
        </p:nvSpPr>
        <p:spPr>
          <a:xfrm>
            <a:off x="3562560" y="2389320"/>
            <a:ext cx="3899880" cy="2043000"/>
          </a:xfrm>
          <a:prstGeom prst="wedgeRectCallout">
            <a:avLst>
              <a:gd fmla="val -36372" name="adj1"/>
              <a:gd fmla="val 98114" name="adj2"/>
            </a:avLst>
          </a:prstGeom>
          <a:solidFill>
            <a:schemeClr val="accent1"/>
          </a:solidFill>
          <a:ln cap="flat" cmpd="sng" w="571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4" name="Google Shape;694;p22"/>
          <p:cNvGraphicFramePr/>
          <p:nvPr/>
        </p:nvGraphicFramePr>
        <p:xfrm>
          <a:off x="3722040" y="2478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304275"/>
                <a:gridCol w="755275"/>
                <a:gridCol w="622450"/>
                <a:gridCol w="825125"/>
              </a:tblGrid>
              <a:tr h="22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Índice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dir?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pagefile.sys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5" name="Google Shape;695;p22"/>
          <p:cNvSpPr/>
          <p:nvPr/>
        </p:nvSpPr>
        <p:spPr>
          <a:xfrm>
            <a:off x="3243960" y="485496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2"/>
          <p:cNvSpPr/>
          <p:nvPr/>
        </p:nvSpPr>
        <p:spPr>
          <a:xfrm>
            <a:off x="2995200" y="51973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2"/>
          <p:cNvSpPr/>
          <p:nvPr/>
        </p:nvSpPr>
        <p:spPr>
          <a:xfrm>
            <a:off x="2593080" y="485496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2"/>
          <p:cNvSpPr/>
          <p:nvPr/>
        </p:nvSpPr>
        <p:spPr>
          <a:xfrm>
            <a:off x="2344320" y="51973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2"/>
          <p:cNvSpPr/>
          <p:nvPr/>
        </p:nvSpPr>
        <p:spPr>
          <a:xfrm>
            <a:off x="1338480" y="4105080"/>
            <a:ext cx="13683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pagefile.sys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3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de diretórios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3"/>
          <p:cNvSpPr txBox="1"/>
          <p:nvPr>
            <p:ph idx="4294967295" type="body"/>
          </p:nvPr>
        </p:nvSpPr>
        <p:spPr>
          <a:xfrm>
            <a:off x="238680" y="1135800"/>
            <a:ext cx="8679600" cy="93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804"/>
          </a:bodyPr>
          <a:lstStyle/>
          <a:p>
            <a:pPr indent="-343126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diretório de arquivos armazena muitas entradas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6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Pergunta-chave: como você codifica as entradas?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6" name="Google Shape;706;p23"/>
          <p:cNvGraphicFramePr/>
          <p:nvPr/>
        </p:nvGraphicFramePr>
        <p:xfrm>
          <a:off x="651240" y="2603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304275"/>
                <a:gridCol w="755275"/>
                <a:gridCol w="622450"/>
                <a:gridCol w="825125"/>
              </a:tblGrid>
              <a:tr h="22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Índice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dir?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pagefile.sys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7" name="Google Shape;707;p23"/>
          <p:cNvSpPr/>
          <p:nvPr/>
        </p:nvSpPr>
        <p:spPr>
          <a:xfrm>
            <a:off x="750240" y="1977840"/>
            <a:ext cx="404136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entradas desordenada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3"/>
          <p:cNvSpPr/>
          <p:nvPr/>
        </p:nvSpPr>
        <p:spPr>
          <a:xfrm>
            <a:off x="245520" y="4660920"/>
            <a:ext cx="4332960" cy="131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Bom: O (1) para adicionar novas entradas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Basta anexar ao arquivo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Ruim: O (n) para procurar uma entrada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9" name="Google Shape;709;p23"/>
          <p:cNvGraphicFramePr/>
          <p:nvPr/>
        </p:nvGraphicFramePr>
        <p:xfrm>
          <a:off x="5068800" y="2603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304275"/>
                <a:gridCol w="755275"/>
                <a:gridCol w="622450"/>
                <a:gridCol w="825125"/>
              </a:tblGrid>
              <a:tr h="22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Índice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dir?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pagefile.sys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0" name="Google Shape;710;p23"/>
          <p:cNvSpPr/>
          <p:nvPr/>
        </p:nvSpPr>
        <p:spPr>
          <a:xfrm>
            <a:off x="5051880" y="1973880"/>
            <a:ext cx="382032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entradas classificada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3"/>
          <p:cNvSpPr/>
          <p:nvPr/>
        </p:nvSpPr>
        <p:spPr>
          <a:xfrm>
            <a:off x="4656240" y="4660920"/>
            <a:ext cx="4332960" cy="131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Bom: O(log n) para procurar uma entrada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Ruim: O(n) para adicionar novas entradas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 inteiro tem que ser reescrito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4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de diretórios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4"/>
          <p:cNvSpPr txBox="1"/>
          <p:nvPr>
            <p:ph idx="4294967295" type="body"/>
          </p:nvPr>
        </p:nvSpPr>
        <p:spPr>
          <a:xfrm>
            <a:off x="238680" y="1135800"/>
            <a:ext cx="8679600" cy="93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804"/>
          </a:bodyPr>
          <a:lstStyle/>
          <a:p>
            <a:pPr indent="-343126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diretório de arquivos armazena muitas entradas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6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Pergunta-chave: como você codifica as entradas?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18" name="Google Shape;718;p24"/>
          <p:cNvGraphicFramePr/>
          <p:nvPr/>
        </p:nvGraphicFramePr>
        <p:xfrm>
          <a:off x="651240" y="2603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304275"/>
                <a:gridCol w="755275"/>
                <a:gridCol w="622450"/>
                <a:gridCol w="825125"/>
              </a:tblGrid>
              <a:tr h="22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Índice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dir?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pagefile.sys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9" name="Google Shape;719;p24"/>
          <p:cNvSpPr/>
          <p:nvPr/>
        </p:nvSpPr>
        <p:spPr>
          <a:xfrm>
            <a:off x="750240" y="1977840"/>
            <a:ext cx="404136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entradas desordenada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4"/>
          <p:cNvSpPr/>
          <p:nvPr/>
        </p:nvSpPr>
        <p:spPr>
          <a:xfrm>
            <a:off x="245520" y="4660920"/>
            <a:ext cx="4332960" cy="131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Bom: O (1) para adicionar novas entradas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Basta anexar ao arquivo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Ruim: O (n) para procurar uma entrada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1" name="Google Shape;721;p24"/>
          <p:cNvGraphicFramePr/>
          <p:nvPr/>
        </p:nvGraphicFramePr>
        <p:xfrm>
          <a:off x="5068800" y="2603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304275"/>
                <a:gridCol w="755275"/>
                <a:gridCol w="622450"/>
                <a:gridCol w="825125"/>
              </a:tblGrid>
              <a:tr h="22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Índice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dir?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pagefile.sys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2" name="Google Shape;722;p24"/>
          <p:cNvSpPr/>
          <p:nvPr/>
        </p:nvSpPr>
        <p:spPr>
          <a:xfrm>
            <a:off x="5051880" y="1973880"/>
            <a:ext cx="382032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entradas classificada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4"/>
          <p:cNvSpPr/>
          <p:nvPr/>
        </p:nvSpPr>
        <p:spPr>
          <a:xfrm>
            <a:off x="4656240" y="4660920"/>
            <a:ext cx="4332960" cy="131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Bom: O(log n) para procurar uma entrada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Ruim: O(n) para adicionar novas entradas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 inteiro tem que ser reescrito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4"/>
          <p:cNvSpPr/>
          <p:nvPr/>
        </p:nvSpPr>
        <p:spPr>
          <a:xfrm>
            <a:off x="854640" y="2278800"/>
            <a:ext cx="7603200" cy="2589480"/>
          </a:xfrm>
          <a:prstGeom prst="rect">
            <a:avLst/>
          </a:prstGeom>
          <a:solidFill>
            <a:srgbClr val="C0504D"/>
          </a:solidFill>
          <a:ln cap="flat" cmpd="sng" w="25400">
            <a:solidFill>
              <a:srgbClr val="8E3B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Outras alternativas: tabelas hash, árvores-B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prática, a implementação de arquivos do diretório é complicada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fazer nomes têm, um comprimento máximo de tamanho fixo ou variável?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5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6604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Tabelas de alocação de arquivos (FAT)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5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9053"/>
          </a:bodyPr>
          <a:lstStyle/>
          <a:p>
            <a:pPr indent="-343124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arquivos simples popularizado por MS-DOS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Introduzido pela primeira vez em 1977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maioria dos dispositivos hoje usam a especificação FAT32, de 1996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17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verdade é FAT28 pois usa apenas 28 bits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FAT12, FAT16, VFAT, FAT32, etc.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Hoje ainda é bastante popular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Era formato padrão para pen drives e cartões de memória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Usado para partições de inicialização EFI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vem do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tabela de índice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usado para rastrear diretórios e arquivos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7" name="Google Shape;737;p26"/>
          <p:cNvSpPr/>
          <p:nvPr/>
        </p:nvSpPr>
        <p:spPr>
          <a:xfrm>
            <a:off x="898560" y="5516640"/>
            <a:ext cx="794160" cy="759240"/>
          </a:xfrm>
          <a:prstGeom prst="rect">
            <a:avLst/>
          </a:prstGeom>
          <a:solidFill>
            <a:srgbClr val="17365D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 Bloco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6"/>
          <p:cNvSpPr/>
          <p:nvPr/>
        </p:nvSpPr>
        <p:spPr>
          <a:xfrm>
            <a:off x="3752640" y="551664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6"/>
          <p:cNvSpPr/>
          <p:nvPr/>
        </p:nvSpPr>
        <p:spPr>
          <a:xfrm>
            <a:off x="-81000" y="5710320"/>
            <a:ext cx="1043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Partição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6"/>
          <p:cNvSpPr/>
          <p:nvPr/>
        </p:nvSpPr>
        <p:spPr>
          <a:xfrm>
            <a:off x="1720080" y="551664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6"/>
          <p:cNvSpPr/>
          <p:nvPr/>
        </p:nvSpPr>
        <p:spPr>
          <a:xfrm>
            <a:off x="1974240" y="551700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6"/>
          <p:cNvSpPr/>
          <p:nvPr/>
        </p:nvSpPr>
        <p:spPr>
          <a:xfrm>
            <a:off x="2221920" y="551700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6"/>
          <p:cNvSpPr/>
          <p:nvPr/>
        </p:nvSpPr>
        <p:spPr>
          <a:xfrm>
            <a:off x="2476440" y="551700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6"/>
          <p:cNvSpPr/>
          <p:nvPr/>
        </p:nvSpPr>
        <p:spPr>
          <a:xfrm>
            <a:off x="2731320" y="551664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6"/>
          <p:cNvSpPr/>
          <p:nvPr/>
        </p:nvSpPr>
        <p:spPr>
          <a:xfrm>
            <a:off x="2985480" y="551664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6"/>
          <p:cNvSpPr/>
          <p:nvPr/>
        </p:nvSpPr>
        <p:spPr>
          <a:xfrm>
            <a:off x="3233160" y="551664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6"/>
          <p:cNvSpPr/>
          <p:nvPr/>
        </p:nvSpPr>
        <p:spPr>
          <a:xfrm>
            <a:off x="3487680" y="551700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6"/>
          <p:cNvSpPr/>
          <p:nvPr/>
        </p:nvSpPr>
        <p:spPr>
          <a:xfrm>
            <a:off x="4403160" y="551664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6"/>
          <p:cNvSpPr/>
          <p:nvPr/>
        </p:nvSpPr>
        <p:spPr>
          <a:xfrm>
            <a:off x="5033160" y="551664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6"/>
          <p:cNvSpPr/>
          <p:nvPr/>
        </p:nvSpPr>
        <p:spPr>
          <a:xfrm>
            <a:off x="5683680" y="551664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6"/>
          <p:cNvSpPr/>
          <p:nvPr/>
        </p:nvSpPr>
        <p:spPr>
          <a:xfrm>
            <a:off x="6334200" y="551664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6"/>
          <p:cNvSpPr/>
          <p:nvPr/>
        </p:nvSpPr>
        <p:spPr>
          <a:xfrm>
            <a:off x="6984720" y="551664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6"/>
          <p:cNvSpPr/>
          <p:nvPr/>
        </p:nvSpPr>
        <p:spPr>
          <a:xfrm>
            <a:off x="7614720" y="551664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6"/>
          <p:cNvSpPr/>
          <p:nvPr/>
        </p:nvSpPr>
        <p:spPr>
          <a:xfrm>
            <a:off x="8265240" y="551664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6"/>
          <p:cNvSpPr/>
          <p:nvPr/>
        </p:nvSpPr>
        <p:spPr>
          <a:xfrm>
            <a:off x="175680" y="132480"/>
            <a:ext cx="7960680" cy="1533240"/>
          </a:xfrm>
          <a:prstGeom prst="wedgeRectCallout">
            <a:avLst>
              <a:gd fmla="val -33619" name="adj1"/>
              <a:gd fmla="val 293086" name="adj2"/>
            </a:avLst>
          </a:prstGeom>
          <a:solidFill>
            <a:schemeClr val="dk2"/>
          </a:solidFill>
          <a:ln cap="flat" cmpd="sng" w="5715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Armazena informações básicas sobre o sistema de arquivos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Versão FAT, localização de arquivos de inicialização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número total de blocos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Índice do diretório raiz do FAT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6"/>
          <p:cNvSpPr/>
          <p:nvPr/>
        </p:nvSpPr>
        <p:spPr>
          <a:xfrm rot="-5400000">
            <a:off x="2523240" y="4266720"/>
            <a:ext cx="391680" cy="198468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6"/>
          <p:cNvSpPr/>
          <p:nvPr/>
        </p:nvSpPr>
        <p:spPr>
          <a:xfrm rot="-5400000">
            <a:off x="6153480" y="2731320"/>
            <a:ext cx="391680" cy="505548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6"/>
          <p:cNvSpPr/>
          <p:nvPr/>
        </p:nvSpPr>
        <p:spPr>
          <a:xfrm>
            <a:off x="2976120" y="3286800"/>
            <a:ext cx="6021720" cy="1533240"/>
          </a:xfrm>
          <a:prstGeom prst="wedgeRectCallout">
            <a:avLst>
              <a:gd fmla="val 5647" name="adj1"/>
              <a:gd fmla="val 60031" name="adj2"/>
            </a:avLst>
          </a:prstGeom>
          <a:solidFill>
            <a:srgbClr val="7F7F7F"/>
          </a:solidFill>
          <a:ln cap="flat" cmpd="sng" w="571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 de armazenamento e dados do diretório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bloco é um tamanho fixo (4KB - 64 KB)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arquivos podem abranger vários blocos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6"/>
          <p:cNvSpPr/>
          <p:nvPr/>
        </p:nvSpPr>
        <p:spPr>
          <a:xfrm>
            <a:off x="431280" y="1753920"/>
            <a:ext cx="5842440" cy="1471320"/>
          </a:xfrm>
          <a:prstGeom prst="wedgeRectCallout">
            <a:avLst>
              <a:gd fmla="val -11095" name="adj1"/>
              <a:gd fmla="val 169170" name="adj2"/>
            </a:avLst>
          </a:prstGeom>
          <a:solidFill>
            <a:schemeClr val="accent3"/>
          </a:solidFill>
          <a:ln cap="flat" cmpd="sng" w="5715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File Allocation Table (FAT)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Marca quais blocos estão livres ou em uso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lista ligada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gerenciar arquivos grandes (&gt; que 1 bloco)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7"/>
          <p:cNvSpPr/>
          <p:nvPr/>
        </p:nvSpPr>
        <p:spPr>
          <a:xfrm>
            <a:off x="4011120" y="339372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7"/>
          <p:cNvSpPr/>
          <p:nvPr/>
        </p:nvSpPr>
        <p:spPr>
          <a:xfrm>
            <a:off x="4623840" y="339372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7"/>
          <p:cNvSpPr/>
          <p:nvPr/>
        </p:nvSpPr>
        <p:spPr>
          <a:xfrm>
            <a:off x="5318280" y="339372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7"/>
          <p:cNvSpPr/>
          <p:nvPr/>
        </p:nvSpPr>
        <p:spPr>
          <a:xfrm>
            <a:off x="5929560" y="339372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7"/>
          <p:cNvSpPr/>
          <p:nvPr/>
        </p:nvSpPr>
        <p:spPr>
          <a:xfrm>
            <a:off x="6570000" y="339372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7"/>
          <p:cNvSpPr/>
          <p:nvPr/>
        </p:nvSpPr>
        <p:spPr>
          <a:xfrm>
            <a:off x="7218720" y="339372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7"/>
          <p:cNvSpPr/>
          <p:nvPr/>
        </p:nvSpPr>
        <p:spPr>
          <a:xfrm>
            <a:off x="7863120" y="339372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7"/>
          <p:cNvSpPr/>
          <p:nvPr/>
        </p:nvSpPr>
        <p:spPr>
          <a:xfrm>
            <a:off x="8514000" y="339372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27"/>
          <p:cNvSpPr/>
          <p:nvPr/>
        </p:nvSpPr>
        <p:spPr>
          <a:xfrm>
            <a:off x="898560" y="3736080"/>
            <a:ext cx="794160" cy="759240"/>
          </a:xfrm>
          <a:prstGeom prst="rect">
            <a:avLst/>
          </a:prstGeom>
          <a:solidFill>
            <a:srgbClr val="17365D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 Block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7"/>
          <p:cNvSpPr/>
          <p:nvPr/>
        </p:nvSpPr>
        <p:spPr>
          <a:xfrm>
            <a:off x="3752640" y="373608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7"/>
          <p:cNvSpPr/>
          <p:nvPr/>
        </p:nvSpPr>
        <p:spPr>
          <a:xfrm>
            <a:off x="207360" y="3929760"/>
            <a:ext cx="746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7"/>
          <p:cNvSpPr/>
          <p:nvPr/>
        </p:nvSpPr>
        <p:spPr>
          <a:xfrm>
            <a:off x="1720080" y="373608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7"/>
          <p:cNvSpPr/>
          <p:nvPr/>
        </p:nvSpPr>
        <p:spPr>
          <a:xfrm>
            <a:off x="1974240" y="373644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7"/>
          <p:cNvSpPr/>
          <p:nvPr/>
        </p:nvSpPr>
        <p:spPr>
          <a:xfrm>
            <a:off x="2221920" y="373644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7"/>
          <p:cNvSpPr/>
          <p:nvPr/>
        </p:nvSpPr>
        <p:spPr>
          <a:xfrm>
            <a:off x="2476440" y="373644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7"/>
          <p:cNvSpPr/>
          <p:nvPr/>
        </p:nvSpPr>
        <p:spPr>
          <a:xfrm>
            <a:off x="2731320" y="373608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7"/>
          <p:cNvSpPr/>
          <p:nvPr/>
        </p:nvSpPr>
        <p:spPr>
          <a:xfrm>
            <a:off x="2985480" y="373608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7"/>
          <p:cNvSpPr/>
          <p:nvPr/>
        </p:nvSpPr>
        <p:spPr>
          <a:xfrm>
            <a:off x="3233160" y="373608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7"/>
          <p:cNvSpPr/>
          <p:nvPr/>
        </p:nvSpPr>
        <p:spPr>
          <a:xfrm>
            <a:off x="3487680" y="3736440"/>
            <a:ext cx="244440" cy="75924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7"/>
          <p:cNvSpPr/>
          <p:nvPr/>
        </p:nvSpPr>
        <p:spPr>
          <a:xfrm>
            <a:off x="4403160" y="373608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7"/>
          <p:cNvSpPr/>
          <p:nvPr/>
        </p:nvSpPr>
        <p:spPr>
          <a:xfrm>
            <a:off x="5033160" y="373608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7"/>
          <p:cNvSpPr/>
          <p:nvPr/>
        </p:nvSpPr>
        <p:spPr>
          <a:xfrm>
            <a:off x="5683680" y="373608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7"/>
          <p:cNvSpPr/>
          <p:nvPr/>
        </p:nvSpPr>
        <p:spPr>
          <a:xfrm>
            <a:off x="6334200" y="373608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7"/>
          <p:cNvSpPr/>
          <p:nvPr/>
        </p:nvSpPr>
        <p:spPr>
          <a:xfrm>
            <a:off x="6984720" y="373608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7"/>
          <p:cNvSpPr/>
          <p:nvPr/>
        </p:nvSpPr>
        <p:spPr>
          <a:xfrm>
            <a:off x="7614720" y="373608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7"/>
          <p:cNvSpPr/>
          <p:nvPr/>
        </p:nvSpPr>
        <p:spPr>
          <a:xfrm>
            <a:off x="8265240" y="373608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Pictures\soft-scraps icons\Folder-01.png" id="791" name="Google Shape;7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00" y="79020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792" name="Google Shape;79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320" y="2289240"/>
            <a:ext cx="697320" cy="69732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27"/>
          <p:cNvSpPr/>
          <p:nvPr/>
        </p:nvSpPr>
        <p:spPr>
          <a:xfrm>
            <a:off x="157680" y="1334520"/>
            <a:ext cx="5407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\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27"/>
          <p:cNvGrpSpPr/>
          <p:nvPr/>
        </p:nvGrpSpPr>
        <p:grpSpPr>
          <a:xfrm>
            <a:off x="1237680" y="210960"/>
            <a:ext cx="1145880" cy="923400"/>
            <a:chOff x="1237680" y="210960"/>
            <a:chExt cx="1145880" cy="923400"/>
          </a:xfrm>
        </p:grpSpPr>
        <p:pic>
          <p:nvPicPr>
            <p:cNvPr descr="D:\Pictures\soft-scraps icons\Folder-01.png" id="795" name="Google Shape;795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96160" y="210960"/>
              <a:ext cx="629640" cy="62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6" name="Google Shape;796;p27"/>
            <p:cNvSpPr/>
            <p:nvPr/>
          </p:nvSpPr>
          <p:spPr>
            <a:xfrm>
              <a:off x="1237680" y="739800"/>
              <a:ext cx="114588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Windows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Google Shape;797;p27"/>
          <p:cNvGrpSpPr/>
          <p:nvPr/>
        </p:nvGrpSpPr>
        <p:grpSpPr>
          <a:xfrm>
            <a:off x="1436040" y="1253520"/>
            <a:ext cx="752760" cy="966240"/>
            <a:chOff x="1436040" y="1253520"/>
            <a:chExt cx="752760" cy="966240"/>
          </a:xfrm>
        </p:grpSpPr>
        <p:pic>
          <p:nvPicPr>
            <p:cNvPr descr="D:\Pictures\soft-scraps icons\Folder-01.png" id="798" name="Google Shape;79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96160" y="1253520"/>
              <a:ext cx="629640" cy="629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9" name="Google Shape;799;p27"/>
            <p:cNvSpPr/>
            <p:nvPr/>
          </p:nvSpPr>
          <p:spPr>
            <a:xfrm>
              <a:off x="1436040" y="1825200"/>
              <a:ext cx="75276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27"/>
          <p:cNvGrpSpPr/>
          <p:nvPr/>
        </p:nvGrpSpPr>
        <p:grpSpPr>
          <a:xfrm>
            <a:off x="2842920" y="63360"/>
            <a:ext cx="688320" cy="688320"/>
            <a:chOff x="2842920" y="63360"/>
            <a:chExt cx="688320" cy="688320"/>
          </a:xfrm>
        </p:grpSpPr>
        <p:pic>
          <p:nvPicPr>
            <p:cNvPr descr="D:\Pictures\soft-scraps icons\Document Blank-01.png" id="801" name="Google Shape;801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42920" y="63360"/>
              <a:ext cx="688320" cy="688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ictures\soft-scraps icons\Gear-01.png" id="802" name="Google Shape;802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60280" y="185040"/>
              <a:ext cx="453240" cy="45324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03" name="Google Shape;803;p27"/>
          <p:cNvCxnSpPr>
            <a:stCxn id="791" idx="3"/>
            <a:endCxn id="795" idx="1"/>
          </p:cNvCxnSpPr>
          <p:nvPr/>
        </p:nvCxnSpPr>
        <p:spPr>
          <a:xfrm flipH="1" rot="10800000">
            <a:off x="743040" y="525720"/>
            <a:ext cx="753000" cy="579300"/>
          </a:xfrm>
          <a:prstGeom prst="bentConnector3">
            <a:avLst>
              <a:gd fmla="val 49984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4" name="Google Shape;804;p27"/>
          <p:cNvCxnSpPr>
            <a:stCxn id="791" idx="3"/>
            <a:endCxn id="798" idx="1"/>
          </p:cNvCxnSpPr>
          <p:nvPr/>
        </p:nvCxnSpPr>
        <p:spPr>
          <a:xfrm>
            <a:off x="743040" y="1105020"/>
            <a:ext cx="753000" cy="463200"/>
          </a:xfrm>
          <a:prstGeom prst="bentConnector3">
            <a:avLst>
              <a:gd fmla="val 49984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5" name="Google Shape;805;p27"/>
          <p:cNvCxnSpPr>
            <a:stCxn id="791" idx="3"/>
            <a:endCxn id="792" idx="1"/>
          </p:cNvCxnSpPr>
          <p:nvPr/>
        </p:nvCxnSpPr>
        <p:spPr>
          <a:xfrm>
            <a:off x="743040" y="1105020"/>
            <a:ext cx="719400" cy="1533000"/>
          </a:xfrm>
          <a:prstGeom prst="bentConnector3">
            <a:avLst>
              <a:gd fmla="val 49966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6" name="Google Shape;806;p27"/>
          <p:cNvCxnSpPr>
            <a:stCxn id="795" idx="3"/>
            <a:endCxn id="801" idx="1"/>
          </p:cNvCxnSpPr>
          <p:nvPr/>
        </p:nvCxnSpPr>
        <p:spPr>
          <a:xfrm flipH="1" rot="10800000">
            <a:off x="2125800" y="407580"/>
            <a:ext cx="717000" cy="118200"/>
          </a:xfrm>
          <a:prstGeom prst="bentConnector3">
            <a:avLst>
              <a:gd fmla="val 50033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7" name="Google Shape;807;p27"/>
          <p:cNvSpPr/>
          <p:nvPr/>
        </p:nvSpPr>
        <p:spPr>
          <a:xfrm>
            <a:off x="2729520" y="3735720"/>
            <a:ext cx="24444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7"/>
          <p:cNvSpPr/>
          <p:nvPr/>
        </p:nvSpPr>
        <p:spPr>
          <a:xfrm>
            <a:off x="2983320" y="3736440"/>
            <a:ext cx="24444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7"/>
          <p:cNvSpPr/>
          <p:nvPr/>
        </p:nvSpPr>
        <p:spPr>
          <a:xfrm>
            <a:off x="1766160" y="338400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7"/>
          <p:cNvSpPr/>
          <p:nvPr/>
        </p:nvSpPr>
        <p:spPr>
          <a:xfrm>
            <a:off x="2020320" y="338400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7"/>
          <p:cNvSpPr/>
          <p:nvPr/>
        </p:nvSpPr>
        <p:spPr>
          <a:xfrm>
            <a:off x="2256120" y="338400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27"/>
          <p:cNvSpPr/>
          <p:nvPr/>
        </p:nvSpPr>
        <p:spPr>
          <a:xfrm>
            <a:off x="2510640" y="338400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7"/>
          <p:cNvSpPr/>
          <p:nvPr/>
        </p:nvSpPr>
        <p:spPr>
          <a:xfrm>
            <a:off x="2791080" y="338400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7"/>
          <p:cNvSpPr/>
          <p:nvPr/>
        </p:nvSpPr>
        <p:spPr>
          <a:xfrm>
            <a:off x="3045240" y="338400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7"/>
          <p:cNvSpPr/>
          <p:nvPr/>
        </p:nvSpPr>
        <p:spPr>
          <a:xfrm>
            <a:off x="3281400" y="338400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7"/>
          <p:cNvSpPr/>
          <p:nvPr/>
        </p:nvSpPr>
        <p:spPr>
          <a:xfrm>
            <a:off x="3535560" y="3384000"/>
            <a:ext cx="1526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ictures\soft-scraps icons\Folder-01.png" id="817" name="Google Shape;81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56800" y="3871440"/>
            <a:ext cx="517320" cy="51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818" name="Google Shape;81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4080" y="3871440"/>
            <a:ext cx="517320" cy="51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819" name="Google Shape;819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91440" y="3875400"/>
            <a:ext cx="509760" cy="5097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27"/>
          <p:cNvGrpSpPr/>
          <p:nvPr/>
        </p:nvGrpSpPr>
        <p:grpSpPr>
          <a:xfrm>
            <a:off x="7670880" y="3868920"/>
            <a:ext cx="522360" cy="522360"/>
            <a:chOff x="7670880" y="3868920"/>
            <a:chExt cx="522360" cy="522360"/>
          </a:xfrm>
        </p:grpSpPr>
        <p:pic>
          <p:nvPicPr>
            <p:cNvPr descr="D:\Pictures\soft-scraps icons\Document Blank-01.png" id="821" name="Google Shape;821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70880" y="3868920"/>
              <a:ext cx="522360" cy="522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ictures\soft-scraps icons\Gear-01.png" id="822" name="Google Shape;822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760160" y="3961080"/>
              <a:ext cx="344160" cy="3441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23" name="Google Shape;823;p27"/>
          <p:cNvCxnSpPr>
            <a:stCxn id="779" idx="2"/>
            <a:endCxn id="780" idx="2"/>
          </p:cNvCxnSpPr>
          <p:nvPr/>
        </p:nvCxnSpPr>
        <p:spPr>
          <a:xfrm flipH="1" rot="-5400000">
            <a:off x="2725860" y="4368480"/>
            <a:ext cx="600" cy="255000"/>
          </a:xfrm>
          <a:prstGeom prst="bentConnector3">
            <a:avLst>
              <a:gd fmla="val 32703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4" name="Google Shape;824;p27"/>
          <p:cNvSpPr/>
          <p:nvPr/>
        </p:nvSpPr>
        <p:spPr>
          <a:xfrm>
            <a:off x="183600" y="5089680"/>
            <a:ext cx="2333880" cy="697680"/>
          </a:xfrm>
          <a:prstGeom prst="wedgeRectCallout">
            <a:avLst>
              <a:gd fmla="val -10451" name="adj1"/>
              <a:gd fmla="val -122638" name="adj2"/>
            </a:avLst>
          </a:prstGeom>
          <a:solidFill>
            <a:schemeClr val="dk2"/>
          </a:solidFill>
          <a:ln cap="flat" cmpd="sng" w="5715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índice diretório raiz =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ictures\soft-scraps icons\Document Text-01.png" id="825" name="Google Shape;82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51360" y="3875400"/>
            <a:ext cx="509760" cy="509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826" name="Google Shape;826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31160" y="3875400"/>
            <a:ext cx="509760" cy="50976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27"/>
          <p:cNvSpPr/>
          <p:nvPr/>
        </p:nvSpPr>
        <p:spPr>
          <a:xfrm>
            <a:off x="2225160" y="3739320"/>
            <a:ext cx="24444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7"/>
          <p:cNvSpPr/>
          <p:nvPr/>
        </p:nvSpPr>
        <p:spPr>
          <a:xfrm>
            <a:off x="2478960" y="3740040"/>
            <a:ext cx="24444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7"/>
          <p:cNvSpPr/>
          <p:nvPr/>
        </p:nvSpPr>
        <p:spPr>
          <a:xfrm>
            <a:off x="1720080" y="3737880"/>
            <a:ext cx="24444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7"/>
          <p:cNvSpPr/>
          <p:nvPr/>
        </p:nvSpPr>
        <p:spPr>
          <a:xfrm>
            <a:off x="1973880" y="3738240"/>
            <a:ext cx="24444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1" name="Google Shape;831;p27"/>
          <p:cNvCxnSpPr>
            <a:stCxn id="807" idx="0"/>
            <a:endCxn id="808" idx="0"/>
          </p:cNvCxnSpPr>
          <p:nvPr/>
        </p:nvCxnSpPr>
        <p:spPr>
          <a:xfrm flipH="1" rot="-5400000">
            <a:off x="2978340" y="3609120"/>
            <a:ext cx="600" cy="253800"/>
          </a:xfrm>
          <a:prstGeom prst="bentConnector3">
            <a:avLst>
              <a:gd fmla="val -7572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2" name="Google Shape;832;p27"/>
          <p:cNvSpPr/>
          <p:nvPr/>
        </p:nvSpPr>
        <p:spPr>
          <a:xfrm rot="1969200">
            <a:off x="4779720" y="3413520"/>
            <a:ext cx="491040" cy="64116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7"/>
          <p:cNvSpPr/>
          <p:nvPr/>
        </p:nvSpPr>
        <p:spPr>
          <a:xfrm>
            <a:off x="3235320" y="3733200"/>
            <a:ext cx="24444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7"/>
          <p:cNvSpPr/>
          <p:nvPr/>
        </p:nvSpPr>
        <p:spPr>
          <a:xfrm>
            <a:off x="3497040" y="3740760"/>
            <a:ext cx="24444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5" name="Google Shape;835;p27"/>
          <p:cNvGrpSpPr/>
          <p:nvPr/>
        </p:nvGrpSpPr>
        <p:grpSpPr>
          <a:xfrm>
            <a:off x="3809520" y="3871440"/>
            <a:ext cx="551160" cy="517320"/>
            <a:chOff x="3809520" y="3871440"/>
            <a:chExt cx="551160" cy="517320"/>
          </a:xfrm>
        </p:grpSpPr>
        <p:pic>
          <p:nvPicPr>
            <p:cNvPr descr="D:\Pictures\soft-scraps icons\Folder-01.png" id="836" name="Google Shape;836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09520" y="3871440"/>
              <a:ext cx="517320" cy="517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7" name="Google Shape;837;p27"/>
            <p:cNvSpPr/>
            <p:nvPr/>
          </p:nvSpPr>
          <p:spPr>
            <a:xfrm>
              <a:off x="3819960" y="3961080"/>
              <a:ext cx="54072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C: \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8" name="Google Shape;838;p27"/>
          <p:cNvSpPr/>
          <p:nvPr/>
        </p:nvSpPr>
        <p:spPr>
          <a:xfrm>
            <a:off x="3368160" y="4714920"/>
            <a:ext cx="3899880" cy="2043000"/>
          </a:xfrm>
          <a:prstGeom prst="wedgeRectCallout">
            <a:avLst>
              <a:gd fmla="val -33540" name="adj1"/>
              <a:gd fmla="val -68275" name="adj2"/>
            </a:avLst>
          </a:prstGeom>
          <a:solidFill>
            <a:schemeClr val="accent1"/>
          </a:solidFill>
          <a:ln cap="flat" cmpd="sng" w="571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9" name="Google Shape;839;p27"/>
          <p:cNvGraphicFramePr/>
          <p:nvPr/>
        </p:nvGraphicFramePr>
        <p:xfrm>
          <a:off x="3527280" y="4790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304275"/>
                <a:gridCol w="755275"/>
                <a:gridCol w="622450"/>
                <a:gridCol w="825125"/>
              </a:tblGrid>
              <a:tr h="22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Índice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dir?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Prms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Comercial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rwx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pagefile.sys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0" name="Google Shape;840;p27"/>
          <p:cNvSpPr txBox="1"/>
          <p:nvPr>
            <p:ph idx="4294967295" type="body"/>
          </p:nvPr>
        </p:nvSpPr>
        <p:spPr>
          <a:xfrm>
            <a:off x="3876840" y="36720"/>
            <a:ext cx="5199120" cy="306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1867" lnSpcReduction="10000"/>
          </a:bodyPr>
          <a:lstStyle/>
          <a:p>
            <a:pPr indent="-343127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Diretórios são arquivos especiais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 contém uma lista de entradas dentro do diretório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7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valores possíveis para entradas FAT: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0 - entrada está vazia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reservado pelo 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&lt;N &lt;0xFFFF - bloco seguinte numa cadeia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 - extremidade de uma cadeia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1" name="Google Shape;841;p27"/>
          <p:cNvGrpSpPr/>
          <p:nvPr/>
        </p:nvGrpSpPr>
        <p:grpSpPr>
          <a:xfrm>
            <a:off x="3609720" y="5584680"/>
            <a:ext cx="3241800" cy="263520"/>
            <a:chOff x="3609720" y="5584680"/>
            <a:chExt cx="3241800" cy="263520"/>
          </a:xfrm>
        </p:grpSpPr>
        <p:sp>
          <p:nvSpPr>
            <p:cNvPr id="842" name="Google Shape;842;p27"/>
            <p:cNvSpPr/>
            <p:nvPr/>
          </p:nvSpPr>
          <p:spPr>
            <a:xfrm>
              <a:off x="3609720" y="5596920"/>
              <a:ext cx="1013400" cy="25128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Pagefile.sys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4907520" y="5596920"/>
              <a:ext cx="563400" cy="25128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5621760" y="5584680"/>
              <a:ext cx="563400" cy="25128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6288120" y="5596920"/>
              <a:ext cx="563400" cy="25128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rwh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27"/>
          <p:cNvGrpSpPr/>
          <p:nvPr/>
        </p:nvGrpSpPr>
        <p:grpSpPr>
          <a:xfrm>
            <a:off x="3609720" y="6337440"/>
            <a:ext cx="3241800" cy="270360"/>
            <a:chOff x="3609720" y="6337440"/>
            <a:chExt cx="3241800" cy="270360"/>
          </a:xfrm>
        </p:grpSpPr>
        <p:sp>
          <p:nvSpPr>
            <p:cNvPr id="847" name="Google Shape;847;p27"/>
            <p:cNvSpPr/>
            <p:nvPr/>
          </p:nvSpPr>
          <p:spPr>
            <a:xfrm>
              <a:off x="3609720" y="6356520"/>
              <a:ext cx="1121400" cy="25128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4907520" y="6349680"/>
              <a:ext cx="563400" cy="25128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5621760" y="6337440"/>
              <a:ext cx="563400" cy="25128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6288120" y="6349680"/>
              <a:ext cx="563400" cy="251280"/>
            </a:xfrm>
            <a:prstGeom prst="rect">
              <a:avLst/>
            </a:prstGeom>
            <a:solidFill>
              <a:srgbClr val="E9EDF4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rx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27"/>
          <p:cNvGrpSpPr/>
          <p:nvPr/>
        </p:nvGrpSpPr>
        <p:grpSpPr>
          <a:xfrm>
            <a:off x="3602880" y="5951160"/>
            <a:ext cx="3241800" cy="270360"/>
            <a:chOff x="3602880" y="5951160"/>
            <a:chExt cx="3241800" cy="270360"/>
          </a:xfrm>
        </p:grpSpPr>
        <p:sp>
          <p:nvSpPr>
            <p:cNvPr id="852" name="Google Shape;852;p27"/>
            <p:cNvSpPr/>
            <p:nvPr/>
          </p:nvSpPr>
          <p:spPr>
            <a:xfrm>
              <a:off x="3602880" y="5970240"/>
              <a:ext cx="1121400" cy="25128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Windows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4900680" y="5963400"/>
              <a:ext cx="563400" cy="25128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5614920" y="5951160"/>
              <a:ext cx="563400" cy="25128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6281280" y="5963400"/>
              <a:ext cx="563400" cy="251280"/>
            </a:xfrm>
            <a:prstGeom prst="rect">
              <a:avLst/>
            </a:prstGeom>
            <a:solidFill>
              <a:srgbClr val="D0D8E8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rx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27"/>
          <p:cNvGrpSpPr/>
          <p:nvPr/>
        </p:nvGrpSpPr>
        <p:grpSpPr>
          <a:xfrm>
            <a:off x="8328960" y="3874680"/>
            <a:ext cx="522360" cy="522360"/>
            <a:chOff x="8328960" y="3874680"/>
            <a:chExt cx="522360" cy="522360"/>
          </a:xfrm>
        </p:grpSpPr>
        <p:pic>
          <p:nvPicPr>
            <p:cNvPr descr="D:\Pictures\soft-scraps icons\Document Blank-01.png" id="857" name="Google Shape;857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328960" y="3874680"/>
              <a:ext cx="522360" cy="522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ictures\soft-scraps icons\Gear-01.png" id="858" name="Google Shape;858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418240" y="3967200"/>
              <a:ext cx="344160" cy="3441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9" name="Google Shape;859;p27"/>
          <p:cNvCxnSpPr>
            <a:stCxn id="833" idx="0"/>
            <a:endCxn id="834" idx="0"/>
          </p:cNvCxnSpPr>
          <p:nvPr/>
        </p:nvCxnSpPr>
        <p:spPr>
          <a:xfrm flipH="1" rot="-5400000">
            <a:off x="3484590" y="3606150"/>
            <a:ext cx="7500" cy="261600"/>
          </a:xfrm>
          <a:prstGeom prst="bentConnector3">
            <a:avLst>
              <a:gd fmla="val -3288456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0" name="Google Shape;860;p27"/>
          <p:cNvSpPr/>
          <p:nvPr/>
        </p:nvSpPr>
        <p:spPr>
          <a:xfrm>
            <a:off x="1126800" y="3012120"/>
            <a:ext cx="12416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Pagefile.sys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8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Entradas da tabela FAT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8"/>
          <p:cNvSpPr txBox="1"/>
          <p:nvPr>
            <p:ph idx="4294967295" type="body"/>
          </p:nvPr>
        </p:nvSpPr>
        <p:spPr>
          <a:xfrm>
            <a:off x="238680" y="1153080"/>
            <a:ext cx="8761680" cy="561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len(FAT) == número de blocos no disco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máximo de arquivos / diretórios é delimitada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Decidiu quando você formatar a partição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versão FAT corresponde aproximadamente ao tamanho em bits de cada entrada do FAT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exemplo, FAT16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cada entrada do FAT é de 16 bits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bits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discos maiores são suportadas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2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9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Fragmentação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29"/>
          <p:cNvSpPr txBox="1"/>
          <p:nvPr>
            <p:ph idx="4294967295" type="body"/>
          </p:nvPr>
        </p:nvSpPr>
        <p:spPr>
          <a:xfrm>
            <a:off x="238680" y="1153080"/>
            <a:ext cx="8679600" cy="77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Blocos para um arquivo não precisa ser contíguo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2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Google Shape;875;p29"/>
          <p:cNvSpPr/>
          <p:nvPr/>
        </p:nvSpPr>
        <p:spPr>
          <a:xfrm>
            <a:off x="1851840" y="44161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29"/>
          <p:cNvSpPr/>
          <p:nvPr/>
        </p:nvSpPr>
        <p:spPr>
          <a:xfrm>
            <a:off x="2481480" y="44161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9"/>
          <p:cNvSpPr/>
          <p:nvPr/>
        </p:nvSpPr>
        <p:spPr>
          <a:xfrm>
            <a:off x="3132000" y="44161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9"/>
          <p:cNvSpPr/>
          <p:nvPr/>
        </p:nvSpPr>
        <p:spPr>
          <a:xfrm>
            <a:off x="3782880" y="44161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9"/>
          <p:cNvSpPr/>
          <p:nvPr/>
        </p:nvSpPr>
        <p:spPr>
          <a:xfrm>
            <a:off x="4433400" y="44161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9"/>
          <p:cNvSpPr/>
          <p:nvPr/>
        </p:nvSpPr>
        <p:spPr>
          <a:xfrm>
            <a:off x="5063400" y="44161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9"/>
          <p:cNvSpPr/>
          <p:nvPr/>
        </p:nvSpPr>
        <p:spPr>
          <a:xfrm>
            <a:off x="5713920" y="44161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2" name="Google Shape;882;p29"/>
          <p:cNvCxnSpPr>
            <a:stCxn id="883" idx="2"/>
            <a:endCxn id="884" idx="2"/>
          </p:cNvCxnSpPr>
          <p:nvPr/>
        </p:nvCxnSpPr>
        <p:spPr>
          <a:xfrm rot="5400000">
            <a:off x="4520970" y="2052330"/>
            <a:ext cx="600" cy="2820900"/>
          </a:xfrm>
          <a:prstGeom prst="bentConnector3">
            <a:avLst>
              <a:gd fmla="val -3672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5" name="Google Shape;885;p29"/>
          <p:cNvCxnSpPr>
            <a:stCxn id="886" idx="2"/>
            <a:endCxn id="887" idx="2"/>
          </p:cNvCxnSpPr>
          <p:nvPr/>
        </p:nvCxnSpPr>
        <p:spPr>
          <a:xfrm flipH="1" rot="-5400000">
            <a:off x="5097360" y="723840"/>
            <a:ext cx="600" cy="3923400"/>
          </a:xfrm>
          <a:prstGeom prst="bentConnector3">
            <a:avLst>
              <a:gd fmla="val 7968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8" name="Google Shape;888;p29"/>
          <p:cNvCxnSpPr>
            <a:stCxn id="889" idx="2"/>
            <a:endCxn id="890" idx="2"/>
          </p:cNvCxnSpPr>
          <p:nvPr/>
        </p:nvCxnSpPr>
        <p:spPr>
          <a:xfrm flipH="1" rot="-5400000">
            <a:off x="7345200" y="3184080"/>
            <a:ext cx="600" cy="557400"/>
          </a:xfrm>
          <a:prstGeom prst="bentConnector3">
            <a:avLst>
              <a:gd fmla="val -3672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1" name="Google Shape;891;p29"/>
          <p:cNvSpPr/>
          <p:nvPr/>
        </p:nvSpPr>
        <p:spPr>
          <a:xfrm>
            <a:off x="1704240" y="270324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2" name="Google Shape;892;p29"/>
          <p:cNvCxnSpPr>
            <a:stCxn id="890" idx="0"/>
            <a:endCxn id="893" idx="0"/>
          </p:cNvCxnSpPr>
          <p:nvPr/>
        </p:nvCxnSpPr>
        <p:spPr>
          <a:xfrm rot="5400000">
            <a:off x="6215880" y="1295640"/>
            <a:ext cx="600" cy="2815800"/>
          </a:xfrm>
          <a:prstGeom prst="bentConnector3">
            <a:avLst>
              <a:gd fmla="val 12258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4" name="Google Shape;894;p29"/>
          <p:cNvSpPr/>
          <p:nvPr/>
        </p:nvSpPr>
        <p:spPr>
          <a:xfrm>
            <a:off x="6373080" y="44161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9"/>
          <p:cNvSpPr/>
          <p:nvPr/>
        </p:nvSpPr>
        <p:spPr>
          <a:xfrm>
            <a:off x="7023600" y="44161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9"/>
          <p:cNvSpPr/>
          <p:nvPr/>
        </p:nvSpPr>
        <p:spPr>
          <a:xfrm>
            <a:off x="7653240" y="44161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29"/>
          <p:cNvSpPr/>
          <p:nvPr/>
        </p:nvSpPr>
        <p:spPr>
          <a:xfrm>
            <a:off x="8303760" y="44161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Pictures\soft-scraps icons\File Video AVI-01.png" id="898" name="Google Shape;8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5360" y="4492080"/>
            <a:ext cx="606600" cy="60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ile Video AVI-01.png" id="899" name="Google Shape;8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5040" y="4492080"/>
            <a:ext cx="606600" cy="60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ile Video AVI-01.png" id="900" name="Google Shape;9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7120" y="4492440"/>
            <a:ext cx="606600" cy="60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ile Video AVI-01.png" id="901" name="Google Shape;9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5200" y="4492440"/>
            <a:ext cx="606600" cy="60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ile Video AVI-01.png" id="902" name="Google Shape;9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800" y="4492440"/>
            <a:ext cx="606600" cy="6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29"/>
          <p:cNvSpPr/>
          <p:nvPr/>
        </p:nvSpPr>
        <p:spPr>
          <a:xfrm>
            <a:off x="1201320" y="44107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29"/>
          <p:cNvSpPr/>
          <p:nvPr/>
        </p:nvSpPr>
        <p:spPr>
          <a:xfrm>
            <a:off x="2270520" y="270324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9"/>
          <p:cNvSpPr/>
          <p:nvPr/>
        </p:nvSpPr>
        <p:spPr>
          <a:xfrm>
            <a:off x="2827800" y="270324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9"/>
          <p:cNvSpPr/>
          <p:nvPr/>
        </p:nvSpPr>
        <p:spPr>
          <a:xfrm>
            <a:off x="3394440" y="270324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9"/>
          <p:cNvSpPr/>
          <p:nvPr/>
        </p:nvSpPr>
        <p:spPr>
          <a:xfrm>
            <a:off x="3958920" y="270324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9"/>
          <p:cNvSpPr/>
          <p:nvPr/>
        </p:nvSpPr>
        <p:spPr>
          <a:xfrm>
            <a:off x="4525200" y="270324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9"/>
          <p:cNvSpPr/>
          <p:nvPr/>
        </p:nvSpPr>
        <p:spPr>
          <a:xfrm>
            <a:off x="5082480" y="270324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29"/>
          <p:cNvSpPr/>
          <p:nvPr/>
        </p:nvSpPr>
        <p:spPr>
          <a:xfrm>
            <a:off x="5648760" y="270324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9"/>
          <p:cNvSpPr/>
          <p:nvPr/>
        </p:nvSpPr>
        <p:spPr>
          <a:xfrm>
            <a:off x="6217560" y="270324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9"/>
          <p:cNvSpPr/>
          <p:nvPr/>
        </p:nvSpPr>
        <p:spPr>
          <a:xfrm>
            <a:off x="6783840" y="270324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9"/>
          <p:cNvSpPr/>
          <p:nvPr/>
        </p:nvSpPr>
        <p:spPr>
          <a:xfrm>
            <a:off x="7341120" y="270324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9"/>
          <p:cNvSpPr/>
          <p:nvPr/>
        </p:nvSpPr>
        <p:spPr>
          <a:xfrm>
            <a:off x="7907760" y="270324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9"/>
          <p:cNvSpPr/>
          <p:nvPr/>
        </p:nvSpPr>
        <p:spPr>
          <a:xfrm>
            <a:off x="7899840" y="22906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29"/>
          <p:cNvSpPr/>
          <p:nvPr/>
        </p:nvSpPr>
        <p:spPr>
          <a:xfrm>
            <a:off x="7350480" y="22906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9"/>
          <p:cNvSpPr/>
          <p:nvPr/>
        </p:nvSpPr>
        <p:spPr>
          <a:xfrm>
            <a:off x="6768360" y="22906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9"/>
          <p:cNvSpPr/>
          <p:nvPr/>
        </p:nvSpPr>
        <p:spPr>
          <a:xfrm>
            <a:off x="6218640" y="22906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9"/>
          <p:cNvSpPr/>
          <p:nvPr/>
        </p:nvSpPr>
        <p:spPr>
          <a:xfrm>
            <a:off x="5641560" y="22798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9"/>
          <p:cNvSpPr/>
          <p:nvPr/>
        </p:nvSpPr>
        <p:spPr>
          <a:xfrm>
            <a:off x="5092200" y="22798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29"/>
          <p:cNvSpPr/>
          <p:nvPr/>
        </p:nvSpPr>
        <p:spPr>
          <a:xfrm>
            <a:off x="4510080" y="22798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9"/>
          <p:cNvSpPr/>
          <p:nvPr/>
        </p:nvSpPr>
        <p:spPr>
          <a:xfrm>
            <a:off x="3960720" y="22798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9"/>
          <p:cNvSpPr/>
          <p:nvPr/>
        </p:nvSpPr>
        <p:spPr>
          <a:xfrm>
            <a:off x="3394440" y="22906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9"/>
          <p:cNvSpPr/>
          <p:nvPr/>
        </p:nvSpPr>
        <p:spPr>
          <a:xfrm>
            <a:off x="2845080" y="22906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9"/>
          <p:cNvSpPr/>
          <p:nvPr/>
        </p:nvSpPr>
        <p:spPr>
          <a:xfrm>
            <a:off x="2262600" y="22906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9"/>
          <p:cNvSpPr/>
          <p:nvPr/>
        </p:nvSpPr>
        <p:spPr>
          <a:xfrm>
            <a:off x="1713240" y="22906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9"/>
          <p:cNvSpPr/>
          <p:nvPr/>
        </p:nvSpPr>
        <p:spPr>
          <a:xfrm>
            <a:off x="7899840" y="28828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29"/>
          <p:cNvSpPr/>
          <p:nvPr/>
        </p:nvSpPr>
        <p:spPr>
          <a:xfrm>
            <a:off x="7350480" y="28828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29"/>
          <p:cNvSpPr/>
          <p:nvPr/>
        </p:nvSpPr>
        <p:spPr>
          <a:xfrm>
            <a:off x="6768360" y="28828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29"/>
          <p:cNvSpPr/>
          <p:nvPr/>
        </p:nvSpPr>
        <p:spPr>
          <a:xfrm>
            <a:off x="6218640" y="28828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9"/>
          <p:cNvSpPr/>
          <p:nvPr/>
        </p:nvSpPr>
        <p:spPr>
          <a:xfrm>
            <a:off x="5641560" y="28720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29"/>
          <p:cNvSpPr/>
          <p:nvPr/>
        </p:nvSpPr>
        <p:spPr>
          <a:xfrm>
            <a:off x="5092200" y="28720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29"/>
          <p:cNvSpPr/>
          <p:nvPr/>
        </p:nvSpPr>
        <p:spPr>
          <a:xfrm>
            <a:off x="4510080" y="2872080"/>
            <a:ext cx="58176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29"/>
          <p:cNvSpPr/>
          <p:nvPr/>
        </p:nvSpPr>
        <p:spPr>
          <a:xfrm>
            <a:off x="3960720" y="28720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9"/>
          <p:cNvSpPr/>
          <p:nvPr/>
        </p:nvSpPr>
        <p:spPr>
          <a:xfrm>
            <a:off x="3394440" y="28828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9"/>
          <p:cNvSpPr/>
          <p:nvPr/>
        </p:nvSpPr>
        <p:spPr>
          <a:xfrm>
            <a:off x="2845080" y="28828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9"/>
          <p:cNvSpPr/>
          <p:nvPr/>
        </p:nvSpPr>
        <p:spPr>
          <a:xfrm>
            <a:off x="2262600" y="28828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9"/>
          <p:cNvSpPr/>
          <p:nvPr/>
        </p:nvSpPr>
        <p:spPr>
          <a:xfrm>
            <a:off x="1713240" y="288288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9"/>
          <p:cNvSpPr/>
          <p:nvPr/>
        </p:nvSpPr>
        <p:spPr>
          <a:xfrm>
            <a:off x="8343000" y="40147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29"/>
          <p:cNvSpPr/>
          <p:nvPr/>
        </p:nvSpPr>
        <p:spPr>
          <a:xfrm>
            <a:off x="7698240" y="40147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9"/>
          <p:cNvSpPr/>
          <p:nvPr/>
        </p:nvSpPr>
        <p:spPr>
          <a:xfrm>
            <a:off x="7054560" y="40147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9"/>
          <p:cNvSpPr/>
          <p:nvPr/>
        </p:nvSpPr>
        <p:spPr>
          <a:xfrm>
            <a:off x="6409800" y="40147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29"/>
          <p:cNvSpPr/>
          <p:nvPr/>
        </p:nvSpPr>
        <p:spPr>
          <a:xfrm>
            <a:off x="5743800" y="40035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29"/>
          <p:cNvSpPr/>
          <p:nvPr/>
        </p:nvSpPr>
        <p:spPr>
          <a:xfrm>
            <a:off x="5112720" y="40035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9"/>
          <p:cNvSpPr/>
          <p:nvPr/>
        </p:nvSpPr>
        <p:spPr>
          <a:xfrm>
            <a:off x="4469040" y="40035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9"/>
          <p:cNvSpPr/>
          <p:nvPr/>
        </p:nvSpPr>
        <p:spPr>
          <a:xfrm>
            <a:off x="3830760" y="40035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9"/>
          <p:cNvSpPr/>
          <p:nvPr/>
        </p:nvSpPr>
        <p:spPr>
          <a:xfrm>
            <a:off x="3175920" y="40147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9"/>
          <p:cNvSpPr/>
          <p:nvPr/>
        </p:nvSpPr>
        <p:spPr>
          <a:xfrm>
            <a:off x="2523960" y="40147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9"/>
          <p:cNvSpPr/>
          <p:nvPr/>
        </p:nvSpPr>
        <p:spPr>
          <a:xfrm>
            <a:off x="1887120" y="40147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9"/>
          <p:cNvSpPr/>
          <p:nvPr/>
        </p:nvSpPr>
        <p:spPr>
          <a:xfrm>
            <a:off x="1256040" y="40147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9"/>
          <p:cNvSpPr/>
          <p:nvPr/>
        </p:nvSpPr>
        <p:spPr>
          <a:xfrm>
            <a:off x="907200" y="2841120"/>
            <a:ext cx="6156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9"/>
          <p:cNvSpPr/>
          <p:nvPr/>
        </p:nvSpPr>
        <p:spPr>
          <a:xfrm>
            <a:off x="154440" y="4559400"/>
            <a:ext cx="99504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9"/>
          <p:cNvSpPr/>
          <p:nvPr/>
        </p:nvSpPr>
        <p:spPr>
          <a:xfrm rot="2258400">
            <a:off x="5910120" y="3438000"/>
            <a:ext cx="1227240" cy="61956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0504D"/>
          </a:solidFill>
          <a:ln cap="flat" cmpd="sng" w="25400">
            <a:solidFill>
              <a:srgbClr val="8E3B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9"/>
          <p:cNvSpPr/>
          <p:nvPr/>
        </p:nvSpPr>
        <p:spPr>
          <a:xfrm rot="-2535000">
            <a:off x="4031640" y="3361680"/>
            <a:ext cx="777240" cy="5889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504D"/>
          </a:solidFill>
          <a:ln cap="flat" cmpd="sng" w="25400">
            <a:solidFill>
              <a:srgbClr val="8E3B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29"/>
          <p:cNvSpPr/>
          <p:nvPr/>
        </p:nvSpPr>
        <p:spPr>
          <a:xfrm>
            <a:off x="2421360" y="5409360"/>
            <a:ext cx="5209200" cy="11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valores possíveis para entradas FAT: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0 - entrada está vazia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&lt;N &lt;0xFFFF - bloco seguinte numa cadeia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 - final de um cadeia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 txBox="1"/>
          <p:nvPr>
            <p:ph idx="4294967295" type="title"/>
          </p:nvPr>
        </p:nvSpPr>
        <p:spPr>
          <a:xfrm>
            <a:off x="238680" y="0"/>
            <a:ext cx="89049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3422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‘construção’ do sistema de arquivos raiz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"/>
          <p:cNvSpPr txBox="1"/>
          <p:nvPr>
            <p:ph idx="4294967295" type="body"/>
          </p:nvPr>
        </p:nvSpPr>
        <p:spPr>
          <a:xfrm>
            <a:off x="238680" y="1153080"/>
            <a:ext cx="8679600" cy="563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6865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das primeiras tarefas de um sistema operacional durante inicialização é ‘construir’ o sistema de arquivos raiz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83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Localizar todas as medias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bootáveis -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3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HDDs (Hard Disk Drives) internos e externos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3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SSD (Solid State Drives)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3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CDs, DVDs, pen drives, disquetes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83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Localize todas as partições em cada mídia - BIOS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3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os MBR(s), tabelas de partição estendidas, etc.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83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montar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uma ou mais partições – SO!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3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Torna o sistema (s) arquivo disponível para acesso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0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FAT: Vantagens e Desvantagens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30"/>
          <p:cNvSpPr txBox="1"/>
          <p:nvPr>
            <p:ph idx="4294967295" type="body"/>
          </p:nvPr>
        </p:nvSpPr>
        <p:spPr>
          <a:xfrm>
            <a:off x="238680" y="1153080"/>
            <a:ext cx="8679600" cy="546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8115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 - FAT suporta: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árvore hierárquica de diretórios e arquivos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de tamanho variável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 arquivos básicos e diretório de meta-dados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máximo, FAT32 suporta discos de 1TB (blocos de 4k)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Localizando espaços livres requer a digitalização de todo o FAT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Propenso a fragmentação interna e externa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grandes blocos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fragmentação interna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Leitura exige muita busca aleatória no disco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3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1"/>
          <p:cNvSpPr txBox="1"/>
          <p:nvPr>
            <p:ph idx="4294967295" type="title"/>
          </p:nvPr>
        </p:nvSpPr>
        <p:spPr>
          <a:xfrm>
            <a:off x="457200" y="0"/>
            <a:ext cx="8229240" cy="84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Muitas Buscas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31"/>
          <p:cNvSpPr txBox="1"/>
          <p:nvPr>
            <p:ph idx="4294967295" type="body"/>
          </p:nvPr>
        </p:nvSpPr>
        <p:spPr>
          <a:xfrm>
            <a:off x="221400" y="798480"/>
            <a:ext cx="8679600" cy="176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491"/>
          </a:bodyPr>
          <a:lstStyle/>
          <a:p>
            <a:pPr indent="-343125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o seguinte código: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*fd = fopen(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“C:/temp/a/Meu_arquivo.txt”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“rt”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 = fread(fd, buffer, sizeof(char),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1024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b="0" i="0" lang="en-US" sz="28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// 4 blocos de 4KB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3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3" name="Google Shape;963;p31"/>
          <p:cNvSpPr/>
          <p:nvPr/>
        </p:nvSpPr>
        <p:spPr>
          <a:xfrm>
            <a:off x="178884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31"/>
          <p:cNvSpPr/>
          <p:nvPr/>
        </p:nvSpPr>
        <p:spPr>
          <a:xfrm>
            <a:off x="241848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31"/>
          <p:cNvSpPr/>
          <p:nvPr/>
        </p:nvSpPr>
        <p:spPr>
          <a:xfrm>
            <a:off x="306900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31"/>
          <p:cNvSpPr/>
          <p:nvPr/>
        </p:nvSpPr>
        <p:spPr>
          <a:xfrm>
            <a:off x="371988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31"/>
          <p:cNvSpPr/>
          <p:nvPr/>
        </p:nvSpPr>
        <p:spPr>
          <a:xfrm>
            <a:off x="437040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31"/>
          <p:cNvSpPr/>
          <p:nvPr/>
        </p:nvSpPr>
        <p:spPr>
          <a:xfrm>
            <a:off x="500004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31"/>
          <p:cNvSpPr/>
          <p:nvPr/>
        </p:nvSpPr>
        <p:spPr>
          <a:xfrm>
            <a:off x="565056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0" name="Google Shape;970;p31"/>
          <p:cNvCxnSpPr>
            <a:stCxn id="971" idx="0"/>
            <a:endCxn id="972" idx="0"/>
          </p:cNvCxnSpPr>
          <p:nvPr/>
        </p:nvCxnSpPr>
        <p:spPr>
          <a:xfrm flipH="1" rot="-5400000">
            <a:off x="5023320" y="2587080"/>
            <a:ext cx="600" cy="1690200"/>
          </a:xfrm>
          <a:prstGeom prst="bentConnector3">
            <a:avLst>
              <a:gd fmla="val 8661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3" name="Google Shape;973;p31"/>
          <p:cNvCxnSpPr>
            <a:stCxn id="974" idx="2"/>
            <a:endCxn id="975" idx="2"/>
          </p:cNvCxnSpPr>
          <p:nvPr/>
        </p:nvCxnSpPr>
        <p:spPr>
          <a:xfrm rot="5400000">
            <a:off x="3612780" y="2502420"/>
            <a:ext cx="600" cy="3378000"/>
          </a:xfrm>
          <a:prstGeom prst="bentConnector3">
            <a:avLst>
              <a:gd fmla="val -9765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6" name="Google Shape;976;p31"/>
          <p:cNvCxnSpPr>
            <a:stCxn id="977" idx="2"/>
            <a:endCxn id="971" idx="2"/>
          </p:cNvCxnSpPr>
          <p:nvPr/>
        </p:nvCxnSpPr>
        <p:spPr>
          <a:xfrm rot="5400000">
            <a:off x="6152610" y="2216970"/>
            <a:ext cx="600" cy="3948900"/>
          </a:xfrm>
          <a:prstGeom prst="bentConnector3">
            <a:avLst>
              <a:gd fmla="val -3675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5" name="Google Shape;975;p31"/>
          <p:cNvSpPr/>
          <p:nvPr/>
        </p:nvSpPr>
        <p:spPr>
          <a:xfrm>
            <a:off x="164124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" name="Google Shape;978;p31"/>
          <p:cNvCxnSpPr>
            <a:stCxn id="972" idx="2"/>
            <a:endCxn id="979" idx="2"/>
          </p:cNvCxnSpPr>
          <p:nvPr/>
        </p:nvCxnSpPr>
        <p:spPr>
          <a:xfrm rot="5400000">
            <a:off x="4179270" y="2502270"/>
            <a:ext cx="600" cy="3378300"/>
          </a:xfrm>
          <a:prstGeom prst="bentConnector3">
            <a:avLst>
              <a:gd fmla="val -6600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0" name="Google Shape;980;p31"/>
          <p:cNvSpPr/>
          <p:nvPr/>
        </p:nvSpPr>
        <p:spPr>
          <a:xfrm>
            <a:off x="630972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31"/>
          <p:cNvSpPr/>
          <p:nvPr/>
        </p:nvSpPr>
        <p:spPr>
          <a:xfrm>
            <a:off x="696024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1"/>
          <p:cNvSpPr/>
          <p:nvPr/>
        </p:nvSpPr>
        <p:spPr>
          <a:xfrm>
            <a:off x="759024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31"/>
          <p:cNvSpPr/>
          <p:nvPr/>
        </p:nvSpPr>
        <p:spPr>
          <a:xfrm>
            <a:off x="824076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1"/>
          <p:cNvSpPr/>
          <p:nvPr/>
        </p:nvSpPr>
        <p:spPr>
          <a:xfrm>
            <a:off x="1137960" y="55555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31"/>
          <p:cNvSpPr/>
          <p:nvPr/>
        </p:nvSpPr>
        <p:spPr>
          <a:xfrm>
            <a:off x="220752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31"/>
          <p:cNvSpPr/>
          <p:nvPr/>
        </p:nvSpPr>
        <p:spPr>
          <a:xfrm>
            <a:off x="276480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31"/>
          <p:cNvSpPr/>
          <p:nvPr/>
        </p:nvSpPr>
        <p:spPr>
          <a:xfrm>
            <a:off x="333108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31"/>
          <p:cNvSpPr/>
          <p:nvPr/>
        </p:nvSpPr>
        <p:spPr>
          <a:xfrm>
            <a:off x="389556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31"/>
          <p:cNvSpPr/>
          <p:nvPr/>
        </p:nvSpPr>
        <p:spPr>
          <a:xfrm>
            <a:off x="446184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31"/>
          <p:cNvSpPr/>
          <p:nvPr/>
        </p:nvSpPr>
        <p:spPr>
          <a:xfrm>
            <a:off x="501912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31"/>
          <p:cNvSpPr/>
          <p:nvPr/>
        </p:nvSpPr>
        <p:spPr>
          <a:xfrm>
            <a:off x="558576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31"/>
          <p:cNvSpPr/>
          <p:nvPr/>
        </p:nvSpPr>
        <p:spPr>
          <a:xfrm>
            <a:off x="615456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31"/>
          <p:cNvSpPr/>
          <p:nvPr/>
        </p:nvSpPr>
        <p:spPr>
          <a:xfrm>
            <a:off x="672084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31"/>
          <p:cNvSpPr/>
          <p:nvPr/>
        </p:nvSpPr>
        <p:spPr>
          <a:xfrm>
            <a:off x="727812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31"/>
          <p:cNvSpPr/>
          <p:nvPr/>
        </p:nvSpPr>
        <p:spPr>
          <a:xfrm>
            <a:off x="784440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31"/>
          <p:cNvSpPr/>
          <p:nvPr/>
        </p:nvSpPr>
        <p:spPr>
          <a:xfrm>
            <a:off x="783648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1"/>
          <p:cNvSpPr/>
          <p:nvPr/>
        </p:nvSpPr>
        <p:spPr>
          <a:xfrm>
            <a:off x="728712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1"/>
          <p:cNvSpPr/>
          <p:nvPr/>
        </p:nvSpPr>
        <p:spPr>
          <a:xfrm>
            <a:off x="670500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1"/>
          <p:cNvSpPr/>
          <p:nvPr/>
        </p:nvSpPr>
        <p:spPr>
          <a:xfrm>
            <a:off x="615564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1"/>
          <p:cNvSpPr/>
          <p:nvPr/>
        </p:nvSpPr>
        <p:spPr>
          <a:xfrm>
            <a:off x="5578560" y="3008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31"/>
          <p:cNvSpPr/>
          <p:nvPr/>
        </p:nvSpPr>
        <p:spPr>
          <a:xfrm>
            <a:off x="5029200" y="3008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1"/>
          <p:cNvSpPr/>
          <p:nvPr/>
        </p:nvSpPr>
        <p:spPr>
          <a:xfrm>
            <a:off x="4447080" y="3008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1"/>
          <p:cNvSpPr/>
          <p:nvPr/>
        </p:nvSpPr>
        <p:spPr>
          <a:xfrm>
            <a:off x="3897360" y="3008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1"/>
          <p:cNvSpPr/>
          <p:nvPr/>
        </p:nvSpPr>
        <p:spPr>
          <a:xfrm>
            <a:off x="333108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1"/>
          <p:cNvSpPr/>
          <p:nvPr/>
        </p:nvSpPr>
        <p:spPr>
          <a:xfrm>
            <a:off x="278172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1"/>
          <p:cNvSpPr/>
          <p:nvPr/>
        </p:nvSpPr>
        <p:spPr>
          <a:xfrm>
            <a:off x="219960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1"/>
          <p:cNvSpPr/>
          <p:nvPr/>
        </p:nvSpPr>
        <p:spPr>
          <a:xfrm>
            <a:off x="165024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31"/>
          <p:cNvSpPr/>
          <p:nvPr/>
        </p:nvSpPr>
        <p:spPr>
          <a:xfrm>
            <a:off x="7836480" y="3611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31"/>
          <p:cNvSpPr/>
          <p:nvPr/>
        </p:nvSpPr>
        <p:spPr>
          <a:xfrm>
            <a:off x="7287120" y="3611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31"/>
          <p:cNvSpPr/>
          <p:nvPr/>
        </p:nvSpPr>
        <p:spPr>
          <a:xfrm>
            <a:off x="6705000" y="3611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1"/>
          <p:cNvSpPr/>
          <p:nvPr/>
        </p:nvSpPr>
        <p:spPr>
          <a:xfrm>
            <a:off x="6155640" y="3611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1"/>
          <p:cNvSpPr/>
          <p:nvPr/>
        </p:nvSpPr>
        <p:spPr>
          <a:xfrm>
            <a:off x="5578560" y="3600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1"/>
          <p:cNvSpPr/>
          <p:nvPr/>
        </p:nvSpPr>
        <p:spPr>
          <a:xfrm>
            <a:off x="5029200" y="3600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31"/>
          <p:cNvSpPr/>
          <p:nvPr/>
        </p:nvSpPr>
        <p:spPr>
          <a:xfrm>
            <a:off x="4447080" y="3600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31"/>
          <p:cNvSpPr/>
          <p:nvPr/>
        </p:nvSpPr>
        <p:spPr>
          <a:xfrm>
            <a:off x="3897360" y="3600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31"/>
          <p:cNvSpPr/>
          <p:nvPr/>
        </p:nvSpPr>
        <p:spPr>
          <a:xfrm>
            <a:off x="3331080" y="3611520"/>
            <a:ext cx="58176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31"/>
          <p:cNvSpPr/>
          <p:nvPr/>
        </p:nvSpPr>
        <p:spPr>
          <a:xfrm>
            <a:off x="2781720" y="3611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1"/>
          <p:cNvSpPr/>
          <p:nvPr/>
        </p:nvSpPr>
        <p:spPr>
          <a:xfrm>
            <a:off x="2199600" y="3611520"/>
            <a:ext cx="58176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1"/>
          <p:cNvSpPr/>
          <p:nvPr/>
        </p:nvSpPr>
        <p:spPr>
          <a:xfrm>
            <a:off x="1650240" y="3611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1"/>
          <p:cNvSpPr/>
          <p:nvPr/>
        </p:nvSpPr>
        <p:spPr>
          <a:xfrm>
            <a:off x="828000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31"/>
          <p:cNvSpPr/>
          <p:nvPr/>
        </p:nvSpPr>
        <p:spPr>
          <a:xfrm>
            <a:off x="763524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31"/>
          <p:cNvSpPr/>
          <p:nvPr/>
        </p:nvSpPr>
        <p:spPr>
          <a:xfrm>
            <a:off x="699156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31"/>
          <p:cNvSpPr/>
          <p:nvPr/>
        </p:nvSpPr>
        <p:spPr>
          <a:xfrm>
            <a:off x="634644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1"/>
          <p:cNvSpPr/>
          <p:nvPr/>
        </p:nvSpPr>
        <p:spPr>
          <a:xfrm>
            <a:off x="5680800" y="5148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31"/>
          <p:cNvSpPr/>
          <p:nvPr/>
        </p:nvSpPr>
        <p:spPr>
          <a:xfrm>
            <a:off x="5049360" y="5148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1"/>
          <p:cNvSpPr/>
          <p:nvPr/>
        </p:nvSpPr>
        <p:spPr>
          <a:xfrm>
            <a:off x="4405680" y="5148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1"/>
          <p:cNvSpPr/>
          <p:nvPr/>
        </p:nvSpPr>
        <p:spPr>
          <a:xfrm>
            <a:off x="3767760" y="5148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1"/>
          <p:cNvSpPr/>
          <p:nvPr/>
        </p:nvSpPr>
        <p:spPr>
          <a:xfrm>
            <a:off x="311256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1"/>
          <p:cNvSpPr/>
          <p:nvPr/>
        </p:nvSpPr>
        <p:spPr>
          <a:xfrm>
            <a:off x="246096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31"/>
          <p:cNvSpPr/>
          <p:nvPr/>
        </p:nvSpPr>
        <p:spPr>
          <a:xfrm>
            <a:off x="182412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1"/>
          <p:cNvSpPr/>
          <p:nvPr/>
        </p:nvSpPr>
        <p:spPr>
          <a:xfrm>
            <a:off x="119304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1"/>
          <p:cNvSpPr/>
          <p:nvPr/>
        </p:nvSpPr>
        <p:spPr>
          <a:xfrm>
            <a:off x="844200" y="3569760"/>
            <a:ext cx="6156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31"/>
          <p:cNvSpPr/>
          <p:nvPr/>
        </p:nvSpPr>
        <p:spPr>
          <a:xfrm>
            <a:off x="91440" y="5704200"/>
            <a:ext cx="99504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ictures\soft-scraps icons\Folder-01.png" id="1029" name="Google Shape;10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7160" y="5688000"/>
            <a:ext cx="517320" cy="51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030" name="Google Shape;103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8520" y="5691600"/>
            <a:ext cx="509760" cy="509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031" name="Google Shape;103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8560" y="5691600"/>
            <a:ext cx="509760" cy="509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032" name="Google Shape;103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1200" y="5691600"/>
            <a:ext cx="509760" cy="509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033" name="Google Shape;103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5240" y="5691600"/>
            <a:ext cx="509760" cy="509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034" name="Google Shape;10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520" y="5688000"/>
            <a:ext cx="517320" cy="51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035" name="Google Shape;10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0160" y="5688000"/>
            <a:ext cx="517320" cy="51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036" name="Google Shape;10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9240" y="5688000"/>
            <a:ext cx="517320" cy="517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1037;p31"/>
          <p:cNvCxnSpPr>
            <a:stCxn id="975" idx="0"/>
            <a:endCxn id="990" idx="0"/>
          </p:cNvCxnSpPr>
          <p:nvPr/>
        </p:nvCxnSpPr>
        <p:spPr>
          <a:xfrm flipH="1" rot="-5400000">
            <a:off x="4742400" y="613680"/>
            <a:ext cx="600" cy="5637000"/>
          </a:xfrm>
          <a:prstGeom prst="bentConnector3">
            <a:avLst>
              <a:gd fmla="val 11448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8" name="Google Shape;1038;p31"/>
          <p:cNvCxnSpPr>
            <a:stCxn id="990" idx="2"/>
            <a:endCxn id="986" idx="2"/>
          </p:cNvCxnSpPr>
          <p:nvPr/>
        </p:nvCxnSpPr>
        <p:spPr>
          <a:xfrm rot="5400000">
            <a:off x="5587230" y="2217870"/>
            <a:ext cx="600" cy="3947100"/>
          </a:xfrm>
          <a:prstGeom prst="bentConnector3">
            <a:avLst>
              <a:gd fmla="val -12468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9" name="Google Shape;1039;p31"/>
          <p:cNvSpPr/>
          <p:nvPr/>
        </p:nvSpPr>
        <p:spPr>
          <a:xfrm>
            <a:off x="7840800" y="2805480"/>
            <a:ext cx="573480" cy="7639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Pictures\soft-scraps icons\Folder-01.png" id="1040" name="Google Shape;104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1120" y="3972240"/>
            <a:ext cx="325080" cy="325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041" name="Google Shape;1041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9280" y="3944880"/>
            <a:ext cx="354240" cy="35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2"/>
          <p:cNvSpPr txBox="1"/>
          <p:nvPr>
            <p:ph idx="4294967295" type="title"/>
          </p:nvPr>
        </p:nvSpPr>
        <p:spPr>
          <a:xfrm>
            <a:off x="457200" y="0"/>
            <a:ext cx="8229240" cy="84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Muitas Buscas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32"/>
          <p:cNvSpPr txBox="1"/>
          <p:nvPr>
            <p:ph idx="4294967295" type="body"/>
          </p:nvPr>
        </p:nvSpPr>
        <p:spPr>
          <a:xfrm>
            <a:off x="221400" y="798480"/>
            <a:ext cx="8679600" cy="176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o seguinte código: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fd = fopen(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“Meu_arquivo.txt”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“R”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 = fread(fd, buffer,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1024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b="0" i="0" lang="en-US" sz="28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// 4 blocos de 4KB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3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9" name="Google Shape;1049;p32"/>
          <p:cNvSpPr/>
          <p:nvPr/>
        </p:nvSpPr>
        <p:spPr>
          <a:xfrm>
            <a:off x="178884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32"/>
          <p:cNvSpPr/>
          <p:nvPr/>
        </p:nvSpPr>
        <p:spPr>
          <a:xfrm>
            <a:off x="241848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32"/>
          <p:cNvSpPr/>
          <p:nvPr/>
        </p:nvSpPr>
        <p:spPr>
          <a:xfrm>
            <a:off x="306900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32"/>
          <p:cNvSpPr/>
          <p:nvPr/>
        </p:nvSpPr>
        <p:spPr>
          <a:xfrm>
            <a:off x="371988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32"/>
          <p:cNvSpPr/>
          <p:nvPr/>
        </p:nvSpPr>
        <p:spPr>
          <a:xfrm>
            <a:off x="437040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32"/>
          <p:cNvSpPr/>
          <p:nvPr/>
        </p:nvSpPr>
        <p:spPr>
          <a:xfrm>
            <a:off x="500004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2"/>
          <p:cNvSpPr/>
          <p:nvPr/>
        </p:nvSpPr>
        <p:spPr>
          <a:xfrm>
            <a:off x="565056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6" name="Google Shape;1056;p32"/>
          <p:cNvCxnSpPr>
            <a:stCxn id="1057" idx="0"/>
            <a:endCxn id="1058" idx="0"/>
          </p:cNvCxnSpPr>
          <p:nvPr/>
        </p:nvCxnSpPr>
        <p:spPr>
          <a:xfrm flipH="1" rot="-5400000">
            <a:off x="5023320" y="2587080"/>
            <a:ext cx="600" cy="1690200"/>
          </a:xfrm>
          <a:prstGeom prst="bentConnector3">
            <a:avLst>
              <a:gd fmla="val 8661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9" name="Google Shape;1059;p32"/>
          <p:cNvCxnSpPr>
            <a:stCxn id="1060" idx="2"/>
            <a:endCxn id="1061" idx="2"/>
          </p:cNvCxnSpPr>
          <p:nvPr/>
        </p:nvCxnSpPr>
        <p:spPr>
          <a:xfrm rot="5400000">
            <a:off x="3612780" y="2502420"/>
            <a:ext cx="600" cy="3378000"/>
          </a:xfrm>
          <a:prstGeom prst="bentConnector3">
            <a:avLst>
              <a:gd fmla="val -9765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2" name="Google Shape;1062;p32"/>
          <p:cNvCxnSpPr>
            <a:stCxn id="1063" idx="2"/>
            <a:endCxn id="1057" idx="2"/>
          </p:cNvCxnSpPr>
          <p:nvPr/>
        </p:nvCxnSpPr>
        <p:spPr>
          <a:xfrm rot="5400000">
            <a:off x="6152610" y="2216970"/>
            <a:ext cx="600" cy="3948900"/>
          </a:xfrm>
          <a:prstGeom prst="bentConnector3">
            <a:avLst>
              <a:gd fmla="val -3675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1" name="Google Shape;1061;p32"/>
          <p:cNvSpPr/>
          <p:nvPr/>
        </p:nvSpPr>
        <p:spPr>
          <a:xfrm>
            <a:off x="164124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4" name="Google Shape;1064;p32"/>
          <p:cNvCxnSpPr>
            <a:stCxn id="1058" idx="2"/>
            <a:endCxn id="1065" idx="2"/>
          </p:cNvCxnSpPr>
          <p:nvPr/>
        </p:nvCxnSpPr>
        <p:spPr>
          <a:xfrm rot="5400000">
            <a:off x="4179270" y="2502270"/>
            <a:ext cx="600" cy="3378300"/>
          </a:xfrm>
          <a:prstGeom prst="bentConnector3">
            <a:avLst>
              <a:gd fmla="val -6600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6" name="Google Shape;1066;p32"/>
          <p:cNvSpPr/>
          <p:nvPr/>
        </p:nvSpPr>
        <p:spPr>
          <a:xfrm>
            <a:off x="630972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32"/>
          <p:cNvSpPr/>
          <p:nvPr/>
        </p:nvSpPr>
        <p:spPr>
          <a:xfrm>
            <a:off x="696024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32"/>
          <p:cNvSpPr/>
          <p:nvPr/>
        </p:nvSpPr>
        <p:spPr>
          <a:xfrm>
            <a:off x="759024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32"/>
          <p:cNvSpPr/>
          <p:nvPr/>
        </p:nvSpPr>
        <p:spPr>
          <a:xfrm>
            <a:off x="8240760" y="55609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32"/>
          <p:cNvSpPr/>
          <p:nvPr/>
        </p:nvSpPr>
        <p:spPr>
          <a:xfrm>
            <a:off x="1137960" y="5555520"/>
            <a:ext cx="650160" cy="7588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32"/>
          <p:cNvSpPr/>
          <p:nvPr/>
        </p:nvSpPr>
        <p:spPr>
          <a:xfrm>
            <a:off x="220752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32"/>
          <p:cNvSpPr/>
          <p:nvPr/>
        </p:nvSpPr>
        <p:spPr>
          <a:xfrm>
            <a:off x="276480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32"/>
          <p:cNvSpPr/>
          <p:nvPr/>
        </p:nvSpPr>
        <p:spPr>
          <a:xfrm>
            <a:off x="333108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32"/>
          <p:cNvSpPr/>
          <p:nvPr/>
        </p:nvSpPr>
        <p:spPr>
          <a:xfrm>
            <a:off x="389556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32"/>
          <p:cNvSpPr/>
          <p:nvPr/>
        </p:nvSpPr>
        <p:spPr>
          <a:xfrm>
            <a:off x="446184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32"/>
          <p:cNvSpPr/>
          <p:nvPr/>
        </p:nvSpPr>
        <p:spPr>
          <a:xfrm>
            <a:off x="501912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32"/>
          <p:cNvSpPr/>
          <p:nvPr/>
        </p:nvSpPr>
        <p:spPr>
          <a:xfrm>
            <a:off x="558576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32"/>
          <p:cNvSpPr/>
          <p:nvPr/>
        </p:nvSpPr>
        <p:spPr>
          <a:xfrm>
            <a:off x="615456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32"/>
          <p:cNvSpPr/>
          <p:nvPr/>
        </p:nvSpPr>
        <p:spPr>
          <a:xfrm>
            <a:off x="672084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32"/>
          <p:cNvSpPr/>
          <p:nvPr/>
        </p:nvSpPr>
        <p:spPr>
          <a:xfrm>
            <a:off x="727812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32"/>
          <p:cNvSpPr/>
          <p:nvPr/>
        </p:nvSpPr>
        <p:spPr>
          <a:xfrm>
            <a:off x="7844400" y="3431880"/>
            <a:ext cx="565920" cy="7592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32"/>
          <p:cNvSpPr/>
          <p:nvPr/>
        </p:nvSpPr>
        <p:spPr>
          <a:xfrm>
            <a:off x="783648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32"/>
          <p:cNvSpPr/>
          <p:nvPr/>
        </p:nvSpPr>
        <p:spPr>
          <a:xfrm>
            <a:off x="728712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32"/>
          <p:cNvSpPr/>
          <p:nvPr/>
        </p:nvSpPr>
        <p:spPr>
          <a:xfrm>
            <a:off x="670500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32"/>
          <p:cNvSpPr/>
          <p:nvPr/>
        </p:nvSpPr>
        <p:spPr>
          <a:xfrm>
            <a:off x="615564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32"/>
          <p:cNvSpPr/>
          <p:nvPr/>
        </p:nvSpPr>
        <p:spPr>
          <a:xfrm>
            <a:off x="5578560" y="3008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32"/>
          <p:cNvSpPr/>
          <p:nvPr/>
        </p:nvSpPr>
        <p:spPr>
          <a:xfrm>
            <a:off x="5029200" y="3008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2"/>
          <p:cNvSpPr/>
          <p:nvPr/>
        </p:nvSpPr>
        <p:spPr>
          <a:xfrm>
            <a:off x="4447080" y="3008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2"/>
          <p:cNvSpPr/>
          <p:nvPr/>
        </p:nvSpPr>
        <p:spPr>
          <a:xfrm>
            <a:off x="3897360" y="3008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2"/>
          <p:cNvSpPr/>
          <p:nvPr/>
        </p:nvSpPr>
        <p:spPr>
          <a:xfrm>
            <a:off x="333108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32"/>
          <p:cNvSpPr/>
          <p:nvPr/>
        </p:nvSpPr>
        <p:spPr>
          <a:xfrm>
            <a:off x="278172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32"/>
          <p:cNvSpPr/>
          <p:nvPr/>
        </p:nvSpPr>
        <p:spPr>
          <a:xfrm>
            <a:off x="219960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32"/>
          <p:cNvSpPr/>
          <p:nvPr/>
        </p:nvSpPr>
        <p:spPr>
          <a:xfrm>
            <a:off x="1650240" y="30193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32"/>
          <p:cNvSpPr/>
          <p:nvPr/>
        </p:nvSpPr>
        <p:spPr>
          <a:xfrm>
            <a:off x="7836480" y="3611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32"/>
          <p:cNvSpPr/>
          <p:nvPr/>
        </p:nvSpPr>
        <p:spPr>
          <a:xfrm>
            <a:off x="7287120" y="3611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32"/>
          <p:cNvSpPr/>
          <p:nvPr/>
        </p:nvSpPr>
        <p:spPr>
          <a:xfrm>
            <a:off x="6705000" y="3611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32"/>
          <p:cNvSpPr/>
          <p:nvPr/>
        </p:nvSpPr>
        <p:spPr>
          <a:xfrm>
            <a:off x="6155640" y="3611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32"/>
          <p:cNvSpPr/>
          <p:nvPr/>
        </p:nvSpPr>
        <p:spPr>
          <a:xfrm>
            <a:off x="5578560" y="3600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32"/>
          <p:cNvSpPr/>
          <p:nvPr/>
        </p:nvSpPr>
        <p:spPr>
          <a:xfrm>
            <a:off x="5029200" y="3600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32"/>
          <p:cNvSpPr/>
          <p:nvPr/>
        </p:nvSpPr>
        <p:spPr>
          <a:xfrm>
            <a:off x="4447080" y="3600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32"/>
          <p:cNvSpPr/>
          <p:nvPr/>
        </p:nvSpPr>
        <p:spPr>
          <a:xfrm>
            <a:off x="3897360" y="3600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32"/>
          <p:cNvSpPr/>
          <p:nvPr/>
        </p:nvSpPr>
        <p:spPr>
          <a:xfrm>
            <a:off x="3331080" y="3611520"/>
            <a:ext cx="58176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32"/>
          <p:cNvSpPr/>
          <p:nvPr/>
        </p:nvSpPr>
        <p:spPr>
          <a:xfrm>
            <a:off x="2781720" y="3611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32"/>
          <p:cNvSpPr/>
          <p:nvPr/>
        </p:nvSpPr>
        <p:spPr>
          <a:xfrm>
            <a:off x="2199600" y="3611520"/>
            <a:ext cx="58176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0xFFFF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32"/>
          <p:cNvSpPr/>
          <p:nvPr/>
        </p:nvSpPr>
        <p:spPr>
          <a:xfrm>
            <a:off x="1650240" y="3611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32"/>
          <p:cNvSpPr/>
          <p:nvPr/>
        </p:nvSpPr>
        <p:spPr>
          <a:xfrm>
            <a:off x="828000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32"/>
          <p:cNvSpPr/>
          <p:nvPr/>
        </p:nvSpPr>
        <p:spPr>
          <a:xfrm>
            <a:off x="763524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2"/>
          <p:cNvSpPr/>
          <p:nvPr/>
        </p:nvSpPr>
        <p:spPr>
          <a:xfrm>
            <a:off x="699156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32"/>
          <p:cNvSpPr/>
          <p:nvPr/>
        </p:nvSpPr>
        <p:spPr>
          <a:xfrm>
            <a:off x="634644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2"/>
          <p:cNvSpPr/>
          <p:nvPr/>
        </p:nvSpPr>
        <p:spPr>
          <a:xfrm>
            <a:off x="5680800" y="5148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32"/>
          <p:cNvSpPr/>
          <p:nvPr/>
        </p:nvSpPr>
        <p:spPr>
          <a:xfrm>
            <a:off x="5049360" y="5148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32"/>
          <p:cNvSpPr/>
          <p:nvPr/>
        </p:nvSpPr>
        <p:spPr>
          <a:xfrm>
            <a:off x="4405680" y="5148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2"/>
          <p:cNvSpPr/>
          <p:nvPr/>
        </p:nvSpPr>
        <p:spPr>
          <a:xfrm>
            <a:off x="3767760" y="514836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32"/>
          <p:cNvSpPr/>
          <p:nvPr/>
        </p:nvSpPr>
        <p:spPr>
          <a:xfrm>
            <a:off x="311256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32"/>
          <p:cNvSpPr/>
          <p:nvPr/>
        </p:nvSpPr>
        <p:spPr>
          <a:xfrm>
            <a:off x="246096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58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32"/>
          <p:cNvSpPr/>
          <p:nvPr/>
        </p:nvSpPr>
        <p:spPr>
          <a:xfrm>
            <a:off x="182412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32"/>
          <p:cNvSpPr/>
          <p:nvPr/>
        </p:nvSpPr>
        <p:spPr>
          <a:xfrm>
            <a:off x="1193040" y="5159520"/>
            <a:ext cx="5817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32"/>
          <p:cNvSpPr/>
          <p:nvPr/>
        </p:nvSpPr>
        <p:spPr>
          <a:xfrm>
            <a:off x="844200" y="3569760"/>
            <a:ext cx="6156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32"/>
          <p:cNvSpPr/>
          <p:nvPr/>
        </p:nvSpPr>
        <p:spPr>
          <a:xfrm>
            <a:off x="91440" y="5704200"/>
            <a:ext cx="99504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ictures\soft-scraps icons\Folder-01.png" id="1115" name="Google Shape;11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7160" y="5688000"/>
            <a:ext cx="517320" cy="51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116" name="Google Shape;11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8520" y="5691600"/>
            <a:ext cx="509760" cy="509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117" name="Google Shape;11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8560" y="5691600"/>
            <a:ext cx="509760" cy="509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118" name="Google Shape;111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1200" y="5691600"/>
            <a:ext cx="509760" cy="509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119" name="Google Shape;11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5240" y="5691600"/>
            <a:ext cx="509760" cy="509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120" name="Google Shape;11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520" y="5688000"/>
            <a:ext cx="517320" cy="51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121" name="Google Shape;11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0160" y="5688000"/>
            <a:ext cx="517320" cy="51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122" name="Google Shape;11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9240" y="5688000"/>
            <a:ext cx="517320" cy="517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3" name="Google Shape;1123;p32"/>
          <p:cNvCxnSpPr>
            <a:stCxn id="1061" idx="0"/>
            <a:endCxn id="1076" idx="0"/>
          </p:cNvCxnSpPr>
          <p:nvPr/>
        </p:nvCxnSpPr>
        <p:spPr>
          <a:xfrm flipH="1" rot="-5400000">
            <a:off x="4742400" y="613680"/>
            <a:ext cx="600" cy="5637000"/>
          </a:xfrm>
          <a:prstGeom prst="bentConnector3">
            <a:avLst>
              <a:gd fmla="val 11448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4" name="Google Shape;1124;p32"/>
          <p:cNvCxnSpPr>
            <a:stCxn id="1076" idx="2"/>
            <a:endCxn id="1072" idx="2"/>
          </p:cNvCxnSpPr>
          <p:nvPr/>
        </p:nvCxnSpPr>
        <p:spPr>
          <a:xfrm rot="5400000">
            <a:off x="5587230" y="2217870"/>
            <a:ext cx="600" cy="3947100"/>
          </a:xfrm>
          <a:prstGeom prst="bentConnector3">
            <a:avLst>
              <a:gd fmla="val -12468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5" name="Google Shape;1125;p32"/>
          <p:cNvSpPr/>
          <p:nvPr/>
        </p:nvSpPr>
        <p:spPr>
          <a:xfrm>
            <a:off x="7840800" y="2805480"/>
            <a:ext cx="573480" cy="7639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Pictures\soft-scraps icons\Folder-01.png" id="1126" name="Google Shape;112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71120" y="3972240"/>
            <a:ext cx="325080" cy="325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127" name="Google Shape;112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9280" y="3944880"/>
            <a:ext cx="354240" cy="35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32"/>
          <p:cNvSpPr/>
          <p:nvPr/>
        </p:nvSpPr>
        <p:spPr>
          <a:xfrm>
            <a:off x="5769360" y="320400"/>
            <a:ext cx="3367440" cy="1467000"/>
          </a:xfrm>
          <a:prstGeom prst="wedgeRectCallout">
            <a:avLst>
              <a:gd fmla="val 25706" name="adj1"/>
              <a:gd fmla="val 167758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FAT pode ter muito baixa localidade espacial, assim, um monte de busca aleatória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3"/>
          <p:cNvSpPr txBox="1"/>
          <p:nvPr>
            <p:ph idx="4294967295" type="body"/>
          </p:nvPr>
        </p:nvSpPr>
        <p:spPr>
          <a:xfrm>
            <a:off x="457200" y="783720"/>
            <a:ext cx="8229240" cy="581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Partições e montagem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básico (FAT)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I-nodes e blocos (ext)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Grupos de blocos (ext2)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Journaling (ext3)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Extensões e Árvores-B (ext4)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baseados em Log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3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4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estamos até então…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34"/>
          <p:cNvSpPr txBox="1"/>
          <p:nvPr>
            <p:ph idx="4294967295" type="body"/>
          </p:nvPr>
        </p:nvSpPr>
        <p:spPr>
          <a:xfrm>
            <a:off x="238680" y="1153080"/>
            <a:ext cx="8679600" cy="57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740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ponto, temos estruturas de disco para: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uma árvore de diretórios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Armazenar arquivos de comprimento variável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Mas, a eficiência do FAT é muito baixa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Lotes de busca sobre cadeias de arquivo no FAT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Única maneira de identificar o espaço livre é fazer a varredura em todo o FAT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arquivos Linux utiliza estruturas mais eficientes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 Filesystem (ext) usa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nós índice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I-nodes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ou ainda Blocos de Controle de Arquivos (BCAs)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rastrear arquivos e diretórios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3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Tamanho Distribuição de Arquivos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35"/>
          <p:cNvSpPr txBox="1"/>
          <p:nvPr>
            <p:ph idx="4294967295" type="body"/>
          </p:nvPr>
        </p:nvSpPr>
        <p:spPr>
          <a:xfrm>
            <a:off x="225360" y="1057680"/>
            <a:ext cx="8679600" cy="57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740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 usa uma lista ligada para todos os arquivos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mecanismo simples e uniforme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mas, não é otimizado para arquivos curtas ou longas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Pergunta: são arquivos curtas ou longas mais comum?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Estudos ao longo dos últimos 30 anos mostram que os arquivos curtos são muito mais comuns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KB é o tamanho do arquivo mais comum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tamanho médio de arquivo é 200 KB (tendência para cima por alguns arquivos muito grandes)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Ideia-chave: otimizar o sistema de arquivo para muitos arquivos pequenos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3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4" name="Google Shape;1154;p36"/>
          <p:cNvSpPr/>
          <p:nvPr/>
        </p:nvSpPr>
        <p:spPr>
          <a:xfrm>
            <a:off x="755640" y="5513760"/>
            <a:ext cx="231480" cy="36828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36"/>
          <p:cNvSpPr/>
          <p:nvPr/>
        </p:nvSpPr>
        <p:spPr>
          <a:xfrm>
            <a:off x="1002960" y="5513760"/>
            <a:ext cx="231480" cy="36828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36"/>
          <p:cNvSpPr/>
          <p:nvPr/>
        </p:nvSpPr>
        <p:spPr>
          <a:xfrm>
            <a:off x="1249920" y="5513760"/>
            <a:ext cx="231480" cy="36828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36"/>
          <p:cNvSpPr/>
          <p:nvPr/>
        </p:nvSpPr>
        <p:spPr>
          <a:xfrm>
            <a:off x="1497240" y="5513760"/>
            <a:ext cx="231480" cy="36828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36"/>
          <p:cNvSpPr/>
          <p:nvPr/>
        </p:nvSpPr>
        <p:spPr>
          <a:xfrm>
            <a:off x="755640" y="5882040"/>
            <a:ext cx="231480" cy="36828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36"/>
          <p:cNvSpPr/>
          <p:nvPr/>
        </p:nvSpPr>
        <p:spPr>
          <a:xfrm>
            <a:off x="1002960" y="5882040"/>
            <a:ext cx="231480" cy="36828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36"/>
          <p:cNvSpPr/>
          <p:nvPr/>
        </p:nvSpPr>
        <p:spPr>
          <a:xfrm>
            <a:off x="1249920" y="5882040"/>
            <a:ext cx="231480" cy="36828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36"/>
          <p:cNvSpPr/>
          <p:nvPr/>
        </p:nvSpPr>
        <p:spPr>
          <a:xfrm>
            <a:off x="1497240" y="5882040"/>
            <a:ext cx="231480" cy="36828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36"/>
          <p:cNvSpPr/>
          <p:nvPr/>
        </p:nvSpPr>
        <p:spPr>
          <a:xfrm>
            <a:off x="1751760" y="5513760"/>
            <a:ext cx="231480" cy="368280"/>
          </a:xfrm>
          <a:prstGeom prst="rect">
            <a:avLst/>
          </a:prstGeom>
          <a:solidFill>
            <a:srgbClr val="EAF1DD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36"/>
          <p:cNvSpPr/>
          <p:nvPr/>
        </p:nvSpPr>
        <p:spPr>
          <a:xfrm>
            <a:off x="1999080" y="5513760"/>
            <a:ext cx="231480" cy="368280"/>
          </a:xfrm>
          <a:prstGeom prst="rect">
            <a:avLst/>
          </a:prstGeom>
          <a:solidFill>
            <a:srgbClr val="EAF1DD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36"/>
          <p:cNvSpPr/>
          <p:nvPr/>
        </p:nvSpPr>
        <p:spPr>
          <a:xfrm>
            <a:off x="2246400" y="5513760"/>
            <a:ext cx="231480" cy="368280"/>
          </a:xfrm>
          <a:prstGeom prst="rect">
            <a:avLst/>
          </a:prstGeom>
          <a:solidFill>
            <a:srgbClr val="EAF1DD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36"/>
          <p:cNvSpPr/>
          <p:nvPr/>
        </p:nvSpPr>
        <p:spPr>
          <a:xfrm>
            <a:off x="2493360" y="5513760"/>
            <a:ext cx="231480" cy="368280"/>
          </a:xfrm>
          <a:prstGeom prst="rect">
            <a:avLst/>
          </a:prstGeom>
          <a:solidFill>
            <a:srgbClr val="EAF1DD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36"/>
          <p:cNvSpPr/>
          <p:nvPr/>
        </p:nvSpPr>
        <p:spPr>
          <a:xfrm>
            <a:off x="1751760" y="5882040"/>
            <a:ext cx="231480" cy="368280"/>
          </a:xfrm>
          <a:prstGeom prst="rect">
            <a:avLst/>
          </a:prstGeom>
          <a:solidFill>
            <a:srgbClr val="D6E3BC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36"/>
          <p:cNvSpPr/>
          <p:nvPr/>
        </p:nvSpPr>
        <p:spPr>
          <a:xfrm>
            <a:off x="1999080" y="5882040"/>
            <a:ext cx="231480" cy="368280"/>
          </a:xfrm>
          <a:prstGeom prst="rect">
            <a:avLst/>
          </a:prstGeom>
          <a:solidFill>
            <a:srgbClr val="EAF1DD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36"/>
          <p:cNvSpPr/>
          <p:nvPr/>
        </p:nvSpPr>
        <p:spPr>
          <a:xfrm>
            <a:off x="2246400" y="5882040"/>
            <a:ext cx="231480" cy="368280"/>
          </a:xfrm>
          <a:prstGeom prst="rect">
            <a:avLst/>
          </a:prstGeom>
          <a:solidFill>
            <a:srgbClr val="EAF1DD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36"/>
          <p:cNvSpPr/>
          <p:nvPr/>
        </p:nvSpPr>
        <p:spPr>
          <a:xfrm>
            <a:off x="2493360" y="5882040"/>
            <a:ext cx="231480" cy="368280"/>
          </a:xfrm>
          <a:prstGeom prst="rect">
            <a:avLst/>
          </a:prstGeom>
          <a:solidFill>
            <a:srgbClr val="EAF1DD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36"/>
          <p:cNvSpPr/>
          <p:nvPr/>
        </p:nvSpPr>
        <p:spPr>
          <a:xfrm>
            <a:off x="2741400" y="5513760"/>
            <a:ext cx="513720" cy="368280"/>
          </a:xfrm>
          <a:prstGeom prst="rect">
            <a:avLst/>
          </a:prstGeom>
          <a:solidFill>
            <a:srgbClr val="8CB3E3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36"/>
          <p:cNvSpPr/>
          <p:nvPr/>
        </p:nvSpPr>
        <p:spPr>
          <a:xfrm>
            <a:off x="3255480" y="5513760"/>
            <a:ext cx="513720" cy="368280"/>
          </a:xfrm>
          <a:prstGeom prst="rect">
            <a:avLst/>
          </a:prstGeom>
          <a:solidFill>
            <a:srgbClr val="8CB3E3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36"/>
          <p:cNvSpPr/>
          <p:nvPr/>
        </p:nvSpPr>
        <p:spPr>
          <a:xfrm>
            <a:off x="3769560" y="5513760"/>
            <a:ext cx="513720" cy="368280"/>
          </a:xfrm>
          <a:prstGeom prst="rect">
            <a:avLst/>
          </a:prstGeom>
          <a:solidFill>
            <a:srgbClr val="8CB3E3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36"/>
          <p:cNvSpPr/>
          <p:nvPr/>
        </p:nvSpPr>
        <p:spPr>
          <a:xfrm>
            <a:off x="4283640" y="5513760"/>
            <a:ext cx="513720" cy="368280"/>
          </a:xfrm>
          <a:prstGeom prst="rect">
            <a:avLst/>
          </a:prstGeom>
          <a:solidFill>
            <a:srgbClr val="8CB3E3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36"/>
          <p:cNvSpPr/>
          <p:nvPr/>
        </p:nvSpPr>
        <p:spPr>
          <a:xfrm>
            <a:off x="2741400" y="5882040"/>
            <a:ext cx="513720" cy="368280"/>
          </a:xfrm>
          <a:prstGeom prst="rect">
            <a:avLst/>
          </a:prstGeom>
          <a:solidFill>
            <a:srgbClr val="8CB3E3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36"/>
          <p:cNvSpPr/>
          <p:nvPr/>
        </p:nvSpPr>
        <p:spPr>
          <a:xfrm>
            <a:off x="3255480" y="5882040"/>
            <a:ext cx="513720" cy="368280"/>
          </a:xfrm>
          <a:prstGeom prst="rect">
            <a:avLst/>
          </a:prstGeom>
          <a:solidFill>
            <a:srgbClr val="8CB3E3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36"/>
          <p:cNvSpPr/>
          <p:nvPr/>
        </p:nvSpPr>
        <p:spPr>
          <a:xfrm>
            <a:off x="3769560" y="5882040"/>
            <a:ext cx="513720" cy="368280"/>
          </a:xfrm>
          <a:prstGeom prst="rect">
            <a:avLst/>
          </a:prstGeom>
          <a:solidFill>
            <a:srgbClr val="8CB3E3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36"/>
          <p:cNvSpPr/>
          <p:nvPr/>
        </p:nvSpPr>
        <p:spPr>
          <a:xfrm>
            <a:off x="4283640" y="5882040"/>
            <a:ext cx="513720" cy="368280"/>
          </a:xfrm>
          <a:prstGeom prst="rect">
            <a:avLst/>
          </a:prstGeom>
          <a:solidFill>
            <a:srgbClr val="8CB3E3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36"/>
          <p:cNvSpPr/>
          <p:nvPr/>
        </p:nvSpPr>
        <p:spPr>
          <a:xfrm>
            <a:off x="4822560" y="5513760"/>
            <a:ext cx="513720" cy="73656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36"/>
          <p:cNvSpPr/>
          <p:nvPr/>
        </p:nvSpPr>
        <p:spPr>
          <a:xfrm>
            <a:off x="5336640" y="5513760"/>
            <a:ext cx="513720" cy="73656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36"/>
          <p:cNvSpPr/>
          <p:nvPr/>
        </p:nvSpPr>
        <p:spPr>
          <a:xfrm>
            <a:off x="5850720" y="5513760"/>
            <a:ext cx="513720" cy="73656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36"/>
          <p:cNvSpPr/>
          <p:nvPr/>
        </p:nvSpPr>
        <p:spPr>
          <a:xfrm>
            <a:off x="6364800" y="5513760"/>
            <a:ext cx="513720" cy="73656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36"/>
          <p:cNvSpPr/>
          <p:nvPr/>
        </p:nvSpPr>
        <p:spPr>
          <a:xfrm>
            <a:off x="6878880" y="5513760"/>
            <a:ext cx="513720" cy="73656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36"/>
          <p:cNvSpPr/>
          <p:nvPr/>
        </p:nvSpPr>
        <p:spPr>
          <a:xfrm>
            <a:off x="7397640" y="5513760"/>
            <a:ext cx="513720" cy="73656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36"/>
          <p:cNvSpPr/>
          <p:nvPr/>
        </p:nvSpPr>
        <p:spPr>
          <a:xfrm>
            <a:off x="7911720" y="5513760"/>
            <a:ext cx="513720" cy="73656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36"/>
          <p:cNvSpPr/>
          <p:nvPr/>
        </p:nvSpPr>
        <p:spPr>
          <a:xfrm>
            <a:off x="8425800" y="5513760"/>
            <a:ext cx="513720" cy="73656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36"/>
          <p:cNvSpPr/>
          <p:nvPr/>
        </p:nvSpPr>
        <p:spPr>
          <a:xfrm>
            <a:off x="213480" y="5513760"/>
            <a:ext cx="513720" cy="73656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36"/>
          <p:cNvSpPr/>
          <p:nvPr/>
        </p:nvSpPr>
        <p:spPr>
          <a:xfrm>
            <a:off x="175680" y="158760"/>
            <a:ext cx="5481000" cy="2092680"/>
          </a:xfrm>
          <a:prstGeom prst="wedgeRectCallout">
            <a:avLst>
              <a:gd fmla="val -48045" name="adj1"/>
              <a:gd fmla="val 202898" name="adj2"/>
            </a:avLst>
          </a:prstGeom>
          <a:solidFill>
            <a:schemeClr val="dk2"/>
          </a:solidFill>
          <a:ln cap="flat" cmpd="sng" w="5715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super-bloco, armazenar: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Tamanho e localização de bitmaps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Número e localização dos i-nodes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Número e localização dos blocos de dados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800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Índice de raiz inodes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36"/>
          <p:cNvSpPr/>
          <p:nvPr/>
        </p:nvSpPr>
        <p:spPr>
          <a:xfrm rot="-5400000">
            <a:off x="2058840" y="4802040"/>
            <a:ext cx="391680" cy="94032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36"/>
          <p:cNvSpPr/>
          <p:nvPr/>
        </p:nvSpPr>
        <p:spPr>
          <a:xfrm rot="-5400000">
            <a:off x="6682320" y="3209400"/>
            <a:ext cx="391680" cy="4111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36"/>
          <p:cNvSpPr/>
          <p:nvPr/>
        </p:nvSpPr>
        <p:spPr>
          <a:xfrm>
            <a:off x="6008040" y="4087800"/>
            <a:ext cx="3054240" cy="736560"/>
          </a:xfrm>
          <a:prstGeom prst="wedgeRectCallout">
            <a:avLst>
              <a:gd fmla="val -21041" name="adj1"/>
              <a:gd fmla="val 74269" name="adj2"/>
            </a:avLst>
          </a:prstGeom>
          <a:solidFill>
            <a:schemeClr val="accent4"/>
          </a:solidFill>
          <a:ln cap="flat" cmpd="sng" w="5715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blocos de dados (cada) de 4KB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36"/>
          <p:cNvSpPr/>
          <p:nvPr/>
        </p:nvSpPr>
        <p:spPr>
          <a:xfrm>
            <a:off x="1784520" y="2432880"/>
            <a:ext cx="2528640" cy="951480"/>
          </a:xfrm>
          <a:prstGeom prst="wedgeRectCallout">
            <a:avLst>
              <a:gd fmla="val -30769" name="adj1"/>
              <a:gd fmla="val 214030" name="adj2"/>
            </a:avLst>
          </a:prstGeom>
          <a:solidFill>
            <a:schemeClr val="accent3"/>
          </a:solidFill>
          <a:ln cap="flat" cmpd="sng" w="5715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Bitmap de blocos de dados livres e usados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36"/>
          <p:cNvSpPr/>
          <p:nvPr/>
        </p:nvSpPr>
        <p:spPr>
          <a:xfrm rot="-5400000">
            <a:off x="3577680" y="4303440"/>
            <a:ext cx="391680" cy="193716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6"/>
          <p:cNvSpPr/>
          <p:nvPr/>
        </p:nvSpPr>
        <p:spPr>
          <a:xfrm>
            <a:off x="4540680" y="1914120"/>
            <a:ext cx="4299480" cy="1811520"/>
          </a:xfrm>
          <a:prstGeom prst="wedgeRectCallout">
            <a:avLst>
              <a:gd fmla="val -66646" name="adj1"/>
              <a:gd fmla="val 119656" name="adj2"/>
            </a:avLst>
          </a:prstGeom>
          <a:solidFill>
            <a:schemeClr val="accent1"/>
          </a:solidFill>
          <a:ln cap="flat" cmpd="sng" w="571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de inodes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inode é um arquivo / diretório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Inclui meta-dados e listas de blocos de dados associados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36"/>
          <p:cNvSpPr/>
          <p:nvPr/>
        </p:nvSpPr>
        <p:spPr>
          <a:xfrm rot="-5400000">
            <a:off x="1053360" y="4806000"/>
            <a:ext cx="384480" cy="9248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36"/>
          <p:cNvSpPr/>
          <p:nvPr/>
        </p:nvSpPr>
        <p:spPr>
          <a:xfrm>
            <a:off x="987480" y="3588840"/>
            <a:ext cx="2331000" cy="951480"/>
          </a:xfrm>
          <a:prstGeom prst="wedgeRectCallout">
            <a:avLst>
              <a:gd fmla="val -38268" name="adj1"/>
              <a:gd fmla="val 97902" name="adj2"/>
            </a:avLst>
          </a:prstGeom>
          <a:solidFill>
            <a:schemeClr val="accent1"/>
          </a:solidFill>
          <a:ln cap="flat" cmpd="sng" w="571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Bitmap i-nodes livres e utilizados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0" name="Google Shape;1200;p37"/>
          <p:cNvCxnSpPr>
            <a:stCxn id="1201" idx="0"/>
            <a:endCxn id="1202" idx="0"/>
          </p:cNvCxnSpPr>
          <p:nvPr/>
        </p:nvCxnSpPr>
        <p:spPr>
          <a:xfrm rot="-5400000">
            <a:off x="4116630" y="4027590"/>
            <a:ext cx="6000" cy="2111700"/>
          </a:xfrm>
          <a:prstGeom prst="bentConnector3">
            <a:avLst>
              <a:gd fmla="val 8395588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3" name="Google Shape;1203;p37"/>
          <p:cNvCxnSpPr>
            <a:stCxn id="1204" idx="0"/>
            <a:endCxn id="1205" idx="0"/>
          </p:cNvCxnSpPr>
          <p:nvPr/>
        </p:nvCxnSpPr>
        <p:spPr>
          <a:xfrm flipH="1" rot="-5400000">
            <a:off x="4631610" y="4022970"/>
            <a:ext cx="600" cy="2115300"/>
          </a:xfrm>
          <a:prstGeom prst="bentConnector3">
            <a:avLst>
              <a:gd fmla="val 15192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6" name="Google Shape;1206;p37"/>
          <p:cNvCxnSpPr>
            <a:stCxn id="1207" idx="0"/>
            <a:endCxn id="1208" idx="0"/>
          </p:cNvCxnSpPr>
          <p:nvPr/>
        </p:nvCxnSpPr>
        <p:spPr>
          <a:xfrm rot="-5400000">
            <a:off x="5145840" y="4026480"/>
            <a:ext cx="3900" cy="2111700"/>
          </a:xfrm>
          <a:prstGeom prst="bentConnector3">
            <a:avLst>
              <a:gd fmla="val 1933972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9" name="Google Shape;1209;p37"/>
          <p:cNvCxnSpPr>
            <a:stCxn id="1210" idx="0"/>
            <a:endCxn id="1211" idx="0"/>
          </p:cNvCxnSpPr>
          <p:nvPr/>
        </p:nvCxnSpPr>
        <p:spPr>
          <a:xfrm flipH="1" rot="-5400000">
            <a:off x="5659770" y="4022970"/>
            <a:ext cx="600" cy="2115300"/>
          </a:xfrm>
          <a:prstGeom prst="bentConnector3">
            <a:avLst>
              <a:gd fmla="val 20154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2" name="Google Shape;1212;p37"/>
          <p:cNvCxnSpPr>
            <a:stCxn id="1210" idx="0"/>
            <a:endCxn id="1213" idx="0"/>
          </p:cNvCxnSpPr>
          <p:nvPr/>
        </p:nvCxnSpPr>
        <p:spPr>
          <a:xfrm flipH="1" rot="-5400000">
            <a:off x="5916870" y="3765870"/>
            <a:ext cx="600" cy="2629500"/>
          </a:xfrm>
          <a:prstGeom prst="bentConnector3">
            <a:avLst>
              <a:gd fmla="val 20154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4" name="Google Shape;1214;p37"/>
          <p:cNvCxnSpPr>
            <a:stCxn id="1215" idx="0"/>
            <a:endCxn id="1216" idx="0"/>
          </p:cNvCxnSpPr>
          <p:nvPr/>
        </p:nvCxnSpPr>
        <p:spPr>
          <a:xfrm rot="-5400000">
            <a:off x="6173520" y="3509340"/>
            <a:ext cx="6000" cy="3148200"/>
          </a:xfrm>
          <a:prstGeom prst="bentConnector3">
            <a:avLst>
              <a:gd fmla="val 425047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7" name="Google Shape;1217;p3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8" name="Google Shape;1218;p37"/>
          <p:cNvSpPr/>
          <p:nvPr/>
        </p:nvSpPr>
        <p:spPr>
          <a:xfrm>
            <a:off x="113400" y="5079240"/>
            <a:ext cx="606600" cy="737640"/>
          </a:xfrm>
          <a:prstGeom prst="rect">
            <a:avLst/>
          </a:prstGeom>
          <a:solidFill>
            <a:srgbClr val="17365D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SB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ictures\soft-scraps icons\Folder-01.png" id="1219" name="Google Shape;12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00" y="79020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220" name="Google Shape;122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320" y="2289240"/>
            <a:ext cx="697320" cy="69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221" name="Google Shape;12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160" y="21096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222" name="Google Shape;12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160" y="1253520"/>
            <a:ext cx="629640" cy="6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37"/>
          <p:cNvSpPr/>
          <p:nvPr/>
        </p:nvSpPr>
        <p:spPr>
          <a:xfrm>
            <a:off x="288000" y="1334520"/>
            <a:ext cx="2800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7"/>
          <p:cNvSpPr/>
          <p:nvPr/>
        </p:nvSpPr>
        <p:spPr>
          <a:xfrm>
            <a:off x="1557360" y="739800"/>
            <a:ext cx="5072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7"/>
          <p:cNvSpPr/>
          <p:nvPr/>
        </p:nvSpPr>
        <p:spPr>
          <a:xfrm>
            <a:off x="1423080" y="1825200"/>
            <a:ext cx="7783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6" name="Google Shape;1226;p37"/>
          <p:cNvGrpSpPr/>
          <p:nvPr/>
        </p:nvGrpSpPr>
        <p:grpSpPr>
          <a:xfrm>
            <a:off x="2842920" y="-6840"/>
            <a:ext cx="688320" cy="688320"/>
            <a:chOff x="2842920" y="-6840"/>
            <a:chExt cx="688320" cy="688320"/>
          </a:xfrm>
        </p:grpSpPr>
        <p:pic>
          <p:nvPicPr>
            <p:cNvPr descr="D:\Pictures\soft-scraps icons\Document Blank-01.png" id="1227" name="Google Shape;1227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42920" y="-6840"/>
              <a:ext cx="688320" cy="688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ictures\soft-scraps icons\Gear-01.png" id="1228" name="Google Shape;1228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60280" y="114840"/>
              <a:ext cx="453240" cy="45324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29" name="Google Shape;1229;p37"/>
          <p:cNvCxnSpPr>
            <a:stCxn id="1219" idx="3"/>
            <a:endCxn id="1221" idx="1"/>
          </p:cNvCxnSpPr>
          <p:nvPr/>
        </p:nvCxnSpPr>
        <p:spPr>
          <a:xfrm flipH="1" rot="10800000">
            <a:off x="743040" y="525720"/>
            <a:ext cx="753000" cy="579300"/>
          </a:xfrm>
          <a:prstGeom prst="bentConnector3">
            <a:avLst>
              <a:gd fmla="val 49984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0" name="Google Shape;1230;p37"/>
          <p:cNvCxnSpPr>
            <a:stCxn id="1219" idx="3"/>
            <a:endCxn id="1222" idx="1"/>
          </p:cNvCxnSpPr>
          <p:nvPr/>
        </p:nvCxnSpPr>
        <p:spPr>
          <a:xfrm>
            <a:off x="743040" y="1105020"/>
            <a:ext cx="753000" cy="463200"/>
          </a:xfrm>
          <a:prstGeom prst="bentConnector3">
            <a:avLst>
              <a:gd fmla="val 49984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1" name="Google Shape;1231;p37"/>
          <p:cNvCxnSpPr>
            <a:stCxn id="1219" idx="3"/>
            <a:endCxn id="1220" idx="1"/>
          </p:cNvCxnSpPr>
          <p:nvPr/>
        </p:nvCxnSpPr>
        <p:spPr>
          <a:xfrm>
            <a:off x="743040" y="1105020"/>
            <a:ext cx="719400" cy="1533000"/>
          </a:xfrm>
          <a:prstGeom prst="bentConnector3">
            <a:avLst>
              <a:gd fmla="val 49966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2" name="Google Shape;1232;p37"/>
          <p:cNvCxnSpPr>
            <a:stCxn id="1221" idx="3"/>
            <a:endCxn id="1227" idx="1"/>
          </p:cNvCxnSpPr>
          <p:nvPr/>
        </p:nvCxnSpPr>
        <p:spPr>
          <a:xfrm flipH="1" rot="10800000">
            <a:off x="2125800" y="337380"/>
            <a:ext cx="717000" cy="188400"/>
          </a:xfrm>
          <a:prstGeom prst="bentConnector3">
            <a:avLst>
              <a:gd fmla="val 50033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D:\Pictures\soft-scraps icons\Folder-01.png" id="1233" name="Google Shape;12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9040" y="1246680"/>
            <a:ext cx="629640" cy="6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37"/>
          <p:cNvSpPr/>
          <p:nvPr/>
        </p:nvSpPr>
        <p:spPr>
          <a:xfrm>
            <a:off x="2824920" y="1764360"/>
            <a:ext cx="6778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5" name="Google Shape;1235;p37"/>
          <p:cNvCxnSpPr>
            <a:stCxn id="1222" idx="3"/>
            <a:endCxn id="1233" idx="1"/>
          </p:cNvCxnSpPr>
          <p:nvPr/>
        </p:nvCxnSpPr>
        <p:spPr>
          <a:xfrm flipH="1" rot="10800000">
            <a:off x="2125800" y="1561440"/>
            <a:ext cx="723300" cy="6900"/>
          </a:xfrm>
          <a:prstGeom prst="bentConnector3">
            <a:avLst>
              <a:gd fmla="val 50045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36" name="Google Shape;1236;p37"/>
          <p:cNvGrpSpPr/>
          <p:nvPr/>
        </p:nvGrpSpPr>
        <p:grpSpPr>
          <a:xfrm>
            <a:off x="735840" y="4315320"/>
            <a:ext cx="8299800" cy="1699920"/>
            <a:chOff x="735840" y="4315320"/>
            <a:chExt cx="8299800" cy="1699920"/>
          </a:xfrm>
        </p:grpSpPr>
        <p:sp>
          <p:nvSpPr>
            <p:cNvPr id="1237" name="Google Shape;1237;p37"/>
            <p:cNvSpPr/>
            <p:nvPr/>
          </p:nvSpPr>
          <p:spPr>
            <a:xfrm>
              <a:off x="735840" y="50803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983160" y="5080320"/>
              <a:ext cx="231480" cy="368280"/>
            </a:xfrm>
            <a:prstGeom prst="rect">
              <a:avLst/>
            </a:prstGeom>
            <a:solidFill>
              <a:srgbClr val="C5D8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1230120" y="50803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1477440" y="50803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735840" y="54489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983160" y="54489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1230120" y="54489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1477440" y="54489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1773000" y="50803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2020320" y="50803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2267280" y="50803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2514600" y="50803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773000" y="54489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2020320" y="54489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2267280" y="54489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2514600" y="54489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2803320" y="50803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3317400" y="50803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3831480" y="50803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4345560" y="50803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2803320" y="54489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3317400" y="54489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3831480" y="54489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4345560" y="54489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491868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543276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594684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646092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7"/>
            <p:cNvSpPr/>
            <p:nvPr/>
          </p:nvSpPr>
          <p:spPr>
            <a:xfrm>
              <a:off x="697500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7"/>
            <p:cNvSpPr/>
            <p:nvPr/>
          </p:nvSpPr>
          <p:spPr>
            <a:xfrm>
              <a:off x="749376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800784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852192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763560" y="437256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812240" y="437256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3388680" y="452628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6032160" y="431532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5" name="Google Shape;1265;p37"/>
            <p:cNvCxnSpPr/>
            <p:nvPr/>
          </p:nvCxnSpPr>
          <p:spPr>
            <a:xfrm>
              <a:off x="1745640" y="44182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6" name="Google Shape;1266;p37"/>
            <p:cNvCxnSpPr/>
            <p:nvPr/>
          </p:nvCxnSpPr>
          <p:spPr>
            <a:xfrm>
              <a:off x="2773800" y="44182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7" name="Google Shape;1267;p37"/>
            <p:cNvCxnSpPr/>
            <p:nvPr/>
          </p:nvCxnSpPr>
          <p:spPr>
            <a:xfrm>
              <a:off x="4887000" y="44182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68" name="Google Shape;1268;p37"/>
          <p:cNvSpPr/>
          <p:nvPr/>
        </p:nvSpPr>
        <p:spPr>
          <a:xfrm>
            <a:off x="1781280" y="507636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Pictures\soft-scraps icons\Folder-01.png" id="1269" name="Google Shape;1269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87800" y="527148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270" name="Google Shape;1270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4920" y="527148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271" name="Google Shape;1271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9000" y="527148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272" name="Google Shape;1272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21000" y="527148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273" name="Google Shape;1273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44120" y="5274360"/>
            <a:ext cx="375840" cy="3758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4" name="Google Shape;1274;p37"/>
          <p:cNvGrpSpPr/>
          <p:nvPr/>
        </p:nvGrpSpPr>
        <p:grpSpPr>
          <a:xfrm>
            <a:off x="8082360" y="5269680"/>
            <a:ext cx="385560" cy="385560"/>
            <a:chOff x="8082360" y="5269680"/>
            <a:chExt cx="385560" cy="385560"/>
          </a:xfrm>
        </p:grpSpPr>
        <p:pic>
          <p:nvPicPr>
            <p:cNvPr descr="D:\Pictures\soft-scraps icons\Document Blank-01.png" id="1275" name="Google Shape;1275;p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082360" y="5269680"/>
              <a:ext cx="385560" cy="38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ictures\soft-scraps icons\Gear-01.png" id="1276" name="Google Shape;1276;p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147880" y="5337720"/>
              <a:ext cx="253800" cy="253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:\Pictures\soft-scraps icons\Document Text-01.png" id="1277" name="Google Shape;1277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9040" y="5274360"/>
            <a:ext cx="375840" cy="375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278" name="Google Shape;1278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62520" y="5274360"/>
            <a:ext cx="375840" cy="37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37"/>
          <p:cNvSpPr/>
          <p:nvPr/>
        </p:nvSpPr>
        <p:spPr>
          <a:xfrm>
            <a:off x="155880" y="6136920"/>
            <a:ext cx="2111040" cy="532080"/>
          </a:xfrm>
          <a:prstGeom prst="wedgeRectCallout">
            <a:avLst>
              <a:gd fmla="val -32899" name="adj1"/>
              <a:gd fmla="val -96658" name="adj2"/>
            </a:avLst>
          </a:prstGeom>
          <a:solidFill>
            <a:schemeClr val="dk2"/>
          </a:solidFill>
          <a:ln cap="flat" cmpd="sng" w="5715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Raiz inode = 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37"/>
          <p:cNvSpPr/>
          <p:nvPr/>
        </p:nvSpPr>
        <p:spPr>
          <a:xfrm>
            <a:off x="741960" y="507600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37"/>
          <p:cNvSpPr/>
          <p:nvPr/>
        </p:nvSpPr>
        <p:spPr>
          <a:xfrm>
            <a:off x="983160" y="507636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37"/>
          <p:cNvSpPr/>
          <p:nvPr/>
        </p:nvSpPr>
        <p:spPr>
          <a:xfrm>
            <a:off x="1229040" y="507996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37"/>
          <p:cNvSpPr/>
          <p:nvPr/>
        </p:nvSpPr>
        <p:spPr>
          <a:xfrm>
            <a:off x="1470600" y="508644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37"/>
          <p:cNvSpPr/>
          <p:nvPr/>
        </p:nvSpPr>
        <p:spPr>
          <a:xfrm>
            <a:off x="741600" y="544140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37"/>
          <p:cNvSpPr/>
          <p:nvPr/>
        </p:nvSpPr>
        <p:spPr>
          <a:xfrm>
            <a:off x="982800" y="543528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37"/>
          <p:cNvSpPr/>
          <p:nvPr/>
        </p:nvSpPr>
        <p:spPr>
          <a:xfrm>
            <a:off x="2021760" y="507348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37"/>
          <p:cNvSpPr/>
          <p:nvPr/>
        </p:nvSpPr>
        <p:spPr>
          <a:xfrm>
            <a:off x="2265840" y="507888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37"/>
          <p:cNvSpPr/>
          <p:nvPr/>
        </p:nvSpPr>
        <p:spPr>
          <a:xfrm>
            <a:off x="2506320" y="507600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37"/>
          <p:cNvSpPr/>
          <p:nvPr/>
        </p:nvSpPr>
        <p:spPr>
          <a:xfrm>
            <a:off x="1775160" y="544104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37"/>
          <p:cNvSpPr/>
          <p:nvPr/>
        </p:nvSpPr>
        <p:spPr>
          <a:xfrm>
            <a:off x="2015640" y="543816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37"/>
          <p:cNvSpPr/>
          <p:nvPr/>
        </p:nvSpPr>
        <p:spPr>
          <a:xfrm>
            <a:off x="2259720" y="543672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37"/>
          <p:cNvSpPr/>
          <p:nvPr/>
        </p:nvSpPr>
        <p:spPr>
          <a:xfrm>
            <a:off x="2500200" y="544068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37"/>
          <p:cNvSpPr/>
          <p:nvPr/>
        </p:nvSpPr>
        <p:spPr>
          <a:xfrm>
            <a:off x="2806920" y="508644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37"/>
          <p:cNvSpPr/>
          <p:nvPr/>
        </p:nvSpPr>
        <p:spPr>
          <a:xfrm>
            <a:off x="3317400" y="508356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37"/>
          <p:cNvSpPr/>
          <p:nvPr/>
        </p:nvSpPr>
        <p:spPr>
          <a:xfrm>
            <a:off x="3835080" y="508428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37"/>
          <p:cNvSpPr/>
          <p:nvPr/>
        </p:nvSpPr>
        <p:spPr>
          <a:xfrm>
            <a:off x="4345560" y="508644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37"/>
          <p:cNvSpPr/>
          <p:nvPr/>
        </p:nvSpPr>
        <p:spPr>
          <a:xfrm>
            <a:off x="2803680" y="543816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37"/>
          <p:cNvSpPr/>
          <p:nvPr/>
        </p:nvSpPr>
        <p:spPr>
          <a:xfrm>
            <a:off x="3314160" y="544068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37"/>
          <p:cNvSpPr/>
          <p:nvPr/>
        </p:nvSpPr>
        <p:spPr>
          <a:xfrm>
            <a:off x="3583440" y="147960"/>
            <a:ext cx="3403800" cy="3168000"/>
          </a:xfrm>
          <a:prstGeom prst="wedgeRectCallout">
            <a:avLst>
              <a:gd fmla="val 73" name="adj1"/>
              <a:gd fmla="val 108228" name="adj2"/>
            </a:avLst>
          </a:prstGeom>
          <a:solidFill>
            <a:schemeClr val="accent1"/>
          </a:solidFill>
          <a:ln cap="flat" cmpd="sng" w="571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Diretórios são arquivos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Contém a lista de entradas no diretório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7" name="Google Shape;1297;p37"/>
          <p:cNvGraphicFramePr/>
          <p:nvPr/>
        </p:nvGraphicFramePr>
        <p:xfrm>
          <a:off x="4255560" y="1337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304275"/>
                <a:gridCol w="755275"/>
              </a:tblGrid>
              <a:tr h="33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inode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initrd.img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98" name="Google Shape;1298;p37"/>
          <p:cNvCxnSpPr>
            <a:stCxn id="1255" idx="2"/>
            <a:endCxn id="1259" idx="2"/>
          </p:cNvCxnSpPr>
          <p:nvPr/>
        </p:nvCxnSpPr>
        <p:spPr>
          <a:xfrm flipH="1" rot="-5400000">
            <a:off x="5662080" y="3215340"/>
            <a:ext cx="600" cy="5204400"/>
          </a:xfrm>
          <a:prstGeom prst="bentConnector3">
            <a:avLst>
              <a:gd fmla="val 10050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9" name="Google Shape;1299;p37"/>
          <p:cNvSpPr/>
          <p:nvPr/>
        </p:nvSpPr>
        <p:spPr>
          <a:xfrm rot="1969200">
            <a:off x="5775120" y="4674240"/>
            <a:ext cx="491040" cy="64116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0" name="Google Shape;1300;p37"/>
          <p:cNvCxnSpPr>
            <a:stCxn id="1256" idx="2"/>
            <a:endCxn id="1260" idx="2"/>
          </p:cNvCxnSpPr>
          <p:nvPr/>
        </p:nvCxnSpPr>
        <p:spPr>
          <a:xfrm flipH="1" rot="-5400000">
            <a:off x="6176160" y="3215340"/>
            <a:ext cx="600" cy="5204400"/>
          </a:xfrm>
          <a:prstGeom prst="bentConnector3">
            <a:avLst>
              <a:gd fmla="val 15018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1" name="Google Shape;1301;p37"/>
          <p:cNvSpPr/>
          <p:nvPr/>
        </p:nvSpPr>
        <p:spPr>
          <a:xfrm rot="1969200">
            <a:off x="6289560" y="4687200"/>
            <a:ext cx="491040" cy="64116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37"/>
          <p:cNvSpPr/>
          <p:nvPr/>
        </p:nvSpPr>
        <p:spPr>
          <a:xfrm>
            <a:off x="1245600" y="2964240"/>
            <a:ext cx="124596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initrd.img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7" name="Google Shape;1307;p38"/>
          <p:cNvCxnSpPr>
            <a:stCxn id="1308" idx="0"/>
            <a:endCxn id="1309" idx="0"/>
          </p:cNvCxnSpPr>
          <p:nvPr/>
        </p:nvCxnSpPr>
        <p:spPr>
          <a:xfrm flipH="1" rot="-5400000">
            <a:off x="4116180" y="4021080"/>
            <a:ext cx="6900" cy="2111700"/>
          </a:xfrm>
          <a:prstGeom prst="bentConnector3">
            <a:avLst>
              <a:gd fmla="val -11239222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0" name="Google Shape;1310;p38"/>
          <p:cNvCxnSpPr>
            <a:stCxn id="1311" idx="0"/>
            <a:endCxn id="1312" idx="0"/>
          </p:cNvCxnSpPr>
          <p:nvPr/>
        </p:nvCxnSpPr>
        <p:spPr>
          <a:xfrm flipH="1" rot="-5400000">
            <a:off x="4631610" y="4022970"/>
            <a:ext cx="600" cy="2115300"/>
          </a:xfrm>
          <a:prstGeom prst="bentConnector3">
            <a:avLst>
              <a:gd fmla="val 15192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3" name="Google Shape;1313;p38"/>
          <p:cNvCxnSpPr>
            <a:stCxn id="1314" idx="0"/>
            <a:endCxn id="1315" idx="0"/>
          </p:cNvCxnSpPr>
          <p:nvPr/>
        </p:nvCxnSpPr>
        <p:spPr>
          <a:xfrm flipH="1" rot="-5400000">
            <a:off x="5145840" y="4022460"/>
            <a:ext cx="3900" cy="2111700"/>
          </a:xfrm>
          <a:prstGeom prst="bentConnector3">
            <a:avLst>
              <a:gd fmla="val -2812993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6" name="Google Shape;1316;p38"/>
          <p:cNvCxnSpPr>
            <a:stCxn id="1317" idx="0"/>
            <a:endCxn id="1318" idx="0"/>
          </p:cNvCxnSpPr>
          <p:nvPr/>
        </p:nvCxnSpPr>
        <p:spPr>
          <a:xfrm flipH="1" rot="-5400000">
            <a:off x="5659770" y="4022970"/>
            <a:ext cx="600" cy="2115300"/>
          </a:xfrm>
          <a:prstGeom prst="bentConnector3">
            <a:avLst>
              <a:gd fmla="val 20154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9" name="Google Shape;1319;p38"/>
          <p:cNvCxnSpPr>
            <a:stCxn id="1317" idx="0"/>
            <a:endCxn id="1320" idx="0"/>
          </p:cNvCxnSpPr>
          <p:nvPr/>
        </p:nvCxnSpPr>
        <p:spPr>
          <a:xfrm flipH="1" rot="-5400000">
            <a:off x="5916870" y="3765870"/>
            <a:ext cx="600" cy="2629500"/>
          </a:xfrm>
          <a:prstGeom prst="bentConnector3">
            <a:avLst>
              <a:gd fmla="val 20154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1" name="Google Shape;1321;p38"/>
          <p:cNvCxnSpPr>
            <a:stCxn id="1322" idx="0"/>
            <a:endCxn id="1323" idx="0"/>
          </p:cNvCxnSpPr>
          <p:nvPr/>
        </p:nvCxnSpPr>
        <p:spPr>
          <a:xfrm flipH="1" rot="-5400000">
            <a:off x="6175770" y="3505530"/>
            <a:ext cx="1500" cy="3148200"/>
          </a:xfrm>
          <a:prstGeom prst="bentConnector3">
            <a:avLst>
              <a:gd fmla="val -100542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4" name="Google Shape;1324;p3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5" name="Google Shape;1325;p38"/>
          <p:cNvSpPr/>
          <p:nvPr/>
        </p:nvSpPr>
        <p:spPr>
          <a:xfrm>
            <a:off x="113400" y="5079240"/>
            <a:ext cx="606600" cy="737640"/>
          </a:xfrm>
          <a:prstGeom prst="rect">
            <a:avLst/>
          </a:prstGeom>
          <a:solidFill>
            <a:srgbClr val="17365D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SB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ictures\soft-scraps icons\Folder-01.png" id="1326" name="Google Shape;13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00" y="79020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327" name="Google Shape;132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320" y="2289240"/>
            <a:ext cx="697320" cy="69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328" name="Google Shape;132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160" y="21096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329" name="Google Shape;132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160" y="1253520"/>
            <a:ext cx="629640" cy="6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30" name="Google Shape;1330;p38"/>
          <p:cNvSpPr/>
          <p:nvPr/>
        </p:nvSpPr>
        <p:spPr>
          <a:xfrm>
            <a:off x="288000" y="1334520"/>
            <a:ext cx="2800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8"/>
          <p:cNvSpPr/>
          <p:nvPr/>
        </p:nvSpPr>
        <p:spPr>
          <a:xfrm>
            <a:off x="1557360" y="739800"/>
            <a:ext cx="5072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8"/>
          <p:cNvSpPr/>
          <p:nvPr/>
        </p:nvSpPr>
        <p:spPr>
          <a:xfrm>
            <a:off x="1423080" y="1825200"/>
            <a:ext cx="7783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3" name="Google Shape;1333;p38"/>
          <p:cNvGrpSpPr/>
          <p:nvPr/>
        </p:nvGrpSpPr>
        <p:grpSpPr>
          <a:xfrm>
            <a:off x="2842920" y="183600"/>
            <a:ext cx="688320" cy="688320"/>
            <a:chOff x="2842920" y="183600"/>
            <a:chExt cx="688320" cy="688320"/>
          </a:xfrm>
        </p:grpSpPr>
        <p:pic>
          <p:nvPicPr>
            <p:cNvPr descr="D:\Pictures\soft-scraps icons\Document Blank-01.png" id="1334" name="Google Shape;1334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42920" y="183600"/>
              <a:ext cx="688320" cy="688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ictures\soft-scraps icons\Gear-01.png" id="1335" name="Google Shape;1335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60280" y="305280"/>
              <a:ext cx="453240" cy="45324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36" name="Google Shape;1336;p38"/>
          <p:cNvCxnSpPr>
            <a:stCxn id="1326" idx="3"/>
            <a:endCxn id="1328" idx="1"/>
          </p:cNvCxnSpPr>
          <p:nvPr/>
        </p:nvCxnSpPr>
        <p:spPr>
          <a:xfrm flipH="1" rot="10800000">
            <a:off x="743040" y="525720"/>
            <a:ext cx="753000" cy="579300"/>
          </a:xfrm>
          <a:prstGeom prst="bentConnector3">
            <a:avLst>
              <a:gd fmla="val 49984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7" name="Google Shape;1337;p38"/>
          <p:cNvCxnSpPr>
            <a:stCxn id="1326" idx="3"/>
            <a:endCxn id="1329" idx="1"/>
          </p:cNvCxnSpPr>
          <p:nvPr/>
        </p:nvCxnSpPr>
        <p:spPr>
          <a:xfrm>
            <a:off x="743040" y="1105020"/>
            <a:ext cx="753000" cy="463200"/>
          </a:xfrm>
          <a:prstGeom prst="bentConnector3">
            <a:avLst>
              <a:gd fmla="val 49984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8" name="Google Shape;1338;p38"/>
          <p:cNvCxnSpPr>
            <a:stCxn id="1326" idx="3"/>
            <a:endCxn id="1327" idx="1"/>
          </p:cNvCxnSpPr>
          <p:nvPr/>
        </p:nvCxnSpPr>
        <p:spPr>
          <a:xfrm>
            <a:off x="743040" y="1105020"/>
            <a:ext cx="719400" cy="1533000"/>
          </a:xfrm>
          <a:prstGeom prst="bentConnector3">
            <a:avLst>
              <a:gd fmla="val 49966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9" name="Google Shape;1339;p38"/>
          <p:cNvCxnSpPr>
            <a:stCxn id="1328" idx="3"/>
            <a:endCxn id="1334" idx="1"/>
          </p:cNvCxnSpPr>
          <p:nvPr/>
        </p:nvCxnSpPr>
        <p:spPr>
          <a:xfrm>
            <a:off x="2125800" y="525780"/>
            <a:ext cx="717000" cy="2100"/>
          </a:xfrm>
          <a:prstGeom prst="bentConnector3">
            <a:avLst>
              <a:gd fmla="val 50033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D:\Pictures\soft-scraps icons\Folder-01.png" id="1340" name="Google Shape;13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9040" y="1246680"/>
            <a:ext cx="629640" cy="6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38"/>
          <p:cNvSpPr/>
          <p:nvPr/>
        </p:nvSpPr>
        <p:spPr>
          <a:xfrm>
            <a:off x="2824920" y="1764360"/>
            <a:ext cx="6778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2" name="Google Shape;1342;p38"/>
          <p:cNvCxnSpPr>
            <a:stCxn id="1329" idx="3"/>
            <a:endCxn id="1340" idx="1"/>
          </p:cNvCxnSpPr>
          <p:nvPr/>
        </p:nvCxnSpPr>
        <p:spPr>
          <a:xfrm flipH="1" rot="10800000">
            <a:off x="2125800" y="1561440"/>
            <a:ext cx="723300" cy="6900"/>
          </a:xfrm>
          <a:prstGeom prst="bentConnector3">
            <a:avLst>
              <a:gd fmla="val 50045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43" name="Google Shape;1343;p38"/>
          <p:cNvGrpSpPr/>
          <p:nvPr/>
        </p:nvGrpSpPr>
        <p:grpSpPr>
          <a:xfrm>
            <a:off x="735840" y="4372560"/>
            <a:ext cx="8299800" cy="1642680"/>
            <a:chOff x="735840" y="4372560"/>
            <a:chExt cx="8299800" cy="1642680"/>
          </a:xfrm>
        </p:grpSpPr>
        <p:sp>
          <p:nvSpPr>
            <p:cNvPr id="1344" name="Google Shape;1344;p38"/>
            <p:cNvSpPr/>
            <p:nvPr/>
          </p:nvSpPr>
          <p:spPr>
            <a:xfrm>
              <a:off x="735840" y="50803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983160" y="5080320"/>
              <a:ext cx="231480" cy="368280"/>
            </a:xfrm>
            <a:prstGeom prst="rect">
              <a:avLst/>
            </a:prstGeom>
            <a:solidFill>
              <a:srgbClr val="C5D8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1230120" y="50803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1477440" y="50803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735840" y="54489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983160" y="54489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1230120" y="54489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1477440" y="54489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1773000" y="50803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2020320" y="50803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2267280" y="50803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2514600" y="50803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1773000" y="54489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2020320" y="54489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2267280" y="54489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2514600" y="54489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2803320" y="50803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3317400" y="50803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3831480" y="50803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4345560" y="50803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2803320" y="54489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3317400" y="54489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3831480" y="54489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4345560" y="54489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491868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543276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594684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646092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697500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749376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800784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8521920" y="50803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763560" y="437256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1812240" y="437256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3388680" y="452628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6030720" y="452628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2" name="Google Shape;1372;p38"/>
            <p:cNvCxnSpPr/>
            <p:nvPr/>
          </p:nvCxnSpPr>
          <p:spPr>
            <a:xfrm>
              <a:off x="1745640" y="44182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3" name="Google Shape;1373;p38"/>
            <p:cNvCxnSpPr/>
            <p:nvPr/>
          </p:nvCxnSpPr>
          <p:spPr>
            <a:xfrm>
              <a:off x="2773800" y="44182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4" name="Google Shape;1374;p38"/>
            <p:cNvCxnSpPr/>
            <p:nvPr/>
          </p:nvCxnSpPr>
          <p:spPr>
            <a:xfrm>
              <a:off x="4887000" y="44182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75" name="Google Shape;1375;p38"/>
          <p:cNvSpPr/>
          <p:nvPr/>
        </p:nvSpPr>
        <p:spPr>
          <a:xfrm>
            <a:off x="1781280" y="507636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Pictures\soft-scraps icons\Folder-01.png" id="1376" name="Google Shape;1376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87800" y="527148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377" name="Google Shape;1377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4920" y="527148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378" name="Google Shape;1378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99000" y="527148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379" name="Google Shape;1379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21000" y="527148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380" name="Google Shape;1380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44120" y="5274360"/>
            <a:ext cx="375840" cy="3758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1" name="Google Shape;1381;p38"/>
          <p:cNvGrpSpPr/>
          <p:nvPr/>
        </p:nvGrpSpPr>
        <p:grpSpPr>
          <a:xfrm>
            <a:off x="8082360" y="5269680"/>
            <a:ext cx="385560" cy="385560"/>
            <a:chOff x="8082360" y="5269680"/>
            <a:chExt cx="385560" cy="385560"/>
          </a:xfrm>
        </p:grpSpPr>
        <p:pic>
          <p:nvPicPr>
            <p:cNvPr descr="D:\Pictures\soft-scraps icons\Document Blank-01.png" id="1382" name="Google Shape;1382;p3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082360" y="5269680"/>
              <a:ext cx="385560" cy="385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Pictures\soft-scraps icons\Gear-01.png" id="1383" name="Google Shape;1383;p3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147880" y="5337720"/>
              <a:ext cx="253800" cy="253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:\Pictures\soft-scraps icons\Document Text-01.png" id="1384" name="Google Shape;1384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9040" y="5274360"/>
            <a:ext cx="375840" cy="375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385" name="Google Shape;1385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62520" y="5274360"/>
            <a:ext cx="375840" cy="37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38"/>
          <p:cNvSpPr/>
          <p:nvPr/>
        </p:nvSpPr>
        <p:spPr>
          <a:xfrm>
            <a:off x="155880" y="6136920"/>
            <a:ext cx="2111040" cy="532080"/>
          </a:xfrm>
          <a:prstGeom prst="wedgeRectCallout">
            <a:avLst>
              <a:gd fmla="val -32899" name="adj1"/>
              <a:gd fmla="val -96658" name="adj2"/>
            </a:avLst>
          </a:prstGeom>
          <a:solidFill>
            <a:schemeClr val="dk2"/>
          </a:solidFill>
          <a:ln cap="flat" cmpd="sng" w="5715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Raiz inode = 0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38"/>
          <p:cNvSpPr/>
          <p:nvPr/>
        </p:nvSpPr>
        <p:spPr>
          <a:xfrm>
            <a:off x="741960" y="507600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38"/>
          <p:cNvSpPr/>
          <p:nvPr/>
        </p:nvSpPr>
        <p:spPr>
          <a:xfrm>
            <a:off x="983160" y="507636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38"/>
          <p:cNvSpPr/>
          <p:nvPr/>
        </p:nvSpPr>
        <p:spPr>
          <a:xfrm>
            <a:off x="1229040" y="507996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38"/>
          <p:cNvSpPr/>
          <p:nvPr/>
        </p:nvSpPr>
        <p:spPr>
          <a:xfrm>
            <a:off x="1470600" y="508644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38"/>
          <p:cNvSpPr/>
          <p:nvPr/>
        </p:nvSpPr>
        <p:spPr>
          <a:xfrm>
            <a:off x="741600" y="544140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38"/>
          <p:cNvSpPr/>
          <p:nvPr/>
        </p:nvSpPr>
        <p:spPr>
          <a:xfrm>
            <a:off x="982800" y="543528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38"/>
          <p:cNvSpPr/>
          <p:nvPr/>
        </p:nvSpPr>
        <p:spPr>
          <a:xfrm>
            <a:off x="2021760" y="508644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38"/>
          <p:cNvSpPr/>
          <p:nvPr/>
        </p:nvSpPr>
        <p:spPr>
          <a:xfrm>
            <a:off x="2265840" y="507888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38"/>
          <p:cNvSpPr/>
          <p:nvPr/>
        </p:nvSpPr>
        <p:spPr>
          <a:xfrm>
            <a:off x="2506320" y="507600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38"/>
          <p:cNvSpPr/>
          <p:nvPr/>
        </p:nvSpPr>
        <p:spPr>
          <a:xfrm>
            <a:off x="1775160" y="544104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38"/>
          <p:cNvSpPr/>
          <p:nvPr/>
        </p:nvSpPr>
        <p:spPr>
          <a:xfrm>
            <a:off x="2015640" y="543816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p38"/>
          <p:cNvSpPr/>
          <p:nvPr/>
        </p:nvSpPr>
        <p:spPr>
          <a:xfrm>
            <a:off x="2259720" y="543672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38"/>
          <p:cNvSpPr/>
          <p:nvPr/>
        </p:nvSpPr>
        <p:spPr>
          <a:xfrm>
            <a:off x="2500200" y="544068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38"/>
          <p:cNvSpPr/>
          <p:nvPr/>
        </p:nvSpPr>
        <p:spPr>
          <a:xfrm>
            <a:off x="2806920" y="507348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38"/>
          <p:cNvSpPr/>
          <p:nvPr/>
        </p:nvSpPr>
        <p:spPr>
          <a:xfrm>
            <a:off x="3317400" y="507600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38"/>
          <p:cNvSpPr/>
          <p:nvPr/>
        </p:nvSpPr>
        <p:spPr>
          <a:xfrm>
            <a:off x="3835080" y="507636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38"/>
          <p:cNvSpPr/>
          <p:nvPr/>
        </p:nvSpPr>
        <p:spPr>
          <a:xfrm>
            <a:off x="4345560" y="507888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38"/>
          <p:cNvSpPr/>
          <p:nvPr/>
        </p:nvSpPr>
        <p:spPr>
          <a:xfrm>
            <a:off x="2803680" y="543816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38"/>
          <p:cNvSpPr/>
          <p:nvPr/>
        </p:nvSpPr>
        <p:spPr>
          <a:xfrm>
            <a:off x="3314160" y="544068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38"/>
          <p:cNvSpPr/>
          <p:nvPr/>
        </p:nvSpPr>
        <p:spPr>
          <a:xfrm>
            <a:off x="3583440" y="147960"/>
            <a:ext cx="3403800" cy="3168000"/>
          </a:xfrm>
          <a:prstGeom prst="wedgeRectCallout">
            <a:avLst>
              <a:gd fmla="val 73" name="adj1"/>
              <a:gd fmla="val 108228" name="adj2"/>
            </a:avLst>
          </a:prstGeom>
          <a:solidFill>
            <a:schemeClr val="accent1"/>
          </a:solidFill>
          <a:ln cap="flat" cmpd="sng" w="571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Diretórios são arquivos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Contém a lista de entradas no diretório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4" name="Google Shape;1404;p38"/>
          <p:cNvGraphicFramePr/>
          <p:nvPr/>
        </p:nvGraphicFramePr>
        <p:xfrm>
          <a:off x="4255560" y="1337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304275"/>
                <a:gridCol w="755275"/>
              </a:tblGrid>
              <a:tr h="33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inode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initrd.img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05" name="Google Shape;1405;p38"/>
          <p:cNvCxnSpPr>
            <a:stCxn id="1362" idx="2"/>
            <a:endCxn id="1366" idx="2"/>
          </p:cNvCxnSpPr>
          <p:nvPr/>
        </p:nvCxnSpPr>
        <p:spPr>
          <a:xfrm flipH="1" rot="-5400000">
            <a:off x="5662080" y="3215340"/>
            <a:ext cx="600" cy="5204400"/>
          </a:xfrm>
          <a:prstGeom prst="bentConnector3">
            <a:avLst>
              <a:gd fmla="val 10050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6" name="Google Shape;1406;p38"/>
          <p:cNvSpPr/>
          <p:nvPr/>
        </p:nvSpPr>
        <p:spPr>
          <a:xfrm rot="1969200">
            <a:off x="5775120" y="4674240"/>
            <a:ext cx="491040" cy="64116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7" name="Google Shape;1407;p38"/>
          <p:cNvCxnSpPr>
            <a:stCxn id="1363" idx="2"/>
            <a:endCxn id="1367" idx="2"/>
          </p:cNvCxnSpPr>
          <p:nvPr/>
        </p:nvCxnSpPr>
        <p:spPr>
          <a:xfrm flipH="1" rot="-5400000">
            <a:off x="6176160" y="3215340"/>
            <a:ext cx="600" cy="5204400"/>
          </a:xfrm>
          <a:prstGeom prst="bentConnector3">
            <a:avLst>
              <a:gd fmla="val 15018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8" name="Google Shape;1408;p38"/>
          <p:cNvSpPr/>
          <p:nvPr/>
        </p:nvSpPr>
        <p:spPr>
          <a:xfrm rot="1969200">
            <a:off x="6289560" y="4687200"/>
            <a:ext cx="491040" cy="64116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38"/>
          <p:cNvSpPr/>
          <p:nvPr/>
        </p:nvSpPr>
        <p:spPr>
          <a:xfrm>
            <a:off x="4023360" y="1238040"/>
            <a:ext cx="4875480" cy="2041560"/>
          </a:xfrm>
          <a:prstGeom prst="wedgeRectCallout">
            <a:avLst>
              <a:gd fmla="val 16232" name="adj1"/>
              <a:gd fmla="val 72822" name="adj2"/>
            </a:avLst>
          </a:prstGeom>
          <a:solidFill>
            <a:schemeClr val="accent1"/>
          </a:solidFill>
          <a:ln cap="flat" cmpd="sng" w="571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inode pode apontar diretamente para 12 blocos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também pode apontar indiretamente aos blocos em 1, 2 e 3 níveis de profundidade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9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ext2 inodes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5" name="Google Shape;1415;p39"/>
          <p:cNvGraphicFramePr/>
          <p:nvPr/>
        </p:nvGraphicFramePr>
        <p:xfrm>
          <a:off x="606600" y="1056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435325"/>
                <a:gridCol w="1420550"/>
                <a:gridCol w="536292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Tamanho (bytes)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que é este campo para?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Leitura / gravação / execução?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uid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de usuário do arquivo proprietário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Tamanho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Tamanho do arquivo em bytes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hora do último acesso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ctime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Criação Tempo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mtime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Última modificação Tempo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dtime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 de eliminação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gid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Grupo ID do arquivo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links_count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Quantas ligações apontam para este arquivo?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blocos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Quantos blocos são alocados para este arquivo?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bandeiras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Arquivo ou diretório? Plus, outras bandeiras simples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quadra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ponteiros diretos e indiretos para blocos de dados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6" name="Google Shape;1416;p3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7" name="Google Shape;1417;p39"/>
          <p:cNvSpPr/>
          <p:nvPr/>
        </p:nvSpPr>
        <p:spPr>
          <a:xfrm>
            <a:off x="593640" y="4969440"/>
            <a:ext cx="8051760" cy="408960"/>
          </a:xfrm>
          <a:prstGeom prst="rect">
            <a:avLst/>
          </a:prstGeom>
          <a:noFill/>
          <a:ln cap="flat" cmpd="sng" w="571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39"/>
          <p:cNvSpPr/>
          <p:nvPr/>
        </p:nvSpPr>
        <p:spPr>
          <a:xfrm>
            <a:off x="593640" y="5683680"/>
            <a:ext cx="8051760" cy="570960"/>
          </a:xfrm>
          <a:prstGeom prst="rect">
            <a:avLst/>
          </a:prstGeom>
          <a:noFill/>
          <a:ln cap="flat" cmpd="sng" w="571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"/>
          <p:cNvSpPr/>
          <p:nvPr/>
        </p:nvSpPr>
        <p:spPr>
          <a:xfrm>
            <a:off x="764280" y="5008680"/>
            <a:ext cx="8065440" cy="80496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"/>
          <p:cNvSpPr/>
          <p:nvPr/>
        </p:nvSpPr>
        <p:spPr>
          <a:xfrm>
            <a:off x="764280" y="5008680"/>
            <a:ext cx="648000" cy="80496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MBR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"/>
          <p:cNvSpPr/>
          <p:nvPr/>
        </p:nvSpPr>
        <p:spPr>
          <a:xfrm>
            <a:off x="1412640" y="5008680"/>
            <a:ext cx="1487160" cy="80496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partição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(Ext3)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2900160" y="5008680"/>
            <a:ext cx="1184760" cy="80496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partição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(swap)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4097880" y="5008680"/>
            <a:ext cx="2690640" cy="80496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partição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(NTFS)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788880" y="5008680"/>
            <a:ext cx="2040840" cy="80496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partição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(FAT32)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185400" y="1108440"/>
            <a:ext cx="4966200" cy="3632040"/>
          </a:xfrm>
          <a:prstGeom prst="wedgeRectCallout">
            <a:avLst>
              <a:gd fmla="val -33767" name="adj1"/>
              <a:gd fmla="val 60220" name="adj2"/>
            </a:avLst>
          </a:prstGeom>
          <a:solidFill>
            <a:srgbClr val="B7CCE4"/>
          </a:solidFill>
          <a:ln cap="flat" cmpd="sng" w="571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Master Boot Record - MBR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15" name="Google Shape;315;p4"/>
          <p:cNvGraphicFramePr/>
          <p:nvPr/>
        </p:nvGraphicFramePr>
        <p:xfrm>
          <a:off x="293760" y="116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846350"/>
                <a:gridCol w="775800"/>
                <a:gridCol w="2120750"/>
                <a:gridCol w="1114200"/>
              </a:tblGrid>
              <a:tr h="3481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Endereço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0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Tamanho (Bytes)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Hex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68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280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0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0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68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vMerge="1"/>
                <a:tc vMerge="1"/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0x000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68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687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68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687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de Bootstrap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446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0x1BE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687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446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687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Partição # 1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0x1CE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462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Partição  # 2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0x1DE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478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Partição  # 3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0x1EE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494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 Partição # 4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0x1FE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510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mágico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Total: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4"/>
          <p:cNvSpPr/>
          <p:nvPr/>
        </p:nvSpPr>
        <p:spPr>
          <a:xfrm>
            <a:off x="5464800" y="1534320"/>
            <a:ext cx="3385080" cy="2401200"/>
          </a:xfrm>
          <a:prstGeom prst="wedgeRectCallout">
            <a:avLst>
              <a:gd fmla="val -68946" name="adj1"/>
              <a:gd fmla="val -11109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Inclui o LBA de inicialização e o tamanho da partição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LBA: Logical Block Address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"/>
          <p:cNvSpPr/>
          <p:nvPr/>
        </p:nvSpPr>
        <p:spPr>
          <a:xfrm rot="-5400000">
            <a:off x="47880" y="5222520"/>
            <a:ext cx="9115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4"/>
          <p:cNvGrpSpPr/>
          <p:nvPr/>
        </p:nvGrpSpPr>
        <p:grpSpPr>
          <a:xfrm>
            <a:off x="306360" y="5889960"/>
            <a:ext cx="8523360" cy="911520"/>
            <a:chOff x="306360" y="5889960"/>
            <a:chExt cx="8523360" cy="911520"/>
          </a:xfrm>
        </p:grpSpPr>
        <p:sp>
          <p:nvSpPr>
            <p:cNvPr id="319" name="Google Shape;319;p4"/>
            <p:cNvSpPr/>
            <p:nvPr/>
          </p:nvSpPr>
          <p:spPr>
            <a:xfrm>
              <a:off x="764280" y="5934600"/>
              <a:ext cx="8065440" cy="804960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764280" y="5934600"/>
              <a:ext cx="648000" cy="80496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MBR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1412640" y="5934600"/>
              <a:ext cx="7417080" cy="804960"/>
            </a:xfrm>
            <a:prstGeom prst="rect">
              <a:avLst/>
            </a:prstGeom>
            <a:solidFill>
              <a:srgbClr val="4F81BD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partição 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(NTFS)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 rot="-5400000">
              <a:off x="47880" y="6148440"/>
              <a:ext cx="91152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disco 2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0"/>
          <p:cNvSpPr txBox="1"/>
          <p:nvPr>
            <p:ph idx="4294967295" type="title"/>
          </p:nvPr>
        </p:nvSpPr>
        <p:spPr>
          <a:xfrm>
            <a:off x="457200" y="0"/>
            <a:ext cx="8229240" cy="83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I-nodes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4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9" name="Google Shape;1429;p40"/>
          <p:cNvSpPr txBox="1"/>
          <p:nvPr>
            <p:ph idx="4294967295" type="body"/>
          </p:nvPr>
        </p:nvSpPr>
        <p:spPr>
          <a:xfrm>
            <a:off x="245880" y="825840"/>
            <a:ext cx="8679600" cy="118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inode é a raiz de uma árvore desequilibrada de blocos de dados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0" name="Google Shape;1430;p40"/>
          <p:cNvCxnSpPr>
            <a:stCxn id="1431" idx="2"/>
            <a:endCxn id="1432" idx="3"/>
          </p:cNvCxnSpPr>
          <p:nvPr/>
        </p:nvCxnSpPr>
        <p:spPr>
          <a:xfrm flipH="1">
            <a:off x="641040" y="2090880"/>
            <a:ext cx="3811800" cy="6150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3" name="Google Shape;1433;p40"/>
          <p:cNvCxnSpPr>
            <a:stCxn id="1431" idx="2"/>
            <a:endCxn id="1434" idx="3"/>
          </p:cNvCxnSpPr>
          <p:nvPr/>
        </p:nvCxnSpPr>
        <p:spPr>
          <a:xfrm flipH="1">
            <a:off x="922740" y="2090880"/>
            <a:ext cx="3530100" cy="8721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5" name="Google Shape;1435;p40"/>
          <p:cNvCxnSpPr>
            <a:stCxn id="1431" idx="2"/>
            <a:endCxn id="1436" idx="3"/>
          </p:cNvCxnSpPr>
          <p:nvPr/>
        </p:nvCxnSpPr>
        <p:spPr>
          <a:xfrm flipH="1">
            <a:off x="1225740" y="2090880"/>
            <a:ext cx="3227100" cy="11151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7" name="Google Shape;1437;p40"/>
          <p:cNvCxnSpPr>
            <a:stCxn id="1431" idx="2"/>
            <a:endCxn id="1438" idx="0"/>
          </p:cNvCxnSpPr>
          <p:nvPr/>
        </p:nvCxnSpPr>
        <p:spPr>
          <a:xfrm flipH="1">
            <a:off x="2947740" y="2090880"/>
            <a:ext cx="1505100" cy="7572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9" name="Google Shape;1439;p40"/>
          <p:cNvCxnSpPr>
            <a:stCxn id="1438" idx="2"/>
            <a:endCxn id="1440" idx="0"/>
          </p:cNvCxnSpPr>
          <p:nvPr/>
        </p:nvCxnSpPr>
        <p:spPr>
          <a:xfrm flipH="1">
            <a:off x="2690760" y="3475440"/>
            <a:ext cx="257100" cy="6396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1" name="Google Shape;1441;p40"/>
          <p:cNvCxnSpPr>
            <a:stCxn id="1438" idx="2"/>
            <a:endCxn id="1442" idx="0"/>
          </p:cNvCxnSpPr>
          <p:nvPr/>
        </p:nvCxnSpPr>
        <p:spPr>
          <a:xfrm flipH="1">
            <a:off x="2404260" y="3475440"/>
            <a:ext cx="543600" cy="4821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3" name="Google Shape;1443;p40"/>
          <p:cNvCxnSpPr>
            <a:stCxn id="1438" idx="2"/>
            <a:endCxn id="1444" idx="0"/>
          </p:cNvCxnSpPr>
          <p:nvPr/>
        </p:nvCxnSpPr>
        <p:spPr>
          <a:xfrm flipH="1">
            <a:off x="2149260" y="3475440"/>
            <a:ext cx="798600" cy="3744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5" name="Google Shape;1445;p40"/>
          <p:cNvCxnSpPr>
            <a:stCxn id="1446" idx="2"/>
            <a:endCxn id="1447" idx="0"/>
          </p:cNvCxnSpPr>
          <p:nvPr/>
        </p:nvCxnSpPr>
        <p:spPr>
          <a:xfrm flipH="1">
            <a:off x="3896040" y="4579560"/>
            <a:ext cx="606300" cy="4092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8" name="Google Shape;1448;p40"/>
          <p:cNvCxnSpPr>
            <a:stCxn id="1446" idx="2"/>
            <a:endCxn id="1449" idx="0"/>
          </p:cNvCxnSpPr>
          <p:nvPr/>
        </p:nvCxnSpPr>
        <p:spPr>
          <a:xfrm>
            <a:off x="4502340" y="4579560"/>
            <a:ext cx="0" cy="6531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0" name="Google Shape;1450;p40"/>
          <p:cNvCxnSpPr>
            <a:stCxn id="1446" idx="2"/>
            <a:endCxn id="1451" idx="0"/>
          </p:cNvCxnSpPr>
          <p:nvPr/>
        </p:nvCxnSpPr>
        <p:spPr>
          <a:xfrm flipH="1">
            <a:off x="4174440" y="4579560"/>
            <a:ext cx="327900" cy="5412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2" name="Google Shape;1452;p40"/>
          <p:cNvCxnSpPr>
            <a:stCxn id="1453" idx="2"/>
            <a:endCxn id="1446" idx="0"/>
          </p:cNvCxnSpPr>
          <p:nvPr/>
        </p:nvCxnSpPr>
        <p:spPr>
          <a:xfrm>
            <a:off x="4488480" y="3370320"/>
            <a:ext cx="13800" cy="8409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4" name="Google Shape;1454;p40"/>
          <p:cNvCxnSpPr>
            <a:stCxn id="1453" idx="2"/>
            <a:endCxn id="1455" idx="0"/>
          </p:cNvCxnSpPr>
          <p:nvPr/>
        </p:nvCxnSpPr>
        <p:spPr>
          <a:xfrm flipH="1">
            <a:off x="4208280" y="3370320"/>
            <a:ext cx="280200" cy="7026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6" name="Google Shape;1456;p40"/>
          <p:cNvCxnSpPr>
            <a:stCxn id="1453" idx="2"/>
            <a:endCxn id="1457" idx="0"/>
          </p:cNvCxnSpPr>
          <p:nvPr/>
        </p:nvCxnSpPr>
        <p:spPr>
          <a:xfrm flipH="1">
            <a:off x="3895980" y="3370320"/>
            <a:ext cx="592500" cy="5172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8" name="Google Shape;1458;p40"/>
          <p:cNvCxnSpPr>
            <a:stCxn id="1431" idx="2"/>
            <a:endCxn id="1453" idx="0"/>
          </p:cNvCxnSpPr>
          <p:nvPr/>
        </p:nvCxnSpPr>
        <p:spPr>
          <a:xfrm>
            <a:off x="4452840" y="2090880"/>
            <a:ext cx="35700" cy="6519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9" name="Google Shape;1459;p40"/>
          <p:cNvCxnSpPr>
            <a:stCxn id="1431" idx="2"/>
            <a:endCxn id="1460" idx="0"/>
          </p:cNvCxnSpPr>
          <p:nvPr/>
        </p:nvCxnSpPr>
        <p:spPr>
          <a:xfrm>
            <a:off x="4452840" y="2090880"/>
            <a:ext cx="1429500" cy="5190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1" name="Google Shape;1461;p40"/>
          <p:cNvSpPr/>
          <p:nvPr/>
        </p:nvSpPr>
        <p:spPr>
          <a:xfrm>
            <a:off x="5888880" y="1478520"/>
            <a:ext cx="2406960" cy="656640"/>
          </a:xfrm>
          <a:prstGeom prst="wedgeRectCallout">
            <a:avLst>
              <a:gd fmla="val -82627" name="adj1"/>
              <a:gd fmla="val 19589" name="adj2"/>
            </a:avLst>
          </a:prstGeom>
          <a:solidFill>
            <a:schemeClr val="dk2"/>
          </a:solidFill>
          <a:ln cap="flat" cmpd="sng" w="5715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 ponteiros totais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2" name="Google Shape;1462;p40"/>
          <p:cNvGrpSpPr/>
          <p:nvPr/>
        </p:nvGrpSpPr>
        <p:grpSpPr>
          <a:xfrm>
            <a:off x="108000" y="3458700"/>
            <a:ext cx="1630080" cy="1781100"/>
            <a:chOff x="108000" y="3458700"/>
            <a:chExt cx="1630080" cy="1781100"/>
          </a:xfrm>
        </p:grpSpPr>
        <p:sp>
          <p:nvSpPr>
            <p:cNvPr id="1463" name="Google Shape;1463;p40"/>
            <p:cNvSpPr/>
            <p:nvPr/>
          </p:nvSpPr>
          <p:spPr>
            <a:xfrm rot="5400000">
              <a:off x="510120" y="3134520"/>
              <a:ext cx="391680" cy="104004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5715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108000" y="4257360"/>
              <a:ext cx="1630080" cy="982440"/>
            </a:xfrm>
            <a:prstGeom prst="wedgeRectCallout">
              <a:avLst>
                <a:gd fmla="val -17198" name="adj1"/>
                <a:gd fmla="val -78493" name="adj2"/>
              </a:avLst>
            </a:prstGeom>
            <a:solidFill>
              <a:schemeClr val="accent4"/>
            </a:solidFill>
            <a:ln cap="flat" cmpd="sng" w="5715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12 blocos de 4KB * = 48KB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5" name="Google Shape;1465;p40"/>
          <p:cNvGrpSpPr/>
          <p:nvPr/>
        </p:nvGrpSpPr>
        <p:grpSpPr>
          <a:xfrm>
            <a:off x="5889240" y="5069880"/>
            <a:ext cx="3147840" cy="1029600"/>
            <a:chOff x="5889240" y="5069880"/>
            <a:chExt cx="3147840" cy="1029600"/>
          </a:xfrm>
        </p:grpSpPr>
        <p:sp>
          <p:nvSpPr>
            <p:cNvPr id="1466" name="Google Shape;1466;p40"/>
            <p:cNvSpPr/>
            <p:nvPr/>
          </p:nvSpPr>
          <p:spPr>
            <a:xfrm rot="5400000">
              <a:off x="7267320" y="3691800"/>
              <a:ext cx="391680" cy="314784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5715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6041160" y="5546520"/>
              <a:ext cx="2911320" cy="552960"/>
            </a:xfrm>
            <a:prstGeom prst="wedgeRectCallout">
              <a:avLst>
                <a:gd fmla="val -4745" name="adj1"/>
                <a:gd fmla="val -75435" name="adj2"/>
              </a:avLst>
            </a:prstGeom>
            <a:solidFill>
              <a:schemeClr val="accent4"/>
            </a:solidFill>
            <a:ln cap="flat" cmpd="sng" w="5715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0" baseline="3000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blocos de 4KB * = 4 TB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8" name="Google Shape;1468;p40"/>
          <p:cNvCxnSpPr>
            <a:stCxn id="1438" idx="2"/>
            <a:endCxn id="1469" idx="0"/>
          </p:cNvCxnSpPr>
          <p:nvPr/>
        </p:nvCxnSpPr>
        <p:spPr>
          <a:xfrm flipH="1">
            <a:off x="2928060" y="3475440"/>
            <a:ext cx="19800" cy="8241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70" name="Google Shape;1470;p40"/>
          <p:cNvGrpSpPr/>
          <p:nvPr/>
        </p:nvGrpSpPr>
        <p:grpSpPr>
          <a:xfrm>
            <a:off x="1297800" y="4792680"/>
            <a:ext cx="1902240" cy="1854720"/>
            <a:chOff x="1297800" y="4792680"/>
            <a:chExt cx="1902240" cy="1854720"/>
          </a:xfrm>
        </p:grpSpPr>
        <p:sp>
          <p:nvSpPr>
            <p:cNvPr id="1471" name="Google Shape;1471;p40"/>
            <p:cNvSpPr/>
            <p:nvPr/>
          </p:nvSpPr>
          <p:spPr>
            <a:xfrm rot="5400000">
              <a:off x="2332800" y="4404240"/>
              <a:ext cx="391680" cy="116856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5715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1297800" y="5664960"/>
              <a:ext cx="1902240" cy="982440"/>
            </a:xfrm>
            <a:prstGeom prst="wedgeRectCallout">
              <a:avLst>
                <a:gd fmla="val -17198" name="adj1"/>
                <a:gd fmla="val -78493" name="adj2"/>
              </a:avLst>
            </a:prstGeom>
            <a:solidFill>
              <a:schemeClr val="accent4"/>
            </a:solidFill>
            <a:ln cap="flat" cmpd="sng" w="5715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1024 blocos de 4KB * = 4MB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73" name="Google Shape;1473;p40"/>
          <p:cNvCxnSpPr>
            <a:stCxn id="1453" idx="2"/>
            <a:endCxn id="1474" idx="0"/>
          </p:cNvCxnSpPr>
          <p:nvPr/>
        </p:nvCxnSpPr>
        <p:spPr>
          <a:xfrm>
            <a:off x="4488480" y="3370320"/>
            <a:ext cx="348600" cy="6969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5" name="Google Shape;1475;p40"/>
          <p:cNvCxnSpPr>
            <a:stCxn id="1453" idx="2"/>
            <a:endCxn id="1476" idx="0"/>
          </p:cNvCxnSpPr>
          <p:nvPr/>
        </p:nvCxnSpPr>
        <p:spPr>
          <a:xfrm>
            <a:off x="4488480" y="3370320"/>
            <a:ext cx="660900" cy="5133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7" name="Google Shape;1477;p40"/>
          <p:cNvCxnSpPr>
            <a:stCxn id="1446" idx="2"/>
          </p:cNvCxnSpPr>
          <p:nvPr/>
        </p:nvCxnSpPr>
        <p:spPr>
          <a:xfrm>
            <a:off x="4502340" y="4579560"/>
            <a:ext cx="335400" cy="7254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78" name="Google Shape;1478;p40"/>
          <p:cNvGrpSpPr/>
          <p:nvPr/>
        </p:nvGrpSpPr>
        <p:grpSpPr>
          <a:xfrm>
            <a:off x="3690900" y="5823180"/>
            <a:ext cx="5212260" cy="950940"/>
            <a:chOff x="3690900" y="5823180"/>
            <a:chExt cx="5212260" cy="950940"/>
          </a:xfrm>
        </p:grpSpPr>
        <p:sp>
          <p:nvSpPr>
            <p:cNvPr id="1479" name="Google Shape;1479;p40"/>
            <p:cNvSpPr/>
            <p:nvPr/>
          </p:nvSpPr>
          <p:spPr>
            <a:xfrm rot="5400000">
              <a:off x="4147200" y="5366880"/>
              <a:ext cx="391680" cy="130428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5715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4591080" y="6215040"/>
              <a:ext cx="4312080" cy="559080"/>
            </a:xfrm>
            <a:prstGeom prst="wedgeRectCallout">
              <a:avLst>
                <a:gd fmla="val -55808" name="adj1"/>
                <a:gd fmla="val -34591" name="adj2"/>
              </a:avLst>
            </a:prstGeom>
            <a:solidFill>
              <a:schemeClr val="accent4"/>
            </a:solidFill>
            <a:ln cap="flat" cmpd="sng" w="5715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1024 * 1024 * blocos de 4KB = 4GB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81" name="Google Shape;1481;p40"/>
          <p:cNvCxnSpPr>
            <a:stCxn id="1460" idx="2"/>
            <a:endCxn id="1482" idx="0"/>
          </p:cNvCxnSpPr>
          <p:nvPr/>
        </p:nvCxnSpPr>
        <p:spPr>
          <a:xfrm>
            <a:off x="5882400" y="3237480"/>
            <a:ext cx="285300" cy="4674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3" name="Google Shape;1483;p40"/>
          <p:cNvCxnSpPr>
            <a:stCxn id="1460" idx="2"/>
            <a:endCxn id="1484" idx="0"/>
          </p:cNvCxnSpPr>
          <p:nvPr/>
        </p:nvCxnSpPr>
        <p:spPr>
          <a:xfrm>
            <a:off x="5882400" y="3237480"/>
            <a:ext cx="620400" cy="3228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5" name="Google Shape;1485;p40"/>
          <p:cNvCxnSpPr>
            <a:stCxn id="1460" idx="2"/>
            <a:endCxn id="1486" idx="0"/>
          </p:cNvCxnSpPr>
          <p:nvPr/>
        </p:nvCxnSpPr>
        <p:spPr>
          <a:xfrm>
            <a:off x="5882400" y="3237480"/>
            <a:ext cx="932100" cy="1398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7" name="Google Shape;1487;p40"/>
          <p:cNvCxnSpPr>
            <a:stCxn id="1486" idx="2"/>
            <a:endCxn id="1488" idx="1"/>
          </p:cNvCxnSpPr>
          <p:nvPr/>
        </p:nvCxnSpPr>
        <p:spPr>
          <a:xfrm>
            <a:off x="6814620" y="3745440"/>
            <a:ext cx="476700" cy="4935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9" name="Google Shape;1489;p40"/>
          <p:cNvCxnSpPr>
            <a:stCxn id="1486" idx="2"/>
            <a:endCxn id="1490" idx="1"/>
          </p:cNvCxnSpPr>
          <p:nvPr/>
        </p:nvCxnSpPr>
        <p:spPr>
          <a:xfrm>
            <a:off x="6814620" y="3745440"/>
            <a:ext cx="776700" cy="2748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1" name="Google Shape;1491;p40"/>
          <p:cNvCxnSpPr>
            <a:stCxn id="1486" idx="2"/>
            <a:endCxn id="1492" idx="1"/>
          </p:cNvCxnSpPr>
          <p:nvPr/>
        </p:nvCxnSpPr>
        <p:spPr>
          <a:xfrm>
            <a:off x="6814620" y="3745440"/>
            <a:ext cx="1078500" cy="546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3" name="Google Shape;1493;p40"/>
          <p:cNvCxnSpPr>
            <a:stCxn id="1492" idx="2"/>
            <a:endCxn id="1494" idx="1"/>
          </p:cNvCxnSpPr>
          <p:nvPr/>
        </p:nvCxnSpPr>
        <p:spPr>
          <a:xfrm flipH="1">
            <a:off x="8060280" y="3984120"/>
            <a:ext cx="38100" cy="10338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5" name="Google Shape;1495;p40"/>
          <p:cNvCxnSpPr>
            <a:stCxn id="1492" idx="2"/>
            <a:endCxn id="1496" idx="1"/>
          </p:cNvCxnSpPr>
          <p:nvPr/>
        </p:nvCxnSpPr>
        <p:spPr>
          <a:xfrm>
            <a:off x="8098380" y="3984120"/>
            <a:ext cx="167700" cy="7827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7" name="Google Shape;1497;p40"/>
          <p:cNvCxnSpPr>
            <a:stCxn id="1492" idx="2"/>
            <a:endCxn id="1498" idx="1"/>
          </p:cNvCxnSpPr>
          <p:nvPr/>
        </p:nvCxnSpPr>
        <p:spPr>
          <a:xfrm>
            <a:off x="8098380" y="3984120"/>
            <a:ext cx="373500" cy="5226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9" name="Google Shape;1499;p40"/>
          <p:cNvCxnSpPr>
            <a:stCxn id="1492" idx="2"/>
            <a:endCxn id="1500" idx="1"/>
          </p:cNvCxnSpPr>
          <p:nvPr/>
        </p:nvCxnSpPr>
        <p:spPr>
          <a:xfrm>
            <a:off x="8098380" y="3984120"/>
            <a:ext cx="579000" cy="2730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1" name="Google Shape;1431;p40"/>
          <p:cNvSpPr/>
          <p:nvPr/>
        </p:nvSpPr>
        <p:spPr>
          <a:xfrm>
            <a:off x="3910680" y="1722600"/>
            <a:ext cx="10843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40"/>
          <p:cNvSpPr/>
          <p:nvPr/>
        </p:nvSpPr>
        <p:spPr>
          <a:xfrm>
            <a:off x="2477880" y="2847960"/>
            <a:ext cx="939960" cy="62748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único indireta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40"/>
          <p:cNvSpPr/>
          <p:nvPr/>
        </p:nvSpPr>
        <p:spPr>
          <a:xfrm>
            <a:off x="4002840" y="2742840"/>
            <a:ext cx="971280" cy="62748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duplo indireta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40"/>
          <p:cNvSpPr/>
          <p:nvPr/>
        </p:nvSpPr>
        <p:spPr>
          <a:xfrm>
            <a:off x="5396760" y="2610000"/>
            <a:ext cx="971280" cy="62748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Triplo indireta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1" name="Google Shape;1501;p40"/>
          <p:cNvGrpSpPr/>
          <p:nvPr/>
        </p:nvGrpSpPr>
        <p:grpSpPr>
          <a:xfrm>
            <a:off x="230400" y="2521800"/>
            <a:ext cx="995400" cy="868320"/>
            <a:chOff x="230400" y="2521800"/>
            <a:chExt cx="995400" cy="868320"/>
          </a:xfrm>
        </p:grpSpPr>
        <p:sp>
          <p:nvSpPr>
            <p:cNvPr id="1432" name="Google Shape;1432;p40"/>
            <p:cNvSpPr/>
            <p:nvPr/>
          </p:nvSpPr>
          <p:spPr>
            <a:xfrm>
              <a:off x="230400" y="252180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511920" y="277884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815040" y="302184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2" name="Google Shape;1502;p40"/>
          <p:cNvGrpSpPr/>
          <p:nvPr/>
        </p:nvGrpSpPr>
        <p:grpSpPr>
          <a:xfrm>
            <a:off x="1944000" y="3849840"/>
            <a:ext cx="1189440" cy="817920"/>
            <a:chOff x="1944000" y="3849840"/>
            <a:chExt cx="1189440" cy="817920"/>
          </a:xfrm>
        </p:grpSpPr>
        <p:sp>
          <p:nvSpPr>
            <p:cNvPr id="1444" name="Google Shape;1444;p40"/>
            <p:cNvSpPr/>
            <p:nvPr/>
          </p:nvSpPr>
          <p:spPr>
            <a:xfrm>
              <a:off x="1944000" y="384984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2198880" y="395748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2485440" y="411516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2722680" y="429948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3" name="Google Shape;1503;p40"/>
          <p:cNvGrpSpPr/>
          <p:nvPr/>
        </p:nvGrpSpPr>
        <p:grpSpPr>
          <a:xfrm>
            <a:off x="3690720" y="3883680"/>
            <a:ext cx="1663920" cy="695880"/>
            <a:chOff x="3690720" y="3883680"/>
            <a:chExt cx="1663920" cy="695880"/>
          </a:xfrm>
        </p:grpSpPr>
        <p:sp>
          <p:nvSpPr>
            <p:cNvPr id="1457" name="Google Shape;1457;p40"/>
            <p:cNvSpPr/>
            <p:nvPr/>
          </p:nvSpPr>
          <p:spPr>
            <a:xfrm>
              <a:off x="3690720" y="3887640"/>
              <a:ext cx="410760" cy="36828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4943880" y="3883680"/>
              <a:ext cx="410760" cy="36828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4002840" y="4073040"/>
              <a:ext cx="410760" cy="36828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4631760" y="4067280"/>
              <a:ext cx="410760" cy="36828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4296960" y="4211280"/>
              <a:ext cx="410760" cy="36828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0"/>
          <p:cNvGrpSpPr/>
          <p:nvPr/>
        </p:nvGrpSpPr>
        <p:grpSpPr>
          <a:xfrm>
            <a:off x="3690720" y="4988880"/>
            <a:ext cx="1344600" cy="736560"/>
            <a:chOff x="3690720" y="4988880"/>
            <a:chExt cx="1344600" cy="736560"/>
          </a:xfrm>
        </p:grpSpPr>
        <p:sp>
          <p:nvSpPr>
            <p:cNvPr id="1447" name="Google Shape;1447;p40"/>
            <p:cNvSpPr/>
            <p:nvPr/>
          </p:nvSpPr>
          <p:spPr>
            <a:xfrm>
              <a:off x="3690720" y="498888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3969000" y="512064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4296960" y="523260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0"/>
            <p:cNvSpPr/>
            <p:nvPr/>
          </p:nvSpPr>
          <p:spPr>
            <a:xfrm>
              <a:off x="4624560" y="535716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6" name="Google Shape;1506;p40"/>
          <p:cNvGrpSpPr/>
          <p:nvPr/>
        </p:nvGrpSpPr>
        <p:grpSpPr>
          <a:xfrm>
            <a:off x="5962320" y="3377160"/>
            <a:ext cx="1057680" cy="695880"/>
            <a:chOff x="5962320" y="3377160"/>
            <a:chExt cx="1057680" cy="695880"/>
          </a:xfrm>
        </p:grpSpPr>
        <p:sp>
          <p:nvSpPr>
            <p:cNvPr id="1486" name="Google Shape;1486;p40"/>
            <p:cNvSpPr/>
            <p:nvPr/>
          </p:nvSpPr>
          <p:spPr>
            <a:xfrm>
              <a:off x="6609240" y="3377160"/>
              <a:ext cx="410760" cy="36828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6297480" y="3560400"/>
              <a:ext cx="410760" cy="36828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5962320" y="3704760"/>
              <a:ext cx="410760" cy="36828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0"/>
          <p:cNvGrpSpPr/>
          <p:nvPr/>
        </p:nvGrpSpPr>
        <p:grpSpPr>
          <a:xfrm>
            <a:off x="7291440" y="3615840"/>
            <a:ext cx="1012320" cy="807120"/>
            <a:chOff x="7291440" y="3615840"/>
            <a:chExt cx="1012320" cy="807120"/>
          </a:xfrm>
        </p:grpSpPr>
        <p:sp>
          <p:nvSpPr>
            <p:cNvPr id="1492" name="Google Shape;1492;p40"/>
            <p:cNvSpPr/>
            <p:nvPr/>
          </p:nvSpPr>
          <p:spPr>
            <a:xfrm>
              <a:off x="7893000" y="3615840"/>
              <a:ext cx="410760" cy="36828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7591320" y="3836160"/>
              <a:ext cx="410760" cy="36828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7291440" y="4054680"/>
              <a:ext cx="410760" cy="36828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0"/>
          <p:cNvGrpSpPr/>
          <p:nvPr/>
        </p:nvGrpSpPr>
        <p:grpSpPr>
          <a:xfrm>
            <a:off x="8060400" y="4073040"/>
            <a:ext cx="1027800" cy="1128960"/>
            <a:chOff x="8060400" y="4073040"/>
            <a:chExt cx="1027800" cy="1128960"/>
          </a:xfrm>
        </p:grpSpPr>
        <p:sp>
          <p:nvSpPr>
            <p:cNvPr id="1500" name="Google Shape;1500;p40"/>
            <p:cNvSpPr/>
            <p:nvPr/>
          </p:nvSpPr>
          <p:spPr>
            <a:xfrm>
              <a:off x="8677440" y="407304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8471880" y="432252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8265960" y="458280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8060400" y="4833720"/>
              <a:ext cx="410760" cy="36828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1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 de I-nodes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p41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491" lnSpcReduction="10000"/>
          </a:bodyPr>
          <a:lstStyle/>
          <a:p>
            <a:pPr indent="-343125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Otimizado para sistemas de arquivos com muitos arquivos pequenos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inode pode apontar directamente para 48KB de dados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Apenas uma camada de indirecta necessário para 4MB arquivos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 a arquivos mais rápido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 localidade meta-dados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menos busca aleatória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há necessidade de ‘atravessar’ (traverse ou percurso), entradas FAT de cadeia longa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o gerenciamento do espaço livre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Bitmaps podem ser armazenadas na memória para acesso rápido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I-node e espaço de dados manipulados independentemente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4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42"/>
          <p:cNvSpPr txBox="1"/>
          <p:nvPr>
            <p:ph idx="4294967295" type="title"/>
          </p:nvPr>
        </p:nvSpPr>
        <p:spPr>
          <a:xfrm>
            <a:off x="457200" y="0"/>
            <a:ext cx="8229240" cy="77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de arquivo de leitura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1" name="Google Shape;1521;p42"/>
          <p:cNvGraphicFramePr/>
          <p:nvPr/>
        </p:nvGraphicFramePr>
        <p:xfrm>
          <a:off x="647640" y="1159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851050"/>
                <a:gridCol w="657725"/>
                <a:gridCol w="771850"/>
                <a:gridCol w="655925"/>
                <a:gridCol w="655925"/>
                <a:gridCol w="718550"/>
                <a:gridCol w="655925"/>
                <a:gridCol w="655925"/>
                <a:gridCol w="798475"/>
                <a:gridCol w="798475"/>
                <a:gridCol w="7984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dados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inode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raiz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tmp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Arquivo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raiz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tmp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arquivo [0]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arquivo [1]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arquivo [3]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abrir("/tmp/Arquivo")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ler()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escrever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ler()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escrever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ler()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escrever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2" name="Google Shape;1522;p42"/>
          <p:cNvSpPr/>
          <p:nvPr/>
        </p:nvSpPr>
        <p:spPr>
          <a:xfrm>
            <a:off x="1720080" y="771840"/>
            <a:ext cx="10389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bitmaps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42"/>
          <p:cNvSpPr/>
          <p:nvPr/>
        </p:nvSpPr>
        <p:spPr>
          <a:xfrm>
            <a:off x="3479400" y="771840"/>
            <a:ext cx="8852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inodes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42"/>
          <p:cNvSpPr/>
          <p:nvPr/>
        </p:nvSpPr>
        <p:spPr>
          <a:xfrm>
            <a:off x="5734440" y="771840"/>
            <a:ext cx="188640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Blocos de dados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42"/>
          <p:cNvSpPr/>
          <p:nvPr/>
        </p:nvSpPr>
        <p:spPr>
          <a:xfrm>
            <a:off x="1712880" y="3234600"/>
            <a:ext cx="2112840" cy="1337040"/>
          </a:xfrm>
          <a:prstGeom prst="wedgeRectCallout">
            <a:avLst>
              <a:gd fmla="val 67371" name="adj1"/>
              <a:gd fmla="val 33464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Atualizar a hora do último acesso do arquivo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6" name="Google Shape;1526;p42"/>
          <p:cNvGrpSpPr/>
          <p:nvPr/>
        </p:nvGrpSpPr>
        <p:grpSpPr>
          <a:xfrm>
            <a:off x="180" y="1675080"/>
            <a:ext cx="457380" cy="4916160"/>
            <a:chOff x="180" y="1675080"/>
            <a:chExt cx="457380" cy="4916160"/>
          </a:xfrm>
        </p:grpSpPr>
        <p:cxnSp>
          <p:nvCxnSpPr>
            <p:cNvPr id="1527" name="Google Shape;1527;p42"/>
            <p:cNvCxnSpPr/>
            <p:nvPr/>
          </p:nvCxnSpPr>
          <p:spPr>
            <a:xfrm>
              <a:off x="457200" y="1675080"/>
              <a:ext cx="360" cy="491616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28" name="Google Shape;1528;p42"/>
            <p:cNvSpPr/>
            <p:nvPr/>
          </p:nvSpPr>
          <p:spPr>
            <a:xfrm rot="-5400000">
              <a:off x="-281160" y="3675240"/>
              <a:ext cx="101808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Tempo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3"/>
          <p:cNvSpPr txBox="1"/>
          <p:nvPr>
            <p:ph idx="4294967295" type="title"/>
          </p:nvPr>
        </p:nvSpPr>
        <p:spPr>
          <a:xfrm>
            <a:off x="-48960" y="280440"/>
            <a:ext cx="1869480" cy="331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 criar e gravar Exemplo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4" name="Google Shape;1534;p43"/>
          <p:cNvGraphicFramePr/>
          <p:nvPr/>
        </p:nvGraphicFramePr>
        <p:xfrm>
          <a:off x="2173680" y="668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851050"/>
                <a:gridCol w="718550"/>
                <a:gridCol w="771850"/>
                <a:gridCol w="655925"/>
                <a:gridCol w="718550"/>
                <a:gridCol w="718550"/>
                <a:gridCol w="655925"/>
                <a:gridCol w="718550"/>
                <a:gridCol w="79847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dados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inode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raiz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tmp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Arquivo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raiz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tmp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arquivo [0]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row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abrir("/tmp/Arquivo")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escrever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escrever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escrever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escrever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escrever()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escrever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escrever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escrever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5" name="Google Shape;1535;p43"/>
          <p:cNvSpPr/>
          <p:nvPr/>
        </p:nvSpPr>
        <p:spPr>
          <a:xfrm>
            <a:off x="3246120" y="280440"/>
            <a:ext cx="10389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bitmaps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43"/>
          <p:cNvSpPr/>
          <p:nvPr/>
        </p:nvSpPr>
        <p:spPr>
          <a:xfrm>
            <a:off x="5005080" y="280440"/>
            <a:ext cx="88524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inodes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43"/>
          <p:cNvSpPr/>
          <p:nvPr/>
        </p:nvSpPr>
        <p:spPr>
          <a:xfrm>
            <a:off x="6741720" y="280440"/>
            <a:ext cx="188640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Blocos de dados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43"/>
          <p:cNvSpPr/>
          <p:nvPr/>
        </p:nvSpPr>
        <p:spPr>
          <a:xfrm>
            <a:off x="2709000" y="3114000"/>
            <a:ext cx="2112840" cy="1337040"/>
          </a:xfrm>
          <a:prstGeom prst="wedgeRectCallout">
            <a:avLst>
              <a:gd fmla="val 67371" name="adj1"/>
              <a:gd fmla="val 33464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Atualizar a hora modificada do diretório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9" name="Google Shape;1539;p43"/>
          <p:cNvGrpSpPr/>
          <p:nvPr/>
        </p:nvGrpSpPr>
        <p:grpSpPr>
          <a:xfrm>
            <a:off x="1553220" y="1080000"/>
            <a:ext cx="455400" cy="5161320"/>
            <a:chOff x="1553220" y="1080000"/>
            <a:chExt cx="455400" cy="5161320"/>
          </a:xfrm>
        </p:grpSpPr>
        <p:cxnSp>
          <p:nvCxnSpPr>
            <p:cNvPr id="1540" name="Google Shape;1540;p43"/>
            <p:cNvCxnSpPr/>
            <p:nvPr/>
          </p:nvCxnSpPr>
          <p:spPr>
            <a:xfrm>
              <a:off x="1967400" y="1080000"/>
              <a:ext cx="360" cy="516132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41" name="Google Shape;1541;p43"/>
            <p:cNvSpPr/>
            <p:nvPr/>
          </p:nvSpPr>
          <p:spPr>
            <a:xfrm rot="-5400000">
              <a:off x="1271880" y="4372920"/>
              <a:ext cx="101808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Tempo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44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ext2 inodes, Novamente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7" name="Google Shape;1547;p44"/>
          <p:cNvGraphicFramePr/>
          <p:nvPr/>
        </p:nvGraphicFramePr>
        <p:xfrm>
          <a:off x="606600" y="1056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435325"/>
                <a:gridCol w="1420550"/>
                <a:gridCol w="5153750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Tamanho (bytes)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que é este campo para?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Leitura / gravação / execução?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uid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de usuário do arquivo proprietário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Tamanho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Tamanho do arquivo em bytes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hora do último acesso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ctime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Criação Tempo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mtime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Última modificação Tempo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dtime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 de eliminação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gid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Grupo ID do arquivo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links_count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Quantas ligações difícil apontar para este arquivo?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blocos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Quantos blocos de dados são alocados para este ficheiro?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bandeiras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Arquivo ou diretório? Plus, outras bandeiras simples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quadra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ponteiros diretos e indiretos para blocos de dados</a:t>
                      </a:r>
                      <a:endParaRPr b="0" sz="20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8" name="Google Shape;1548;p4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9" name="Google Shape;1549;p44"/>
          <p:cNvSpPr/>
          <p:nvPr/>
        </p:nvSpPr>
        <p:spPr>
          <a:xfrm>
            <a:off x="579960" y="4626720"/>
            <a:ext cx="8051760" cy="408960"/>
          </a:xfrm>
          <a:prstGeom prst="rect">
            <a:avLst/>
          </a:prstGeom>
          <a:noFill/>
          <a:ln cap="flat" cmpd="sng" w="571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4" name="Google Shape;1554;p45"/>
          <p:cNvCxnSpPr>
            <a:stCxn id="1555" idx="0"/>
            <a:endCxn id="1556" idx="0"/>
          </p:cNvCxnSpPr>
          <p:nvPr/>
        </p:nvCxnSpPr>
        <p:spPr>
          <a:xfrm flipH="1" rot="-5400000">
            <a:off x="5659770" y="4561890"/>
            <a:ext cx="600" cy="2115300"/>
          </a:xfrm>
          <a:prstGeom prst="bentConnector3">
            <a:avLst>
              <a:gd fmla="val 18870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7" name="Google Shape;1557;p45"/>
          <p:cNvCxnSpPr>
            <a:stCxn id="1558" idx="0"/>
            <a:endCxn id="1559" idx="0"/>
          </p:cNvCxnSpPr>
          <p:nvPr/>
        </p:nvCxnSpPr>
        <p:spPr>
          <a:xfrm flipH="1" rot="-5400000">
            <a:off x="4117530" y="4561890"/>
            <a:ext cx="600" cy="2115300"/>
          </a:xfrm>
          <a:prstGeom prst="bentConnector3">
            <a:avLst>
              <a:gd fmla="val 12606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0" name="Google Shape;1560;p45"/>
          <p:cNvCxnSpPr>
            <a:stCxn id="1561" idx="0"/>
            <a:endCxn id="1562" idx="0"/>
          </p:cNvCxnSpPr>
          <p:nvPr/>
        </p:nvCxnSpPr>
        <p:spPr>
          <a:xfrm flipH="1" rot="-5400000">
            <a:off x="4629810" y="4559370"/>
            <a:ext cx="4200" cy="2115300"/>
          </a:xfrm>
          <a:prstGeom prst="bentConnector3">
            <a:avLst>
              <a:gd fmla="val -22341429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3" name="Google Shape;1563;p45"/>
          <p:cNvCxnSpPr>
            <a:stCxn id="1564" idx="0"/>
            <a:endCxn id="1565" idx="0"/>
          </p:cNvCxnSpPr>
          <p:nvPr/>
        </p:nvCxnSpPr>
        <p:spPr>
          <a:xfrm flipH="1" rot="-5400000">
            <a:off x="5145690" y="4561890"/>
            <a:ext cx="600" cy="2115300"/>
          </a:xfrm>
          <a:prstGeom prst="bentConnector3">
            <a:avLst>
              <a:gd fmla="val 17016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6" name="Google Shape;1566;p45"/>
          <p:cNvSpPr txBox="1"/>
          <p:nvPr>
            <p:ph idx="4294967295" type="title"/>
          </p:nvPr>
        </p:nvSpPr>
        <p:spPr>
          <a:xfrm>
            <a:off x="457200" y="0"/>
            <a:ext cx="8229240" cy="84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hard link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45"/>
          <p:cNvSpPr txBox="1"/>
          <p:nvPr>
            <p:ph idx="4294967295" type="body"/>
          </p:nvPr>
        </p:nvSpPr>
        <p:spPr>
          <a:xfrm>
            <a:off x="238680" y="887040"/>
            <a:ext cx="86796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Várias entradas de diretório podem apontar para o mesmo inode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4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Pictures\soft-scraps icons\Folder-01.png" id="1569" name="Google Shape;156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80" y="260712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570" name="Google Shape;157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3960" y="1911960"/>
            <a:ext cx="697320" cy="69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571" name="Google Shape;157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80" y="202788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572" name="Google Shape;15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80" y="3070440"/>
            <a:ext cx="629640" cy="6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45"/>
          <p:cNvSpPr/>
          <p:nvPr/>
        </p:nvSpPr>
        <p:spPr>
          <a:xfrm>
            <a:off x="61560" y="3151440"/>
            <a:ext cx="7783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45"/>
          <p:cNvSpPr/>
          <p:nvPr/>
        </p:nvSpPr>
        <p:spPr>
          <a:xfrm>
            <a:off x="1494720" y="2556360"/>
            <a:ext cx="6778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45"/>
          <p:cNvSpPr/>
          <p:nvPr/>
        </p:nvSpPr>
        <p:spPr>
          <a:xfrm>
            <a:off x="1368360" y="3642120"/>
            <a:ext cx="93240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6" name="Google Shape;1576;p45"/>
          <p:cNvCxnSpPr>
            <a:stCxn id="1569" idx="3"/>
            <a:endCxn id="1571" idx="1"/>
          </p:cNvCxnSpPr>
          <p:nvPr/>
        </p:nvCxnSpPr>
        <p:spPr>
          <a:xfrm flipH="1" rot="10800000">
            <a:off x="765720" y="2342640"/>
            <a:ext cx="752700" cy="579300"/>
          </a:xfrm>
          <a:prstGeom prst="bentConnector3">
            <a:avLst>
              <a:gd fmla="val 50051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7" name="Google Shape;1577;p45"/>
          <p:cNvCxnSpPr>
            <a:stCxn id="1569" idx="3"/>
            <a:endCxn id="1572" idx="1"/>
          </p:cNvCxnSpPr>
          <p:nvPr/>
        </p:nvCxnSpPr>
        <p:spPr>
          <a:xfrm>
            <a:off x="765720" y="2921940"/>
            <a:ext cx="752700" cy="463200"/>
          </a:xfrm>
          <a:prstGeom prst="bentConnector3">
            <a:avLst>
              <a:gd fmla="val 50051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8" name="Google Shape;1578;p45"/>
          <p:cNvCxnSpPr>
            <a:stCxn id="1571" idx="3"/>
            <a:endCxn id="1570" idx="1"/>
          </p:cNvCxnSpPr>
          <p:nvPr/>
        </p:nvCxnSpPr>
        <p:spPr>
          <a:xfrm flipH="1" rot="10800000">
            <a:off x="2148120" y="2260500"/>
            <a:ext cx="645900" cy="82200"/>
          </a:xfrm>
          <a:prstGeom prst="bentConnector3">
            <a:avLst>
              <a:gd fmla="val 50023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9" name="Google Shape;1579;p45"/>
          <p:cNvSpPr/>
          <p:nvPr/>
        </p:nvSpPr>
        <p:spPr>
          <a:xfrm>
            <a:off x="2672640" y="2560680"/>
            <a:ext cx="9399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my_file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0" name="Google Shape;1580;p45"/>
          <p:cNvCxnSpPr>
            <a:stCxn id="1572" idx="3"/>
          </p:cNvCxnSpPr>
          <p:nvPr/>
        </p:nvCxnSpPr>
        <p:spPr>
          <a:xfrm>
            <a:off x="2148120" y="3385260"/>
            <a:ext cx="646200" cy="69900"/>
          </a:xfrm>
          <a:prstGeom prst="bentConnector3">
            <a:avLst>
              <a:gd fmla="val 5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D:\Pictures\soft-scraps icons\Document Text-01.png" id="1581" name="Google Shape;158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3960" y="3106080"/>
            <a:ext cx="697320" cy="697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82" name="Google Shape;1582;p45"/>
          <p:cNvSpPr/>
          <p:nvPr/>
        </p:nvSpPr>
        <p:spPr>
          <a:xfrm>
            <a:off x="2621880" y="3727080"/>
            <a:ext cx="10483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cbw_file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5"/>
          <p:cNvSpPr/>
          <p:nvPr/>
        </p:nvSpPr>
        <p:spPr>
          <a:xfrm>
            <a:off x="3785040" y="1735920"/>
            <a:ext cx="5296320" cy="7462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[ rodrigo @ ativ9 ~]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ln -T ../CBW/myfile cbw_file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45"/>
          <p:cNvSpPr/>
          <p:nvPr/>
        </p:nvSpPr>
        <p:spPr>
          <a:xfrm>
            <a:off x="113400" y="5618520"/>
            <a:ext cx="606600" cy="737640"/>
          </a:xfrm>
          <a:prstGeom prst="rect">
            <a:avLst/>
          </a:prstGeom>
          <a:solidFill>
            <a:srgbClr val="17365D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SB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5" name="Google Shape;1585;p45"/>
          <p:cNvGrpSpPr/>
          <p:nvPr/>
        </p:nvGrpSpPr>
        <p:grpSpPr>
          <a:xfrm>
            <a:off x="735840" y="4911480"/>
            <a:ext cx="8299800" cy="1643040"/>
            <a:chOff x="735840" y="4911480"/>
            <a:chExt cx="8299800" cy="1643040"/>
          </a:xfrm>
        </p:grpSpPr>
        <p:sp>
          <p:nvSpPr>
            <p:cNvPr id="1586" name="Google Shape;1586;p45"/>
            <p:cNvSpPr/>
            <p:nvPr/>
          </p:nvSpPr>
          <p:spPr>
            <a:xfrm>
              <a:off x="735840" y="561924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983160" y="5619240"/>
              <a:ext cx="231480" cy="368280"/>
            </a:xfrm>
            <a:prstGeom prst="rect">
              <a:avLst/>
            </a:prstGeom>
            <a:solidFill>
              <a:srgbClr val="C5D8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1230120" y="561924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1477440" y="561924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735840" y="59878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983160" y="59878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1230120" y="59878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1477440" y="59878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1773000" y="561924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2020320" y="561924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2267280" y="561924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2514600" y="561924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1773000" y="59878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2020320" y="59878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2267280" y="59878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2514600" y="59878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2803320" y="561924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3317400" y="561924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3831480" y="561924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345560" y="561924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2803320" y="59878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3317400" y="59878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3831480" y="59878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4345560" y="59878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4918680" y="561924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5432760" y="561924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5946840" y="561924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6460920" y="561924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6975000" y="561924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7493760" y="561924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8007840" y="561924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8521920" y="561924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763560" y="491148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1812240" y="491148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3388680" y="506556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6030720" y="506556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5" name="Google Shape;1615;p45"/>
            <p:cNvCxnSpPr/>
            <p:nvPr/>
          </p:nvCxnSpPr>
          <p:spPr>
            <a:xfrm>
              <a:off x="1745640" y="495720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6" name="Google Shape;1616;p45"/>
            <p:cNvCxnSpPr/>
            <p:nvPr/>
          </p:nvCxnSpPr>
          <p:spPr>
            <a:xfrm>
              <a:off x="2773800" y="495720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45"/>
            <p:cNvCxnSpPr/>
            <p:nvPr/>
          </p:nvCxnSpPr>
          <p:spPr>
            <a:xfrm>
              <a:off x="4887000" y="495720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8" name="Google Shape;1618;p45"/>
          <p:cNvSpPr/>
          <p:nvPr/>
        </p:nvSpPr>
        <p:spPr>
          <a:xfrm>
            <a:off x="1781280" y="561564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Pictures\soft-scraps icons\Folder-01.png" id="1619" name="Google Shape;161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4920" y="581076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620" name="Google Shape;1620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9000" y="581076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621" name="Google Shape;162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1000" y="581076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622" name="Google Shape;1622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9040" y="5813640"/>
            <a:ext cx="375840" cy="37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45"/>
          <p:cNvSpPr/>
          <p:nvPr/>
        </p:nvSpPr>
        <p:spPr>
          <a:xfrm>
            <a:off x="741960" y="561492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45"/>
          <p:cNvSpPr/>
          <p:nvPr/>
        </p:nvSpPr>
        <p:spPr>
          <a:xfrm>
            <a:off x="983160" y="561564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45"/>
          <p:cNvSpPr/>
          <p:nvPr/>
        </p:nvSpPr>
        <p:spPr>
          <a:xfrm>
            <a:off x="1229040" y="561888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45"/>
          <p:cNvSpPr/>
          <p:nvPr/>
        </p:nvSpPr>
        <p:spPr>
          <a:xfrm>
            <a:off x="1470600" y="561276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45"/>
          <p:cNvSpPr/>
          <p:nvPr/>
        </p:nvSpPr>
        <p:spPr>
          <a:xfrm>
            <a:off x="2021760" y="561276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45"/>
          <p:cNvSpPr/>
          <p:nvPr/>
        </p:nvSpPr>
        <p:spPr>
          <a:xfrm>
            <a:off x="2265840" y="561780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p45"/>
          <p:cNvSpPr/>
          <p:nvPr/>
        </p:nvSpPr>
        <p:spPr>
          <a:xfrm>
            <a:off x="2506320" y="561492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45"/>
          <p:cNvSpPr/>
          <p:nvPr/>
        </p:nvSpPr>
        <p:spPr>
          <a:xfrm>
            <a:off x="2806920" y="561276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45"/>
          <p:cNvSpPr/>
          <p:nvPr/>
        </p:nvSpPr>
        <p:spPr>
          <a:xfrm>
            <a:off x="3317400" y="561492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45"/>
          <p:cNvSpPr/>
          <p:nvPr/>
        </p:nvSpPr>
        <p:spPr>
          <a:xfrm>
            <a:off x="3835080" y="561564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Google Shape;1632;p45"/>
          <p:cNvSpPr/>
          <p:nvPr/>
        </p:nvSpPr>
        <p:spPr>
          <a:xfrm>
            <a:off x="4345560" y="561780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Google Shape;1633;p45"/>
          <p:cNvSpPr/>
          <p:nvPr/>
        </p:nvSpPr>
        <p:spPr>
          <a:xfrm>
            <a:off x="3785040" y="2638440"/>
            <a:ext cx="5250600" cy="153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44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Calibri"/>
              <a:buAutoNum type="arabicPeriod"/>
            </a:pPr>
            <a:r>
              <a:rPr b="0" i="0" lang="en-US" sz="2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 uma entrada ao diretório “rodrigo”</a:t>
            </a:r>
            <a:endParaRPr b="0" i="0" sz="21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Calibri"/>
              <a:buAutoNum type="arabicPeriod"/>
            </a:pPr>
            <a:r>
              <a:rPr b="0" i="0" lang="en-US" sz="2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aumentar a LINK_COUNT do "meu arquivo” inode</a:t>
            </a:r>
            <a:endParaRPr b="0" i="0" sz="21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45"/>
          <p:cNvSpPr/>
          <p:nvPr/>
        </p:nvSpPr>
        <p:spPr>
          <a:xfrm rot="1969200">
            <a:off x="6135480" y="5147280"/>
            <a:ext cx="491040" cy="64116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45"/>
          <p:cNvSpPr/>
          <p:nvPr/>
        </p:nvSpPr>
        <p:spPr>
          <a:xfrm rot="1969200">
            <a:off x="5574960" y="5150520"/>
            <a:ext cx="491040" cy="64116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6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Detalhes do Hard link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46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178"/>
          </a:bodyPr>
          <a:lstStyle/>
          <a:p>
            <a:pPr indent="-343124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links dar-lhe a capacidade de criar muitos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aliases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mesmo arquivo subjacente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 estar em diferentes diretórios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 de destino não será marcada como inválida (excluído) até LINK_COUNT == 0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por isso que POSIX “apagar” é chamado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desassociar 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Desvantagem de hard links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inodes só são exclusivos dentro de um único sistema de arquivos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902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somente podem apontar para arquivos na mesma partição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4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47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links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47"/>
          <p:cNvSpPr txBox="1"/>
          <p:nvPr>
            <p:ph idx="4294967295" type="body"/>
          </p:nvPr>
        </p:nvSpPr>
        <p:spPr>
          <a:xfrm>
            <a:off x="238680" y="1153080"/>
            <a:ext cx="86796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soft links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arquivos especiais que incluem o caminho para outro arquivo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Também conhecido como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links simbólicos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Windows, conhecida como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atalhos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 pode estar em outro dispositivo ou partição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Google Shape;1649;p4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4" name="Google Shape;1654;p48"/>
          <p:cNvCxnSpPr>
            <a:stCxn id="1655" idx="0"/>
            <a:endCxn id="1656" idx="0"/>
          </p:cNvCxnSpPr>
          <p:nvPr/>
        </p:nvCxnSpPr>
        <p:spPr>
          <a:xfrm flipH="1" rot="-5400000">
            <a:off x="5659770" y="4166250"/>
            <a:ext cx="600" cy="2115300"/>
          </a:xfrm>
          <a:prstGeom prst="bentConnector3">
            <a:avLst>
              <a:gd fmla="val 18348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7" name="Google Shape;1657;p48"/>
          <p:cNvCxnSpPr>
            <a:stCxn id="1658" idx="0"/>
            <a:endCxn id="1659" idx="0"/>
          </p:cNvCxnSpPr>
          <p:nvPr/>
        </p:nvCxnSpPr>
        <p:spPr>
          <a:xfrm flipH="1" rot="-5400000">
            <a:off x="4117530" y="4166250"/>
            <a:ext cx="600" cy="2115300"/>
          </a:xfrm>
          <a:prstGeom prst="bentConnector3">
            <a:avLst>
              <a:gd fmla="val 12258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0" name="Google Shape;1660;p48"/>
          <p:cNvCxnSpPr>
            <a:stCxn id="1661" idx="0"/>
            <a:endCxn id="1662" idx="0"/>
          </p:cNvCxnSpPr>
          <p:nvPr/>
        </p:nvCxnSpPr>
        <p:spPr>
          <a:xfrm flipH="1" rot="-5400000">
            <a:off x="4629810" y="4163730"/>
            <a:ext cx="4200" cy="2115300"/>
          </a:xfrm>
          <a:prstGeom prst="bentConnector3">
            <a:avLst>
              <a:gd fmla="val -24207857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3" name="Google Shape;1663;p48"/>
          <p:cNvCxnSpPr>
            <a:stCxn id="1664" idx="0"/>
            <a:endCxn id="1665" idx="0"/>
          </p:cNvCxnSpPr>
          <p:nvPr/>
        </p:nvCxnSpPr>
        <p:spPr>
          <a:xfrm flipH="1" rot="-5400000">
            <a:off x="5145690" y="4166250"/>
            <a:ext cx="600" cy="2115300"/>
          </a:xfrm>
          <a:prstGeom prst="bentConnector3">
            <a:avLst>
              <a:gd fmla="val 16542000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6" name="Google Shape;1666;p48"/>
          <p:cNvSpPr txBox="1"/>
          <p:nvPr>
            <p:ph idx="4294967295" type="title"/>
          </p:nvPr>
        </p:nvSpPr>
        <p:spPr>
          <a:xfrm>
            <a:off x="457200" y="0"/>
            <a:ext cx="8229240" cy="102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Soft Link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4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Pictures\soft-scraps icons\Folder-01.png" id="1668" name="Google Shape;166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80" y="210924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669" name="Google Shape;166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3960" y="1413720"/>
            <a:ext cx="697320" cy="697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670" name="Google Shape;167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80" y="153000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671" name="Google Shape;167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80" y="2572200"/>
            <a:ext cx="629640" cy="6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2" name="Google Shape;1672;p48"/>
          <p:cNvSpPr/>
          <p:nvPr/>
        </p:nvSpPr>
        <p:spPr>
          <a:xfrm>
            <a:off x="136080" y="2653200"/>
            <a:ext cx="6292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48"/>
          <p:cNvSpPr/>
          <p:nvPr/>
        </p:nvSpPr>
        <p:spPr>
          <a:xfrm>
            <a:off x="1494720" y="2058480"/>
            <a:ext cx="6778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48"/>
          <p:cNvSpPr/>
          <p:nvPr/>
        </p:nvSpPr>
        <p:spPr>
          <a:xfrm>
            <a:off x="1288440" y="3143880"/>
            <a:ext cx="109260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amislove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5" name="Google Shape;1675;p48"/>
          <p:cNvCxnSpPr>
            <a:stCxn id="1668" idx="3"/>
            <a:endCxn id="1670" idx="1"/>
          </p:cNvCxnSpPr>
          <p:nvPr/>
        </p:nvCxnSpPr>
        <p:spPr>
          <a:xfrm flipH="1" rot="10800000">
            <a:off x="765720" y="1844760"/>
            <a:ext cx="752700" cy="579300"/>
          </a:xfrm>
          <a:prstGeom prst="bentConnector3">
            <a:avLst>
              <a:gd fmla="val 50051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6" name="Google Shape;1676;p48"/>
          <p:cNvCxnSpPr>
            <a:stCxn id="1668" idx="3"/>
            <a:endCxn id="1671" idx="1"/>
          </p:cNvCxnSpPr>
          <p:nvPr/>
        </p:nvCxnSpPr>
        <p:spPr>
          <a:xfrm>
            <a:off x="765720" y="2424060"/>
            <a:ext cx="752700" cy="462900"/>
          </a:xfrm>
          <a:prstGeom prst="bentConnector3">
            <a:avLst>
              <a:gd fmla="val 50051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7" name="Google Shape;1677;p48"/>
          <p:cNvCxnSpPr>
            <a:stCxn id="1670" idx="3"/>
            <a:endCxn id="1669" idx="1"/>
          </p:cNvCxnSpPr>
          <p:nvPr/>
        </p:nvCxnSpPr>
        <p:spPr>
          <a:xfrm flipH="1" rot="10800000">
            <a:off x="2148120" y="1762320"/>
            <a:ext cx="645900" cy="82500"/>
          </a:xfrm>
          <a:prstGeom prst="bentConnector3">
            <a:avLst>
              <a:gd fmla="val 50023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8" name="Google Shape;1678;p48"/>
          <p:cNvSpPr/>
          <p:nvPr/>
        </p:nvSpPr>
        <p:spPr>
          <a:xfrm>
            <a:off x="2672640" y="2062440"/>
            <a:ext cx="9399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my_file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9" name="Google Shape;1679;p48"/>
          <p:cNvCxnSpPr>
            <a:stCxn id="1671" idx="3"/>
          </p:cNvCxnSpPr>
          <p:nvPr/>
        </p:nvCxnSpPr>
        <p:spPr>
          <a:xfrm>
            <a:off x="2148120" y="2887020"/>
            <a:ext cx="645000" cy="70200"/>
          </a:xfrm>
          <a:prstGeom prst="bentConnector3">
            <a:avLst>
              <a:gd fmla="val 50036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0" name="Google Shape;1680;p48"/>
          <p:cNvSpPr/>
          <p:nvPr/>
        </p:nvSpPr>
        <p:spPr>
          <a:xfrm>
            <a:off x="2621880" y="3229200"/>
            <a:ext cx="10483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cbw_file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48"/>
          <p:cNvSpPr/>
          <p:nvPr/>
        </p:nvSpPr>
        <p:spPr>
          <a:xfrm>
            <a:off x="3678120" y="1237680"/>
            <a:ext cx="5403240" cy="7462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[ Amislove @ ativ9 ~]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ln -s ../CBW/my_file cbw_file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48"/>
          <p:cNvSpPr/>
          <p:nvPr/>
        </p:nvSpPr>
        <p:spPr>
          <a:xfrm>
            <a:off x="113400" y="5222520"/>
            <a:ext cx="606600" cy="737640"/>
          </a:xfrm>
          <a:prstGeom prst="rect">
            <a:avLst/>
          </a:prstGeom>
          <a:solidFill>
            <a:srgbClr val="17365D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SB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3" name="Google Shape;1683;p48"/>
          <p:cNvGrpSpPr/>
          <p:nvPr/>
        </p:nvGrpSpPr>
        <p:grpSpPr>
          <a:xfrm>
            <a:off x="735840" y="4515840"/>
            <a:ext cx="8299800" cy="1642680"/>
            <a:chOff x="735840" y="4515840"/>
            <a:chExt cx="8299800" cy="1642680"/>
          </a:xfrm>
        </p:grpSpPr>
        <p:sp>
          <p:nvSpPr>
            <p:cNvPr id="1684" name="Google Shape;1684;p48"/>
            <p:cNvSpPr/>
            <p:nvPr/>
          </p:nvSpPr>
          <p:spPr>
            <a:xfrm>
              <a:off x="735840" y="52236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8"/>
            <p:cNvSpPr/>
            <p:nvPr/>
          </p:nvSpPr>
          <p:spPr>
            <a:xfrm>
              <a:off x="983160" y="5223600"/>
              <a:ext cx="231480" cy="368280"/>
            </a:xfrm>
            <a:prstGeom prst="rect">
              <a:avLst/>
            </a:prstGeom>
            <a:solidFill>
              <a:srgbClr val="C5D8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8"/>
            <p:cNvSpPr/>
            <p:nvPr/>
          </p:nvSpPr>
          <p:spPr>
            <a:xfrm>
              <a:off x="1230120" y="52236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8"/>
            <p:cNvSpPr/>
            <p:nvPr/>
          </p:nvSpPr>
          <p:spPr>
            <a:xfrm>
              <a:off x="1477440" y="52236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8"/>
            <p:cNvSpPr/>
            <p:nvPr/>
          </p:nvSpPr>
          <p:spPr>
            <a:xfrm>
              <a:off x="735840" y="559224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8"/>
            <p:cNvSpPr/>
            <p:nvPr/>
          </p:nvSpPr>
          <p:spPr>
            <a:xfrm>
              <a:off x="983160" y="559224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8"/>
            <p:cNvSpPr/>
            <p:nvPr/>
          </p:nvSpPr>
          <p:spPr>
            <a:xfrm>
              <a:off x="1230120" y="559224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8"/>
            <p:cNvSpPr/>
            <p:nvPr/>
          </p:nvSpPr>
          <p:spPr>
            <a:xfrm>
              <a:off x="1477440" y="559224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48"/>
            <p:cNvSpPr/>
            <p:nvPr/>
          </p:nvSpPr>
          <p:spPr>
            <a:xfrm>
              <a:off x="1773000" y="52236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48"/>
            <p:cNvSpPr/>
            <p:nvPr/>
          </p:nvSpPr>
          <p:spPr>
            <a:xfrm>
              <a:off x="2020320" y="52236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8"/>
            <p:cNvSpPr/>
            <p:nvPr/>
          </p:nvSpPr>
          <p:spPr>
            <a:xfrm>
              <a:off x="2267280" y="52236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8"/>
            <p:cNvSpPr/>
            <p:nvPr/>
          </p:nvSpPr>
          <p:spPr>
            <a:xfrm>
              <a:off x="2514600" y="52236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8"/>
            <p:cNvSpPr/>
            <p:nvPr/>
          </p:nvSpPr>
          <p:spPr>
            <a:xfrm>
              <a:off x="1773000" y="559224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48"/>
            <p:cNvSpPr/>
            <p:nvPr/>
          </p:nvSpPr>
          <p:spPr>
            <a:xfrm>
              <a:off x="2020320" y="559224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48"/>
            <p:cNvSpPr/>
            <p:nvPr/>
          </p:nvSpPr>
          <p:spPr>
            <a:xfrm>
              <a:off x="2267280" y="559224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48"/>
            <p:cNvSpPr/>
            <p:nvPr/>
          </p:nvSpPr>
          <p:spPr>
            <a:xfrm>
              <a:off x="2514600" y="559224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2803320" y="52236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48"/>
            <p:cNvSpPr/>
            <p:nvPr/>
          </p:nvSpPr>
          <p:spPr>
            <a:xfrm>
              <a:off x="3317400" y="52236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8"/>
            <p:cNvSpPr/>
            <p:nvPr/>
          </p:nvSpPr>
          <p:spPr>
            <a:xfrm>
              <a:off x="3831480" y="52236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4345560" y="52236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48"/>
            <p:cNvSpPr/>
            <p:nvPr/>
          </p:nvSpPr>
          <p:spPr>
            <a:xfrm>
              <a:off x="2803320" y="559224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48"/>
            <p:cNvSpPr/>
            <p:nvPr/>
          </p:nvSpPr>
          <p:spPr>
            <a:xfrm>
              <a:off x="3317400" y="559224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48"/>
            <p:cNvSpPr/>
            <p:nvPr/>
          </p:nvSpPr>
          <p:spPr>
            <a:xfrm>
              <a:off x="3831480" y="559224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48"/>
            <p:cNvSpPr/>
            <p:nvPr/>
          </p:nvSpPr>
          <p:spPr>
            <a:xfrm>
              <a:off x="4345560" y="559224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8"/>
            <p:cNvSpPr/>
            <p:nvPr/>
          </p:nvSpPr>
          <p:spPr>
            <a:xfrm>
              <a:off x="4918680" y="52236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5432760" y="52236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8"/>
            <p:cNvSpPr/>
            <p:nvPr/>
          </p:nvSpPr>
          <p:spPr>
            <a:xfrm>
              <a:off x="5946840" y="52236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48"/>
            <p:cNvSpPr/>
            <p:nvPr/>
          </p:nvSpPr>
          <p:spPr>
            <a:xfrm>
              <a:off x="6460920" y="52236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48"/>
            <p:cNvSpPr/>
            <p:nvPr/>
          </p:nvSpPr>
          <p:spPr>
            <a:xfrm>
              <a:off x="6975000" y="52236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48"/>
            <p:cNvSpPr/>
            <p:nvPr/>
          </p:nvSpPr>
          <p:spPr>
            <a:xfrm>
              <a:off x="7493760" y="52236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48"/>
            <p:cNvSpPr/>
            <p:nvPr/>
          </p:nvSpPr>
          <p:spPr>
            <a:xfrm>
              <a:off x="8007840" y="52236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48"/>
            <p:cNvSpPr/>
            <p:nvPr/>
          </p:nvSpPr>
          <p:spPr>
            <a:xfrm>
              <a:off x="8521920" y="52236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48"/>
            <p:cNvSpPr/>
            <p:nvPr/>
          </p:nvSpPr>
          <p:spPr>
            <a:xfrm>
              <a:off x="763560" y="451584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48"/>
            <p:cNvSpPr/>
            <p:nvPr/>
          </p:nvSpPr>
          <p:spPr>
            <a:xfrm>
              <a:off x="1812240" y="451584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48"/>
            <p:cNvSpPr/>
            <p:nvPr/>
          </p:nvSpPr>
          <p:spPr>
            <a:xfrm>
              <a:off x="3388680" y="466956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48"/>
            <p:cNvSpPr/>
            <p:nvPr/>
          </p:nvSpPr>
          <p:spPr>
            <a:xfrm>
              <a:off x="6030720" y="466956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3" name="Google Shape;1713;p48"/>
            <p:cNvCxnSpPr/>
            <p:nvPr/>
          </p:nvCxnSpPr>
          <p:spPr>
            <a:xfrm>
              <a:off x="1745640" y="456156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4" name="Google Shape;1714;p48"/>
            <p:cNvCxnSpPr/>
            <p:nvPr/>
          </p:nvCxnSpPr>
          <p:spPr>
            <a:xfrm>
              <a:off x="2773800" y="456156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5" name="Google Shape;1715;p48"/>
            <p:cNvCxnSpPr/>
            <p:nvPr/>
          </p:nvCxnSpPr>
          <p:spPr>
            <a:xfrm>
              <a:off x="4887000" y="456156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16" name="Google Shape;1716;p48"/>
          <p:cNvSpPr/>
          <p:nvPr/>
        </p:nvSpPr>
        <p:spPr>
          <a:xfrm>
            <a:off x="1781280" y="521964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Pictures\soft-scraps icons\Folder-01.png" id="1717" name="Google Shape;171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4920" y="541476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718" name="Google Shape;171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9000" y="541476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719" name="Google Shape;171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1000" y="5414760"/>
            <a:ext cx="381600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720" name="Google Shape;1720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9040" y="5417640"/>
            <a:ext cx="375840" cy="37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48"/>
          <p:cNvSpPr/>
          <p:nvPr/>
        </p:nvSpPr>
        <p:spPr>
          <a:xfrm>
            <a:off x="741960" y="521928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48"/>
          <p:cNvSpPr/>
          <p:nvPr/>
        </p:nvSpPr>
        <p:spPr>
          <a:xfrm>
            <a:off x="983160" y="521964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48"/>
          <p:cNvSpPr/>
          <p:nvPr/>
        </p:nvSpPr>
        <p:spPr>
          <a:xfrm>
            <a:off x="1229040" y="522324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p48"/>
          <p:cNvSpPr/>
          <p:nvPr/>
        </p:nvSpPr>
        <p:spPr>
          <a:xfrm>
            <a:off x="1470600" y="521676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48"/>
          <p:cNvSpPr/>
          <p:nvPr/>
        </p:nvSpPr>
        <p:spPr>
          <a:xfrm>
            <a:off x="2021760" y="521676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48"/>
          <p:cNvSpPr/>
          <p:nvPr/>
        </p:nvSpPr>
        <p:spPr>
          <a:xfrm>
            <a:off x="2265840" y="522216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48"/>
          <p:cNvSpPr/>
          <p:nvPr/>
        </p:nvSpPr>
        <p:spPr>
          <a:xfrm>
            <a:off x="2506320" y="521928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p48"/>
          <p:cNvSpPr/>
          <p:nvPr/>
        </p:nvSpPr>
        <p:spPr>
          <a:xfrm>
            <a:off x="2806920" y="521676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48"/>
          <p:cNvSpPr/>
          <p:nvPr/>
        </p:nvSpPr>
        <p:spPr>
          <a:xfrm>
            <a:off x="3317400" y="521928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Google Shape;1729;p48"/>
          <p:cNvSpPr/>
          <p:nvPr/>
        </p:nvSpPr>
        <p:spPr>
          <a:xfrm>
            <a:off x="3835080" y="521964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48"/>
          <p:cNvSpPr/>
          <p:nvPr/>
        </p:nvSpPr>
        <p:spPr>
          <a:xfrm>
            <a:off x="4345560" y="522216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Google Shape;1731;p48"/>
          <p:cNvSpPr/>
          <p:nvPr/>
        </p:nvSpPr>
        <p:spPr>
          <a:xfrm>
            <a:off x="3785040" y="2140200"/>
            <a:ext cx="5250600" cy="153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44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Calibri"/>
              <a:buAutoNum type="arabicPeriod"/>
            </a:pPr>
            <a:r>
              <a:rPr b="0" i="0" lang="en-US" sz="2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 arquivo de ligação leve</a:t>
            </a:r>
            <a:endParaRPr b="0" i="0" sz="29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Calibri"/>
              <a:buAutoNum type="arabicPeriod"/>
            </a:pPr>
            <a:r>
              <a:rPr b="0" i="0" lang="en-US" sz="2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Adicioná-lo ao diretório atual</a:t>
            </a:r>
            <a:endParaRPr b="0" i="0" sz="29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48"/>
          <p:cNvSpPr/>
          <p:nvPr/>
        </p:nvSpPr>
        <p:spPr>
          <a:xfrm rot="1969200">
            <a:off x="5792760" y="4751280"/>
            <a:ext cx="491040" cy="64116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3" name="Google Shape;1733;p48"/>
          <p:cNvGrpSpPr/>
          <p:nvPr/>
        </p:nvGrpSpPr>
        <p:grpSpPr>
          <a:xfrm>
            <a:off x="2792880" y="2590560"/>
            <a:ext cx="732240" cy="732240"/>
            <a:chOff x="2792880" y="2590560"/>
            <a:chExt cx="732240" cy="732240"/>
          </a:xfrm>
        </p:grpSpPr>
        <p:pic>
          <p:nvPicPr>
            <p:cNvPr descr="D:\Pictures\soft-scraps icons\Document Blank-01.png" id="1734" name="Google Shape;1734;p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92880" y="2590560"/>
              <a:ext cx="732240" cy="732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Classes\5600\assets\Small-arrow-desktop-shortcut-1128093702.png" id="1735" name="Google Shape;1735;p48"/>
            <p:cNvPicPr preferRelativeResize="0"/>
            <p:nvPr/>
          </p:nvPicPr>
          <p:blipFill rotWithShape="1">
            <a:blip r:embed="rId8">
              <a:alphaModFix/>
            </a:blip>
            <a:srcRect b="1317" l="0" r="80308" t="79001"/>
            <a:stretch/>
          </p:blipFill>
          <p:spPr>
            <a:xfrm>
              <a:off x="2908800" y="2745000"/>
              <a:ext cx="500040" cy="500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6" name="Google Shape;1736;p48"/>
          <p:cNvGrpSpPr/>
          <p:nvPr/>
        </p:nvGrpSpPr>
        <p:grpSpPr>
          <a:xfrm>
            <a:off x="7022880" y="5401080"/>
            <a:ext cx="432000" cy="432000"/>
            <a:chOff x="7022880" y="5401080"/>
            <a:chExt cx="432000" cy="432000"/>
          </a:xfrm>
        </p:grpSpPr>
        <p:pic>
          <p:nvPicPr>
            <p:cNvPr descr="D:\Pictures\soft-scraps icons\Document Blank-01.png" id="1737" name="Google Shape;1737;p4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022880" y="5401080"/>
              <a:ext cx="432000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Classes\5600\assets\Small-arrow-desktop-shortcut-1128093702.png" id="1738" name="Google Shape;1738;p48"/>
            <p:cNvPicPr preferRelativeResize="0"/>
            <p:nvPr/>
          </p:nvPicPr>
          <p:blipFill rotWithShape="1">
            <a:blip r:embed="rId8">
              <a:alphaModFix/>
            </a:blip>
            <a:srcRect b="1317" l="0" r="80308" t="79001"/>
            <a:stretch/>
          </p:blipFill>
          <p:spPr>
            <a:xfrm>
              <a:off x="7091280" y="5492520"/>
              <a:ext cx="294840" cy="294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9" name="Google Shape;1739;p48"/>
          <p:cNvSpPr/>
          <p:nvPr/>
        </p:nvSpPr>
        <p:spPr>
          <a:xfrm>
            <a:off x="2809800" y="558864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Google Shape;1740;p48"/>
          <p:cNvSpPr/>
          <p:nvPr/>
        </p:nvSpPr>
        <p:spPr>
          <a:xfrm>
            <a:off x="1778040" y="559116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48"/>
          <p:cNvSpPr/>
          <p:nvPr/>
        </p:nvSpPr>
        <p:spPr>
          <a:xfrm>
            <a:off x="743040" y="559008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2" name="Google Shape;1742;p48"/>
          <p:cNvCxnSpPr>
            <a:stCxn id="1739" idx="2"/>
            <a:endCxn id="1705" idx="2"/>
          </p:cNvCxnSpPr>
          <p:nvPr/>
        </p:nvCxnSpPr>
        <p:spPr>
          <a:xfrm flipH="1" rot="-5400000">
            <a:off x="5147610" y="3875970"/>
            <a:ext cx="3300" cy="4165200"/>
          </a:xfrm>
          <a:prstGeom prst="bentConnector3">
            <a:avLst>
              <a:gd fmla="val 11946060" name="adj1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49"/>
          <p:cNvSpPr txBox="1"/>
          <p:nvPr>
            <p:ph idx="4294967295" type="title"/>
          </p:nvPr>
        </p:nvSpPr>
        <p:spPr>
          <a:xfrm>
            <a:off x="457200" y="0"/>
            <a:ext cx="8229240" cy="83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ext: Vantagens e Desvantagens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2" name="Google Shape;1752;p49"/>
          <p:cNvSpPr txBox="1"/>
          <p:nvPr>
            <p:ph idx="4294967295" type="body"/>
          </p:nvPr>
        </p:nvSpPr>
        <p:spPr>
          <a:xfrm>
            <a:off x="262800" y="893880"/>
            <a:ext cx="8679600" cy="546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usa I-nodes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as funcionalidades típicas de um SA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e Hard links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performance (menos seeking) do que FAT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Desvantagens: localidade de referência ruim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é otimizado para arquivos de um certo tamanho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entanto, não é otimizado para HDDs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inodes e dados associados estão muito distantes no disco!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3" name="Google Shape;1753;p4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4" name="Google Shape;1754;p49"/>
          <p:cNvSpPr/>
          <p:nvPr/>
        </p:nvSpPr>
        <p:spPr>
          <a:xfrm>
            <a:off x="113400" y="6080040"/>
            <a:ext cx="606600" cy="590400"/>
          </a:xfrm>
          <a:prstGeom prst="rect">
            <a:avLst/>
          </a:prstGeom>
          <a:solidFill>
            <a:srgbClr val="17365D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SB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5" name="Google Shape;1755;p49"/>
          <p:cNvGrpSpPr/>
          <p:nvPr/>
        </p:nvGrpSpPr>
        <p:grpSpPr>
          <a:xfrm>
            <a:off x="735840" y="5396040"/>
            <a:ext cx="8299800" cy="1445040"/>
            <a:chOff x="735840" y="5396040"/>
            <a:chExt cx="8299800" cy="1445040"/>
          </a:xfrm>
        </p:grpSpPr>
        <p:sp>
          <p:nvSpPr>
            <p:cNvPr id="1756" name="Google Shape;1756;p49"/>
            <p:cNvSpPr/>
            <p:nvPr/>
          </p:nvSpPr>
          <p:spPr>
            <a:xfrm>
              <a:off x="735840" y="6072840"/>
              <a:ext cx="231480" cy="3024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983160" y="6072840"/>
              <a:ext cx="231480" cy="302400"/>
            </a:xfrm>
            <a:prstGeom prst="rect">
              <a:avLst/>
            </a:prstGeom>
            <a:solidFill>
              <a:srgbClr val="C5D8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1230120" y="6072840"/>
              <a:ext cx="231480" cy="3024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1477440" y="6072840"/>
              <a:ext cx="231480" cy="3024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735840" y="6375600"/>
              <a:ext cx="231480" cy="3024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983160" y="6375600"/>
              <a:ext cx="231480" cy="3024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1230120" y="6375600"/>
              <a:ext cx="231480" cy="3024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1477440" y="6375600"/>
              <a:ext cx="231480" cy="3024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1773000" y="6072840"/>
              <a:ext cx="231480" cy="30240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2020320" y="6072840"/>
              <a:ext cx="231480" cy="30240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2267280" y="6072840"/>
              <a:ext cx="231480" cy="30240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2514600" y="6072840"/>
              <a:ext cx="231480" cy="30240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1773000" y="6375600"/>
              <a:ext cx="231480" cy="30240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2020320" y="6375600"/>
              <a:ext cx="231480" cy="30240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2267280" y="6375600"/>
              <a:ext cx="231480" cy="30240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2514600" y="6375600"/>
              <a:ext cx="231480" cy="30240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2803320" y="6072840"/>
              <a:ext cx="513720" cy="30240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3317400" y="6072840"/>
              <a:ext cx="513720" cy="30240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3831480" y="6072840"/>
              <a:ext cx="513720" cy="30240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4345560" y="6072840"/>
              <a:ext cx="513720" cy="30240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2803320" y="6375600"/>
              <a:ext cx="513720" cy="30240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3317400" y="6375600"/>
              <a:ext cx="513720" cy="30240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3831480" y="6375600"/>
              <a:ext cx="513720" cy="30240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4345560" y="6375600"/>
              <a:ext cx="513720" cy="30240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4918680" y="6072840"/>
              <a:ext cx="513720" cy="6051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5432760" y="6072840"/>
              <a:ext cx="513720" cy="6051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5946840" y="6072840"/>
              <a:ext cx="513720" cy="6051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6460920" y="6072840"/>
              <a:ext cx="513720" cy="6051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6975000" y="6072840"/>
              <a:ext cx="513720" cy="6051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7493760" y="6072840"/>
              <a:ext cx="513720" cy="6051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8007840" y="6072840"/>
              <a:ext cx="513720" cy="6051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8521920" y="6072840"/>
              <a:ext cx="513720" cy="6051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763560" y="539604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1812240" y="539604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388680" y="561780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6030720" y="561780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2" name="Google Shape;1792;p49"/>
            <p:cNvCxnSpPr/>
            <p:nvPr/>
          </p:nvCxnSpPr>
          <p:spPr>
            <a:xfrm>
              <a:off x="1745640" y="5528880"/>
              <a:ext cx="360" cy="13122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3" name="Google Shape;1793;p49"/>
            <p:cNvCxnSpPr/>
            <p:nvPr/>
          </p:nvCxnSpPr>
          <p:spPr>
            <a:xfrm>
              <a:off x="2773800" y="5528880"/>
              <a:ext cx="360" cy="13122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4" name="Google Shape;1794;p49"/>
            <p:cNvCxnSpPr/>
            <p:nvPr/>
          </p:nvCxnSpPr>
          <p:spPr>
            <a:xfrm>
              <a:off x="4887000" y="5528880"/>
              <a:ext cx="360" cy="131220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D:\Pictures\soft-scraps icons\Document Text-01.png" id="1795" name="Google Shape;179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0680" y="6180480"/>
            <a:ext cx="375840" cy="37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49"/>
          <p:cNvSpPr/>
          <p:nvPr/>
        </p:nvSpPr>
        <p:spPr>
          <a:xfrm>
            <a:off x="2800080" y="6086520"/>
            <a:ext cx="513720" cy="2750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49"/>
          <p:cNvSpPr/>
          <p:nvPr/>
        </p:nvSpPr>
        <p:spPr>
          <a:xfrm>
            <a:off x="2954880" y="5186160"/>
            <a:ext cx="6012000" cy="83232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Partições Estendidas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"/>
          <p:cNvSpPr txBox="1"/>
          <p:nvPr>
            <p:ph idx="4294967295" type="body"/>
          </p:nvPr>
        </p:nvSpPr>
        <p:spPr>
          <a:xfrm>
            <a:off x="238680" y="1153080"/>
            <a:ext cx="8679600" cy="135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6865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alguns casos é necessário ter + que 4 partições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Modernos SOs tem suporte a partições estendidas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5"/>
          <p:cNvSpPr/>
          <p:nvPr/>
        </p:nvSpPr>
        <p:spPr>
          <a:xfrm>
            <a:off x="741240" y="3673800"/>
            <a:ext cx="8065440" cy="80496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"/>
          <p:cNvSpPr/>
          <p:nvPr/>
        </p:nvSpPr>
        <p:spPr>
          <a:xfrm>
            <a:off x="1389240" y="3673800"/>
            <a:ext cx="1487160" cy="80496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partição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(Ext3)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"/>
          <p:cNvSpPr/>
          <p:nvPr/>
        </p:nvSpPr>
        <p:spPr>
          <a:xfrm>
            <a:off x="2876760" y="3673800"/>
            <a:ext cx="1184760" cy="80496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partição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(swap)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"/>
          <p:cNvSpPr/>
          <p:nvPr/>
        </p:nvSpPr>
        <p:spPr>
          <a:xfrm>
            <a:off x="4194000" y="3673800"/>
            <a:ext cx="3278520" cy="80496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partição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(Partição estendida)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"/>
          <p:cNvSpPr/>
          <p:nvPr/>
        </p:nvSpPr>
        <p:spPr>
          <a:xfrm>
            <a:off x="4084560" y="3672000"/>
            <a:ext cx="1333800" cy="80496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partição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(FAT32)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"/>
          <p:cNvSpPr/>
          <p:nvPr/>
        </p:nvSpPr>
        <p:spPr>
          <a:xfrm rot="-5400000">
            <a:off x="24480" y="3883320"/>
            <a:ext cx="9115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"/>
          <p:cNvSpPr/>
          <p:nvPr/>
        </p:nvSpPr>
        <p:spPr>
          <a:xfrm>
            <a:off x="6261120" y="3673800"/>
            <a:ext cx="1349640" cy="80496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Volume lógico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(NTFS)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"/>
          <p:cNvSpPr/>
          <p:nvPr/>
        </p:nvSpPr>
        <p:spPr>
          <a:xfrm>
            <a:off x="7611120" y="3673800"/>
            <a:ext cx="1184760" cy="80496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Volume lógico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(NTFS)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"/>
          <p:cNvSpPr/>
          <p:nvPr/>
        </p:nvSpPr>
        <p:spPr>
          <a:xfrm>
            <a:off x="238680" y="4701960"/>
            <a:ext cx="8679600" cy="212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Partições estendidas podem utilizar formatos de tabela de partição específica do SO (meta-dados)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outros SOs podem não ser capazes de ler as partições lógicas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5"/>
          <p:cNvCxnSpPr>
            <a:stCxn id="340" idx="0"/>
            <a:endCxn id="331" idx="0"/>
          </p:cNvCxnSpPr>
          <p:nvPr/>
        </p:nvCxnSpPr>
        <p:spPr>
          <a:xfrm flipH="1" rot="-5400000">
            <a:off x="1598790" y="3140250"/>
            <a:ext cx="600" cy="1067700"/>
          </a:xfrm>
          <a:prstGeom prst="bentConnector3">
            <a:avLst>
              <a:gd fmla="val 49950000" name="adj1"/>
            </a:avLst>
          </a:prstGeom>
          <a:noFill/>
          <a:ln cap="flat" cmpd="sng" w="57150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p5"/>
          <p:cNvCxnSpPr>
            <a:stCxn id="340" idx="0"/>
            <a:endCxn id="332" idx="0"/>
          </p:cNvCxnSpPr>
          <p:nvPr/>
        </p:nvCxnSpPr>
        <p:spPr>
          <a:xfrm flipH="1" rot="-5400000">
            <a:off x="2266890" y="2472150"/>
            <a:ext cx="600" cy="2403900"/>
          </a:xfrm>
          <a:prstGeom prst="bentConnector3">
            <a:avLst>
              <a:gd fmla="val 67230000" name="adj1"/>
            </a:avLst>
          </a:prstGeom>
          <a:noFill/>
          <a:ln cap="flat" cmpd="sng" w="57150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p5"/>
          <p:cNvSpPr/>
          <p:nvPr/>
        </p:nvSpPr>
        <p:spPr>
          <a:xfrm rot="5400000">
            <a:off x="6889680" y="1876680"/>
            <a:ext cx="368640" cy="32785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p5"/>
          <p:cNvCxnSpPr>
            <a:stCxn id="340" idx="0"/>
            <a:endCxn id="342" idx="1"/>
          </p:cNvCxnSpPr>
          <p:nvPr/>
        </p:nvCxnSpPr>
        <p:spPr>
          <a:xfrm rot="-5400000">
            <a:off x="3898440" y="498300"/>
            <a:ext cx="342300" cy="6008700"/>
          </a:xfrm>
          <a:prstGeom prst="bentConnector3">
            <a:avLst>
              <a:gd fmla="val 151289" name="adj1"/>
            </a:avLst>
          </a:prstGeom>
          <a:noFill/>
          <a:ln cap="flat" cmpd="sng" w="57150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p5"/>
          <p:cNvCxnSpPr>
            <a:stCxn id="340" idx="0"/>
            <a:endCxn id="334" idx="0"/>
          </p:cNvCxnSpPr>
          <p:nvPr/>
        </p:nvCxnSpPr>
        <p:spPr>
          <a:xfrm rot="-5400000">
            <a:off x="2907390" y="1829850"/>
            <a:ext cx="1800" cy="3686100"/>
          </a:xfrm>
          <a:prstGeom prst="bentConnector3">
            <a:avLst>
              <a:gd fmla="val 12508000" name="adj1"/>
            </a:avLst>
          </a:prstGeom>
          <a:noFill/>
          <a:ln cap="flat" cmpd="sng" w="57150">
            <a:solidFill>
              <a:srgbClr val="4A7E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p5"/>
          <p:cNvSpPr/>
          <p:nvPr/>
        </p:nvSpPr>
        <p:spPr>
          <a:xfrm>
            <a:off x="741240" y="3673800"/>
            <a:ext cx="648000" cy="80496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MBR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5"/>
          <p:cNvCxnSpPr>
            <a:stCxn id="346" idx="0"/>
            <a:endCxn id="336" idx="0"/>
          </p:cNvCxnSpPr>
          <p:nvPr/>
        </p:nvCxnSpPr>
        <p:spPr>
          <a:xfrm rot="-5400000">
            <a:off x="6376920" y="3121380"/>
            <a:ext cx="6600" cy="1111200"/>
          </a:xfrm>
          <a:prstGeom prst="bentConnector3">
            <a:avLst>
              <a:gd fmla="val 3832121" name="adj1"/>
            </a:avLst>
          </a:prstGeom>
          <a:noFill/>
          <a:ln cap="flat" cmpd="sng" w="38100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7" name="Google Shape;347;p5"/>
          <p:cNvCxnSpPr>
            <a:stCxn id="346" idx="0"/>
            <a:endCxn id="337" idx="0"/>
          </p:cNvCxnSpPr>
          <p:nvPr/>
        </p:nvCxnSpPr>
        <p:spPr>
          <a:xfrm rot="-5400000">
            <a:off x="7010820" y="2487480"/>
            <a:ext cx="6600" cy="2379000"/>
          </a:xfrm>
          <a:prstGeom prst="bentConnector3">
            <a:avLst>
              <a:gd fmla="val 3834848" name="adj1"/>
            </a:avLst>
          </a:prstGeom>
          <a:noFill/>
          <a:ln cap="flat" cmpd="sng" w="38100">
            <a:solidFill>
              <a:srgbClr val="F7964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6" name="Google Shape;346;p5"/>
          <p:cNvSpPr/>
          <p:nvPr/>
        </p:nvSpPr>
        <p:spPr>
          <a:xfrm>
            <a:off x="5401440" y="3680280"/>
            <a:ext cx="846360" cy="798480"/>
          </a:xfrm>
          <a:prstGeom prst="rect">
            <a:avLst/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Part. 4</a:t>
            </a:r>
            <a:b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0"/>
          <p:cNvSpPr txBox="1"/>
          <p:nvPr>
            <p:ph idx="4294967295" type="body"/>
          </p:nvPr>
        </p:nvSpPr>
        <p:spPr>
          <a:xfrm>
            <a:off x="457200" y="783720"/>
            <a:ext cx="8229240" cy="581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Partições e montagem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básico (FAT)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inodes e blocos (ext)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Grupos de blocos (ext2)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Journaling (ext3)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Extensões e Árvores-B (ext4)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baseados em Log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p5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51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estamos até então…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51"/>
          <p:cNvSpPr txBox="1"/>
          <p:nvPr>
            <p:ph idx="4294967295" type="body"/>
          </p:nvPr>
        </p:nvSpPr>
        <p:spPr>
          <a:xfrm>
            <a:off x="238680" y="1153080"/>
            <a:ext cx="8679600" cy="55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6865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ponto saímos da FAT para o EXT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I-nodes são árvores debalanceadas de blocos de dados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Otimizado para o caso comum: pequenos arquivos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 ext tem fraca localidade de referência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I-nodes estão longe dos seus dados correspondentes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vai resultar em longa busca pelo disco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 ext é propenso a fragmentação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escolhe os primeiros blocos disponíveis para novos dados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tentativa é feita para manter os blocos de um arquivo contíguo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5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52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File System (FFS)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6" name="Google Shape;1816;p52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5303" lnSpcReduction="10000"/>
          </a:bodyPr>
          <a:lstStyle/>
          <a:p>
            <a:pPr indent="-343124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FFS desenvolvido em Berkeley em 1984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Primeira tentativa de um sistema de arquivos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disk aware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seja otimizado para desempenho em discos giratórios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Observação: os processos tendem a acessar os arquivos que estão nos mesmos diretórios (ou próximos)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localidade espacial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ideia-chave: colocar diretórios e seus arquivos em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grupos de cilindros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Introduzido no ext2, chamado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grupos de blocos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7" name="Google Shape;1817;p5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5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3" name="Google Shape;1823;p53"/>
          <p:cNvSpPr/>
          <p:nvPr/>
        </p:nvSpPr>
        <p:spPr>
          <a:xfrm>
            <a:off x="1133280" y="6028200"/>
            <a:ext cx="606600" cy="638280"/>
          </a:xfrm>
          <a:prstGeom prst="rect">
            <a:avLst/>
          </a:prstGeom>
          <a:solidFill>
            <a:srgbClr val="17365D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SB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4" name="Google Shape;1824;p53"/>
          <p:cNvGrpSpPr/>
          <p:nvPr/>
        </p:nvGrpSpPr>
        <p:grpSpPr>
          <a:xfrm>
            <a:off x="243720" y="3699720"/>
            <a:ext cx="8667000" cy="1648800"/>
            <a:chOff x="243720" y="3699720"/>
            <a:chExt cx="8667000" cy="1648800"/>
          </a:xfrm>
        </p:grpSpPr>
        <p:sp>
          <p:nvSpPr>
            <p:cNvPr id="1825" name="Google Shape;1825;p53"/>
            <p:cNvSpPr/>
            <p:nvPr/>
          </p:nvSpPr>
          <p:spPr>
            <a:xfrm>
              <a:off x="243720" y="3699720"/>
              <a:ext cx="8667000" cy="16488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6" name="Google Shape;1826;p53"/>
            <p:cNvGrpSpPr/>
            <p:nvPr/>
          </p:nvGrpSpPr>
          <p:grpSpPr>
            <a:xfrm>
              <a:off x="448560" y="3728520"/>
              <a:ext cx="8299800" cy="1445040"/>
              <a:chOff x="448560" y="3728520"/>
              <a:chExt cx="8299800" cy="1445040"/>
            </a:xfrm>
          </p:grpSpPr>
          <p:sp>
            <p:nvSpPr>
              <p:cNvPr id="1827" name="Google Shape;1827;p53"/>
              <p:cNvSpPr/>
              <p:nvPr/>
            </p:nvSpPr>
            <p:spPr>
              <a:xfrm>
                <a:off x="448560" y="4405320"/>
                <a:ext cx="231480" cy="302400"/>
              </a:xfrm>
              <a:prstGeom prst="rect">
                <a:avLst/>
              </a:prstGeom>
              <a:solidFill>
                <a:srgbClr val="DAE5F1"/>
              </a:solidFill>
              <a:ln cap="flat" cmpd="sng" w="25400">
                <a:solidFill>
                  <a:srgbClr val="3A5F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53"/>
              <p:cNvSpPr/>
              <p:nvPr/>
            </p:nvSpPr>
            <p:spPr>
              <a:xfrm>
                <a:off x="695880" y="4405320"/>
                <a:ext cx="231480" cy="302400"/>
              </a:xfrm>
              <a:prstGeom prst="rect">
                <a:avLst/>
              </a:prstGeom>
              <a:solidFill>
                <a:srgbClr val="C5D8F1"/>
              </a:solidFill>
              <a:ln cap="flat" cmpd="sng" w="25400">
                <a:solidFill>
                  <a:srgbClr val="3A5F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53"/>
              <p:cNvSpPr/>
              <p:nvPr/>
            </p:nvSpPr>
            <p:spPr>
              <a:xfrm>
                <a:off x="942840" y="4405320"/>
                <a:ext cx="231480" cy="302400"/>
              </a:xfrm>
              <a:prstGeom prst="rect">
                <a:avLst/>
              </a:prstGeom>
              <a:solidFill>
                <a:srgbClr val="DAE5F1"/>
              </a:solidFill>
              <a:ln cap="flat" cmpd="sng" w="25400">
                <a:solidFill>
                  <a:srgbClr val="3A5F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53"/>
              <p:cNvSpPr/>
              <p:nvPr/>
            </p:nvSpPr>
            <p:spPr>
              <a:xfrm>
                <a:off x="1190160" y="4405320"/>
                <a:ext cx="231480" cy="302400"/>
              </a:xfrm>
              <a:prstGeom prst="rect">
                <a:avLst/>
              </a:prstGeom>
              <a:solidFill>
                <a:srgbClr val="DAE5F1"/>
              </a:solidFill>
              <a:ln cap="flat" cmpd="sng" w="25400">
                <a:solidFill>
                  <a:srgbClr val="3A5F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53"/>
              <p:cNvSpPr/>
              <p:nvPr/>
            </p:nvSpPr>
            <p:spPr>
              <a:xfrm>
                <a:off x="448560" y="4708080"/>
                <a:ext cx="231480" cy="302400"/>
              </a:xfrm>
              <a:prstGeom prst="rect">
                <a:avLst/>
              </a:prstGeom>
              <a:solidFill>
                <a:srgbClr val="DAE5F1"/>
              </a:solidFill>
              <a:ln cap="flat" cmpd="sng" w="25400">
                <a:solidFill>
                  <a:srgbClr val="3A5F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53"/>
              <p:cNvSpPr/>
              <p:nvPr/>
            </p:nvSpPr>
            <p:spPr>
              <a:xfrm>
                <a:off x="695880" y="4708080"/>
                <a:ext cx="231480" cy="302400"/>
              </a:xfrm>
              <a:prstGeom prst="rect">
                <a:avLst/>
              </a:prstGeom>
              <a:solidFill>
                <a:srgbClr val="DAE5F1"/>
              </a:solidFill>
              <a:ln cap="flat" cmpd="sng" w="25400">
                <a:solidFill>
                  <a:srgbClr val="3A5F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53"/>
              <p:cNvSpPr/>
              <p:nvPr/>
            </p:nvSpPr>
            <p:spPr>
              <a:xfrm>
                <a:off x="942840" y="4708080"/>
                <a:ext cx="231480" cy="302400"/>
              </a:xfrm>
              <a:prstGeom prst="rect">
                <a:avLst/>
              </a:prstGeom>
              <a:solidFill>
                <a:srgbClr val="DAE5F1"/>
              </a:solidFill>
              <a:ln cap="flat" cmpd="sng" w="25400">
                <a:solidFill>
                  <a:srgbClr val="3A5F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53"/>
              <p:cNvSpPr/>
              <p:nvPr/>
            </p:nvSpPr>
            <p:spPr>
              <a:xfrm>
                <a:off x="1190160" y="4708080"/>
                <a:ext cx="231480" cy="302400"/>
              </a:xfrm>
              <a:prstGeom prst="rect">
                <a:avLst/>
              </a:prstGeom>
              <a:solidFill>
                <a:srgbClr val="DAE5F1"/>
              </a:solidFill>
              <a:ln cap="flat" cmpd="sng" w="25400">
                <a:solidFill>
                  <a:srgbClr val="3A5F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53"/>
              <p:cNvSpPr/>
              <p:nvPr/>
            </p:nvSpPr>
            <p:spPr>
              <a:xfrm>
                <a:off x="1485720" y="4405320"/>
                <a:ext cx="231480" cy="302400"/>
              </a:xfrm>
              <a:prstGeom prst="rect">
                <a:avLst/>
              </a:prstGeom>
              <a:solidFill>
                <a:srgbClr val="EAF1DD"/>
              </a:solidFill>
              <a:ln cap="flat" cmpd="sng" w="254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53"/>
              <p:cNvSpPr/>
              <p:nvPr/>
            </p:nvSpPr>
            <p:spPr>
              <a:xfrm>
                <a:off x="1733040" y="4405320"/>
                <a:ext cx="231480" cy="302400"/>
              </a:xfrm>
              <a:prstGeom prst="rect">
                <a:avLst/>
              </a:prstGeom>
              <a:solidFill>
                <a:srgbClr val="EAF1DD"/>
              </a:solidFill>
              <a:ln cap="flat" cmpd="sng" w="254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53"/>
              <p:cNvSpPr/>
              <p:nvPr/>
            </p:nvSpPr>
            <p:spPr>
              <a:xfrm>
                <a:off x="1980000" y="4405320"/>
                <a:ext cx="231480" cy="302400"/>
              </a:xfrm>
              <a:prstGeom prst="rect">
                <a:avLst/>
              </a:prstGeom>
              <a:solidFill>
                <a:srgbClr val="EAF1DD"/>
              </a:solidFill>
              <a:ln cap="flat" cmpd="sng" w="254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53"/>
              <p:cNvSpPr/>
              <p:nvPr/>
            </p:nvSpPr>
            <p:spPr>
              <a:xfrm>
                <a:off x="2227320" y="4405320"/>
                <a:ext cx="231480" cy="302400"/>
              </a:xfrm>
              <a:prstGeom prst="rect">
                <a:avLst/>
              </a:prstGeom>
              <a:solidFill>
                <a:srgbClr val="EAF1DD"/>
              </a:solidFill>
              <a:ln cap="flat" cmpd="sng" w="254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53"/>
              <p:cNvSpPr/>
              <p:nvPr/>
            </p:nvSpPr>
            <p:spPr>
              <a:xfrm>
                <a:off x="1485720" y="4708080"/>
                <a:ext cx="231480" cy="302400"/>
              </a:xfrm>
              <a:prstGeom prst="rect">
                <a:avLst/>
              </a:prstGeom>
              <a:solidFill>
                <a:srgbClr val="EAF1DD"/>
              </a:solidFill>
              <a:ln cap="flat" cmpd="sng" w="254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53"/>
              <p:cNvSpPr/>
              <p:nvPr/>
            </p:nvSpPr>
            <p:spPr>
              <a:xfrm>
                <a:off x="1733040" y="4708080"/>
                <a:ext cx="231480" cy="302400"/>
              </a:xfrm>
              <a:prstGeom prst="rect">
                <a:avLst/>
              </a:prstGeom>
              <a:solidFill>
                <a:srgbClr val="EAF1DD"/>
              </a:solidFill>
              <a:ln cap="flat" cmpd="sng" w="254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53"/>
              <p:cNvSpPr/>
              <p:nvPr/>
            </p:nvSpPr>
            <p:spPr>
              <a:xfrm>
                <a:off x="1980000" y="4708080"/>
                <a:ext cx="231480" cy="302400"/>
              </a:xfrm>
              <a:prstGeom prst="rect">
                <a:avLst/>
              </a:prstGeom>
              <a:solidFill>
                <a:srgbClr val="EAF1DD"/>
              </a:solidFill>
              <a:ln cap="flat" cmpd="sng" w="254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53"/>
              <p:cNvSpPr/>
              <p:nvPr/>
            </p:nvSpPr>
            <p:spPr>
              <a:xfrm>
                <a:off x="2227320" y="4708080"/>
                <a:ext cx="231480" cy="302400"/>
              </a:xfrm>
              <a:prstGeom prst="rect">
                <a:avLst/>
              </a:prstGeom>
              <a:solidFill>
                <a:srgbClr val="EAF1DD"/>
              </a:solidFill>
              <a:ln cap="flat" cmpd="sng" w="25400">
                <a:solidFill>
                  <a:srgbClr val="76923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53"/>
              <p:cNvSpPr/>
              <p:nvPr/>
            </p:nvSpPr>
            <p:spPr>
              <a:xfrm>
                <a:off x="2516040" y="4405320"/>
                <a:ext cx="513720" cy="302400"/>
              </a:xfrm>
              <a:prstGeom prst="rect">
                <a:avLst/>
              </a:prstGeom>
              <a:solidFill>
                <a:srgbClr val="8CB3E3"/>
              </a:solidFill>
              <a:ln cap="flat" cmpd="sng" w="25400">
                <a:solidFill>
                  <a:srgbClr val="17365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53"/>
              <p:cNvSpPr/>
              <p:nvPr/>
            </p:nvSpPr>
            <p:spPr>
              <a:xfrm>
                <a:off x="3030120" y="4405320"/>
                <a:ext cx="513720" cy="302400"/>
              </a:xfrm>
              <a:prstGeom prst="rect">
                <a:avLst/>
              </a:prstGeom>
              <a:solidFill>
                <a:srgbClr val="8CB3E3"/>
              </a:solidFill>
              <a:ln cap="flat" cmpd="sng" w="25400">
                <a:solidFill>
                  <a:srgbClr val="17365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53"/>
              <p:cNvSpPr/>
              <p:nvPr/>
            </p:nvSpPr>
            <p:spPr>
              <a:xfrm>
                <a:off x="3544200" y="4405320"/>
                <a:ext cx="513720" cy="302400"/>
              </a:xfrm>
              <a:prstGeom prst="rect">
                <a:avLst/>
              </a:prstGeom>
              <a:solidFill>
                <a:srgbClr val="8CB3E3"/>
              </a:solidFill>
              <a:ln cap="flat" cmpd="sng" w="25400">
                <a:solidFill>
                  <a:srgbClr val="17365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53"/>
              <p:cNvSpPr/>
              <p:nvPr/>
            </p:nvSpPr>
            <p:spPr>
              <a:xfrm>
                <a:off x="4058280" y="4405320"/>
                <a:ext cx="513720" cy="302400"/>
              </a:xfrm>
              <a:prstGeom prst="rect">
                <a:avLst/>
              </a:prstGeom>
              <a:solidFill>
                <a:srgbClr val="8CB3E3"/>
              </a:solidFill>
              <a:ln cap="flat" cmpd="sng" w="25400">
                <a:solidFill>
                  <a:srgbClr val="17365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53"/>
              <p:cNvSpPr/>
              <p:nvPr/>
            </p:nvSpPr>
            <p:spPr>
              <a:xfrm>
                <a:off x="2516040" y="4708080"/>
                <a:ext cx="513720" cy="302400"/>
              </a:xfrm>
              <a:prstGeom prst="rect">
                <a:avLst/>
              </a:prstGeom>
              <a:solidFill>
                <a:srgbClr val="8CB3E3"/>
              </a:solidFill>
              <a:ln cap="flat" cmpd="sng" w="25400">
                <a:solidFill>
                  <a:srgbClr val="17365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53"/>
              <p:cNvSpPr/>
              <p:nvPr/>
            </p:nvSpPr>
            <p:spPr>
              <a:xfrm>
                <a:off x="3030120" y="4708080"/>
                <a:ext cx="513720" cy="302400"/>
              </a:xfrm>
              <a:prstGeom prst="rect">
                <a:avLst/>
              </a:prstGeom>
              <a:solidFill>
                <a:srgbClr val="8CB3E3"/>
              </a:solidFill>
              <a:ln cap="flat" cmpd="sng" w="25400">
                <a:solidFill>
                  <a:srgbClr val="17365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53"/>
              <p:cNvSpPr/>
              <p:nvPr/>
            </p:nvSpPr>
            <p:spPr>
              <a:xfrm>
                <a:off x="3544200" y="4708080"/>
                <a:ext cx="513720" cy="302400"/>
              </a:xfrm>
              <a:prstGeom prst="rect">
                <a:avLst/>
              </a:prstGeom>
              <a:solidFill>
                <a:srgbClr val="8CB3E3"/>
              </a:solidFill>
              <a:ln cap="flat" cmpd="sng" w="25400">
                <a:solidFill>
                  <a:srgbClr val="17365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53"/>
              <p:cNvSpPr/>
              <p:nvPr/>
            </p:nvSpPr>
            <p:spPr>
              <a:xfrm>
                <a:off x="4058280" y="4708080"/>
                <a:ext cx="513720" cy="302400"/>
              </a:xfrm>
              <a:prstGeom prst="rect">
                <a:avLst/>
              </a:prstGeom>
              <a:solidFill>
                <a:srgbClr val="8CB3E3"/>
              </a:solidFill>
              <a:ln cap="flat" cmpd="sng" w="25400">
                <a:solidFill>
                  <a:srgbClr val="17365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53"/>
              <p:cNvSpPr/>
              <p:nvPr/>
            </p:nvSpPr>
            <p:spPr>
              <a:xfrm>
                <a:off x="4631760" y="4405320"/>
                <a:ext cx="513720" cy="60516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53"/>
              <p:cNvSpPr/>
              <p:nvPr/>
            </p:nvSpPr>
            <p:spPr>
              <a:xfrm>
                <a:off x="5145480" y="4405320"/>
                <a:ext cx="513720" cy="60516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53"/>
              <p:cNvSpPr/>
              <p:nvPr/>
            </p:nvSpPr>
            <p:spPr>
              <a:xfrm>
                <a:off x="5659560" y="4405320"/>
                <a:ext cx="513720" cy="60516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53"/>
              <p:cNvSpPr/>
              <p:nvPr/>
            </p:nvSpPr>
            <p:spPr>
              <a:xfrm>
                <a:off x="6173640" y="4405320"/>
                <a:ext cx="513720" cy="60516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53"/>
              <p:cNvSpPr/>
              <p:nvPr/>
            </p:nvSpPr>
            <p:spPr>
              <a:xfrm>
                <a:off x="6687720" y="4405320"/>
                <a:ext cx="513720" cy="60516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53"/>
              <p:cNvSpPr/>
              <p:nvPr/>
            </p:nvSpPr>
            <p:spPr>
              <a:xfrm>
                <a:off x="7206480" y="4405320"/>
                <a:ext cx="513720" cy="60516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53"/>
              <p:cNvSpPr/>
              <p:nvPr/>
            </p:nvSpPr>
            <p:spPr>
              <a:xfrm>
                <a:off x="7720560" y="4405320"/>
                <a:ext cx="513720" cy="60516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53"/>
              <p:cNvSpPr/>
              <p:nvPr/>
            </p:nvSpPr>
            <p:spPr>
              <a:xfrm>
                <a:off x="8234640" y="4405320"/>
                <a:ext cx="513720" cy="605160"/>
              </a:xfrm>
              <a:prstGeom prst="rect">
                <a:avLst/>
              </a:prstGeom>
              <a:solidFill>
                <a:srgbClr val="E5DFEC"/>
              </a:solidFill>
              <a:ln cap="flat" cmpd="sng" w="25400">
                <a:solidFill>
                  <a:srgbClr val="5F49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53"/>
              <p:cNvSpPr/>
              <p:nvPr/>
            </p:nvSpPr>
            <p:spPr>
              <a:xfrm>
                <a:off x="476280" y="3728520"/>
                <a:ext cx="938520" cy="699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inode</a:t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bitmap</a:t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53"/>
              <p:cNvSpPr/>
              <p:nvPr/>
            </p:nvSpPr>
            <p:spPr>
              <a:xfrm>
                <a:off x="1524960" y="3728520"/>
                <a:ext cx="938520" cy="699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Dados</a:t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bitmap</a:t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53"/>
              <p:cNvSpPr/>
              <p:nvPr/>
            </p:nvSpPr>
            <p:spPr>
              <a:xfrm>
                <a:off x="3059640" y="3950280"/>
                <a:ext cx="969120" cy="394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I-nodes</a:t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53"/>
              <p:cNvSpPr/>
              <p:nvPr/>
            </p:nvSpPr>
            <p:spPr>
              <a:xfrm>
                <a:off x="5743440" y="3950280"/>
                <a:ext cx="1886400" cy="394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Blocos de dados</a:t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63" name="Google Shape;1863;p53"/>
              <p:cNvCxnSpPr/>
              <p:nvPr/>
            </p:nvCxnSpPr>
            <p:spPr>
              <a:xfrm>
                <a:off x="1458360" y="3861360"/>
                <a:ext cx="360" cy="1312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4" name="Google Shape;1864;p53"/>
              <p:cNvCxnSpPr/>
              <p:nvPr/>
            </p:nvCxnSpPr>
            <p:spPr>
              <a:xfrm>
                <a:off x="2486520" y="3861360"/>
                <a:ext cx="360" cy="1312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5" name="Google Shape;1865;p53"/>
              <p:cNvCxnSpPr/>
              <p:nvPr/>
            </p:nvCxnSpPr>
            <p:spPr>
              <a:xfrm>
                <a:off x="4599720" y="3861360"/>
                <a:ext cx="360" cy="1312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866" name="Google Shape;1866;p53"/>
          <p:cNvSpPr/>
          <p:nvPr/>
        </p:nvSpPr>
        <p:spPr>
          <a:xfrm>
            <a:off x="1768680" y="6028200"/>
            <a:ext cx="1135440" cy="63828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Grupo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53"/>
          <p:cNvSpPr/>
          <p:nvPr/>
        </p:nvSpPr>
        <p:spPr>
          <a:xfrm>
            <a:off x="2900520" y="6028200"/>
            <a:ext cx="1135440" cy="63828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Grupo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53"/>
          <p:cNvSpPr/>
          <p:nvPr/>
        </p:nvSpPr>
        <p:spPr>
          <a:xfrm>
            <a:off x="4029840" y="6028200"/>
            <a:ext cx="1135440" cy="63828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Grupo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53"/>
          <p:cNvSpPr/>
          <p:nvPr/>
        </p:nvSpPr>
        <p:spPr>
          <a:xfrm>
            <a:off x="5165640" y="6028200"/>
            <a:ext cx="1135440" cy="63828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Grupo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53"/>
          <p:cNvSpPr/>
          <p:nvPr/>
        </p:nvSpPr>
        <p:spPr>
          <a:xfrm>
            <a:off x="6310440" y="6028200"/>
            <a:ext cx="1135440" cy="63828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Grupo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53"/>
          <p:cNvSpPr/>
          <p:nvPr/>
        </p:nvSpPr>
        <p:spPr>
          <a:xfrm>
            <a:off x="7446240" y="6028200"/>
            <a:ext cx="1135440" cy="63828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Grupo 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53"/>
          <p:cNvSpPr/>
          <p:nvPr/>
        </p:nvSpPr>
        <p:spPr>
          <a:xfrm rot="10800000">
            <a:off x="285120" y="5348880"/>
            <a:ext cx="8626320" cy="654840"/>
          </a:xfrm>
          <a:prstGeom prst="trapezoid">
            <a:avLst>
              <a:gd fmla="val 583333" name="adj"/>
            </a:avLst>
          </a:prstGeom>
          <a:gradFill>
            <a:gsLst>
              <a:gs pos="0">
                <a:srgbClr val="808080"/>
              </a:gs>
              <a:gs pos="100000">
                <a:srgbClr val="D9D9D9"/>
              </a:gs>
            </a:gsLst>
            <a:lin ang="16200000" scaled="0"/>
          </a:gra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3" name="Google Shape;1873;p53"/>
          <p:cNvSpPr txBox="1"/>
          <p:nvPr>
            <p:ph idx="4294967295" type="title"/>
          </p:nvPr>
        </p:nvSpPr>
        <p:spPr>
          <a:xfrm>
            <a:off x="457200" y="0"/>
            <a:ext cx="8229240" cy="84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Grupos bloco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4" name="Google Shape;1874;p53"/>
          <p:cNvSpPr txBox="1"/>
          <p:nvPr>
            <p:ph idx="4294967295" type="body"/>
          </p:nvPr>
        </p:nvSpPr>
        <p:spPr>
          <a:xfrm>
            <a:off x="238680" y="900720"/>
            <a:ext cx="8679600" cy="27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4366"/>
          </a:bodyPr>
          <a:lstStyle/>
          <a:p>
            <a:pPr indent="-343125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ext, Existe um único conjunto de estruturas de dados chave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bitmap de dados, um inode bitmap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inode tabela, uma série de blocos de dados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ext2, cada grupo de blocos contém as suas próprias estruturas de dados chave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54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Política de alocação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p54"/>
          <p:cNvSpPr txBox="1"/>
          <p:nvPr>
            <p:ph idx="4294967295" type="body"/>
          </p:nvPr>
        </p:nvSpPr>
        <p:spPr>
          <a:xfrm>
            <a:off x="238680" y="1153080"/>
            <a:ext cx="8679600" cy="11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ext2 tenta manter arquivos e diretórios relacionados dentro do mesmo grupo de blocos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Pictures\soft-scraps icons\Folder-01.png" id="1881" name="Google Shape;188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4720" y="2832480"/>
            <a:ext cx="629640" cy="62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882" name="Google Shape;188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1320" y="2650320"/>
            <a:ext cx="590760" cy="590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Folder-01.png" id="1883" name="Google Shape;188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7480" y="2832480"/>
            <a:ext cx="629640" cy="6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84" name="Google Shape;1884;p54"/>
          <p:cNvSpPr/>
          <p:nvPr/>
        </p:nvSpPr>
        <p:spPr>
          <a:xfrm>
            <a:off x="4154400" y="3345480"/>
            <a:ext cx="7783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ictures\soft-scraps icons\Folder-01.png" id="1885" name="Google Shape;188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720" y="2832480"/>
            <a:ext cx="629640" cy="6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86" name="Google Shape;1886;p54"/>
          <p:cNvSpPr/>
          <p:nvPr/>
        </p:nvSpPr>
        <p:spPr>
          <a:xfrm>
            <a:off x="5556600" y="3345480"/>
            <a:ext cx="6778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7" name="Google Shape;1887;p54"/>
          <p:cNvCxnSpPr/>
          <p:nvPr/>
        </p:nvCxnSpPr>
        <p:spPr>
          <a:xfrm>
            <a:off x="4857120" y="3147120"/>
            <a:ext cx="723600" cy="36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8" name="Google Shape;1888;p54"/>
          <p:cNvCxnSpPr/>
          <p:nvPr/>
        </p:nvCxnSpPr>
        <p:spPr>
          <a:xfrm flipH="1">
            <a:off x="3474720" y="3147120"/>
            <a:ext cx="753120" cy="36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9" name="Google Shape;1889;p54"/>
          <p:cNvSpPr/>
          <p:nvPr/>
        </p:nvSpPr>
        <p:spPr>
          <a:xfrm>
            <a:off x="2704680" y="3345480"/>
            <a:ext cx="93240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Pictures\soft-scraps icons\Document Text-01.png" id="1890" name="Google Shape;189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2000" y="2871360"/>
            <a:ext cx="590760" cy="590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891" name="Google Shape;189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480" y="3049920"/>
            <a:ext cx="590760" cy="590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892" name="Google Shape;189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2760" y="3250080"/>
            <a:ext cx="590760" cy="590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3" name="Google Shape;1893;p54"/>
          <p:cNvCxnSpPr>
            <a:stCxn id="1885" idx="3"/>
            <a:endCxn id="1882" idx="1"/>
          </p:cNvCxnSpPr>
          <p:nvPr/>
        </p:nvCxnSpPr>
        <p:spPr>
          <a:xfrm flipH="1" rot="10800000">
            <a:off x="6210360" y="2945700"/>
            <a:ext cx="660900" cy="2016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4" name="Google Shape;1894;p54"/>
          <p:cNvCxnSpPr>
            <a:stCxn id="1885" idx="3"/>
            <a:endCxn id="1890" idx="1"/>
          </p:cNvCxnSpPr>
          <p:nvPr/>
        </p:nvCxnSpPr>
        <p:spPr>
          <a:xfrm>
            <a:off x="6210360" y="3147300"/>
            <a:ext cx="881700" cy="195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5" name="Google Shape;1895;p54"/>
          <p:cNvCxnSpPr>
            <a:stCxn id="1885" idx="3"/>
            <a:endCxn id="1891" idx="1"/>
          </p:cNvCxnSpPr>
          <p:nvPr/>
        </p:nvCxnSpPr>
        <p:spPr>
          <a:xfrm>
            <a:off x="6210360" y="3147300"/>
            <a:ext cx="1140000" cy="1980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6" name="Google Shape;1896;p54"/>
          <p:cNvCxnSpPr>
            <a:stCxn id="1885" idx="3"/>
            <a:endCxn id="1892" idx="1"/>
          </p:cNvCxnSpPr>
          <p:nvPr/>
        </p:nvCxnSpPr>
        <p:spPr>
          <a:xfrm>
            <a:off x="6210360" y="3147300"/>
            <a:ext cx="1292400" cy="3981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7" name="Google Shape;1897;p54"/>
          <p:cNvCxnSpPr>
            <a:stCxn id="1881" idx="1"/>
          </p:cNvCxnSpPr>
          <p:nvPr/>
        </p:nvCxnSpPr>
        <p:spPr>
          <a:xfrm flipH="1">
            <a:off x="2308620" y="3147300"/>
            <a:ext cx="536100" cy="3984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8" name="Google Shape;1898;p54"/>
          <p:cNvCxnSpPr>
            <a:stCxn id="1881" idx="1"/>
          </p:cNvCxnSpPr>
          <p:nvPr/>
        </p:nvCxnSpPr>
        <p:spPr>
          <a:xfrm rot="10800000">
            <a:off x="1513320" y="2945400"/>
            <a:ext cx="1331400" cy="2019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9" name="Google Shape;1899;p54"/>
          <p:cNvCxnSpPr>
            <a:stCxn id="1881" idx="1"/>
          </p:cNvCxnSpPr>
          <p:nvPr/>
        </p:nvCxnSpPr>
        <p:spPr>
          <a:xfrm flipH="1">
            <a:off x="2013420" y="3147300"/>
            <a:ext cx="831300" cy="1995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0" name="Google Shape;1900;p54"/>
          <p:cNvCxnSpPr>
            <a:stCxn id="1881" idx="1"/>
          </p:cNvCxnSpPr>
          <p:nvPr/>
        </p:nvCxnSpPr>
        <p:spPr>
          <a:xfrm rot="10800000">
            <a:off x="1717920" y="3125400"/>
            <a:ext cx="1126800" cy="219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D:\Pictures\soft-scraps icons\Document Text-01.png" id="1901" name="Google Shape;190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040" y="2650320"/>
            <a:ext cx="590760" cy="590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902" name="Google Shape;190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520" y="2830320"/>
            <a:ext cx="590760" cy="590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903" name="Google Shape;190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3080" y="3051000"/>
            <a:ext cx="590760" cy="590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Pictures\soft-scraps icons\Document Text-01.png" id="1904" name="Google Shape;190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8280" y="3250080"/>
            <a:ext cx="590760" cy="590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54"/>
          <p:cNvSpPr/>
          <p:nvPr/>
        </p:nvSpPr>
        <p:spPr>
          <a:xfrm>
            <a:off x="971640" y="5790600"/>
            <a:ext cx="606600" cy="638280"/>
          </a:xfrm>
          <a:prstGeom prst="rect">
            <a:avLst/>
          </a:prstGeom>
          <a:solidFill>
            <a:srgbClr val="17365D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SB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54"/>
          <p:cNvSpPr/>
          <p:nvPr/>
        </p:nvSpPr>
        <p:spPr>
          <a:xfrm>
            <a:off x="1607040" y="5790600"/>
            <a:ext cx="1135440" cy="63828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Grupo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54"/>
          <p:cNvSpPr/>
          <p:nvPr/>
        </p:nvSpPr>
        <p:spPr>
          <a:xfrm>
            <a:off x="2738880" y="5790600"/>
            <a:ext cx="1135440" cy="63828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Grupo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54"/>
          <p:cNvSpPr/>
          <p:nvPr/>
        </p:nvSpPr>
        <p:spPr>
          <a:xfrm>
            <a:off x="3868200" y="5790600"/>
            <a:ext cx="1135440" cy="63828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Grupo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54"/>
          <p:cNvSpPr/>
          <p:nvPr/>
        </p:nvSpPr>
        <p:spPr>
          <a:xfrm>
            <a:off x="5004000" y="5790600"/>
            <a:ext cx="1135440" cy="63828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Grupo 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54"/>
          <p:cNvSpPr/>
          <p:nvPr/>
        </p:nvSpPr>
        <p:spPr>
          <a:xfrm>
            <a:off x="6148800" y="5790600"/>
            <a:ext cx="1135440" cy="63828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Grupo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54"/>
          <p:cNvSpPr/>
          <p:nvPr/>
        </p:nvSpPr>
        <p:spPr>
          <a:xfrm>
            <a:off x="7284600" y="5790600"/>
            <a:ext cx="1135440" cy="63828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Grupo 6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2" name="Google Shape;1912;p54"/>
          <p:cNvGrpSpPr/>
          <p:nvPr/>
        </p:nvGrpSpPr>
        <p:grpSpPr>
          <a:xfrm>
            <a:off x="4748400" y="4456080"/>
            <a:ext cx="3938040" cy="613440"/>
            <a:chOff x="4748400" y="4456080"/>
            <a:chExt cx="3938040" cy="613440"/>
          </a:xfrm>
        </p:grpSpPr>
        <p:sp>
          <p:nvSpPr>
            <p:cNvPr id="1913" name="Google Shape;1913;p54"/>
            <p:cNvSpPr/>
            <p:nvPr/>
          </p:nvSpPr>
          <p:spPr>
            <a:xfrm>
              <a:off x="4748400" y="4456080"/>
              <a:ext cx="3938040" cy="61344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54"/>
            <p:cNvSpPr/>
            <p:nvPr/>
          </p:nvSpPr>
          <p:spPr>
            <a:xfrm>
              <a:off x="4947480" y="4607640"/>
              <a:ext cx="231480" cy="3024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54"/>
            <p:cNvSpPr/>
            <p:nvPr/>
          </p:nvSpPr>
          <p:spPr>
            <a:xfrm>
              <a:off x="5172480" y="4607640"/>
              <a:ext cx="231480" cy="30240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54"/>
            <p:cNvSpPr/>
            <p:nvPr/>
          </p:nvSpPr>
          <p:spPr>
            <a:xfrm>
              <a:off x="5414400" y="4607640"/>
              <a:ext cx="513720" cy="30240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54"/>
            <p:cNvSpPr/>
            <p:nvPr/>
          </p:nvSpPr>
          <p:spPr>
            <a:xfrm>
              <a:off x="5928480" y="4607640"/>
              <a:ext cx="513720" cy="30240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54"/>
            <p:cNvSpPr/>
            <p:nvPr/>
          </p:nvSpPr>
          <p:spPr>
            <a:xfrm>
              <a:off x="6442200" y="4607640"/>
              <a:ext cx="513720" cy="3024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54"/>
            <p:cNvSpPr/>
            <p:nvPr/>
          </p:nvSpPr>
          <p:spPr>
            <a:xfrm>
              <a:off x="6956280" y="4607640"/>
              <a:ext cx="513720" cy="3024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54"/>
            <p:cNvSpPr/>
            <p:nvPr/>
          </p:nvSpPr>
          <p:spPr>
            <a:xfrm>
              <a:off x="7470360" y="4607640"/>
              <a:ext cx="513720" cy="3024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54"/>
            <p:cNvSpPr/>
            <p:nvPr/>
          </p:nvSpPr>
          <p:spPr>
            <a:xfrm>
              <a:off x="7984440" y="4607640"/>
              <a:ext cx="513720" cy="3024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2" name="Google Shape;1922;p54"/>
          <p:cNvSpPr/>
          <p:nvPr/>
        </p:nvSpPr>
        <p:spPr>
          <a:xfrm rot="10800000">
            <a:off x="206280" y="5077080"/>
            <a:ext cx="3938040" cy="686160"/>
          </a:xfrm>
          <a:prstGeom prst="trapezoid">
            <a:avLst>
              <a:gd fmla="val 201942" name="adj"/>
            </a:avLst>
          </a:prstGeom>
          <a:gradFill>
            <a:gsLst>
              <a:gs pos="0">
                <a:srgbClr val="808080"/>
              </a:gs>
              <a:gs pos="100000">
                <a:srgbClr val="D9D9D9"/>
              </a:gs>
            </a:gsLst>
            <a:lin ang="16200000" scaled="0"/>
          </a:gra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3" name="Google Shape;1923;p54"/>
          <p:cNvGrpSpPr/>
          <p:nvPr/>
        </p:nvGrpSpPr>
        <p:grpSpPr>
          <a:xfrm>
            <a:off x="205920" y="4456080"/>
            <a:ext cx="3938040" cy="613440"/>
            <a:chOff x="205920" y="4456080"/>
            <a:chExt cx="3938040" cy="613440"/>
          </a:xfrm>
        </p:grpSpPr>
        <p:sp>
          <p:nvSpPr>
            <p:cNvPr id="1924" name="Google Shape;1924;p54"/>
            <p:cNvSpPr/>
            <p:nvPr/>
          </p:nvSpPr>
          <p:spPr>
            <a:xfrm>
              <a:off x="205920" y="4456080"/>
              <a:ext cx="3938040" cy="61344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54"/>
            <p:cNvSpPr/>
            <p:nvPr/>
          </p:nvSpPr>
          <p:spPr>
            <a:xfrm>
              <a:off x="405000" y="4607640"/>
              <a:ext cx="231480" cy="30240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54"/>
            <p:cNvSpPr/>
            <p:nvPr/>
          </p:nvSpPr>
          <p:spPr>
            <a:xfrm>
              <a:off x="630000" y="4607640"/>
              <a:ext cx="231480" cy="30240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54"/>
            <p:cNvSpPr/>
            <p:nvPr/>
          </p:nvSpPr>
          <p:spPr>
            <a:xfrm>
              <a:off x="871560" y="4607640"/>
              <a:ext cx="513720" cy="30240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54"/>
            <p:cNvSpPr/>
            <p:nvPr/>
          </p:nvSpPr>
          <p:spPr>
            <a:xfrm>
              <a:off x="1385640" y="4607640"/>
              <a:ext cx="513720" cy="30240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54"/>
            <p:cNvSpPr/>
            <p:nvPr/>
          </p:nvSpPr>
          <p:spPr>
            <a:xfrm>
              <a:off x="1899720" y="4607640"/>
              <a:ext cx="513720" cy="3024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54"/>
            <p:cNvSpPr/>
            <p:nvPr/>
          </p:nvSpPr>
          <p:spPr>
            <a:xfrm>
              <a:off x="2413800" y="4607640"/>
              <a:ext cx="513720" cy="3024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54"/>
            <p:cNvSpPr/>
            <p:nvPr/>
          </p:nvSpPr>
          <p:spPr>
            <a:xfrm>
              <a:off x="2927880" y="4607640"/>
              <a:ext cx="513720" cy="3024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54"/>
            <p:cNvSpPr/>
            <p:nvPr/>
          </p:nvSpPr>
          <p:spPr>
            <a:xfrm>
              <a:off x="3441960" y="4607640"/>
              <a:ext cx="513720" cy="3024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3" name="Google Shape;1933;p54"/>
          <p:cNvSpPr/>
          <p:nvPr/>
        </p:nvSpPr>
        <p:spPr>
          <a:xfrm>
            <a:off x="630000" y="2504520"/>
            <a:ext cx="3243960" cy="1596600"/>
          </a:xfrm>
          <a:prstGeom prst="rect">
            <a:avLst/>
          </a:prstGeom>
          <a:noFill/>
          <a:ln cap="flat" cmpd="sng" w="571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Google Shape;1934;p54"/>
          <p:cNvSpPr/>
          <p:nvPr/>
        </p:nvSpPr>
        <p:spPr>
          <a:xfrm>
            <a:off x="1899720" y="3937320"/>
            <a:ext cx="617760" cy="7502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5" name="Google Shape;1935;p54"/>
          <p:cNvSpPr/>
          <p:nvPr/>
        </p:nvSpPr>
        <p:spPr>
          <a:xfrm>
            <a:off x="5138640" y="2504520"/>
            <a:ext cx="3243960" cy="1596600"/>
          </a:xfrm>
          <a:prstGeom prst="rect">
            <a:avLst/>
          </a:prstGeom>
          <a:noFill/>
          <a:ln cap="flat" cmpd="sng" w="57150">
            <a:solidFill>
              <a:srgbClr val="C050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p54"/>
          <p:cNvSpPr/>
          <p:nvPr/>
        </p:nvSpPr>
        <p:spPr>
          <a:xfrm>
            <a:off x="6408360" y="3937320"/>
            <a:ext cx="617760" cy="7502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7" name="Google Shape;1937;p54"/>
          <p:cNvSpPr/>
          <p:nvPr/>
        </p:nvSpPr>
        <p:spPr>
          <a:xfrm rot="10800000">
            <a:off x="4748760" y="5077080"/>
            <a:ext cx="3938040" cy="686160"/>
          </a:xfrm>
          <a:prstGeom prst="trapezoid">
            <a:avLst>
              <a:gd fmla="val 203931" name="adj"/>
            </a:avLst>
          </a:prstGeom>
          <a:gradFill>
            <a:gsLst>
              <a:gs pos="0">
                <a:srgbClr val="808080"/>
              </a:gs>
              <a:gs pos="100000">
                <a:srgbClr val="D9D9D9"/>
              </a:gs>
            </a:gsLst>
            <a:lin ang="16200000" scaled="0"/>
          </a:gra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55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ext2: Vantagens e Desvantagens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3" name="Google Shape;1943;p55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 - ext2 suporta: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os recursos do ext...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com um desempenho ainda melhor (devido ao aumento da localidade espacial)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grandes devem cruzar os grupos de blocos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 sistema de arquivos torna-se mais complexa, a chance de sistema de arquivos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corrompidos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cresce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exemplo i-nodes inválidos, Entradas de diretório incorretas, etc.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5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56"/>
          <p:cNvSpPr txBox="1"/>
          <p:nvPr>
            <p:ph idx="4294967295" type="body"/>
          </p:nvPr>
        </p:nvSpPr>
        <p:spPr>
          <a:xfrm>
            <a:off x="457200" y="783720"/>
            <a:ext cx="8229240" cy="581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Partições e montagem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básico (FAT)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inodes e blocos (ext)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Grupos de blocos (ext2)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Journaling (ext3)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Extensões e Árvores-B (ext4)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baseados em Log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p5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7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estamos até então…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57"/>
          <p:cNvSpPr txBox="1"/>
          <p:nvPr>
            <p:ph idx="4294967295" type="body"/>
          </p:nvPr>
        </p:nvSpPr>
        <p:spPr>
          <a:xfrm>
            <a:off x="457200" y="1600200"/>
            <a:ext cx="8508960" cy="50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491"/>
          </a:bodyPr>
          <a:lstStyle/>
          <a:p>
            <a:pPr indent="-343125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ponto, temos um sistema de arquivo cheio de recursos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diretórios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alocação de dados de granulação fina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links / soft links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arquivos otimizado para discos giratórios (HDDs)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I-nodes são otimizados para arquivos pequenos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Grupos de Bloco melhorar localidade espacial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o próximo?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Consistência e confiabilidade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p5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58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Manter a consistência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Google Shape;1963;p58"/>
          <p:cNvSpPr txBox="1"/>
          <p:nvPr>
            <p:ph idx="4294967295" type="body"/>
          </p:nvPr>
        </p:nvSpPr>
        <p:spPr>
          <a:xfrm>
            <a:off x="457200" y="1600200"/>
            <a:ext cx="8484840" cy="485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5303"/>
          </a:bodyPr>
          <a:lstStyle/>
          <a:p>
            <a:pPr indent="-343124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Muitos resultados de operações em várias gravações, independentes para o sistema de arquivos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acrescentar um bloco para um arquivo existente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7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Atualizar bitmaps de blocos livres e i-nodes livres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7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Atualizar o I-node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7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Escrever os dados do usuário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84" lvl="0" marL="5716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acontece se o computador trava no meio deste processo?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5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59"/>
          <p:cNvSpPr txBox="1"/>
          <p:nvPr>
            <p:ph idx="4294967295" type="title"/>
          </p:nvPr>
        </p:nvSpPr>
        <p:spPr>
          <a:xfrm>
            <a:off x="4669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Adicionando dados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5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71" name="Google Shape;1971;p59"/>
          <p:cNvGrpSpPr/>
          <p:nvPr/>
        </p:nvGrpSpPr>
        <p:grpSpPr>
          <a:xfrm>
            <a:off x="445680" y="3645720"/>
            <a:ext cx="8299800" cy="1643040"/>
            <a:chOff x="445680" y="3645720"/>
            <a:chExt cx="8299800" cy="1643040"/>
          </a:xfrm>
        </p:grpSpPr>
        <p:sp>
          <p:nvSpPr>
            <p:cNvPr id="1972" name="Google Shape;1972;p59"/>
            <p:cNvSpPr/>
            <p:nvPr/>
          </p:nvSpPr>
          <p:spPr>
            <a:xfrm>
              <a:off x="445680" y="43534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59"/>
            <p:cNvSpPr/>
            <p:nvPr/>
          </p:nvSpPr>
          <p:spPr>
            <a:xfrm>
              <a:off x="693000" y="435348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59"/>
            <p:cNvSpPr/>
            <p:nvPr/>
          </p:nvSpPr>
          <p:spPr>
            <a:xfrm>
              <a:off x="940320" y="43534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59"/>
            <p:cNvSpPr/>
            <p:nvPr/>
          </p:nvSpPr>
          <p:spPr>
            <a:xfrm>
              <a:off x="1187280" y="43534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445680" y="47221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59"/>
            <p:cNvSpPr/>
            <p:nvPr/>
          </p:nvSpPr>
          <p:spPr>
            <a:xfrm>
              <a:off x="693000" y="47221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59"/>
            <p:cNvSpPr/>
            <p:nvPr/>
          </p:nvSpPr>
          <p:spPr>
            <a:xfrm>
              <a:off x="940320" y="47221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59"/>
            <p:cNvSpPr/>
            <p:nvPr/>
          </p:nvSpPr>
          <p:spPr>
            <a:xfrm>
              <a:off x="1187280" y="47221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59"/>
            <p:cNvSpPr/>
            <p:nvPr/>
          </p:nvSpPr>
          <p:spPr>
            <a:xfrm>
              <a:off x="1483200" y="43534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1730160" y="43534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1977480" y="43534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2224440" y="43534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1483200" y="472212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59"/>
            <p:cNvSpPr/>
            <p:nvPr/>
          </p:nvSpPr>
          <p:spPr>
            <a:xfrm>
              <a:off x="1730160" y="47221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59"/>
            <p:cNvSpPr/>
            <p:nvPr/>
          </p:nvSpPr>
          <p:spPr>
            <a:xfrm>
              <a:off x="1977480" y="47221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2224440" y="47221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59"/>
            <p:cNvSpPr/>
            <p:nvPr/>
          </p:nvSpPr>
          <p:spPr>
            <a:xfrm>
              <a:off x="2513520" y="43534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59"/>
            <p:cNvSpPr/>
            <p:nvPr/>
          </p:nvSpPr>
          <p:spPr>
            <a:xfrm>
              <a:off x="3027600" y="435348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59"/>
            <p:cNvSpPr/>
            <p:nvPr/>
          </p:nvSpPr>
          <p:spPr>
            <a:xfrm>
              <a:off x="3541680" y="43534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59"/>
            <p:cNvSpPr/>
            <p:nvPr/>
          </p:nvSpPr>
          <p:spPr>
            <a:xfrm>
              <a:off x="4055760" y="43534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59"/>
            <p:cNvSpPr/>
            <p:nvPr/>
          </p:nvSpPr>
          <p:spPr>
            <a:xfrm>
              <a:off x="2513520" y="47221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59"/>
            <p:cNvSpPr/>
            <p:nvPr/>
          </p:nvSpPr>
          <p:spPr>
            <a:xfrm>
              <a:off x="3027600" y="47221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59"/>
            <p:cNvSpPr/>
            <p:nvPr/>
          </p:nvSpPr>
          <p:spPr>
            <a:xfrm>
              <a:off x="3541680" y="47221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59"/>
            <p:cNvSpPr/>
            <p:nvPr/>
          </p:nvSpPr>
          <p:spPr>
            <a:xfrm>
              <a:off x="4055760" y="47221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59"/>
            <p:cNvSpPr/>
            <p:nvPr/>
          </p:nvSpPr>
          <p:spPr>
            <a:xfrm>
              <a:off x="4628880" y="43534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59"/>
            <p:cNvSpPr/>
            <p:nvPr/>
          </p:nvSpPr>
          <p:spPr>
            <a:xfrm>
              <a:off x="5142960" y="43534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59"/>
            <p:cNvSpPr/>
            <p:nvPr/>
          </p:nvSpPr>
          <p:spPr>
            <a:xfrm>
              <a:off x="5657040" y="43534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59"/>
            <p:cNvSpPr/>
            <p:nvPr/>
          </p:nvSpPr>
          <p:spPr>
            <a:xfrm>
              <a:off x="6171120" y="43534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59"/>
            <p:cNvSpPr/>
            <p:nvPr/>
          </p:nvSpPr>
          <p:spPr>
            <a:xfrm>
              <a:off x="6685200" y="435348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59"/>
            <p:cNvSpPr/>
            <p:nvPr/>
          </p:nvSpPr>
          <p:spPr>
            <a:xfrm>
              <a:off x="7203600" y="43534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59"/>
            <p:cNvSpPr/>
            <p:nvPr/>
          </p:nvSpPr>
          <p:spPr>
            <a:xfrm>
              <a:off x="7717680" y="43534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59"/>
            <p:cNvSpPr/>
            <p:nvPr/>
          </p:nvSpPr>
          <p:spPr>
            <a:xfrm>
              <a:off x="8231760" y="43534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59"/>
            <p:cNvSpPr/>
            <p:nvPr/>
          </p:nvSpPr>
          <p:spPr>
            <a:xfrm>
              <a:off x="473760" y="364572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59"/>
            <p:cNvSpPr/>
            <p:nvPr/>
          </p:nvSpPr>
          <p:spPr>
            <a:xfrm>
              <a:off x="1522440" y="364572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59"/>
            <p:cNvSpPr/>
            <p:nvPr/>
          </p:nvSpPr>
          <p:spPr>
            <a:xfrm>
              <a:off x="3098520" y="379980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59"/>
            <p:cNvSpPr/>
            <p:nvPr/>
          </p:nvSpPr>
          <p:spPr>
            <a:xfrm>
              <a:off x="5560920" y="3799800"/>
              <a:ext cx="212688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8" name="Google Shape;2008;p59"/>
            <p:cNvCxnSpPr/>
            <p:nvPr/>
          </p:nvCxnSpPr>
          <p:spPr>
            <a:xfrm>
              <a:off x="1455480" y="369144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9" name="Google Shape;2009;p59"/>
            <p:cNvCxnSpPr/>
            <p:nvPr/>
          </p:nvCxnSpPr>
          <p:spPr>
            <a:xfrm>
              <a:off x="2483640" y="369144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0" name="Google Shape;2010;p59"/>
            <p:cNvCxnSpPr/>
            <p:nvPr/>
          </p:nvCxnSpPr>
          <p:spPr>
            <a:xfrm>
              <a:off x="4596840" y="369144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11" name="Google Shape;2011;p59"/>
          <p:cNvSpPr/>
          <p:nvPr/>
        </p:nvSpPr>
        <p:spPr>
          <a:xfrm>
            <a:off x="134280" y="1132920"/>
            <a:ext cx="2472120" cy="2442600"/>
          </a:xfrm>
          <a:prstGeom prst="wedgeRectCallout">
            <a:avLst>
              <a:gd fmla="val 72451" name="adj1"/>
              <a:gd fmla="val 71998" name="adj2"/>
            </a:avLst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proprietário:	Christo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permissões:	rw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tamanho: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ponteiro: 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ponteiro: nulo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ponteiro: nulo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ponteiro:	nulo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59"/>
          <p:cNvSpPr/>
          <p:nvPr/>
        </p:nvSpPr>
        <p:spPr>
          <a:xfrm>
            <a:off x="2280240" y="5433120"/>
            <a:ext cx="1517760" cy="1199520"/>
          </a:xfrm>
          <a:prstGeom prst="wedgeRectCallout">
            <a:avLst>
              <a:gd fmla="val 8516" name="adj1"/>
              <a:gd fmla="val -100652" name="adj2"/>
            </a:avLst>
          </a:prstGeom>
          <a:solidFill>
            <a:schemeClr val="accent3"/>
          </a:solidFill>
          <a:ln cap="flat" cmpd="sng" w="5715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atualizar o inode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59"/>
          <p:cNvSpPr/>
          <p:nvPr/>
        </p:nvSpPr>
        <p:spPr>
          <a:xfrm>
            <a:off x="3027600" y="435348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59"/>
          <p:cNvSpPr/>
          <p:nvPr/>
        </p:nvSpPr>
        <p:spPr>
          <a:xfrm>
            <a:off x="7203600" y="435348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59"/>
          <p:cNvSpPr/>
          <p:nvPr/>
        </p:nvSpPr>
        <p:spPr>
          <a:xfrm>
            <a:off x="6314760" y="5433120"/>
            <a:ext cx="1517760" cy="1199520"/>
          </a:xfrm>
          <a:prstGeom prst="wedgeRectCallout">
            <a:avLst>
              <a:gd fmla="val 31888" name="adj1"/>
              <a:gd fmla="val -82451" name="adj2"/>
            </a:avLst>
          </a:prstGeom>
          <a:solidFill>
            <a:schemeClr val="accent3"/>
          </a:solidFill>
          <a:ln cap="flat" cmpd="sng" w="5715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Gravar os dados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59"/>
          <p:cNvSpPr/>
          <p:nvPr/>
        </p:nvSpPr>
        <p:spPr>
          <a:xfrm>
            <a:off x="134280" y="1132920"/>
            <a:ext cx="2472120" cy="2442600"/>
          </a:xfrm>
          <a:prstGeom prst="wedgeRectCallout">
            <a:avLst>
              <a:gd fmla="val 71898" name="adj1"/>
              <a:gd fmla="val 71439" name="adj2"/>
            </a:avLst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proprietário:	João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permissões:	rw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tamanho: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ponteiro: 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ponteiro: 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ponteiro: nulo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ponteiro:	nulo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59"/>
          <p:cNvSpPr/>
          <p:nvPr/>
        </p:nvSpPr>
        <p:spPr>
          <a:xfrm>
            <a:off x="1731600" y="472212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p59"/>
          <p:cNvSpPr/>
          <p:nvPr/>
        </p:nvSpPr>
        <p:spPr>
          <a:xfrm>
            <a:off x="212040" y="5433120"/>
            <a:ext cx="1517760" cy="1199520"/>
          </a:xfrm>
          <a:prstGeom prst="wedgeRectCallout">
            <a:avLst>
              <a:gd fmla="val 56160" name="adj1"/>
              <a:gd fmla="val -83589" name="adj2"/>
            </a:avLst>
          </a:prstGeom>
          <a:solidFill>
            <a:schemeClr val="accent3"/>
          </a:solidFill>
          <a:ln cap="flat" cmpd="sng" w="5715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Atualizar o bitmap dados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59"/>
          <p:cNvSpPr txBox="1"/>
          <p:nvPr>
            <p:ph idx="4294967295" type="body"/>
          </p:nvPr>
        </p:nvSpPr>
        <p:spPr>
          <a:xfrm>
            <a:off x="3270240" y="1204560"/>
            <a:ext cx="5577840" cy="229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740"/>
          </a:bodyPr>
          <a:lstStyle/>
          <a:p>
            <a:pPr indent="-343092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Estas três operações potencialmente pode ser feito em qualquer ordem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92" lvl="0" marL="3430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mas o sistema pode falhar a qualquer momento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Sistemas de Arquivos Raiz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6"/>
          <p:cNvSpPr txBox="1"/>
          <p:nvPr>
            <p:ph idx="4294967295" type="body"/>
          </p:nvPr>
        </p:nvSpPr>
        <p:spPr>
          <a:xfrm>
            <a:off x="349560" y="3661560"/>
            <a:ext cx="8843400" cy="305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4992" lnSpcReduction="10000"/>
          </a:bodyPr>
          <a:lstStyle/>
          <a:p>
            <a:pPr indent="-343127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expõe um sistema multi-raiz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9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dispositivo e partição é atribuída uma letra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9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Internamente, uma única raiz é mantida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7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tem uma única raiz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9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partição é montada como 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9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as outras partições são montados em algum lugar sob /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7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Tipicamente, a partição que contém o núcleo é montado como / ou C: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Classes\5600\assets\explorer1.gif" id="355" name="Google Shape;355;p6"/>
          <p:cNvPicPr preferRelativeResize="0"/>
          <p:nvPr/>
        </p:nvPicPr>
        <p:blipFill rotWithShape="1">
          <a:blip r:embed="rId3">
            <a:alphaModFix/>
          </a:blip>
          <a:srcRect b="13599" l="7" r="65111" t="47341"/>
          <a:stretch/>
        </p:blipFill>
        <p:spPr>
          <a:xfrm>
            <a:off x="6571440" y="1275480"/>
            <a:ext cx="2504880" cy="224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6"/>
          <p:cNvGrpSpPr/>
          <p:nvPr/>
        </p:nvGrpSpPr>
        <p:grpSpPr>
          <a:xfrm>
            <a:off x="150120" y="1130760"/>
            <a:ext cx="8843400" cy="3269160"/>
            <a:chOff x="150120" y="1130760"/>
            <a:chExt cx="8843400" cy="3269160"/>
          </a:xfrm>
        </p:grpSpPr>
        <p:sp>
          <p:nvSpPr>
            <p:cNvPr id="357" name="Google Shape;357;p6"/>
            <p:cNvSpPr/>
            <p:nvPr/>
          </p:nvSpPr>
          <p:spPr>
            <a:xfrm>
              <a:off x="150120" y="1130760"/>
              <a:ext cx="8843400" cy="23857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3"/>
                  </a:solidFill>
                  <a:latin typeface="Consolas"/>
                  <a:ea typeface="Consolas"/>
                  <a:cs typeface="Consolas"/>
                  <a:sym typeface="Consolas"/>
                </a:rPr>
                <a:t>[ CBW @ ativ9 ~] 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df -h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Disp.   Tamanho Usado Avail Use%    Montado em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/dev/sda7 39G   14G   23G   38%     /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/dev/sda2 296M  48M   249m  16%     /boot/efi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/dev/sda5 127g  86g   42G   68%     /media/CBW/Dados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/dev/sda4 61G   34G   27G   57%     /media/CBW/Windows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/dev/sdb1 1.9T  352k  1.9T   1%     /media/CBW/NDSS2013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945480" y="1899360"/>
              <a:ext cx="391680" cy="112716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571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7395480" y="1603080"/>
              <a:ext cx="1590840" cy="882720"/>
            </a:xfrm>
            <a:prstGeom prst="wedgeRectCallout">
              <a:avLst>
                <a:gd fmla="val -32792" name="adj1"/>
                <a:gd fmla="val 29031" name="adj2"/>
              </a:avLst>
            </a:prstGeom>
            <a:solidFill>
              <a:schemeClr val="accent2"/>
            </a:solidFill>
            <a:ln cap="flat" cmpd="sng" w="57150">
              <a:solidFill>
                <a:srgbClr val="9537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unidade, 4 partições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7376760" y="3517200"/>
              <a:ext cx="1616760" cy="882720"/>
            </a:xfrm>
            <a:prstGeom prst="wedgeRectCallout">
              <a:avLst>
                <a:gd fmla="val -102241" name="adj1"/>
                <a:gd fmla="val -75894" name="adj2"/>
              </a:avLst>
            </a:prstGeom>
            <a:solidFill>
              <a:schemeClr val="accent2"/>
            </a:solidFill>
            <a:ln cap="flat" cmpd="sng" w="57150">
              <a:solidFill>
                <a:srgbClr val="9537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unidade 1 partição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4" name="Google Shape;2024;p60"/>
          <p:cNvGrpSpPr/>
          <p:nvPr/>
        </p:nvGrpSpPr>
        <p:grpSpPr>
          <a:xfrm>
            <a:off x="466920" y="67680"/>
            <a:ext cx="8299800" cy="1643040"/>
            <a:chOff x="466920" y="67680"/>
            <a:chExt cx="8299800" cy="1643040"/>
          </a:xfrm>
        </p:grpSpPr>
        <p:sp>
          <p:nvSpPr>
            <p:cNvPr id="2025" name="Google Shape;2025;p60"/>
            <p:cNvSpPr/>
            <p:nvPr/>
          </p:nvSpPr>
          <p:spPr>
            <a:xfrm>
              <a:off x="466920" y="7758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60"/>
            <p:cNvSpPr/>
            <p:nvPr/>
          </p:nvSpPr>
          <p:spPr>
            <a:xfrm>
              <a:off x="713880" y="77580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60"/>
            <p:cNvSpPr/>
            <p:nvPr/>
          </p:nvSpPr>
          <p:spPr>
            <a:xfrm>
              <a:off x="961200" y="7758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60"/>
            <p:cNvSpPr/>
            <p:nvPr/>
          </p:nvSpPr>
          <p:spPr>
            <a:xfrm>
              <a:off x="1208520" y="7758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60"/>
            <p:cNvSpPr/>
            <p:nvPr/>
          </p:nvSpPr>
          <p:spPr>
            <a:xfrm>
              <a:off x="466920" y="1144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713880" y="1144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961200" y="1144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1208520" y="1144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1504080" y="7758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1751400" y="7758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1998360" y="7758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2245680" y="7758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1504080" y="114408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1751400" y="1144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1998360" y="1144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2245680" y="1144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60"/>
            <p:cNvSpPr/>
            <p:nvPr/>
          </p:nvSpPr>
          <p:spPr>
            <a:xfrm>
              <a:off x="2534400" y="7758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60"/>
            <p:cNvSpPr/>
            <p:nvPr/>
          </p:nvSpPr>
          <p:spPr>
            <a:xfrm>
              <a:off x="3048480" y="77580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0"/>
            <p:cNvSpPr/>
            <p:nvPr/>
          </p:nvSpPr>
          <p:spPr>
            <a:xfrm>
              <a:off x="3562560" y="7758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4076640" y="7758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2534400" y="1144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3048480" y="1144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3562560" y="1144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4076640" y="1144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464976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516384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567792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619200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6706080" y="77580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722484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773892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825300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494640" y="6768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1543320" y="6768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0"/>
            <p:cNvSpPr/>
            <p:nvPr/>
          </p:nvSpPr>
          <p:spPr>
            <a:xfrm>
              <a:off x="3119760" y="22176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0"/>
            <p:cNvSpPr/>
            <p:nvPr/>
          </p:nvSpPr>
          <p:spPr>
            <a:xfrm>
              <a:off x="5761800" y="22176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1" name="Google Shape;2061;p60"/>
            <p:cNvCxnSpPr/>
            <p:nvPr/>
          </p:nvCxnSpPr>
          <p:spPr>
            <a:xfrm>
              <a:off x="1476720" y="11340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2" name="Google Shape;2062;p60"/>
            <p:cNvCxnSpPr/>
            <p:nvPr/>
          </p:nvCxnSpPr>
          <p:spPr>
            <a:xfrm>
              <a:off x="2504880" y="11340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3" name="Google Shape;2063;p60"/>
            <p:cNvCxnSpPr/>
            <p:nvPr/>
          </p:nvCxnSpPr>
          <p:spPr>
            <a:xfrm>
              <a:off x="4617720" y="11340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64" name="Google Shape;2064;p60"/>
          <p:cNvSpPr/>
          <p:nvPr/>
        </p:nvSpPr>
        <p:spPr>
          <a:xfrm>
            <a:off x="7224840" y="77580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5" name="Google Shape;2065;p60"/>
          <p:cNvSpPr/>
          <p:nvPr/>
        </p:nvSpPr>
        <p:spPr>
          <a:xfrm>
            <a:off x="6802560" y="1690560"/>
            <a:ext cx="2175840" cy="571680"/>
          </a:xfrm>
          <a:prstGeom prst="wedgeRectCallout">
            <a:avLst>
              <a:gd fmla="val -20167" name="adj1"/>
              <a:gd fmla="val -89609" name="adj2"/>
            </a:avLst>
          </a:prstGeom>
          <a:solidFill>
            <a:schemeClr val="accent3"/>
          </a:solidFill>
          <a:ln cap="flat" cmpd="sng" w="5715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Gravar os dados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6" name="Google Shape;2066;p60"/>
          <p:cNvGrpSpPr/>
          <p:nvPr/>
        </p:nvGrpSpPr>
        <p:grpSpPr>
          <a:xfrm>
            <a:off x="3832560" y="461880"/>
            <a:ext cx="1174680" cy="1111680"/>
            <a:chOff x="3832560" y="461880"/>
            <a:chExt cx="1174680" cy="1111680"/>
          </a:xfrm>
        </p:grpSpPr>
        <p:sp>
          <p:nvSpPr>
            <p:cNvPr id="2067" name="Google Shape;2067;p60"/>
            <p:cNvSpPr/>
            <p:nvPr/>
          </p:nvSpPr>
          <p:spPr>
            <a:xfrm>
              <a:off x="3832560" y="461880"/>
              <a:ext cx="1174680" cy="1111680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60"/>
            <p:cNvSpPr/>
            <p:nvPr/>
          </p:nvSpPr>
          <p:spPr>
            <a:xfrm flipH="1" rot="-1387200">
              <a:off x="4064040" y="802800"/>
              <a:ext cx="621360" cy="62280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9" name="Google Shape;2069;p60"/>
          <p:cNvSpPr/>
          <p:nvPr/>
        </p:nvSpPr>
        <p:spPr>
          <a:xfrm>
            <a:off x="111240" y="1690560"/>
            <a:ext cx="6494040" cy="571680"/>
          </a:xfrm>
          <a:prstGeom prst="wedgeRectCallout">
            <a:avLst>
              <a:gd fmla="val 20053" name="adj1"/>
              <a:gd fmla="val -17735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Resultado: sistema de arquivos é consistente, mas os dados são perdidos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0" name="Google Shape;2070;p60"/>
          <p:cNvGrpSpPr/>
          <p:nvPr/>
        </p:nvGrpSpPr>
        <p:grpSpPr>
          <a:xfrm>
            <a:off x="466920" y="2554560"/>
            <a:ext cx="8299800" cy="1105920"/>
            <a:chOff x="466920" y="2554560"/>
            <a:chExt cx="8299800" cy="1105920"/>
          </a:xfrm>
        </p:grpSpPr>
        <p:sp>
          <p:nvSpPr>
            <p:cNvPr id="2071" name="Google Shape;2071;p60"/>
            <p:cNvSpPr/>
            <p:nvPr/>
          </p:nvSpPr>
          <p:spPr>
            <a:xfrm>
              <a:off x="466920" y="27255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713880" y="272556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961200" y="27255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1208520" y="27255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60"/>
            <p:cNvSpPr/>
            <p:nvPr/>
          </p:nvSpPr>
          <p:spPr>
            <a:xfrm>
              <a:off x="466920" y="3094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60"/>
            <p:cNvSpPr/>
            <p:nvPr/>
          </p:nvSpPr>
          <p:spPr>
            <a:xfrm>
              <a:off x="713880" y="3094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961200" y="3094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1208520" y="3094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1504080" y="27255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1751400" y="27255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1998360" y="27255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60"/>
            <p:cNvSpPr/>
            <p:nvPr/>
          </p:nvSpPr>
          <p:spPr>
            <a:xfrm>
              <a:off x="2245680" y="27255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60"/>
            <p:cNvSpPr/>
            <p:nvPr/>
          </p:nvSpPr>
          <p:spPr>
            <a:xfrm>
              <a:off x="1504080" y="309420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60"/>
            <p:cNvSpPr/>
            <p:nvPr/>
          </p:nvSpPr>
          <p:spPr>
            <a:xfrm>
              <a:off x="1751400" y="30942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60"/>
            <p:cNvSpPr/>
            <p:nvPr/>
          </p:nvSpPr>
          <p:spPr>
            <a:xfrm>
              <a:off x="1998360" y="30942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60"/>
            <p:cNvSpPr/>
            <p:nvPr/>
          </p:nvSpPr>
          <p:spPr>
            <a:xfrm>
              <a:off x="2245680" y="30942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60"/>
            <p:cNvSpPr/>
            <p:nvPr/>
          </p:nvSpPr>
          <p:spPr>
            <a:xfrm>
              <a:off x="2534400" y="27255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60"/>
            <p:cNvSpPr/>
            <p:nvPr/>
          </p:nvSpPr>
          <p:spPr>
            <a:xfrm>
              <a:off x="3048480" y="272556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0"/>
            <p:cNvSpPr/>
            <p:nvPr/>
          </p:nvSpPr>
          <p:spPr>
            <a:xfrm>
              <a:off x="3562560" y="27255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60"/>
            <p:cNvSpPr/>
            <p:nvPr/>
          </p:nvSpPr>
          <p:spPr>
            <a:xfrm>
              <a:off x="4076640" y="27255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60"/>
            <p:cNvSpPr/>
            <p:nvPr/>
          </p:nvSpPr>
          <p:spPr>
            <a:xfrm>
              <a:off x="2534400" y="3094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60"/>
            <p:cNvSpPr/>
            <p:nvPr/>
          </p:nvSpPr>
          <p:spPr>
            <a:xfrm>
              <a:off x="3048480" y="3094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60"/>
            <p:cNvSpPr/>
            <p:nvPr/>
          </p:nvSpPr>
          <p:spPr>
            <a:xfrm>
              <a:off x="3562560" y="3094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60"/>
            <p:cNvSpPr/>
            <p:nvPr/>
          </p:nvSpPr>
          <p:spPr>
            <a:xfrm>
              <a:off x="4076640" y="3094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60"/>
            <p:cNvSpPr/>
            <p:nvPr/>
          </p:nvSpPr>
          <p:spPr>
            <a:xfrm>
              <a:off x="464976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60"/>
            <p:cNvSpPr/>
            <p:nvPr/>
          </p:nvSpPr>
          <p:spPr>
            <a:xfrm>
              <a:off x="516384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60"/>
            <p:cNvSpPr/>
            <p:nvPr/>
          </p:nvSpPr>
          <p:spPr>
            <a:xfrm>
              <a:off x="567792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60"/>
            <p:cNvSpPr/>
            <p:nvPr/>
          </p:nvSpPr>
          <p:spPr>
            <a:xfrm>
              <a:off x="619200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60"/>
            <p:cNvSpPr/>
            <p:nvPr/>
          </p:nvSpPr>
          <p:spPr>
            <a:xfrm>
              <a:off x="6706080" y="272556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722484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773892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825300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3" name="Google Shape;2103;p60"/>
            <p:cNvCxnSpPr/>
            <p:nvPr/>
          </p:nvCxnSpPr>
          <p:spPr>
            <a:xfrm>
              <a:off x="1476720" y="2554560"/>
              <a:ext cx="360" cy="11059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4" name="Google Shape;2104;p60"/>
            <p:cNvCxnSpPr/>
            <p:nvPr/>
          </p:nvCxnSpPr>
          <p:spPr>
            <a:xfrm>
              <a:off x="2504880" y="2554560"/>
              <a:ext cx="360" cy="11059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5" name="Google Shape;2105;p60"/>
            <p:cNvCxnSpPr/>
            <p:nvPr/>
          </p:nvCxnSpPr>
          <p:spPr>
            <a:xfrm>
              <a:off x="4617720" y="2554560"/>
              <a:ext cx="360" cy="11059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06" name="Google Shape;2106;p60"/>
          <p:cNvSpPr/>
          <p:nvPr/>
        </p:nvSpPr>
        <p:spPr>
          <a:xfrm>
            <a:off x="2663640" y="3703320"/>
            <a:ext cx="6368760" cy="820440"/>
          </a:xfrm>
          <a:prstGeom prst="wedgeRectCallout">
            <a:avLst>
              <a:gd fmla="val 20053" name="adj1"/>
              <a:gd fmla="val -17735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Resultado: inode aponta para dados inválidos e sist. de arquivos inconsistente (bitmap vs. inode)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7" name="Google Shape;2107;p60"/>
          <p:cNvGrpSpPr/>
          <p:nvPr/>
        </p:nvGrpSpPr>
        <p:grpSpPr>
          <a:xfrm>
            <a:off x="3826440" y="2426400"/>
            <a:ext cx="1174680" cy="1111680"/>
            <a:chOff x="3826440" y="2426400"/>
            <a:chExt cx="1174680" cy="1111680"/>
          </a:xfrm>
        </p:grpSpPr>
        <p:sp>
          <p:nvSpPr>
            <p:cNvPr id="2108" name="Google Shape;2108;p60"/>
            <p:cNvSpPr/>
            <p:nvPr/>
          </p:nvSpPr>
          <p:spPr>
            <a:xfrm>
              <a:off x="3826440" y="2426400"/>
              <a:ext cx="1174680" cy="1111680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60"/>
            <p:cNvSpPr/>
            <p:nvPr/>
          </p:nvSpPr>
          <p:spPr>
            <a:xfrm flipH="1" rot="-1387200">
              <a:off x="4057920" y="2767320"/>
              <a:ext cx="621360" cy="62280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0" name="Google Shape;2110;p60"/>
          <p:cNvSpPr/>
          <p:nvPr/>
        </p:nvSpPr>
        <p:spPr>
          <a:xfrm>
            <a:off x="3048480" y="272520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1" name="Google Shape;2111;p60"/>
          <p:cNvGrpSpPr/>
          <p:nvPr/>
        </p:nvGrpSpPr>
        <p:grpSpPr>
          <a:xfrm>
            <a:off x="466920" y="4798080"/>
            <a:ext cx="8299800" cy="1105920"/>
            <a:chOff x="466920" y="4798080"/>
            <a:chExt cx="8299800" cy="1105920"/>
          </a:xfrm>
        </p:grpSpPr>
        <p:sp>
          <p:nvSpPr>
            <p:cNvPr id="2112" name="Google Shape;2112;p60"/>
            <p:cNvSpPr/>
            <p:nvPr/>
          </p:nvSpPr>
          <p:spPr>
            <a:xfrm>
              <a:off x="466920" y="4969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713880" y="496908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961200" y="4969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60"/>
            <p:cNvSpPr/>
            <p:nvPr/>
          </p:nvSpPr>
          <p:spPr>
            <a:xfrm>
              <a:off x="1208520" y="4969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60"/>
            <p:cNvSpPr/>
            <p:nvPr/>
          </p:nvSpPr>
          <p:spPr>
            <a:xfrm>
              <a:off x="466920" y="53377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60"/>
            <p:cNvSpPr/>
            <p:nvPr/>
          </p:nvSpPr>
          <p:spPr>
            <a:xfrm>
              <a:off x="713880" y="53377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60"/>
            <p:cNvSpPr/>
            <p:nvPr/>
          </p:nvSpPr>
          <p:spPr>
            <a:xfrm>
              <a:off x="961200" y="53377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60"/>
            <p:cNvSpPr/>
            <p:nvPr/>
          </p:nvSpPr>
          <p:spPr>
            <a:xfrm>
              <a:off x="1208520" y="53377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60"/>
            <p:cNvSpPr/>
            <p:nvPr/>
          </p:nvSpPr>
          <p:spPr>
            <a:xfrm>
              <a:off x="1504080" y="4969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60"/>
            <p:cNvSpPr/>
            <p:nvPr/>
          </p:nvSpPr>
          <p:spPr>
            <a:xfrm>
              <a:off x="1751400" y="4969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60"/>
            <p:cNvSpPr/>
            <p:nvPr/>
          </p:nvSpPr>
          <p:spPr>
            <a:xfrm>
              <a:off x="1998360" y="4969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60"/>
            <p:cNvSpPr/>
            <p:nvPr/>
          </p:nvSpPr>
          <p:spPr>
            <a:xfrm>
              <a:off x="2245680" y="4969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60"/>
            <p:cNvSpPr/>
            <p:nvPr/>
          </p:nvSpPr>
          <p:spPr>
            <a:xfrm>
              <a:off x="1504080" y="533772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60"/>
            <p:cNvSpPr/>
            <p:nvPr/>
          </p:nvSpPr>
          <p:spPr>
            <a:xfrm>
              <a:off x="1751400" y="53377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60"/>
            <p:cNvSpPr/>
            <p:nvPr/>
          </p:nvSpPr>
          <p:spPr>
            <a:xfrm>
              <a:off x="1998360" y="53377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60"/>
            <p:cNvSpPr/>
            <p:nvPr/>
          </p:nvSpPr>
          <p:spPr>
            <a:xfrm>
              <a:off x="2245680" y="53377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60"/>
            <p:cNvSpPr/>
            <p:nvPr/>
          </p:nvSpPr>
          <p:spPr>
            <a:xfrm>
              <a:off x="2534400" y="4969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60"/>
            <p:cNvSpPr/>
            <p:nvPr/>
          </p:nvSpPr>
          <p:spPr>
            <a:xfrm>
              <a:off x="3048480" y="496908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60"/>
            <p:cNvSpPr/>
            <p:nvPr/>
          </p:nvSpPr>
          <p:spPr>
            <a:xfrm>
              <a:off x="3562560" y="4969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60"/>
            <p:cNvSpPr/>
            <p:nvPr/>
          </p:nvSpPr>
          <p:spPr>
            <a:xfrm>
              <a:off x="4076640" y="4969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60"/>
            <p:cNvSpPr/>
            <p:nvPr/>
          </p:nvSpPr>
          <p:spPr>
            <a:xfrm>
              <a:off x="2534400" y="53377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60"/>
            <p:cNvSpPr/>
            <p:nvPr/>
          </p:nvSpPr>
          <p:spPr>
            <a:xfrm>
              <a:off x="3048480" y="53377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60"/>
            <p:cNvSpPr/>
            <p:nvPr/>
          </p:nvSpPr>
          <p:spPr>
            <a:xfrm>
              <a:off x="3562560" y="53377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60"/>
            <p:cNvSpPr/>
            <p:nvPr/>
          </p:nvSpPr>
          <p:spPr>
            <a:xfrm>
              <a:off x="4076640" y="53377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60"/>
            <p:cNvSpPr/>
            <p:nvPr/>
          </p:nvSpPr>
          <p:spPr>
            <a:xfrm>
              <a:off x="464976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60"/>
            <p:cNvSpPr/>
            <p:nvPr/>
          </p:nvSpPr>
          <p:spPr>
            <a:xfrm>
              <a:off x="516384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60"/>
            <p:cNvSpPr/>
            <p:nvPr/>
          </p:nvSpPr>
          <p:spPr>
            <a:xfrm>
              <a:off x="567792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60"/>
            <p:cNvSpPr/>
            <p:nvPr/>
          </p:nvSpPr>
          <p:spPr>
            <a:xfrm>
              <a:off x="619200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60"/>
            <p:cNvSpPr/>
            <p:nvPr/>
          </p:nvSpPr>
          <p:spPr>
            <a:xfrm>
              <a:off x="6706080" y="496908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60"/>
            <p:cNvSpPr/>
            <p:nvPr/>
          </p:nvSpPr>
          <p:spPr>
            <a:xfrm>
              <a:off x="722484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60"/>
            <p:cNvSpPr/>
            <p:nvPr/>
          </p:nvSpPr>
          <p:spPr>
            <a:xfrm>
              <a:off x="773892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60"/>
            <p:cNvSpPr/>
            <p:nvPr/>
          </p:nvSpPr>
          <p:spPr>
            <a:xfrm>
              <a:off x="825300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44" name="Google Shape;2144;p60"/>
            <p:cNvCxnSpPr/>
            <p:nvPr/>
          </p:nvCxnSpPr>
          <p:spPr>
            <a:xfrm>
              <a:off x="1476720" y="4798080"/>
              <a:ext cx="360" cy="11059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5" name="Google Shape;2145;p60"/>
            <p:cNvCxnSpPr/>
            <p:nvPr/>
          </p:nvCxnSpPr>
          <p:spPr>
            <a:xfrm>
              <a:off x="2504880" y="4798080"/>
              <a:ext cx="360" cy="11059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6" name="Google Shape;2146;p60"/>
            <p:cNvCxnSpPr/>
            <p:nvPr/>
          </p:nvCxnSpPr>
          <p:spPr>
            <a:xfrm>
              <a:off x="4617720" y="4798080"/>
              <a:ext cx="360" cy="11059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47" name="Google Shape;2147;p60"/>
          <p:cNvSpPr/>
          <p:nvPr/>
        </p:nvSpPr>
        <p:spPr>
          <a:xfrm>
            <a:off x="2926080" y="5946840"/>
            <a:ext cx="6017400" cy="820440"/>
          </a:xfrm>
          <a:prstGeom prst="wedgeRectCallout">
            <a:avLst>
              <a:gd fmla="val 20053" name="adj1"/>
              <a:gd fmla="val -17735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Resultado: vazamento de espaço, e sistema de arquivos é inconsistente (bitmap vs. inode)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8" name="Google Shape;2148;p60"/>
          <p:cNvGrpSpPr/>
          <p:nvPr/>
        </p:nvGrpSpPr>
        <p:grpSpPr>
          <a:xfrm>
            <a:off x="3826440" y="4669920"/>
            <a:ext cx="1174680" cy="1111680"/>
            <a:chOff x="3826440" y="4669920"/>
            <a:chExt cx="1174680" cy="1111680"/>
          </a:xfrm>
        </p:grpSpPr>
        <p:sp>
          <p:nvSpPr>
            <p:cNvPr id="2149" name="Google Shape;2149;p60"/>
            <p:cNvSpPr/>
            <p:nvPr/>
          </p:nvSpPr>
          <p:spPr>
            <a:xfrm>
              <a:off x="3826440" y="4669920"/>
              <a:ext cx="1174680" cy="1111680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60"/>
            <p:cNvSpPr/>
            <p:nvPr/>
          </p:nvSpPr>
          <p:spPr>
            <a:xfrm flipH="1" rot="-1387200">
              <a:off x="4057920" y="5010840"/>
              <a:ext cx="621360" cy="62280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1" name="Google Shape;2151;p60"/>
          <p:cNvSpPr/>
          <p:nvPr/>
        </p:nvSpPr>
        <p:spPr>
          <a:xfrm>
            <a:off x="1766520" y="533772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60"/>
          <p:cNvSpPr/>
          <p:nvPr/>
        </p:nvSpPr>
        <p:spPr>
          <a:xfrm>
            <a:off x="111240" y="5946840"/>
            <a:ext cx="2002680" cy="820440"/>
          </a:xfrm>
          <a:prstGeom prst="wedgeRectCallout">
            <a:avLst>
              <a:gd fmla="val 38191" name="adj1"/>
              <a:gd fmla="val -81538" name="adj2"/>
            </a:avLst>
          </a:prstGeom>
          <a:solidFill>
            <a:schemeClr val="accent3"/>
          </a:solidFill>
          <a:ln cap="flat" cmpd="sng" w="5715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Atualizar o bitmap dados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p60"/>
          <p:cNvSpPr/>
          <p:nvPr/>
        </p:nvSpPr>
        <p:spPr>
          <a:xfrm>
            <a:off x="111240" y="3806640"/>
            <a:ext cx="2458800" cy="474480"/>
          </a:xfrm>
          <a:prstGeom prst="wedgeRectCallout">
            <a:avLst>
              <a:gd fmla="val 73618" name="adj1"/>
              <a:gd fmla="val -204573" name="adj2"/>
            </a:avLst>
          </a:prstGeom>
          <a:solidFill>
            <a:schemeClr val="accent3"/>
          </a:solidFill>
          <a:ln cap="flat" cmpd="sng" w="5715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atualizar o inode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8" name="Google Shape;2158;p61"/>
          <p:cNvGrpSpPr/>
          <p:nvPr/>
        </p:nvGrpSpPr>
        <p:grpSpPr>
          <a:xfrm>
            <a:off x="466920" y="67680"/>
            <a:ext cx="8299800" cy="1643040"/>
            <a:chOff x="466920" y="67680"/>
            <a:chExt cx="8299800" cy="1643040"/>
          </a:xfrm>
        </p:grpSpPr>
        <p:sp>
          <p:nvSpPr>
            <p:cNvPr id="2159" name="Google Shape;2159;p61"/>
            <p:cNvSpPr/>
            <p:nvPr/>
          </p:nvSpPr>
          <p:spPr>
            <a:xfrm>
              <a:off x="466920" y="7758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61"/>
            <p:cNvSpPr/>
            <p:nvPr/>
          </p:nvSpPr>
          <p:spPr>
            <a:xfrm>
              <a:off x="713880" y="77580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61"/>
            <p:cNvSpPr/>
            <p:nvPr/>
          </p:nvSpPr>
          <p:spPr>
            <a:xfrm>
              <a:off x="961200" y="7758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61"/>
            <p:cNvSpPr/>
            <p:nvPr/>
          </p:nvSpPr>
          <p:spPr>
            <a:xfrm>
              <a:off x="1208520" y="7758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61"/>
            <p:cNvSpPr/>
            <p:nvPr/>
          </p:nvSpPr>
          <p:spPr>
            <a:xfrm>
              <a:off x="466920" y="1144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61"/>
            <p:cNvSpPr/>
            <p:nvPr/>
          </p:nvSpPr>
          <p:spPr>
            <a:xfrm>
              <a:off x="713880" y="1144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61"/>
            <p:cNvSpPr/>
            <p:nvPr/>
          </p:nvSpPr>
          <p:spPr>
            <a:xfrm>
              <a:off x="961200" y="1144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61"/>
            <p:cNvSpPr/>
            <p:nvPr/>
          </p:nvSpPr>
          <p:spPr>
            <a:xfrm>
              <a:off x="1208520" y="1144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61"/>
            <p:cNvSpPr/>
            <p:nvPr/>
          </p:nvSpPr>
          <p:spPr>
            <a:xfrm>
              <a:off x="1504080" y="7758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61"/>
            <p:cNvSpPr/>
            <p:nvPr/>
          </p:nvSpPr>
          <p:spPr>
            <a:xfrm>
              <a:off x="1751400" y="7758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61"/>
            <p:cNvSpPr/>
            <p:nvPr/>
          </p:nvSpPr>
          <p:spPr>
            <a:xfrm>
              <a:off x="1998360" y="7758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61"/>
            <p:cNvSpPr/>
            <p:nvPr/>
          </p:nvSpPr>
          <p:spPr>
            <a:xfrm>
              <a:off x="2245680" y="7758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61"/>
            <p:cNvSpPr/>
            <p:nvPr/>
          </p:nvSpPr>
          <p:spPr>
            <a:xfrm>
              <a:off x="1504080" y="114408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61"/>
            <p:cNvSpPr/>
            <p:nvPr/>
          </p:nvSpPr>
          <p:spPr>
            <a:xfrm>
              <a:off x="1751400" y="1144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61"/>
            <p:cNvSpPr/>
            <p:nvPr/>
          </p:nvSpPr>
          <p:spPr>
            <a:xfrm>
              <a:off x="1998360" y="1144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61"/>
            <p:cNvSpPr/>
            <p:nvPr/>
          </p:nvSpPr>
          <p:spPr>
            <a:xfrm>
              <a:off x="2245680" y="1144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61"/>
            <p:cNvSpPr/>
            <p:nvPr/>
          </p:nvSpPr>
          <p:spPr>
            <a:xfrm>
              <a:off x="2534400" y="7758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61"/>
            <p:cNvSpPr/>
            <p:nvPr/>
          </p:nvSpPr>
          <p:spPr>
            <a:xfrm>
              <a:off x="3048480" y="77580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61"/>
            <p:cNvSpPr/>
            <p:nvPr/>
          </p:nvSpPr>
          <p:spPr>
            <a:xfrm>
              <a:off x="3562560" y="7758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61"/>
            <p:cNvSpPr/>
            <p:nvPr/>
          </p:nvSpPr>
          <p:spPr>
            <a:xfrm>
              <a:off x="4076640" y="7758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61"/>
            <p:cNvSpPr/>
            <p:nvPr/>
          </p:nvSpPr>
          <p:spPr>
            <a:xfrm>
              <a:off x="2534400" y="1144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61"/>
            <p:cNvSpPr/>
            <p:nvPr/>
          </p:nvSpPr>
          <p:spPr>
            <a:xfrm>
              <a:off x="3048480" y="1144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61"/>
            <p:cNvSpPr/>
            <p:nvPr/>
          </p:nvSpPr>
          <p:spPr>
            <a:xfrm>
              <a:off x="3562560" y="1144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61"/>
            <p:cNvSpPr/>
            <p:nvPr/>
          </p:nvSpPr>
          <p:spPr>
            <a:xfrm>
              <a:off x="4076640" y="1144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61"/>
            <p:cNvSpPr/>
            <p:nvPr/>
          </p:nvSpPr>
          <p:spPr>
            <a:xfrm>
              <a:off x="464976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61"/>
            <p:cNvSpPr/>
            <p:nvPr/>
          </p:nvSpPr>
          <p:spPr>
            <a:xfrm>
              <a:off x="516384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61"/>
            <p:cNvSpPr/>
            <p:nvPr/>
          </p:nvSpPr>
          <p:spPr>
            <a:xfrm>
              <a:off x="567792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61"/>
            <p:cNvSpPr/>
            <p:nvPr/>
          </p:nvSpPr>
          <p:spPr>
            <a:xfrm>
              <a:off x="619200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61"/>
            <p:cNvSpPr/>
            <p:nvPr/>
          </p:nvSpPr>
          <p:spPr>
            <a:xfrm>
              <a:off x="6706080" y="77580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61"/>
            <p:cNvSpPr/>
            <p:nvPr/>
          </p:nvSpPr>
          <p:spPr>
            <a:xfrm>
              <a:off x="722484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61"/>
            <p:cNvSpPr/>
            <p:nvPr/>
          </p:nvSpPr>
          <p:spPr>
            <a:xfrm>
              <a:off x="773892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61"/>
            <p:cNvSpPr/>
            <p:nvPr/>
          </p:nvSpPr>
          <p:spPr>
            <a:xfrm>
              <a:off x="8253000" y="77580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61"/>
            <p:cNvSpPr/>
            <p:nvPr/>
          </p:nvSpPr>
          <p:spPr>
            <a:xfrm>
              <a:off x="494640" y="6768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1543320" y="6768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61"/>
            <p:cNvSpPr/>
            <p:nvPr/>
          </p:nvSpPr>
          <p:spPr>
            <a:xfrm>
              <a:off x="3119760" y="22176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61"/>
            <p:cNvSpPr/>
            <p:nvPr/>
          </p:nvSpPr>
          <p:spPr>
            <a:xfrm>
              <a:off x="5761800" y="22176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5" name="Google Shape;2195;p61"/>
            <p:cNvCxnSpPr/>
            <p:nvPr/>
          </p:nvCxnSpPr>
          <p:spPr>
            <a:xfrm>
              <a:off x="1476720" y="11340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6" name="Google Shape;2196;p61"/>
            <p:cNvCxnSpPr/>
            <p:nvPr/>
          </p:nvCxnSpPr>
          <p:spPr>
            <a:xfrm>
              <a:off x="2504880" y="11340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7" name="Google Shape;2197;p61"/>
            <p:cNvCxnSpPr/>
            <p:nvPr/>
          </p:nvCxnSpPr>
          <p:spPr>
            <a:xfrm>
              <a:off x="4617720" y="11340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98" name="Google Shape;2198;p61"/>
          <p:cNvSpPr/>
          <p:nvPr/>
        </p:nvSpPr>
        <p:spPr>
          <a:xfrm>
            <a:off x="7224840" y="77580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9" name="Google Shape;2199;p61"/>
          <p:cNvGrpSpPr/>
          <p:nvPr/>
        </p:nvGrpSpPr>
        <p:grpSpPr>
          <a:xfrm>
            <a:off x="3832560" y="461880"/>
            <a:ext cx="1174680" cy="1111680"/>
            <a:chOff x="3832560" y="461880"/>
            <a:chExt cx="1174680" cy="1111680"/>
          </a:xfrm>
        </p:grpSpPr>
        <p:sp>
          <p:nvSpPr>
            <p:cNvPr id="2200" name="Google Shape;2200;p61"/>
            <p:cNvSpPr/>
            <p:nvPr/>
          </p:nvSpPr>
          <p:spPr>
            <a:xfrm>
              <a:off x="3832560" y="461880"/>
              <a:ext cx="1174680" cy="1111680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61"/>
            <p:cNvSpPr/>
            <p:nvPr/>
          </p:nvSpPr>
          <p:spPr>
            <a:xfrm flipH="1" rot="-1387200">
              <a:off x="4064040" y="802800"/>
              <a:ext cx="621360" cy="62280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2" name="Google Shape;2202;p61"/>
          <p:cNvSpPr/>
          <p:nvPr/>
        </p:nvSpPr>
        <p:spPr>
          <a:xfrm>
            <a:off x="713880" y="1690560"/>
            <a:ext cx="7795440" cy="571680"/>
          </a:xfrm>
          <a:prstGeom prst="wedgeRectCallout">
            <a:avLst>
              <a:gd fmla="val 20053" name="adj1"/>
              <a:gd fmla="val -17735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Resultado: inode aponta para dados, mas sistema de arquivos é inconsistente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3" name="Google Shape;2203;p61"/>
          <p:cNvGrpSpPr/>
          <p:nvPr/>
        </p:nvGrpSpPr>
        <p:grpSpPr>
          <a:xfrm>
            <a:off x="466920" y="2554560"/>
            <a:ext cx="8299800" cy="1105920"/>
            <a:chOff x="466920" y="2554560"/>
            <a:chExt cx="8299800" cy="1105920"/>
          </a:xfrm>
        </p:grpSpPr>
        <p:sp>
          <p:nvSpPr>
            <p:cNvPr id="2204" name="Google Shape;2204;p61"/>
            <p:cNvSpPr/>
            <p:nvPr/>
          </p:nvSpPr>
          <p:spPr>
            <a:xfrm>
              <a:off x="466920" y="27255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713880" y="272556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961200" y="27255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61"/>
            <p:cNvSpPr/>
            <p:nvPr/>
          </p:nvSpPr>
          <p:spPr>
            <a:xfrm>
              <a:off x="1208520" y="27255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466920" y="3094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713880" y="3094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961200" y="3094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1208520" y="3094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1504080" y="27255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1751400" y="27255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1998360" y="27255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2245680" y="27255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1504080" y="309420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1751400" y="30942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1998360" y="30942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2245680" y="30942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2534400" y="27255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3048480" y="272556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3562560" y="27255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4076640" y="27255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2534400" y="3094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3048480" y="3094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3562560" y="3094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4076640" y="3094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464976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516384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567792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619200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6706080" y="272556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722484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773892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8253000" y="2725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36" name="Google Shape;2236;p61"/>
            <p:cNvCxnSpPr/>
            <p:nvPr/>
          </p:nvCxnSpPr>
          <p:spPr>
            <a:xfrm>
              <a:off x="1476720" y="2554560"/>
              <a:ext cx="360" cy="11059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7" name="Google Shape;2237;p61"/>
            <p:cNvCxnSpPr/>
            <p:nvPr/>
          </p:nvCxnSpPr>
          <p:spPr>
            <a:xfrm>
              <a:off x="2504880" y="2554560"/>
              <a:ext cx="360" cy="11059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8" name="Google Shape;2238;p61"/>
            <p:cNvCxnSpPr/>
            <p:nvPr/>
          </p:nvCxnSpPr>
          <p:spPr>
            <a:xfrm>
              <a:off x="4617720" y="2554560"/>
              <a:ext cx="360" cy="11059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39" name="Google Shape;2239;p61"/>
          <p:cNvSpPr/>
          <p:nvPr/>
        </p:nvSpPr>
        <p:spPr>
          <a:xfrm>
            <a:off x="1307160" y="3703320"/>
            <a:ext cx="7459200" cy="820440"/>
          </a:xfrm>
          <a:prstGeom prst="wedgeRectCallout">
            <a:avLst>
              <a:gd fmla="val 20053" name="adj1"/>
              <a:gd fmla="val -17735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Resultado: sistema de arquivos é inconsistente, e os dados são inúteis, uma vez que não está associada a um inode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0" name="Google Shape;2240;p61"/>
          <p:cNvGrpSpPr/>
          <p:nvPr/>
        </p:nvGrpSpPr>
        <p:grpSpPr>
          <a:xfrm>
            <a:off x="3826440" y="2426400"/>
            <a:ext cx="1174680" cy="1111680"/>
            <a:chOff x="3826440" y="2426400"/>
            <a:chExt cx="1174680" cy="1111680"/>
          </a:xfrm>
        </p:grpSpPr>
        <p:sp>
          <p:nvSpPr>
            <p:cNvPr id="2241" name="Google Shape;2241;p61"/>
            <p:cNvSpPr/>
            <p:nvPr/>
          </p:nvSpPr>
          <p:spPr>
            <a:xfrm>
              <a:off x="3826440" y="2426400"/>
              <a:ext cx="1174680" cy="1111680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61"/>
            <p:cNvSpPr/>
            <p:nvPr/>
          </p:nvSpPr>
          <p:spPr>
            <a:xfrm flipH="1" rot="-1387200">
              <a:off x="4057920" y="2767320"/>
              <a:ext cx="621360" cy="62280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3" name="Google Shape;2243;p61"/>
          <p:cNvGrpSpPr/>
          <p:nvPr/>
        </p:nvGrpSpPr>
        <p:grpSpPr>
          <a:xfrm>
            <a:off x="466920" y="4798080"/>
            <a:ext cx="8299800" cy="1105920"/>
            <a:chOff x="466920" y="4798080"/>
            <a:chExt cx="8299800" cy="1105920"/>
          </a:xfrm>
        </p:grpSpPr>
        <p:sp>
          <p:nvSpPr>
            <p:cNvPr id="2244" name="Google Shape;2244;p61"/>
            <p:cNvSpPr/>
            <p:nvPr/>
          </p:nvSpPr>
          <p:spPr>
            <a:xfrm>
              <a:off x="466920" y="4969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713880" y="496908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961200" y="4969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1208520" y="4969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466920" y="53377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713880" y="53377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961200" y="53377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1208520" y="53377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1504080" y="4969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1751400" y="4969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1998360" y="4969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2245680" y="4969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1504080" y="533772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1751400" y="53377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1998360" y="53377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2245680" y="53377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2534400" y="4969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3048480" y="496908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3562560" y="4969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4076640" y="4969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2534400" y="53377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3048480" y="53377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3562560" y="53377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4076640" y="53377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464976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516384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567792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619200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6706080" y="496908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722484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773892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8253000" y="4969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6" name="Google Shape;2276;p61"/>
            <p:cNvCxnSpPr/>
            <p:nvPr/>
          </p:nvCxnSpPr>
          <p:spPr>
            <a:xfrm>
              <a:off x="1476720" y="4798080"/>
              <a:ext cx="360" cy="11059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7" name="Google Shape;2277;p61"/>
            <p:cNvCxnSpPr/>
            <p:nvPr/>
          </p:nvCxnSpPr>
          <p:spPr>
            <a:xfrm>
              <a:off x="2504880" y="4798080"/>
              <a:ext cx="360" cy="11059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8" name="Google Shape;2278;p61"/>
            <p:cNvCxnSpPr/>
            <p:nvPr/>
          </p:nvCxnSpPr>
          <p:spPr>
            <a:xfrm>
              <a:off x="4617720" y="4798080"/>
              <a:ext cx="360" cy="11059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79" name="Google Shape;2279;p61"/>
          <p:cNvSpPr/>
          <p:nvPr/>
        </p:nvSpPr>
        <p:spPr>
          <a:xfrm>
            <a:off x="1307160" y="5946840"/>
            <a:ext cx="6431400" cy="820440"/>
          </a:xfrm>
          <a:prstGeom prst="wedgeRectCallout">
            <a:avLst>
              <a:gd fmla="val 20053" name="adj1"/>
              <a:gd fmla="val -17735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Resultado: sistema de arquivos é consistente, mas o inode aponta para dados de lixo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0" name="Google Shape;2280;p61"/>
          <p:cNvGrpSpPr/>
          <p:nvPr/>
        </p:nvGrpSpPr>
        <p:grpSpPr>
          <a:xfrm>
            <a:off x="3826440" y="4669920"/>
            <a:ext cx="1174680" cy="1111680"/>
            <a:chOff x="3826440" y="4669920"/>
            <a:chExt cx="1174680" cy="1111680"/>
          </a:xfrm>
        </p:grpSpPr>
        <p:sp>
          <p:nvSpPr>
            <p:cNvPr id="2281" name="Google Shape;2281;p61"/>
            <p:cNvSpPr/>
            <p:nvPr/>
          </p:nvSpPr>
          <p:spPr>
            <a:xfrm>
              <a:off x="3826440" y="4669920"/>
              <a:ext cx="1174680" cy="1111680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61"/>
            <p:cNvSpPr/>
            <p:nvPr/>
          </p:nvSpPr>
          <p:spPr>
            <a:xfrm flipH="1" rot="-1387200">
              <a:off x="4057920" y="5010840"/>
              <a:ext cx="621360" cy="62280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3" name="Google Shape;2283;p61"/>
          <p:cNvSpPr/>
          <p:nvPr/>
        </p:nvSpPr>
        <p:spPr>
          <a:xfrm>
            <a:off x="1766520" y="533772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61"/>
          <p:cNvSpPr/>
          <p:nvPr/>
        </p:nvSpPr>
        <p:spPr>
          <a:xfrm>
            <a:off x="3048480" y="77580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61"/>
          <p:cNvSpPr/>
          <p:nvPr/>
        </p:nvSpPr>
        <p:spPr>
          <a:xfrm>
            <a:off x="7232040" y="272448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61"/>
          <p:cNvSpPr/>
          <p:nvPr/>
        </p:nvSpPr>
        <p:spPr>
          <a:xfrm>
            <a:off x="1760400" y="308592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7" name="Google Shape;2287;p61"/>
          <p:cNvSpPr/>
          <p:nvPr/>
        </p:nvSpPr>
        <p:spPr>
          <a:xfrm>
            <a:off x="3048480" y="496908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8" name="Google Shape;2288;p61"/>
          <p:cNvCxnSpPr/>
          <p:nvPr/>
        </p:nvCxnSpPr>
        <p:spPr>
          <a:xfrm>
            <a:off x="2743200" y="393480"/>
            <a:ext cx="369720" cy="45648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9" name="Google Shape;2289;p61"/>
          <p:cNvCxnSpPr/>
          <p:nvPr/>
        </p:nvCxnSpPr>
        <p:spPr>
          <a:xfrm flipH="1">
            <a:off x="7662960" y="393480"/>
            <a:ext cx="356400" cy="45648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0" name="Google Shape;2290;p61"/>
          <p:cNvCxnSpPr/>
          <p:nvPr/>
        </p:nvCxnSpPr>
        <p:spPr>
          <a:xfrm flipH="1">
            <a:off x="1865160" y="2426040"/>
            <a:ext cx="10440" cy="72648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1" name="Google Shape;2291;p61"/>
          <p:cNvCxnSpPr/>
          <p:nvPr/>
        </p:nvCxnSpPr>
        <p:spPr>
          <a:xfrm flipH="1">
            <a:off x="7661160" y="2426040"/>
            <a:ext cx="356400" cy="45684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2" name="Google Shape;2292;p61"/>
          <p:cNvCxnSpPr/>
          <p:nvPr/>
        </p:nvCxnSpPr>
        <p:spPr>
          <a:xfrm>
            <a:off x="2743200" y="4638240"/>
            <a:ext cx="369720" cy="45684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3" name="Google Shape;2293;p61"/>
          <p:cNvCxnSpPr/>
          <p:nvPr/>
        </p:nvCxnSpPr>
        <p:spPr>
          <a:xfrm flipH="1">
            <a:off x="1865160" y="4692960"/>
            <a:ext cx="10440" cy="72648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62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Consistência em Falhas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9" name="Google Shape;2299;p62"/>
          <p:cNvSpPr txBox="1"/>
          <p:nvPr>
            <p:ph idx="4294967295" type="body"/>
          </p:nvPr>
        </p:nvSpPr>
        <p:spPr>
          <a:xfrm>
            <a:off x="27360" y="1153080"/>
            <a:ext cx="9034560" cy="5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929"/>
          </a:bodyPr>
          <a:lstStyle/>
          <a:p>
            <a:pPr indent="-343126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disco garante que gravações em setores são atômicas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maneira de fazer escritas multi-setores ser atômica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6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garantir a consistência depois de um acidente?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se preocupe em assegurar a consistência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8" lvl="2" marL="13716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Aceitar que o sistema de arquivos podem ser inconsistentes depois de um acidente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8" lvl="2" marL="13716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Executar um programa que corrige o sistema de arquivos durante inicialização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8" lvl="2" marL="13716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verificador de sistema de arquivos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fsck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1" marL="9716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um log de transações para fazer a multi-escrita atômica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8" lvl="2" marL="13716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registo guarda um histórico de todas as gravações para o disco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8" lvl="2" marL="13716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de uma falha o registro pode ser “repetido” para concluir as atualizações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8" lvl="2" marL="13716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sistema de arquivos journaling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p6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63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Abordagem 1: File Checker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p63"/>
          <p:cNvSpPr txBox="1"/>
          <p:nvPr>
            <p:ph idx="4294967295" type="body"/>
          </p:nvPr>
        </p:nvSpPr>
        <p:spPr>
          <a:xfrm>
            <a:off x="156960" y="1153080"/>
            <a:ext cx="878184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ideia-chave: consertar sistemas de arquivos inconsistentes durante inicialização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utilitário Unix chamado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fsck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chkdsk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Windows)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Percorre todo o sistema de arquivo várias vezes, para identificar e corrigir inconsistências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Porque durante inicialização?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Nenhuma outra atividade sistema de arquivos pode estar acontecendo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que fsck o ocorre a inicialização/Montagem pode continuar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7" name="Google Shape;2307;p6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64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1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Tarefas do fsck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3" name="Google Shape;2313;p64"/>
          <p:cNvSpPr txBox="1"/>
          <p:nvPr>
            <p:ph idx="4294967295" type="body"/>
          </p:nvPr>
        </p:nvSpPr>
        <p:spPr>
          <a:xfrm>
            <a:off x="238680" y="1153080"/>
            <a:ext cx="8679600" cy="55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491"/>
          </a:bodyPr>
          <a:lstStyle/>
          <a:p>
            <a:pPr indent="-343125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superbloco: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o superbloco, substituí-lo por um backup se ele está corrompido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blocos livres e inodes: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reconstruir os bitmaps escaneando todos os inodes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Acessibilidade: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certificar-se de tudo inodes são acessíveis a partir da raiz da sistema de arquivo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I-nodes: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excluir todos I-nodes corrompidos e construir suas contagens de ligação por níveis da árvore de diretórios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diretórios: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a integridade de todos os diretórios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5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e muitas outras verificações de consistência menores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4" name="Google Shape;2314;p6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65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1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fsck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Vantagens e Desvantagens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65"/>
          <p:cNvSpPr txBox="1"/>
          <p:nvPr>
            <p:ph idx="4294967295" type="body"/>
          </p:nvPr>
        </p:nvSpPr>
        <p:spPr>
          <a:xfrm>
            <a:off x="238680" y="1153080"/>
            <a:ext cx="8679600" cy="57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740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 de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fsck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requer que o sistema de arquivos faça qualquer trabalho para garantir a consistência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Torna a implementação do sistema de arquivos mais simples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 de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fsck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 complicado para implementar o programa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fsck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Muitas inconsistências possíveis que devem ser identificados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Muitos casos de canto difícil considerar e tratar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muito lento!!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Percorre todo o sistema de arquivo várias vezes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quanto tempo que seria necessário para fsck uma matriz RAID de 40 TB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6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6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Classes\5600\assets\fsck-you.american-apparel-unisex-fitted-tee.black.w760h760.jpg" id="2327" name="Google Shape;232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6960" y="1381320"/>
            <a:ext cx="3897720" cy="3897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lasses\5600\assets\20675998.jpg" id="2328" name="Google Shape;232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00" y="1724040"/>
            <a:ext cx="4282560" cy="321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67"/>
          <p:cNvSpPr/>
          <p:nvPr/>
        </p:nvSpPr>
        <p:spPr>
          <a:xfrm>
            <a:off x="573120" y="5472720"/>
            <a:ext cx="8065440" cy="80496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8" name="Google Shape;2338;p67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Abordagem 2: Journaling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9" name="Google Shape;2339;p67"/>
          <p:cNvSpPr txBox="1"/>
          <p:nvPr>
            <p:ph idx="4294967295" type="body"/>
          </p:nvPr>
        </p:nvSpPr>
        <p:spPr>
          <a:xfrm>
            <a:off x="238680" y="1153080"/>
            <a:ext cx="8679600" cy="426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fsck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lento porque ele verifica todo o sistema de arquivos após um acidente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se soubessemos onde as últimas gravações foram antes do acidente, e verifiquei apenas aqueles?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Ideia-chave: fazer escrita transacional usando um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 write-ahead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Comumente referido como uma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Journal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Ext3 e NTFS usam journaling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0" name="Google Shape;2340;p6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1" name="Google Shape;2341;p67"/>
          <p:cNvSpPr/>
          <p:nvPr/>
        </p:nvSpPr>
        <p:spPr>
          <a:xfrm>
            <a:off x="573120" y="5472720"/>
            <a:ext cx="1323360" cy="804960"/>
          </a:xfrm>
          <a:prstGeom prst="rect">
            <a:avLst/>
          </a:prstGeom>
          <a:solidFill>
            <a:srgbClr val="5F497A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superbloco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2" name="Google Shape;2342;p67"/>
          <p:cNvGrpSpPr/>
          <p:nvPr/>
        </p:nvGrpSpPr>
        <p:grpSpPr>
          <a:xfrm>
            <a:off x="1897200" y="5472720"/>
            <a:ext cx="5294880" cy="804960"/>
            <a:chOff x="1897200" y="5472720"/>
            <a:chExt cx="5294880" cy="804960"/>
          </a:xfrm>
        </p:grpSpPr>
        <p:sp>
          <p:nvSpPr>
            <p:cNvPr id="2343" name="Google Shape;2343;p67"/>
            <p:cNvSpPr/>
            <p:nvPr/>
          </p:nvSpPr>
          <p:spPr>
            <a:xfrm>
              <a:off x="1897200" y="5472720"/>
              <a:ext cx="1323360" cy="804960"/>
            </a:xfrm>
            <a:prstGeom prst="rect">
              <a:avLst/>
            </a:prstGeom>
            <a:solidFill>
              <a:srgbClr val="4F81BD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Bloco Grupo 0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67"/>
            <p:cNvSpPr/>
            <p:nvPr/>
          </p:nvSpPr>
          <p:spPr>
            <a:xfrm>
              <a:off x="3220920" y="5472720"/>
              <a:ext cx="1323360" cy="804960"/>
            </a:xfrm>
            <a:prstGeom prst="rect">
              <a:avLst/>
            </a:prstGeom>
            <a:solidFill>
              <a:srgbClr val="4F81BD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Bloco Grupo 1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67"/>
            <p:cNvSpPr/>
            <p:nvPr/>
          </p:nvSpPr>
          <p:spPr>
            <a:xfrm>
              <a:off x="4544640" y="5472720"/>
              <a:ext cx="1323360" cy="804960"/>
            </a:xfrm>
            <a:prstGeom prst="rect">
              <a:avLst/>
            </a:prstGeom>
            <a:solidFill>
              <a:srgbClr val="4F81BD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67"/>
            <p:cNvSpPr/>
            <p:nvPr/>
          </p:nvSpPr>
          <p:spPr>
            <a:xfrm>
              <a:off x="5868720" y="5472720"/>
              <a:ext cx="1323360" cy="804960"/>
            </a:xfrm>
            <a:prstGeom prst="rect">
              <a:avLst/>
            </a:prstGeom>
            <a:solidFill>
              <a:srgbClr val="4F81BD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Grupo bloco </a:t>
              </a:r>
              <a:r>
                <a:rPr b="0" i="1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7" name="Google Shape;2347;p67"/>
          <p:cNvSpPr/>
          <p:nvPr/>
        </p:nvSpPr>
        <p:spPr>
          <a:xfrm>
            <a:off x="1897200" y="5472720"/>
            <a:ext cx="1350720" cy="80496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Journal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68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Write-Ahead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68"/>
          <p:cNvSpPr txBox="1"/>
          <p:nvPr>
            <p:ph idx="4294967295" type="body"/>
          </p:nvPr>
        </p:nvSpPr>
        <p:spPr>
          <a:xfrm>
            <a:off x="238680" y="1153080"/>
            <a:ext cx="8679600" cy="558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3429"/>
          </a:bodyPr>
          <a:lstStyle/>
          <a:p>
            <a:pPr indent="-343126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ideia-chave: escritas para o disco são primeiro escritas em um log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que o log é escrito, as gravações executam normalmente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essência, o log registra transações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6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acontece depois de um ‘acidente’ ...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 gravações no log são interrompidas?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1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transação está incompleta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1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dados do usuário é perdido, mas o sistema de arquivos é consistente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as gravações no log tem sucesso, mas as gravações normais são interrompidos?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1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 arquivos podem ser inconsistentes, mas ...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1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registo tem exatamente as informações corretas para corrigir o problema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6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69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journaling de dados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0" name="Google Shape;2360;p69"/>
          <p:cNvSpPr txBox="1"/>
          <p:nvPr>
            <p:ph idx="4294967295" type="body"/>
          </p:nvPr>
        </p:nvSpPr>
        <p:spPr>
          <a:xfrm>
            <a:off x="238680" y="1153080"/>
            <a:ext cx="8785440" cy="1807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5303"/>
          </a:bodyPr>
          <a:lstStyle/>
          <a:p>
            <a:pPr indent="-343124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Suponha que estamos anexando dados a um arquivo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Três escritas: inode V2, V2 bitmap dados e os dados D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 de executar essas gravações, primeiro loga elas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1" name="Google Shape;2361;p6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2" name="Google Shape;2362;p69"/>
          <p:cNvSpPr/>
          <p:nvPr/>
        </p:nvSpPr>
        <p:spPr>
          <a:xfrm>
            <a:off x="573120" y="3125160"/>
            <a:ext cx="8065440" cy="80496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3" name="Google Shape;2363;p69"/>
          <p:cNvSpPr/>
          <p:nvPr/>
        </p:nvSpPr>
        <p:spPr>
          <a:xfrm rot="-5400000">
            <a:off x="-213480" y="3300480"/>
            <a:ext cx="110592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4" name="Google Shape;2364;p69"/>
          <p:cNvSpPr/>
          <p:nvPr/>
        </p:nvSpPr>
        <p:spPr>
          <a:xfrm>
            <a:off x="2945520" y="3125160"/>
            <a:ext cx="2635920" cy="804960"/>
          </a:xfrm>
          <a:prstGeom prst="rect">
            <a:avLst/>
          </a:prstGeom>
          <a:solidFill>
            <a:srgbClr val="5F497A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5" name="Google Shape;2365;p69"/>
          <p:cNvSpPr/>
          <p:nvPr/>
        </p:nvSpPr>
        <p:spPr>
          <a:xfrm>
            <a:off x="2194920" y="3125160"/>
            <a:ext cx="750240" cy="80496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6" name="Google Shape;2366;p69"/>
          <p:cNvSpPr/>
          <p:nvPr/>
        </p:nvSpPr>
        <p:spPr>
          <a:xfrm>
            <a:off x="1444320" y="3125160"/>
            <a:ext cx="750240" cy="80496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7" name="Google Shape;2367;p69"/>
          <p:cNvSpPr/>
          <p:nvPr/>
        </p:nvSpPr>
        <p:spPr>
          <a:xfrm>
            <a:off x="573120" y="3125160"/>
            <a:ext cx="870840" cy="80496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 =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8" name="Google Shape;2368;p69"/>
          <p:cNvSpPr/>
          <p:nvPr/>
        </p:nvSpPr>
        <p:spPr>
          <a:xfrm>
            <a:off x="5581800" y="3125160"/>
            <a:ext cx="862200" cy="80496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 =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9" name="Google Shape;2369;p69"/>
          <p:cNvSpPr/>
          <p:nvPr/>
        </p:nvSpPr>
        <p:spPr>
          <a:xfrm>
            <a:off x="233280" y="4280760"/>
            <a:ext cx="867960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440" lvl="0" marL="514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69"/>
              <a:buFont typeface="Calibri"/>
              <a:buAutoNum type="arabicPeriod"/>
            </a:pPr>
            <a:r>
              <a:rPr b="0" i="0" lang="en-US" sz="3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Comece uma nova transação com um único ID =</a:t>
            </a:r>
            <a:r>
              <a:rPr b="0" i="1" lang="en-US" sz="3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316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169"/>
              <a:buFont typeface="Calibri"/>
              <a:buAutoNum type="arabicPeriod"/>
            </a:pPr>
            <a:r>
              <a:rPr b="0" i="0" lang="en-US" sz="3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o bloco de meta-dados atualizado (s)</a:t>
            </a:r>
            <a:endParaRPr b="0" i="0" sz="316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169"/>
              <a:buFont typeface="Calibri"/>
              <a:buAutoNum type="arabicPeriod"/>
            </a:pPr>
            <a:r>
              <a:rPr b="0" i="0" lang="en-US" sz="3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o bloco de dados de arquivo (s)</a:t>
            </a:r>
            <a:endParaRPr b="0" i="0" sz="316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440" lvl="0" marL="51444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169"/>
              <a:buFont typeface="Calibri"/>
              <a:buAutoNum type="arabicPeriod"/>
            </a:pPr>
            <a:r>
              <a:rPr b="0" i="0" lang="en-US" sz="3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Escrever um fim-de-transação com ID =</a:t>
            </a:r>
            <a:r>
              <a:rPr b="0" i="1" lang="en-US" sz="31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316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Montar um sistema de arquivos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7"/>
          <p:cNvSpPr txBox="1"/>
          <p:nvPr>
            <p:ph idx="4294967295" type="body"/>
          </p:nvPr>
        </p:nvSpPr>
        <p:spPr>
          <a:xfrm>
            <a:off x="238680" y="1153080"/>
            <a:ext cx="8679600" cy="409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616"/>
          </a:bodyPr>
          <a:lstStyle/>
          <a:p>
            <a:pPr indent="-514485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o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super-bloco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o sistema de arquivo de destino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5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Contém meta-dados sobre o sistema de arquivos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5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Versão, tamanho, localização de estruturas-chave no disco, etc.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85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o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ponto de montagem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5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Windows: escolher uma letra de unidade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55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Linux: montar o novo sistema de arquivos em um diretório específico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7"/>
          <p:cNvSpPr/>
          <p:nvPr/>
        </p:nvSpPr>
        <p:spPr>
          <a:xfrm>
            <a:off x="225360" y="5246640"/>
            <a:ext cx="8679600" cy="145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Sistema de arquivo Tamanho Usado Avail Use% Montado em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/dev/sda5 127G 86G  42G  68% /media/CBW/Dados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/dev/sda4  61G 34G  27G  57% /media/CBW/Windows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/dev/sdb1 1.9T 352k 1.9T  1% /media/CBW/NDSS2013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70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Commits e Checkpoints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70"/>
          <p:cNvSpPr txBox="1"/>
          <p:nvPr>
            <p:ph idx="4294967295" type="body"/>
          </p:nvPr>
        </p:nvSpPr>
        <p:spPr>
          <a:xfrm>
            <a:off x="249120" y="942480"/>
            <a:ext cx="8679600" cy="216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Dizemos uma transação é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commitada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depois que todas as gravações no log estão completas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de uma transação é confirmada, o sistema operacional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’checkpointa’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atualização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Google Shape;2376;p7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7" name="Google Shape;2377;p70"/>
          <p:cNvSpPr/>
          <p:nvPr/>
        </p:nvSpPr>
        <p:spPr>
          <a:xfrm>
            <a:off x="1575000" y="3789720"/>
            <a:ext cx="7130520" cy="45684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Google Shape;2378;p70"/>
          <p:cNvSpPr/>
          <p:nvPr/>
        </p:nvSpPr>
        <p:spPr>
          <a:xfrm>
            <a:off x="307440" y="3789720"/>
            <a:ext cx="11062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9" name="Google Shape;2379;p70"/>
          <p:cNvSpPr/>
          <p:nvPr/>
        </p:nvSpPr>
        <p:spPr>
          <a:xfrm>
            <a:off x="3947760" y="3789720"/>
            <a:ext cx="2635920" cy="456840"/>
          </a:xfrm>
          <a:prstGeom prst="rect">
            <a:avLst/>
          </a:prstGeom>
          <a:solidFill>
            <a:srgbClr val="5F497A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70"/>
          <p:cNvSpPr/>
          <p:nvPr/>
        </p:nvSpPr>
        <p:spPr>
          <a:xfrm>
            <a:off x="3196800" y="3789720"/>
            <a:ext cx="75024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70"/>
          <p:cNvSpPr/>
          <p:nvPr/>
        </p:nvSpPr>
        <p:spPr>
          <a:xfrm>
            <a:off x="2446200" y="3789720"/>
            <a:ext cx="75024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70"/>
          <p:cNvSpPr/>
          <p:nvPr/>
        </p:nvSpPr>
        <p:spPr>
          <a:xfrm>
            <a:off x="1575000" y="3789720"/>
            <a:ext cx="87084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p70"/>
          <p:cNvSpPr/>
          <p:nvPr/>
        </p:nvSpPr>
        <p:spPr>
          <a:xfrm>
            <a:off x="6584040" y="3789720"/>
            <a:ext cx="87084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4" name="Google Shape;2384;p70"/>
          <p:cNvGrpSpPr/>
          <p:nvPr/>
        </p:nvGrpSpPr>
        <p:grpSpPr>
          <a:xfrm>
            <a:off x="406080" y="4446360"/>
            <a:ext cx="8299800" cy="1642680"/>
            <a:chOff x="406080" y="4446360"/>
            <a:chExt cx="8299800" cy="1642680"/>
          </a:xfrm>
        </p:grpSpPr>
        <p:sp>
          <p:nvSpPr>
            <p:cNvPr id="2385" name="Google Shape;2385;p70"/>
            <p:cNvSpPr/>
            <p:nvPr/>
          </p:nvSpPr>
          <p:spPr>
            <a:xfrm>
              <a:off x="406080" y="51541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70"/>
            <p:cNvSpPr/>
            <p:nvPr/>
          </p:nvSpPr>
          <p:spPr>
            <a:xfrm>
              <a:off x="653040" y="515412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70"/>
            <p:cNvSpPr/>
            <p:nvPr/>
          </p:nvSpPr>
          <p:spPr>
            <a:xfrm>
              <a:off x="900360" y="51541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70"/>
            <p:cNvSpPr/>
            <p:nvPr/>
          </p:nvSpPr>
          <p:spPr>
            <a:xfrm>
              <a:off x="1147680" y="51541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70"/>
            <p:cNvSpPr/>
            <p:nvPr/>
          </p:nvSpPr>
          <p:spPr>
            <a:xfrm>
              <a:off x="406080" y="55227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70"/>
            <p:cNvSpPr/>
            <p:nvPr/>
          </p:nvSpPr>
          <p:spPr>
            <a:xfrm>
              <a:off x="653040" y="55227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70"/>
            <p:cNvSpPr/>
            <p:nvPr/>
          </p:nvSpPr>
          <p:spPr>
            <a:xfrm>
              <a:off x="900360" y="55227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70"/>
            <p:cNvSpPr/>
            <p:nvPr/>
          </p:nvSpPr>
          <p:spPr>
            <a:xfrm>
              <a:off x="1147680" y="55227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70"/>
            <p:cNvSpPr/>
            <p:nvPr/>
          </p:nvSpPr>
          <p:spPr>
            <a:xfrm>
              <a:off x="1443240" y="51541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70"/>
            <p:cNvSpPr/>
            <p:nvPr/>
          </p:nvSpPr>
          <p:spPr>
            <a:xfrm>
              <a:off x="1690560" y="51541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70"/>
            <p:cNvSpPr/>
            <p:nvPr/>
          </p:nvSpPr>
          <p:spPr>
            <a:xfrm>
              <a:off x="1937520" y="51541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70"/>
            <p:cNvSpPr/>
            <p:nvPr/>
          </p:nvSpPr>
          <p:spPr>
            <a:xfrm>
              <a:off x="2184840" y="51541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70"/>
            <p:cNvSpPr/>
            <p:nvPr/>
          </p:nvSpPr>
          <p:spPr>
            <a:xfrm>
              <a:off x="1443240" y="552276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70"/>
            <p:cNvSpPr/>
            <p:nvPr/>
          </p:nvSpPr>
          <p:spPr>
            <a:xfrm>
              <a:off x="1690560" y="55227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70"/>
            <p:cNvSpPr/>
            <p:nvPr/>
          </p:nvSpPr>
          <p:spPr>
            <a:xfrm>
              <a:off x="1937520" y="55227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70"/>
            <p:cNvSpPr/>
            <p:nvPr/>
          </p:nvSpPr>
          <p:spPr>
            <a:xfrm>
              <a:off x="2184840" y="55227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70"/>
            <p:cNvSpPr/>
            <p:nvPr/>
          </p:nvSpPr>
          <p:spPr>
            <a:xfrm>
              <a:off x="2473560" y="51541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70"/>
            <p:cNvSpPr/>
            <p:nvPr/>
          </p:nvSpPr>
          <p:spPr>
            <a:xfrm>
              <a:off x="2987640" y="515412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70"/>
            <p:cNvSpPr/>
            <p:nvPr/>
          </p:nvSpPr>
          <p:spPr>
            <a:xfrm>
              <a:off x="3501720" y="51541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70"/>
            <p:cNvSpPr/>
            <p:nvPr/>
          </p:nvSpPr>
          <p:spPr>
            <a:xfrm>
              <a:off x="4015800" y="51541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70"/>
            <p:cNvSpPr/>
            <p:nvPr/>
          </p:nvSpPr>
          <p:spPr>
            <a:xfrm>
              <a:off x="2473560" y="55227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70"/>
            <p:cNvSpPr/>
            <p:nvPr/>
          </p:nvSpPr>
          <p:spPr>
            <a:xfrm>
              <a:off x="2987640" y="55227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70"/>
            <p:cNvSpPr/>
            <p:nvPr/>
          </p:nvSpPr>
          <p:spPr>
            <a:xfrm>
              <a:off x="3501720" y="55227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70"/>
            <p:cNvSpPr/>
            <p:nvPr/>
          </p:nvSpPr>
          <p:spPr>
            <a:xfrm>
              <a:off x="4015800" y="55227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70"/>
            <p:cNvSpPr/>
            <p:nvPr/>
          </p:nvSpPr>
          <p:spPr>
            <a:xfrm>
              <a:off x="4588920" y="51541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70"/>
            <p:cNvSpPr/>
            <p:nvPr/>
          </p:nvSpPr>
          <p:spPr>
            <a:xfrm>
              <a:off x="5103000" y="51541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70"/>
            <p:cNvSpPr/>
            <p:nvPr/>
          </p:nvSpPr>
          <p:spPr>
            <a:xfrm>
              <a:off x="5617080" y="51541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70"/>
            <p:cNvSpPr/>
            <p:nvPr/>
          </p:nvSpPr>
          <p:spPr>
            <a:xfrm>
              <a:off x="6131160" y="51541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70"/>
            <p:cNvSpPr/>
            <p:nvPr/>
          </p:nvSpPr>
          <p:spPr>
            <a:xfrm>
              <a:off x="6645240" y="515412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70"/>
            <p:cNvSpPr/>
            <p:nvPr/>
          </p:nvSpPr>
          <p:spPr>
            <a:xfrm>
              <a:off x="7164000" y="51541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70"/>
            <p:cNvSpPr/>
            <p:nvPr/>
          </p:nvSpPr>
          <p:spPr>
            <a:xfrm>
              <a:off x="7678080" y="51541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70"/>
            <p:cNvSpPr/>
            <p:nvPr/>
          </p:nvSpPr>
          <p:spPr>
            <a:xfrm>
              <a:off x="8192160" y="51541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70"/>
            <p:cNvSpPr/>
            <p:nvPr/>
          </p:nvSpPr>
          <p:spPr>
            <a:xfrm>
              <a:off x="433800" y="444636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70"/>
            <p:cNvSpPr/>
            <p:nvPr/>
          </p:nvSpPr>
          <p:spPr>
            <a:xfrm>
              <a:off x="1482480" y="444636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70"/>
            <p:cNvSpPr/>
            <p:nvPr/>
          </p:nvSpPr>
          <p:spPr>
            <a:xfrm>
              <a:off x="3058920" y="460008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70"/>
            <p:cNvSpPr/>
            <p:nvPr/>
          </p:nvSpPr>
          <p:spPr>
            <a:xfrm>
              <a:off x="5700960" y="460008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1" name="Google Shape;2421;p70"/>
            <p:cNvCxnSpPr/>
            <p:nvPr/>
          </p:nvCxnSpPr>
          <p:spPr>
            <a:xfrm>
              <a:off x="1415880" y="44920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2" name="Google Shape;2422;p70"/>
            <p:cNvCxnSpPr/>
            <p:nvPr/>
          </p:nvCxnSpPr>
          <p:spPr>
            <a:xfrm>
              <a:off x="2444040" y="44920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3" name="Google Shape;2423;p70"/>
            <p:cNvCxnSpPr/>
            <p:nvPr/>
          </p:nvCxnSpPr>
          <p:spPr>
            <a:xfrm>
              <a:off x="4556880" y="44920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24" name="Google Shape;2424;p70"/>
          <p:cNvSpPr/>
          <p:nvPr/>
        </p:nvSpPr>
        <p:spPr>
          <a:xfrm>
            <a:off x="2987640" y="515412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5" name="Google Shape;2425;p70"/>
          <p:cNvSpPr/>
          <p:nvPr/>
        </p:nvSpPr>
        <p:spPr>
          <a:xfrm>
            <a:off x="7164000" y="515412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Google Shape;2426;p70"/>
          <p:cNvSpPr/>
          <p:nvPr/>
        </p:nvSpPr>
        <p:spPr>
          <a:xfrm>
            <a:off x="1692000" y="552276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7" name="Google Shape;2427;p70"/>
          <p:cNvCxnSpPr/>
          <p:nvPr/>
        </p:nvCxnSpPr>
        <p:spPr>
          <a:xfrm flipH="1" rot="10800000">
            <a:off x="3251520" y="5516280"/>
            <a:ext cx="360" cy="78624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8" name="Google Shape;2428;p70"/>
          <p:cNvCxnSpPr/>
          <p:nvPr/>
        </p:nvCxnSpPr>
        <p:spPr>
          <a:xfrm flipH="1" rot="10800000">
            <a:off x="1809360" y="5666040"/>
            <a:ext cx="360" cy="41940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9" name="Google Shape;2429;p70"/>
          <p:cNvCxnSpPr/>
          <p:nvPr/>
        </p:nvCxnSpPr>
        <p:spPr>
          <a:xfrm flipH="1" rot="10800000">
            <a:off x="7420680" y="5666040"/>
            <a:ext cx="360" cy="41940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0" name="Google Shape;2430;p70"/>
          <p:cNvSpPr/>
          <p:nvPr/>
        </p:nvSpPr>
        <p:spPr>
          <a:xfrm>
            <a:off x="249120" y="6211080"/>
            <a:ext cx="8679600" cy="73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final: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liberar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transação ‘checkpointed’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p70"/>
          <p:cNvSpPr/>
          <p:nvPr/>
        </p:nvSpPr>
        <p:spPr>
          <a:xfrm>
            <a:off x="6644160" y="3003120"/>
            <a:ext cx="1776240" cy="547200"/>
          </a:xfrm>
          <a:prstGeom prst="wedgeRectCallout">
            <a:avLst>
              <a:gd fmla="val -19330" name="adj1"/>
              <a:gd fmla="val 104068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p70"/>
          <p:cNvSpPr/>
          <p:nvPr/>
        </p:nvSpPr>
        <p:spPr>
          <a:xfrm>
            <a:off x="6811560" y="4446360"/>
            <a:ext cx="2035440" cy="547200"/>
          </a:xfrm>
          <a:prstGeom prst="wedgeRectCallout">
            <a:avLst>
              <a:gd fmla="val -19330" name="adj1"/>
              <a:gd fmla="val 104068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Checkpointed!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71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Implementação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8" name="Google Shape;2438;p71"/>
          <p:cNvSpPr txBox="1"/>
          <p:nvPr>
            <p:ph idx="4294967295" type="body"/>
          </p:nvPr>
        </p:nvSpPr>
        <p:spPr>
          <a:xfrm>
            <a:off x="238680" y="1153080"/>
            <a:ext cx="8679600" cy="55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Journals são tipicamente implementados como um buffer circular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 é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append-only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mantém ponteiros para a frente e para trás das transações no buffer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as transações são liberadas, a parte traseira é movida para frente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o conteúdo do journal nunca é excluído, eles são apenas substituídos ao longo do tempo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 uma escrita e melhora a performance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9" name="Google Shape;2439;p7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p72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Journaling Timeline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5" name="Google Shape;2445;p72"/>
          <p:cNvGraphicFramePr/>
          <p:nvPr/>
        </p:nvGraphicFramePr>
        <p:xfrm>
          <a:off x="1370880" y="210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134725"/>
                <a:gridCol w="1230125"/>
                <a:gridCol w="1134725"/>
                <a:gridCol w="1134725"/>
                <a:gridCol w="1230125"/>
                <a:gridCol w="1134725"/>
              </a:tblGrid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TxB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Meta-dados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Dados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TXE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Meta-dados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Dados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6" name="Google Shape;2446;p7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47" name="Google Shape;2447;p72"/>
          <p:cNvCxnSpPr/>
          <p:nvPr/>
        </p:nvCxnSpPr>
        <p:spPr>
          <a:xfrm flipH="1">
            <a:off x="1009800" y="2524680"/>
            <a:ext cx="27720" cy="2798280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48" name="Google Shape;2448;p72"/>
          <p:cNvSpPr/>
          <p:nvPr/>
        </p:nvSpPr>
        <p:spPr>
          <a:xfrm>
            <a:off x="155160" y="3723840"/>
            <a:ext cx="89280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9" name="Google Shape;2449;p72"/>
          <p:cNvSpPr/>
          <p:nvPr/>
        </p:nvSpPr>
        <p:spPr>
          <a:xfrm>
            <a:off x="3218040" y="1569600"/>
            <a:ext cx="9460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Diário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0" name="Google Shape;2450;p72"/>
          <p:cNvSpPr/>
          <p:nvPr/>
        </p:nvSpPr>
        <p:spPr>
          <a:xfrm>
            <a:off x="5864760" y="1569600"/>
            <a:ext cx="259056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arquivo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73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Recuperação (1)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6" name="Google Shape;2456;p73"/>
          <p:cNvSpPr txBox="1"/>
          <p:nvPr>
            <p:ph idx="4294967295" type="body"/>
          </p:nvPr>
        </p:nvSpPr>
        <p:spPr>
          <a:xfrm>
            <a:off x="75240" y="1153080"/>
            <a:ext cx="9007200" cy="1814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se o sistema falhar durante o registro?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transação não é confirmada, os dados são perdidos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Mas, o sistema de arquivos permanece consistente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7" name="Google Shape;2457;p7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8" name="Google Shape;2458;p73"/>
          <p:cNvSpPr/>
          <p:nvPr/>
        </p:nvSpPr>
        <p:spPr>
          <a:xfrm>
            <a:off x="1575000" y="3413160"/>
            <a:ext cx="7130520" cy="45684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73"/>
          <p:cNvSpPr/>
          <p:nvPr/>
        </p:nvSpPr>
        <p:spPr>
          <a:xfrm>
            <a:off x="387720" y="3413160"/>
            <a:ext cx="9460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Diário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0" name="Google Shape;2460;p73"/>
          <p:cNvSpPr/>
          <p:nvPr/>
        </p:nvSpPr>
        <p:spPr>
          <a:xfrm>
            <a:off x="3947760" y="3413160"/>
            <a:ext cx="1317960" cy="456840"/>
          </a:xfrm>
          <a:prstGeom prst="rect">
            <a:avLst/>
          </a:prstGeom>
          <a:solidFill>
            <a:srgbClr val="5F497A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Google Shape;2461;p73"/>
          <p:cNvSpPr/>
          <p:nvPr/>
        </p:nvSpPr>
        <p:spPr>
          <a:xfrm>
            <a:off x="3196800" y="3413160"/>
            <a:ext cx="75024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2" name="Google Shape;2462;p73"/>
          <p:cNvSpPr/>
          <p:nvPr/>
        </p:nvSpPr>
        <p:spPr>
          <a:xfrm>
            <a:off x="2446200" y="3413160"/>
            <a:ext cx="75024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3" name="Google Shape;2463;p73"/>
          <p:cNvSpPr/>
          <p:nvPr/>
        </p:nvSpPr>
        <p:spPr>
          <a:xfrm>
            <a:off x="1575000" y="3413160"/>
            <a:ext cx="87084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4" name="Google Shape;2464;p73"/>
          <p:cNvGrpSpPr/>
          <p:nvPr/>
        </p:nvGrpSpPr>
        <p:grpSpPr>
          <a:xfrm>
            <a:off x="406080" y="4069440"/>
            <a:ext cx="8299800" cy="1643040"/>
            <a:chOff x="406080" y="4069440"/>
            <a:chExt cx="8299800" cy="1643040"/>
          </a:xfrm>
        </p:grpSpPr>
        <p:sp>
          <p:nvSpPr>
            <p:cNvPr id="2465" name="Google Shape;2465;p73"/>
            <p:cNvSpPr/>
            <p:nvPr/>
          </p:nvSpPr>
          <p:spPr>
            <a:xfrm>
              <a:off x="406080" y="47775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73"/>
            <p:cNvSpPr/>
            <p:nvPr/>
          </p:nvSpPr>
          <p:spPr>
            <a:xfrm>
              <a:off x="653040" y="477756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73"/>
            <p:cNvSpPr/>
            <p:nvPr/>
          </p:nvSpPr>
          <p:spPr>
            <a:xfrm>
              <a:off x="900360" y="47775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73"/>
            <p:cNvSpPr/>
            <p:nvPr/>
          </p:nvSpPr>
          <p:spPr>
            <a:xfrm>
              <a:off x="1147680" y="47775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9" name="Google Shape;2469;p73"/>
            <p:cNvSpPr/>
            <p:nvPr/>
          </p:nvSpPr>
          <p:spPr>
            <a:xfrm>
              <a:off x="406080" y="514584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0" name="Google Shape;2470;p73"/>
            <p:cNvSpPr/>
            <p:nvPr/>
          </p:nvSpPr>
          <p:spPr>
            <a:xfrm>
              <a:off x="653040" y="514584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1" name="Google Shape;2471;p73"/>
            <p:cNvSpPr/>
            <p:nvPr/>
          </p:nvSpPr>
          <p:spPr>
            <a:xfrm>
              <a:off x="900360" y="514584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2" name="Google Shape;2472;p73"/>
            <p:cNvSpPr/>
            <p:nvPr/>
          </p:nvSpPr>
          <p:spPr>
            <a:xfrm>
              <a:off x="1147680" y="514584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3" name="Google Shape;2473;p73"/>
            <p:cNvSpPr/>
            <p:nvPr/>
          </p:nvSpPr>
          <p:spPr>
            <a:xfrm>
              <a:off x="1443240" y="47775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73"/>
            <p:cNvSpPr/>
            <p:nvPr/>
          </p:nvSpPr>
          <p:spPr>
            <a:xfrm>
              <a:off x="1690560" y="47775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73"/>
            <p:cNvSpPr/>
            <p:nvPr/>
          </p:nvSpPr>
          <p:spPr>
            <a:xfrm>
              <a:off x="1937520" y="47775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73"/>
            <p:cNvSpPr/>
            <p:nvPr/>
          </p:nvSpPr>
          <p:spPr>
            <a:xfrm>
              <a:off x="2184840" y="47775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7" name="Google Shape;2477;p73"/>
            <p:cNvSpPr/>
            <p:nvPr/>
          </p:nvSpPr>
          <p:spPr>
            <a:xfrm>
              <a:off x="1443240" y="514584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73"/>
            <p:cNvSpPr/>
            <p:nvPr/>
          </p:nvSpPr>
          <p:spPr>
            <a:xfrm>
              <a:off x="1690560" y="514584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9" name="Google Shape;2479;p73"/>
            <p:cNvSpPr/>
            <p:nvPr/>
          </p:nvSpPr>
          <p:spPr>
            <a:xfrm>
              <a:off x="1937520" y="514584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0" name="Google Shape;2480;p73"/>
            <p:cNvSpPr/>
            <p:nvPr/>
          </p:nvSpPr>
          <p:spPr>
            <a:xfrm>
              <a:off x="2184840" y="514584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1" name="Google Shape;2481;p73"/>
            <p:cNvSpPr/>
            <p:nvPr/>
          </p:nvSpPr>
          <p:spPr>
            <a:xfrm>
              <a:off x="2473560" y="47775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2" name="Google Shape;2482;p73"/>
            <p:cNvSpPr/>
            <p:nvPr/>
          </p:nvSpPr>
          <p:spPr>
            <a:xfrm>
              <a:off x="2987640" y="477756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73"/>
            <p:cNvSpPr/>
            <p:nvPr/>
          </p:nvSpPr>
          <p:spPr>
            <a:xfrm>
              <a:off x="3501720" y="47775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4" name="Google Shape;2484;p73"/>
            <p:cNvSpPr/>
            <p:nvPr/>
          </p:nvSpPr>
          <p:spPr>
            <a:xfrm>
              <a:off x="4015800" y="47775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5" name="Google Shape;2485;p73"/>
            <p:cNvSpPr/>
            <p:nvPr/>
          </p:nvSpPr>
          <p:spPr>
            <a:xfrm>
              <a:off x="2473560" y="514584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6" name="Google Shape;2486;p73"/>
            <p:cNvSpPr/>
            <p:nvPr/>
          </p:nvSpPr>
          <p:spPr>
            <a:xfrm>
              <a:off x="2987640" y="514584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7" name="Google Shape;2487;p73"/>
            <p:cNvSpPr/>
            <p:nvPr/>
          </p:nvSpPr>
          <p:spPr>
            <a:xfrm>
              <a:off x="3501720" y="514584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8" name="Google Shape;2488;p73"/>
            <p:cNvSpPr/>
            <p:nvPr/>
          </p:nvSpPr>
          <p:spPr>
            <a:xfrm>
              <a:off x="4015800" y="514584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9" name="Google Shape;2489;p73"/>
            <p:cNvSpPr/>
            <p:nvPr/>
          </p:nvSpPr>
          <p:spPr>
            <a:xfrm>
              <a:off x="4588920" y="4777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0" name="Google Shape;2490;p73"/>
            <p:cNvSpPr/>
            <p:nvPr/>
          </p:nvSpPr>
          <p:spPr>
            <a:xfrm>
              <a:off x="5103000" y="4777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1" name="Google Shape;2491;p73"/>
            <p:cNvSpPr/>
            <p:nvPr/>
          </p:nvSpPr>
          <p:spPr>
            <a:xfrm>
              <a:off x="5617080" y="4777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492;p73"/>
            <p:cNvSpPr/>
            <p:nvPr/>
          </p:nvSpPr>
          <p:spPr>
            <a:xfrm>
              <a:off x="6131160" y="4777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493;p73"/>
            <p:cNvSpPr/>
            <p:nvPr/>
          </p:nvSpPr>
          <p:spPr>
            <a:xfrm>
              <a:off x="6645240" y="477756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73"/>
            <p:cNvSpPr/>
            <p:nvPr/>
          </p:nvSpPr>
          <p:spPr>
            <a:xfrm>
              <a:off x="7164000" y="4777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495;p73"/>
            <p:cNvSpPr/>
            <p:nvPr/>
          </p:nvSpPr>
          <p:spPr>
            <a:xfrm>
              <a:off x="7678080" y="4777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496;p73"/>
            <p:cNvSpPr/>
            <p:nvPr/>
          </p:nvSpPr>
          <p:spPr>
            <a:xfrm>
              <a:off x="8192160" y="47775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497;p73"/>
            <p:cNvSpPr/>
            <p:nvPr/>
          </p:nvSpPr>
          <p:spPr>
            <a:xfrm>
              <a:off x="433800" y="406944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73"/>
            <p:cNvSpPr/>
            <p:nvPr/>
          </p:nvSpPr>
          <p:spPr>
            <a:xfrm>
              <a:off x="1482480" y="406944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73"/>
            <p:cNvSpPr/>
            <p:nvPr/>
          </p:nvSpPr>
          <p:spPr>
            <a:xfrm>
              <a:off x="3058920" y="422352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73"/>
            <p:cNvSpPr/>
            <p:nvPr/>
          </p:nvSpPr>
          <p:spPr>
            <a:xfrm>
              <a:off x="5700960" y="422352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1" name="Google Shape;2501;p73"/>
            <p:cNvCxnSpPr/>
            <p:nvPr/>
          </p:nvCxnSpPr>
          <p:spPr>
            <a:xfrm>
              <a:off x="1415880" y="411516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2" name="Google Shape;2502;p73"/>
            <p:cNvCxnSpPr/>
            <p:nvPr/>
          </p:nvCxnSpPr>
          <p:spPr>
            <a:xfrm>
              <a:off x="2444040" y="411516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3" name="Google Shape;2503;p73"/>
            <p:cNvCxnSpPr/>
            <p:nvPr/>
          </p:nvCxnSpPr>
          <p:spPr>
            <a:xfrm>
              <a:off x="4556880" y="411516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04" name="Google Shape;2504;p73"/>
          <p:cNvGrpSpPr/>
          <p:nvPr/>
        </p:nvGrpSpPr>
        <p:grpSpPr>
          <a:xfrm>
            <a:off x="4845960" y="3003480"/>
            <a:ext cx="1174680" cy="1111680"/>
            <a:chOff x="4845960" y="3003480"/>
            <a:chExt cx="1174680" cy="1111680"/>
          </a:xfrm>
        </p:grpSpPr>
        <p:sp>
          <p:nvSpPr>
            <p:cNvPr id="2505" name="Google Shape;2505;p73"/>
            <p:cNvSpPr/>
            <p:nvPr/>
          </p:nvSpPr>
          <p:spPr>
            <a:xfrm>
              <a:off x="4845960" y="3003480"/>
              <a:ext cx="1174680" cy="1111680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6" name="Google Shape;2506;p73"/>
            <p:cNvSpPr/>
            <p:nvPr/>
          </p:nvSpPr>
          <p:spPr>
            <a:xfrm flipH="1" rot="-1387200">
              <a:off x="5077440" y="3344400"/>
              <a:ext cx="621360" cy="62280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74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Recuperação (2)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2" name="Google Shape;2512;p74"/>
          <p:cNvSpPr txBox="1"/>
          <p:nvPr>
            <p:ph idx="4294967295" type="body"/>
          </p:nvPr>
        </p:nvSpPr>
        <p:spPr>
          <a:xfrm>
            <a:off x="0" y="1020600"/>
            <a:ext cx="914364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se o sistema falhar durante o checkpoint?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arquivos podem ser inconsistentes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 a reinicialização, as transações que estão commitadas, mas não livres são reproduzidos em ordem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nenhum dado é perdido e a consistência é restaurada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3" name="Google Shape;2513;p7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4" name="Google Shape;2514;p74"/>
          <p:cNvSpPr/>
          <p:nvPr/>
        </p:nvSpPr>
        <p:spPr>
          <a:xfrm>
            <a:off x="1603800" y="4007520"/>
            <a:ext cx="7130520" cy="45684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74"/>
          <p:cNvSpPr/>
          <p:nvPr/>
        </p:nvSpPr>
        <p:spPr>
          <a:xfrm>
            <a:off x="416160" y="4007520"/>
            <a:ext cx="9460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Diário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74"/>
          <p:cNvSpPr/>
          <p:nvPr/>
        </p:nvSpPr>
        <p:spPr>
          <a:xfrm>
            <a:off x="3976200" y="4007520"/>
            <a:ext cx="2635920" cy="456840"/>
          </a:xfrm>
          <a:prstGeom prst="rect">
            <a:avLst/>
          </a:prstGeom>
          <a:solidFill>
            <a:srgbClr val="5F497A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7" name="Google Shape;2517;p74"/>
          <p:cNvSpPr/>
          <p:nvPr/>
        </p:nvSpPr>
        <p:spPr>
          <a:xfrm>
            <a:off x="3225240" y="4007520"/>
            <a:ext cx="75024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p74"/>
          <p:cNvSpPr/>
          <p:nvPr/>
        </p:nvSpPr>
        <p:spPr>
          <a:xfrm>
            <a:off x="2474640" y="4007520"/>
            <a:ext cx="75024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p74"/>
          <p:cNvSpPr/>
          <p:nvPr/>
        </p:nvSpPr>
        <p:spPr>
          <a:xfrm>
            <a:off x="1603800" y="4007520"/>
            <a:ext cx="87084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p74"/>
          <p:cNvSpPr/>
          <p:nvPr/>
        </p:nvSpPr>
        <p:spPr>
          <a:xfrm>
            <a:off x="6612480" y="4007520"/>
            <a:ext cx="87084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1" name="Google Shape;2521;p74"/>
          <p:cNvGrpSpPr/>
          <p:nvPr/>
        </p:nvGrpSpPr>
        <p:grpSpPr>
          <a:xfrm>
            <a:off x="434520" y="4663800"/>
            <a:ext cx="8299800" cy="1643040"/>
            <a:chOff x="434520" y="4663800"/>
            <a:chExt cx="8299800" cy="1643040"/>
          </a:xfrm>
        </p:grpSpPr>
        <p:sp>
          <p:nvSpPr>
            <p:cNvPr id="2522" name="Google Shape;2522;p74"/>
            <p:cNvSpPr/>
            <p:nvPr/>
          </p:nvSpPr>
          <p:spPr>
            <a:xfrm>
              <a:off x="434520" y="53719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523;p74"/>
            <p:cNvSpPr/>
            <p:nvPr/>
          </p:nvSpPr>
          <p:spPr>
            <a:xfrm>
              <a:off x="681480" y="537192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524;p74"/>
            <p:cNvSpPr/>
            <p:nvPr/>
          </p:nvSpPr>
          <p:spPr>
            <a:xfrm>
              <a:off x="928800" y="53719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525;p74"/>
            <p:cNvSpPr/>
            <p:nvPr/>
          </p:nvSpPr>
          <p:spPr>
            <a:xfrm>
              <a:off x="1176120" y="53719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6;p74"/>
            <p:cNvSpPr/>
            <p:nvPr/>
          </p:nvSpPr>
          <p:spPr>
            <a:xfrm>
              <a:off x="434520" y="5740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527;p74"/>
            <p:cNvSpPr/>
            <p:nvPr/>
          </p:nvSpPr>
          <p:spPr>
            <a:xfrm>
              <a:off x="681480" y="5740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528;p74"/>
            <p:cNvSpPr/>
            <p:nvPr/>
          </p:nvSpPr>
          <p:spPr>
            <a:xfrm>
              <a:off x="928800" y="5740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529;p74"/>
            <p:cNvSpPr/>
            <p:nvPr/>
          </p:nvSpPr>
          <p:spPr>
            <a:xfrm>
              <a:off x="1176120" y="5740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530;p74"/>
            <p:cNvSpPr/>
            <p:nvPr/>
          </p:nvSpPr>
          <p:spPr>
            <a:xfrm>
              <a:off x="1471680" y="53719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74"/>
            <p:cNvSpPr/>
            <p:nvPr/>
          </p:nvSpPr>
          <p:spPr>
            <a:xfrm>
              <a:off x="1719000" y="53719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74"/>
            <p:cNvSpPr/>
            <p:nvPr/>
          </p:nvSpPr>
          <p:spPr>
            <a:xfrm>
              <a:off x="1965960" y="53719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3" name="Google Shape;2533;p74"/>
            <p:cNvSpPr/>
            <p:nvPr/>
          </p:nvSpPr>
          <p:spPr>
            <a:xfrm>
              <a:off x="2213280" y="53719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4" name="Google Shape;2534;p74"/>
            <p:cNvSpPr/>
            <p:nvPr/>
          </p:nvSpPr>
          <p:spPr>
            <a:xfrm>
              <a:off x="1471680" y="574020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74"/>
            <p:cNvSpPr/>
            <p:nvPr/>
          </p:nvSpPr>
          <p:spPr>
            <a:xfrm>
              <a:off x="1719000" y="57402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74"/>
            <p:cNvSpPr/>
            <p:nvPr/>
          </p:nvSpPr>
          <p:spPr>
            <a:xfrm>
              <a:off x="1965960" y="57402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74"/>
            <p:cNvSpPr/>
            <p:nvPr/>
          </p:nvSpPr>
          <p:spPr>
            <a:xfrm>
              <a:off x="2213280" y="57402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74"/>
            <p:cNvSpPr/>
            <p:nvPr/>
          </p:nvSpPr>
          <p:spPr>
            <a:xfrm>
              <a:off x="2502000" y="53719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74"/>
            <p:cNvSpPr/>
            <p:nvPr/>
          </p:nvSpPr>
          <p:spPr>
            <a:xfrm>
              <a:off x="3016080" y="537192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74"/>
            <p:cNvSpPr/>
            <p:nvPr/>
          </p:nvSpPr>
          <p:spPr>
            <a:xfrm>
              <a:off x="3530160" y="53719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74"/>
            <p:cNvSpPr/>
            <p:nvPr/>
          </p:nvSpPr>
          <p:spPr>
            <a:xfrm>
              <a:off x="4044240" y="53719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74"/>
            <p:cNvSpPr/>
            <p:nvPr/>
          </p:nvSpPr>
          <p:spPr>
            <a:xfrm>
              <a:off x="2502000" y="5740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74"/>
            <p:cNvSpPr/>
            <p:nvPr/>
          </p:nvSpPr>
          <p:spPr>
            <a:xfrm>
              <a:off x="3016080" y="5740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74"/>
            <p:cNvSpPr/>
            <p:nvPr/>
          </p:nvSpPr>
          <p:spPr>
            <a:xfrm>
              <a:off x="3530160" y="5740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74"/>
            <p:cNvSpPr/>
            <p:nvPr/>
          </p:nvSpPr>
          <p:spPr>
            <a:xfrm>
              <a:off x="4044240" y="5740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74"/>
            <p:cNvSpPr/>
            <p:nvPr/>
          </p:nvSpPr>
          <p:spPr>
            <a:xfrm>
              <a:off x="461736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74"/>
            <p:cNvSpPr/>
            <p:nvPr/>
          </p:nvSpPr>
          <p:spPr>
            <a:xfrm>
              <a:off x="513144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74"/>
            <p:cNvSpPr/>
            <p:nvPr/>
          </p:nvSpPr>
          <p:spPr>
            <a:xfrm>
              <a:off x="564552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74"/>
            <p:cNvSpPr/>
            <p:nvPr/>
          </p:nvSpPr>
          <p:spPr>
            <a:xfrm>
              <a:off x="615960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74"/>
            <p:cNvSpPr/>
            <p:nvPr/>
          </p:nvSpPr>
          <p:spPr>
            <a:xfrm>
              <a:off x="6673680" y="537192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74"/>
            <p:cNvSpPr/>
            <p:nvPr/>
          </p:nvSpPr>
          <p:spPr>
            <a:xfrm>
              <a:off x="719244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74"/>
            <p:cNvSpPr/>
            <p:nvPr/>
          </p:nvSpPr>
          <p:spPr>
            <a:xfrm>
              <a:off x="770652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3" name="Google Shape;2553;p74"/>
            <p:cNvSpPr/>
            <p:nvPr/>
          </p:nvSpPr>
          <p:spPr>
            <a:xfrm>
              <a:off x="822060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4" name="Google Shape;2554;p74"/>
            <p:cNvSpPr/>
            <p:nvPr/>
          </p:nvSpPr>
          <p:spPr>
            <a:xfrm>
              <a:off x="462240" y="466380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74"/>
            <p:cNvSpPr/>
            <p:nvPr/>
          </p:nvSpPr>
          <p:spPr>
            <a:xfrm>
              <a:off x="1510920" y="466380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74"/>
            <p:cNvSpPr/>
            <p:nvPr/>
          </p:nvSpPr>
          <p:spPr>
            <a:xfrm>
              <a:off x="3087360" y="481788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74"/>
            <p:cNvSpPr/>
            <p:nvPr/>
          </p:nvSpPr>
          <p:spPr>
            <a:xfrm>
              <a:off x="5729400" y="481788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8" name="Google Shape;2558;p74"/>
            <p:cNvCxnSpPr/>
            <p:nvPr/>
          </p:nvCxnSpPr>
          <p:spPr>
            <a:xfrm>
              <a:off x="1444320" y="47098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9" name="Google Shape;2559;p74"/>
            <p:cNvCxnSpPr/>
            <p:nvPr/>
          </p:nvCxnSpPr>
          <p:spPr>
            <a:xfrm>
              <a:off x="2472480" y="47098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0" name="Google Shape;2560;p74"/>
            <p:cNvCxnSpPr/>
            <p:nvPr/>
          </p:nvCxnSpPr>
          <p:spPr>
            <a:xfrm>
              <a:off x="4585320" y="47098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61" name="Google Shape;2561;p74"/>
          <p:cNvSpPr/>
          <p:nvPr/>
        </p:nvSpPr>
        <p:spPr>
          <a:xfrm>
            <a:off x="3016080" y="537192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Google Shape;2562;p74"/>
          <p:cNvSpPr/>
          <p:nvPr/>
        </p:nvSpPr>
        <p:spPr>
          <a:xfrm>
            <a:off x="7192440" y="537192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3" name="Google Shape;2563;p74"/>
          <p:cNvSpPr/>
          <p:nvPr/>
        </p:nvSpPr>
        <p:spPr>
          <a:xfrm>
            <a:off x="1720440" y="574020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4" name="Google Shape;2564;p74"/>
          <p:cNvCxnSpPr/>
          <p:nvPr/>
        </p:nvCxnSpPr>
        <p:spPr>
          <a:xfrm flipH="1" rot="10800000">
            <a:off x="3273120" y="5691240"/>
            <a:ext cx="7200" cy="93348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5" name="Google Shape;2565;p74"/>
          <p:cNvCxnSpPr/>
          <p:nvPr/>
        </p:nvCxnSpPr>
        <p:spPr>
          <a:xfrm flipH="1" rot="10800000">
            <a:off x="1836360" y="6058080"/>
            <a:ext cx="1800" cy="56664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6" name="Google Shape;2566;p74"/>
          <p:cNvCxnSpPr/>
          <p:nvPr/>
        </p:nvCxnSpPr>
        <p:spPr>
          <a:xfrm flipH="1" rot="10800000">
            <a:off x="7447680" y="6058080"/>
            <a:ext cx="1800" cy="56664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567" name="Google Shape;2567;p74"/>
          <p:cNvGrpSpPr/>
          <p:nvPr/>
        </p:nvGrpSpPr>
        <p:grpSpPr>
          <a:xfrm>
            <a:off x="3999600" y="4371120"/>
            <a:ext cx="1174680" cy="1111680"/>
            <a:chOff x="3999600" y="4371120"/>
            <a:chExt cx="1174680" cy="1111680"/>
          </a:xfrm>
        </p:grpSpPr>
        <p:sp>
          <p:nvSpPr>
            <p:cNvPr id="2568" name="Google Shape;2568;p74"/>
            <p:cNvSpPr/>
            <p:nvPr/>
          </p:nvSpPr>
          <p:spPr>
            <a:xfrm>
              <a:off x="3999600" y="4371120"/>
              <a:ext cx="1174680" cy="1111680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9" name="Google Shape;2569;p74"/>
            <p:cNvSpPr/>
            <p:nvPr/>
          </p:nvSpPr>
          <p:spPr>
            <a:xfrm flipH="1" rot="-1387200">
              <a:off x="4231080" y="4712040"/>
              <a:ext cx="621360" cy="62280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75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Transações corrompidas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5" name="Google Shape;2575;p75"/>
          <p:cNvSpPr txBox="1"/>
          <p:nvPr>
            <p:ph idx="4294967295" type="body"/>
          </p:nvPr>
        </p:nvSpPr>
        <p:spPr>
          <a:xfrm>
            <a:off x="238680" y="1153080"/>
            <a:ext cx="8679600" cy="222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 o escalonador de disco pode não executar escrita em ordem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Registros no log podem aparecer commitadas, quando na verdade elas são inválidas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6" name="Google Shape;2576;p7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7" name="Google Shape;2577;p75"/>
          <p:cNvSpPr/>
          <p:nvPr/>
        </p:nvSpPr>
        <p:spPr>
          <a:xfrm>
            <a:off x="1603800" y="3366000"/>
            <a:ext cx="7130520" cy="45684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8" name="Google Shape;2578;p75"/>
          <p:cNvSpPr/>
          <p:nvPr/>
        </p:nvSpPr>
        <p:spPr>
          <a:xfrm>
            <a:off x="416160" y="3366000"/>
            <a:ext cx="9460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Diário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9" name="Google Shape;2579;p75"/>
          <p:cNvSpPr/>
          <p:nvPr/>
        </p:nvSpPr>
        <p:spPr>
          <a:xfrm>
            <a:off x="3976200" y="3366000"/>
            <a:ext cx="2635920" cy="456840"/>
          </a:xfrm>
          <a:prstGeom prst="rect">
            <a:avLst/>
          </a:prstGeom>
          <a:solidFill>
            <a:srgbClr val="5F497A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0" name="Google Shape;2580;p75"/>
          <p:cNvSpPr/>
          <p:nvPr/>
        </p:nvSpPr>
        <p:spPr>
          <a:xfrm>
            <a:off x="3225240" y="3366000"/>
            <a:ext cx="75024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Google Shape;2581;p75"/>
          <p:cNvSpPr/>
          <p:nvPr/>
        </p:nvSpPr>
        <p:spPr>
          <a:xfrm>
            <a:off x="2474640" y="3366000"/>
            <a:ext cx="75024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2" name="Google Shape;2582;p75"/>
          <p:cNvSpPr/>
          <p:nvPr/>
        </p:nvSpPr>
        <p:spPr>
          <a:xfrm>
            <a:off x="1603800" y="3366000"/>
            <a:ext cx="87084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3" name="Google Shape;2583;p75"/>
          <p:cNvSpPr/>
          <p:nvPr/>
        </p:nvSpPr>
        <p:spPr>
          <a:xfrm>
            <a:off x="6612480" y="3366000"/>
            <a:ext cx="87084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4" name="Google Shape;2584;p75"/>
          <p:cNvGrpSpPr/>
          <p:nvPr/>
        </p:nvGrpSpPr>
        <p:grpSpPr>
          <a:xfrm>
            <a:off x="7559640" y="3003480"/>
            <a:ext cx="1174680" cy="1111680"/>
            <a:chOff x="7559640" y="3003480"/>
            <a:chExt cx="1174680" cy="1111680"/>
          </a:xfrm>
        </p:grpSpPr>
        <p:sp>
          <p:nvSpPr>
            <p:cNvPr id="2585" name="Google Shape;2585;p75"/>
            <p:cNvSpPr/>
            <p:nvPr/>
          </p:nvSpPr>
          <p:spPr>
            <a:xfrm>
              <a:off x="7559640" y="3003480"/>
              <a:ext cx="1174680" cy="1111680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75"/>
            <p:cNvSpPr/>
            <p:nvPr/>
          </p:nvSpPr>
          <p:spPr>
            <a:xfrm flipH="1" rot="-1387200">
              <a:off x="7790760" y="3344400"/>
              <a:ext cx="621360" cy="62280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7" name="Google Shape;2587;p75"/>
          <p:cNvSpPr/>
          <p:nvPr/>
        </p:nvSpPr>
        <p:spPr>
          <a:xfrm>
            <a:off x="5499720" y="4291200"/>
            <a:ext cx="3473280" cy="2539800"/>
          </a:xfrm>
          <a:prstGeom prst="wedgeRectCallout">
            <a:avLst>
              <a:gd fmla="val -33764" name="adj1"/>
              <a:gd fmla="val -83869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Transação parece válida, mas os dados estão faltando!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Durante a reprodução, dados de lixo são escritos para o sistema de arquivos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8" name="Google Shape;2588;p75"/>
          <p:cNvSpPr/>
          <p:nvPr/>
        </p:nvSpPr>
        <p:spPr>
          <a:xfrm>
            <a:off x="130320" y="4317840"/>
            <a:ext cx="5163480" cy="2050200"/>
          </a:xfrm>
          <a:prstGeom prst="wedgeRectCallout">
            <a:avLst>
              <a:gd fmla="val -9192" name="adj1"/>
              <a:gd fmla="val -76026" name="adj2"/>
            </a:avLst>
          </a:prstGeom>
          <a:solidFill>
            <a:schemeClr val="accent3"/>
          </a:solidFill>
          <a:ln cap="flat" cmpd="sng" w="5715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Solução: adicionar um ‘checksum’ de verificação para TxB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Durante a recuperação, rejeitar transações com ‘checksums’ inválidos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Implementado no Linux em ext4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2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76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6604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Journaling: Vantagens e Desvantagens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4" name="Google Shape;2594;p76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4365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 de journaling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Robusto: a recuperação do sistema de arquivos é rápida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há necessidade de percorrer todo o sistema de revista ou arquivo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Relativamente simples de implementar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 de journaling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Tráfego de escrita em disco é duplicado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Especialmente os dados do arquivo, que é provavelmente grande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Exclusões são muito difíceis de fazer corretamente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Exemplo, em alguns slides ...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5" name="Google Shape;2595;p7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77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Acelerando o Journaling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1" name="Google Shape;2601;p77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6865" lnSpcReduction="10000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Journaling gera sobrecarga de escrita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SOs atualizações em lote vão para o Journal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Bufferizar gravações sequenciais na memória, em seguida, emitir uma grande gravação para o log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lotes ext3 atualizam a cada 5 segundos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Compromisso entre desempenho e persistência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longo intervalo de lote = menor, maior escrita para o log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 desempenho devido a grandes gravações seqüenciais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Mas, se houver um acidente, tudo no buffer será perdido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2" name="Google Shape;2602;p7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78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Journaling de Meta-Dados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8" name="Google Shape;2608;p78"/>
          <p:cNvSpPr txBox="1"/>
          <p:nvPr>
            <p:ph idx="4294967295" type="body"/>
          </p:nvPr>
        </p:nvSpPr>
        <p:spPr>
          <a:xfrm>
            <a:off x="238680" y="1153080"/>
            <a:ext cx="8679600" cy="22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7491"/>
          </a:bodyPr>
          <a:lstStyle/>
          <a:p>
            <a:pPr indent="-343125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parte mais cara de journaling de dados está na escrita duplicada de dados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Meta-dados é pequena (~ 1 setor).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 dados dos arquivos é que são grandes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7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ext3 implementa journaling de meta-dados!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9" name="Google Shape;2609;p7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0" name="Google Shape;2610;p78"/>
          <p:cNvSpPr/>
          <p:nvPr/>
        </p:nvSpPr>
        <p:spPr>
          <a:xfrm>
            <a:off x="1608120" y="3566880"/>
            <a:ext cx="7130520" cy="45684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1" name="Google Shape;2611;p78"/>
          <p:cNvSpPr/>
          <p:nvPr/>
        </p:nvSpPr>
        <p:spPr>
          <a:xfrm>
            <a:off x="420840" y="3566880"/>
            <a:ext cx="9460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Diário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2" name="Google Shape;2612;p78"/>
          <p:cNvSpPr/>
          <p:nvPr/>
        </p:nvSpPr>
        <p:spPr>
          <a:xfrm>
            <a:off x="3229920" y="3566880"/>
            <a:ext cx="75024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3" name="Google Shape;2613;p78"/>
          <p:cNvSpPr/>
          <p:nvPr/>
        </p:nvSpPr>
        <p:spPr>
          <a:xfrm>
            <a:off x="2479320" y="3566880"/>
            <a:ext cx="75024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4" name="Google Shape;2614;p78"/>
          <p:cNvSpPr/>
          <p:nvPr/>
        </p:nvSpPr>
        <p:spPr>
          <a:xfrm>
            <a:off x="1608120" y="3566880"/>
            <a:ext cx="87084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5" name="Google Shape;2615;p78"/>
          <p:cNvSpPr/>
          <p:nvPr/>
        </p:nvSpPr>
        <p:spPr>
          <a:xfrm>
            <a:off x="3980520" y="3566880"/>
            <a:ext cx="87084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6" name="Google Shape;2616;p78"/>
          <p:cNvGrpSpPr/>
          <p:nvPr/>
        </p:nvGrpSpPr>
        <p:grpSpPr>
          <a:xfrm>
            <a:off x="438840" y="4223520"/>
            <a:ext cx="8299800" cy="1642680"/>
            <a:chOff x="438840" y="4223520"/>
            <a:chExt cx="8299800" cy="1642680"/>
          </a:xfrm>
        </p:grpSpPr>
        <p:sp>
          <p:nvSpPr>
            <p:cNvPr id="2617" name="Google Shape;2617;p78"/>
            <p:cNvSpPr/>
            <p:nvPr/>
          </p:nvSpPr>
          <p:spPr>
            <a:xfrm>
              <a:off x="438840" y="49312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78"/>
            <p:cNvSpPr/>
            <p:nvPr/>
          </p:nvSpPr>
          <p:spPr>
            <a:xfrm>
              <a:off x="686160" y="493128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78"/>
            <p:cNvSpPr/>
            <p:nvPr/>
          </p:nvSpPr>
          <p:spPr>
            <a:xfrm>
              <a:off x="933480" y="49312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78"/>
            <p:cNvSpPr/>
            <p:nvPr/>
          </p:nvSpPr>
          <p:spPr>
            <a:xfrm>
              <a:off x="1180440" y="49312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78"/>
            <p:cNvSpPr/>
            <p:nvPr/>
          </p:nvSpPr>
          <p:spPr>
            <a:xfrm>
              <a:off x="438840" y="52999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78"/>
            <p:cNvSpPr/>
            <p:nvPr/>
          </p:nvSpPr>
          <p:spPr>
            <a:xfrm>
              <a:off x="686160" y="52999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78"/>
            <p:cNvSpPr/>
            <p:nvPr/>
          </p:nvSpPr>
          <p:spPr>
            <a:xfrm>
              <a:off x="933480" y="52999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78"/>
            <p:cNvSpPr/>
            <p:nvPr/>
          </p:nvSpPr>
          <p:spPr>
            <a:xfrm>
              <a:off x="1180440" y="52999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78"/>
            <p:cNvSpPr/>
            <p:nvPr/>
          </p:nvSpPr>
          <p:spPr>
            <a:xfrm>
              <a:off x="1476360" y="49312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78"/>
            <p:cNvSpPr/>
            <p:nvPr/>
          </p:nvSpPr>
          <p:spPr>
            <a:xfrm>
              <a:off x="1723320" y="49312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78"/>
            <p:cNvSpPr/>
            <p:nvPr/>
          </p:nvSpPr>
          <p:spPr>
            <a:xfrm>
              <a:off x="1970640" y="49312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78"/>
            <p:cNvSpPr/>
            <p:nvPr/>
          </p:nvSpPr>
          <p:spPr>
            <a:xfrm>
              <a:off x="2217600" y="49312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78"/>
            <p:cNvSpPr/>
            <p:nvPr/>
          </p:nvSpPr>
          <p:spPr>
            <a:xfrm>
              <a:off x="1476360" y="529992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78"/>
            <p:cNvSpPr/>
            <p:nvPr/>
          </p:nvSpPr>
          <p:spPr>
            <a:xfrm>
              <a:off x="1723320" y="52999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78"/>
            <p:cNvSpPr/>
            <p:nvPr/>
          </p:nvSpPr>
          <p:spPr>
            <a:xfrm>
              <a:off x="1970640" y="52999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78"/>
            <p:cNvSpPr/>
            <p:nvPr/>
          </p:nvSpPr>
          <p:spPr>
            <a:xfrm>
              <a:off x="2217600" y="52999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78"/>
            <p:cNvSpPr/>
            <p:nvPr/>
          </p:nvSpPr>
          <p:spPr>
            <a:xfrm>
              <a:off x="2506680" y="49312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78"/>
            <p:cNvSpPr/>
            <p:nvPr/>
          </p:nvSpPr>
          <p:spPr>
            <a:xfrm>
              <a:off x="3020760" y="493128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78"/>
            <p:cNvSpPr/>
            <p:nvPr/>
          </p:nvSpPr>
          <p:spPr>
            <a:xfrm>
              <a:off x="3534840" y="49312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78"/>
            <p:cNvSpPr/>
            <p:nvPr/>
          </p:nvSpPr>
          <p:spPr>
            <a:xfrm>
              <a:off x="4048920" y="49312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78"/>
            <p:cNvSpPr/>
            <p:nvPr/>
          </p:nvSpPr>
          <p:spPr>
            <a:xfrm>
              <a:off x="2506680" y="52999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78"/>
            <p:cNvSpPr/>
            <p:nvPr/>
          </p:nvSpPr>
          <p:spPr>
            <a:xfrm>
              <a:off x="3020760" y="52999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78"/>
            <p:cNvSpPr/>
            <p:nvPr/>
          </p:nvSpPr>
          <p:spPr>
            <a:xfrm>
              <a:off x="3534840" y="52999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78"/>
            <p:cNvSpPr/>
            <p:nvPr/>
          </p:nvSpPr>
          <p:spPr>
            <a:xfrm>
              <a:off x="4048920" y="52999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78"/>
            <p:cNvSpPr/>
            <p:nvPr/>
          </p:nvSpPr>
          <p:spPr>
            <a:xfrm>
              <a:off x="4622040" y="49312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78"/>
            <p:cNvSpPr/>
            <p:nvPr/>
          </p:nvSpPr>
          <p:spPr>
            <a:xfrm>
              <a:off x="5136120" y="49312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78"/>
            <p:cNvSpPr/>
            <p:nvPr/>
          </p:nvSpPr>
          <p:spPr>
            <a:xfrm>
              <a:off x="5650200" y="49312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78"/>
            <p:cNvSpPr/>
            <p:nvPr/>
          </p:nvSpPr>
          <p:spPr>
            <a:xfrm>
              <a:off x="6164280" y="49312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78"/>
            <p:cNvSpPr/>
            <p:nvPr/>
          </p:nvSpPr>
          <p:spPr>
            <a:xfrm>
              <a:off x="6678360" y="493128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78"/>
            <p:cNvSpPr/>
            <p:nvPr/>
          </p:nvSpPr>
          <p:spPr>
            <a:xfrm>
              <a:off x="7196760" y="49312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78"/>
            <p:cNvSpPr/>
            <p:nvPr/>
          </p:nvSpPr>
          <p:spPr>
            <a:xfrm>
              <a:off x="7710840" y="49312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78"/>
            <p:cNvSpPr/>
            <p:nvPr/>
          </p:nvSpPr>
          <p:spPr>
            <a:xfrm>
              <a:off x="8224920" y="49312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78"/>
            <p:cNvSpPr/>
            <p:nvPr/>
          </p:nvSpPr>
          <p:spPr>
            <a:xfrm>
              <a:off x="466920" y="422352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78"/>
            <p:cNvSpPr/>
            <p:nvPr/>
          </p:nvSpPr>
          <p:spPr>
            <a:xfrm>
              <a:off x="1515600" y="422352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78"/>
            <p:cNvSpPr/>
            <p:nvPr/>
          </p:nvSpPr>
          <p:spPr>
            <a:xfrm>
              <a:off x="3091680" y="437724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78"/>
            <p:cNvSpPr/>
            <p:nvPr/>
          </p:nvSpPr>
          <p:spPr>
            <a:xfrm>
              <a:off x="5734080" y="437724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3" name="Google Shape;2653;p78"/>
            <p:cNvCxnSpPr/>
            <p:nvPr/>
          </p:nvCxnSpPr>
          <p:spPr>
            <a:xfrm>
              <a:off x="1448640" y="426924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4" name="Google Shape;2654;p78"/>
            <p:cNvCxnSpPr/>
            <p:nvPr/>
          </p:nvCxnSpPr>
          <p:spPr>
            <a:xfrm>
              <a:off x="2476800" y="426924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5" name="Google Shape;2655;p78"/>
            <p:cNvCxnSpPr/>
            <p:nvPr/>
          </p:nvCxnSpPr>
          <p:spPr>
            <a:xfrm>
              <a:off x="4590000" y="426924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56" name="Google Shape;2656;p78"/>
          <p:cNvSpPr/>
          <p:nvPr/>
        </p:nvSpPr>
        <p:spPr>
          <a:xfrm>
            <a:off x="3020760" y="493128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7" name="Google Shape;2657;p78"/>
          <p:cNvSpPr/>
          <p:nvPr/>
        </p:nvSpPr>
        <p:spPr>
          <a:xfrm>
            <a:off x="7196760" y="493128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8" name="Google Shape;2658;p78"/>
          <p:cNvSpPr/>
          <p:nvPr/>
        </p:nvSpPr>
        <p:spPr>
          <a:xfrm>
            <a:off x="1725120" y="529992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9" name="Google Shape;2659;p78"/>
          <p:cNvCxnSpPr/>
          <p:nvPr/>
        </p:nvCxnSpPr>
        <p:spPr>
          <a:xfrm flipH="1" rot="10800000">
            <a:off x="3277440" y="5250600"/>
            <a:ext cx="7200" cy="93384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0" name="Google Shape;2660;p78"/>
          <p:cNvCxnSpPr/>
          <p:nvPr/>
        </p:nvCxnSpPr>
        <p:spPr>
          <a:xfrm flipH="1" rot="10800000">
            <a:off x="1840680" y="5617440"/>
            <a:ext cx="1800" cy="56700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1" name="Google Shape;2661;p78"/>
          <p:cNvCxnSpPr/>
          <p:nvPr/>
        </p:nvCxnSpPr>
        <p:spPr>
          <a:xfrm flipH="1" rot="10800000">
            <a:off x="7452360" y="5617440"/>
            <a:ext cx="1800" cy="56700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79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Meta-Journaling Timeline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7" name="Google Shape;2667;p7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668" name="Google Shape;2668;p79"/>
          <p:cNvGraphicFramePr/>
          <p:nvPr/>
        </p:nvGraphicFramePr>
        <p:xfrm>
          <a:off x="832680" y="2150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134725"/>
                <a:gridCol w="1230125"/>
                <a:gridCol w="1134725"/>
                <a:gridCol w="1230125"/>
                <a:gridCol w="1134725"/>
              </a:tblGrid>
              <a:tr h="37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TxB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Meta-dados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TXE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Meta-dados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Dados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Questão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Questão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Questão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Questão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Questão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Completo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9" name="Google Shape;2669;p79"/>
          <p:cNvCxnSpPr/>
          <p:nvPr/>
        </p:nvCxnSpPr>
        <p:spPr>
          <a:xfrm flipH="1">
            <a:off x="484920" y="2936160"/>
            <a:ext cx="41400" cy="2560680"/>
          </a:xfrm>
          <a:prstGeom prst="straightConnector1">
            <a:avLst/>
          </a:prstGeom>
          <a:noFill/>
          <a:ln cap="flat" cmpd="sng" w="38100">
            <a:solidFill>
              <a:srgbClr val="26262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70" name="Google Shape;2670;p79"/>
          <p:cNvSpPr/>
          <p:nvPr/>
        </p:nvSpPr>
        <p:spPr>
          <a:xfrm rot="-5400000">
            <a:off x="-164160" y="4018680"/>
            <a:ext cx="89316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1" name="Google Shape;2671;p79"/>
          <p:cNvSpPr/>
          <p:nvPr/>
        </p:nvSpPr>
        <p:spPr>
          <a:xfrm>
            <a:off x="2120040" y="1612440"/>
            <a:ext cx="9460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Diário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2" name="Google Shape;2672;p79"/>
          <p:cNvSpPr/>
          <p:nvPr/>
        </p:nvSpPr>
        <p:spPr>
          <a:xfrm>
            <a:off x="4207320" y="1612440"/>
            <a:ext cx="259056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arquivo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3" name="Google Shape;2673;p79"/>
          <p:cNvSpPr/>
          <p:nvPr/>
        </p:nvSpPr>
        <p:spPr>
          <a:xfrm>
            <a:off x="6939720" y="2635560"/>
            <a:ext cx="2067120" cy="2449440"/>
          </a:xfrm>
          <a:prstGeom prst="wedgeRectCallout">
            <a:avLst>
              <a:gd fmla="val -180959" name="adj1"/>
              <a:gd fmla="val 22538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Transação só podem ser autorizados após a meta-dados e os dados são escritos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"/>
          <p:cNvSpPr txBox="1"/>
          <p:nvPr>
            <p:ph idx="4294967295" type="body"/>
          </p:nvPr>
        </p:nvSpPr>
        <p:spPr>
          <a:xfrm>
            <a:off x="238680" y="1153080"/>
            <a:ext cx="8679600" cy="53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 O sistema operacional pode montar várias partições contendo diferentes sistemas de arquivos subjacentes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 ruim se os processos tiveram que usar diferentes APIs para os diferentes sistemas de arquivos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usa uma interface Virtual File System (VFS)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Expõe APIs POSIX para processos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Encaminha solicitações para drivers específicos do sistema de arquivos de nível inferior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8"/>
          <p:cNvSpPr txBox="1"/>
          <p:nvPr>
            <p:ph idx="4294967295" type="title"/>
          </p:nvPr>
        </p:nvSpPr>
        <p:spPr>
          <a:xfrm>
            <a:off x="238680" y="0"/>
            <a:ext cx="867960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6604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de Sistema de Arquivos Virtual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80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Recuperação (1)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9" name="Google Shape;2679;p80"/>
          <p:cNvSpPr txBox="1"/>
          <p:nvPr>
            <p:ph idx="4294967295" type="body"/>
          </p:nvPr>
        </p:nvSpPr>
        <p:spPr>
          <a:xfrm>
            <a:off x="75240" y="1153080"/>
            <a:ext cx="9007200" cy="242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se o sistema falhar durante o registro?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transação não é confirmada, os dados são perdidos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acabará por ser substituído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sistema de arquivos permanece consistente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0" name="Google Shape;2680;p8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1" name="Google Shape;2681;p80"/>
          <p:cNvSpPr/>
          <p:nvPr/>
        </p:nvSpPr>
        <p:spPr>
          <a:xfrm>
            <a:off x="1596240" y="4036680"/>
            <a:ext cx="7130520" cy="45684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2" name="Google Shape;2682;p80"/>
          <p:cNvSpPr/>
          <p:nvPr/>
        </p:nvSpPr>
        <p:spPr>
          <a:xfrm>
            <a:off x="408960" y="4036680"/>
            <a:ext cx="9460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Diário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3" name="Google Shape;2683;p80"/>
          <p:cNvSpPr/>
          <p:nvPr/>
        </p:nvSpPr>
        <p:spPr>
          <a:xfrm>
            <a:off x="3218040" y="4036680"/>
            <a:ext cx="75024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4" name="Google Shape;2684;p80"/>
          <p:cNvSpPr/>
          <p:nvPr/>
        </p:nvSpPr>
        <p:spPr>
          <a:xfrm>
            <a:off x="2467440" y="4036680"/>
            <a:ext cx="75024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5" name="Google Shape;2685;p80"/>
          <p:cNvSpPr/>
          <p:nvPr/>
        </p:nvSpPr>
        <p:spPr>
          <a:xfrm>
            <a:off x="1596240" y="4036680"/>
            <a:ext cx="87084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6" name="Google Shape;2686;p80"/>
          <p:cNvGrpSpPr/>
          <p:nvPr/>
        </p:nvGrpSpPr>
        <p:grpSpPr>
          <a:xfrm>
            <a:off x="426960" y="4692960"/>
            <a:ext cx="8299800" cy="1643040"/>
            <a:chOff x="426960" y="4692960"/>
            <a:chExt cx="8299800" cy="1643040"/>
          </a:xfrm>
        </p:grpSpPr>
        <p:sp>
          <p:nvSpPr>
            <p:cNvPr id="2687" name="Google Shape;2687;p80"/>
            <p:cNvSpPr/>
            <p:nvPr/>
          </p:nvSpPr>
          <p:spPr>
            <a:xfrm>
              <a:off x="426960" y="5401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80"/>
            <p:cNvSpPr/>
            <p:nvPr/>
          </p:nvSpPr>
          <p:spPr>
            <a:xfrm>
              <a:off x="674280" y="540108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80"/>
            <p:cNvSpPr/>
            <p:nvPr/>
          </p:nvSpPr>
          <p:spPr>
            <a:xfrm>
              <a:off x="921240" y="5401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80"/>
            <p:cNvSpPr/>
            <p:nvPr/>
          </p:nvSpPr>
          <p:spPr>
            <a:xfrm>
              <a:off x="1168560" y="540108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80"/>
            <p:cNvSpPr/>
            <p:nvPr/>
          </p:nvSpPr>
          <p:spPr>
            <a:xfrm>
              <a:off x="426960" y="57693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80"/>
            <p:cNvSpPr/>
            <p:nvPr/>
          </p:nvSpPr>
          <p:spPr>
            <a:xfrm>
              <a:off x="674280" y="57693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80"/>
            <p:cNvSpPr/>
            <p:nvPr/>
          </p:nvSpPr>
          <p:spPr>
            <a:xfrm>
              <a:off x="921240" y="57693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80"/>
            <p:cNvSpPr/>
            <p:nvPr/>
          </p:nvSpPr>
          <p:spPr>
            <a:xfrm>
              <a:off x="1168560" y="576936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80"/>
            <p:cNvSpPr/>
            <p:nvPr/>
          </p:nvSpPr>
          <p:spPr>
            <a:xfrm>
              <a:off x="1464120" y="5401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80"/>
            <p:cNvSpPr/>
            <p:nvPr/>
          </p:nvSpPr>
          <p:spPr>
            <a:xfrm>
              <a:off x="1711440" y="5401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80"/>
            <p:cNvSpPr/>
            <p:nvPr/>
          </p:nvSpPr>
          <p:spPr>
            <a:xfrm>
              <a:off x="1958760" y="5401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80"/>
            <p:cNvSpPr/>
            <p:nvPr/>
          </p:nvSpPr>
          <p:spPr>
            <a:xfrm>
              <a:off x="2205720" y="540108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80"/>
            <p:cNvSpPr/>
            <p:nvPr/>
          </p:nvSpPr>
          <p:spPr>
            <a:xfrm>
              <a:off x="1464120" y="576936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80"/>
            <p:cNvSpPr/>
            <p:nvPr/>
          </p:nvSpPr>
          <p:spPr>
            <a:xfrm>
              <a:off x="1711440" y="57693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80"/>
            <p:cNvSpPr/>
            <p:nvPr/>
          </p:nvSpPr>
          <p:spPr>
            <a:xfrm>
              <a:off x="1958760" y="57693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80"/>
            <p:cNvSpPr/>
            <p:nvPr/>
          </p:nvSpPr>
          <p:spPr>
            <a:xfrm>
              <a:off x="2205720" y="576936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80"/>
            <p:cNvSpPr/>
            <p:nvPr/>
          </p:nvSpPr>
          <p:spPr>
            <a:xfrm>
              <a:off x="2494800" y="5401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80"/>
            <p:cNvSpPr/>
            <p:nvPr/>
          </p:nvSpPr>
          <p:spPr>
            <a:xfrm>
              <a:off x="3008880" y="540108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80"/>
            <p:cNvSpPr/>
            <p:nvPr/>
          </p:nvSpPr>
          <p:spPr>
            <a:xfrm>
              <a:off x="3522960" y="5401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80"/>
            <p:cNvSpPr/>
            <p:nvPr/>
          </p:nvSpPr>
          <p:spPr>
            <a:xfrm>
              <a:off x="4037040" y="540108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80"/>
            <p:cNvSpPr/>
            <p:nvPr/>
          </p:nvSpPr>
          <p:spPr>
            <a:xfrm>
              <a:off x="2494800" y="57693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80"/>
            <p:cNvSpPr/>
            <p:nvPr/>
          </p:nvSpPr>
          <p:spPr>
            <a:xfrm>
              <a:off x="3008880" y="57693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80"/>
            <p:cNvSpPr/>
            <p:nvPr/>
          </p:nvSpPr>
          <p:spPr>
            <a:xfrm>
              <a:off x="3522960" y="57693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80"/>
            <p:cNvSpPr/>
            <p:nvPr/>
          </p:nvSpPr>
          <p:spPr>
            <a:xfrm>
              <a:off x="4037040" y="576936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80"/>
            <p:cNvSpPr/>
            <p:nvPr/>
          </p:nvSpPr>
          <p:spPr>
            <a:xfrm>
              <a:off x="4610160" y="5401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80"/>
            <p:cNvSpPr/>
            <p:nvPr/>
          </p:nvSpPr>
          <p:spPr>
            <a:xfrm>
              <a:off x="5124240" y="5401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80"/>
            <p:cNvSpPr/>
            <p:nvPr/>
          </p:nvSpPr>
          <p:spPr>
            <a:xfrm>
              <a:off x="5638320" y="5401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80"/>
            <p:cNvSpPr/>
            <p:nvPr/>
          </p:nvSpPr>
          <p:spPr>
            <a:xfrm>
              <a:off x="6152400" y="5401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80"/>
            <p:cNvSpPr/>
            <p:nvPr/>
          </p:nvSpPr>
          <p:spPr>
            <a:xfrm>
              <a:off x="6666480" y="540108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80"/>
            <p:cNvSpPr/>
            <p:nvPr/>
          </p:nvSpPr>
          <p:spPr>
            <a:xfrm>
              <a:off x="7184880" y="5401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80"/>
            <p:cNvSpPr/>
            <p:nvPr/>
          </p:nvSpPr>
          <p:spPr>
            <a:xfrm>
              <a:off x="7698960" y="5401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80"/>
            <p:cNvSpPr/>
            <p:nvPr/>
          </p:nvSpPr>
          <p:spPr>
            <a:xfrm>
              <a:off x="8213040" y="540108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80"/>
            <p:cNvSpPr/>
            <p:nvPr/>
          </p:nvSpPr>
          <p:spPr>
            <a:xfrm>
              <a:off x="455040" y="469296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80"/>
            <p:cNvSpPr/>
            <p:nvPr/>
          </p:nvSpPr>
          <p:spPr>
            <a:xfrm>
              <a:off x="1503720" y="469296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80"/>
            <p:cNvSpPr/>
            <p:nvPr/>
          </p:nvSpPr>
          <p:spPr>
            <a:xfrm>
              <a:off x="3079800" y="484704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80"/>
            <p:cNvSpPr/>
            <p:nvPr/>
          </p:nvSpPr>
          <p:spPr>
            <a:xfrm>
              <a:off x="5721840" y="484704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23" name="Google Shape;2723;p80"/>
            <p:cNvCxnSpPr/>
            <p:nvPr/>
          </p:nvCxnSpPr>
          <p:spPr>
            <a:xfrm>
              <a:off x="1436760" y="473868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4" name="Google Shape;2724;p80"/>
            <p:cNvCxnSpPr/>
            <p:nvPr/>
          </p:nvCxnSpPr>
          <p:spPr>
            <a:xfrm>
              <a:off x="2464920" y="473868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5" name="Google Shape;2725;p80"/>
            <p:cNvCxnSpPr/>
            <p:nvPr/>
          </p:nvCxnSpPr>
          <p:spPr>
            <a:xfrm>
              <a:off x="4578120" y="4738680"/>
              <a:ext cx="360" cy="159732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26" name="Google Shape;2726;p80"/>
          <p:cNvGrpSpPr/>
          <p:nvPr/>
        </p:nvGrpSpPr>
        <p:grpSpPr>
          <a:xfrm>
            <a:off x="3826440" y="3582360"/>
            <a:ext cx="1174680" cy="1111680"/>
            <a:chOff x="3826440" y="3582360"/>
            <a:chExt cx="1174680" cy="1111680"/>
          </a:xfrm>
        </p:grpSpPr>
        <p:sp>
          <p:nvSpPr>
            <p:cNvPr id="2727" name="Google Shape;2727;p80"/>
            <p:cNvSpPr/>
            <p:nvPr/>
          </p:nvSpPr>
          <p:spPr>
            <a:xfrm>
              <a:off x="3826440" y="3582360"/>
              <a:ext cx="1174680" cy="1111680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80"/>
            <p:cNvSpPr/>
            <p:nvPr/>
          </p:nvSpPr>
          <p:spPr>
            <a:xfrm flipH="1" rot="-1387200">
              <a:off x="4057560" y="3923280"/>
              <a:ext cx="621360" cy="62280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9" name="Google Shape;2729;p80"/>
          <p:cNvSpPr/>
          <p:nvPr/>
        </p:nvSpPr>
        <p:spPr>
          <a:xfrm>
            <a:off x="7184880" y="540108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0" name="Google Shape;2730;p80"/>
          <p:cNvCxnSpPr/>
          <p:nvPr/>
        </p:nvCxnSpPr>
        <p:spPr>
          <a:xfrm flipH="1" rot="10800000">
            <a:off x="7440480" y="6087240"/>
            <a:ext cx="1800" cy="56664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81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Recuperação (2)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6" name="Google Shape;2736;p81"/>
          <p:cNvSpPr txBox="1"/>
          <p:nvPr>
            <p:ph idx="4294967295" type="body"/>
          </p:nvPr>
        </p:nvSpPr>
        <p:spPr>
          <a:xfrm>
            <a:off x="129600" y="1047240"/>
            <a:ext cx="892512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se o sistema falhar durante o checkpoint?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arquivos podem ser inconsistentes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 a reinicialização, as transações que estão comprometas, são reproduzidas em ordem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nenhum dado é perdido e a consistência é restaurada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7" name="Google Shape;2737;p8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8" name="Google Shape;2738;p81"/>
          <p:cNvSpPr/>
          <p:nvPr/>
        </p:nvSpPr>
        <p:spPr>
          <a:xfrm>
            <a:off x="1603800" y="4007520"/>
            <a:ext cx="7130520" cy="45684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9" name="Google Shape;2739;p81"/>
          <p:cNvSpPr/>
          <p:nvPr/>
        </p:nvSpPr>
        <p:spPr>
          <a:xfrm>
            <a:off x="416160" y="4007520"/>
            <a:ext cx="9460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Diário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0" name="Google Shape;2740;p81"/>
          <p:cNvSpPr/>
          <p:nvPr/>
        </p:nvSpPr>
        <p:spPr>
          <a:xfrm>
            <a:off x="3225240" y="4007520"/>
            <a:ext cx="75024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1" name="Google Shape;2741;p81"/>
          <p:cNvSpPr/>
          <p:nvPr/>
        </p:nvSpPr>
        <p:spPr>
          <a:xfrm>
            <a:off x="2474640" y="4007520"/>
            <a:ext cx="75024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2" name="Google Shape;2742;p81"/>
          <p:cNvSpPr/>
          <p:nvPr/>
        </p:nvSpPr>
        <p:spPr>
          <a:xfrm>
            <a:off x="1603800" y="4007520"/>
            <a:ext cx="87084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3" name="Google Shape;2743;p81"/>
          <p:cNvSpPr/>
          <p:nvPr/>
        </p:nvSpPr>
        <p:spPr>
          <a:xfrm>
            <a:off x="3980160" y="4007520"/>
            <a:ext cx="87084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4" name="Google Shape;2744;p81"/>
          <p:cNvGrpSpPr/>
          <p:nvPr/>
        </p:nvGrpSpPr>
        <p:grpSpPr>
          <a:xfrm>
            <a:off x="434520" y="4663800"/>
            <a:ext cx="8299800" cy="1643040"/>
            <a:chOff x="434520" y="4663800"/>
            <a:chExt cx="8299800" cy="1643040"/>
          </a:xfrm>
        </p:grpSpPr>
        <p:sp>
          <p:nvSpPr>
            <p:cNvPr id="2745" name="Google Shape;2745;p81"/>
            <p:cNvSpPr/>
            <p:nvPr/>
          </p:nvSpPr>
          <p:spPr>
            <a:xfrm>
              <a:off x="434520" y="53719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81"/>
            <p:cNvSpPr/>
            <p:nvPr/>
          </p:nvSpPr>
          <p:spPr>
            <a:xfrm>
              <a:off x="681480" y="5371920"/>
              <a:ext cx="231480" cy="36828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81"/>
            <p:cNvSpPr/>
            <p:nvPr/>
          </p:nvSpPr>
          <p:spPr>
            <a:xfrm>
              <a:off x="928800" y="53719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81"/>
            <p:cNvSpPr/>
            <p:nvPr/>
          </p:nvSpPr>
          <p:spPr>
            <a:xfrm>
              <a:off x="1176120" y="53719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81"/>
            <p:cNvSpPr/>
            <p:nvPr/>
          </p:nvSpPr>
          <p:spPr>
            <a:xfrm>
              <a:off x="434520" y="5740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0" name="Google Shape;2750;p81"/>
            <p:cNvSpPr/>
            <p:nvPr/>
          </p:nvSpPr>
          <p:spPr>
            <a:xfrm>
              <a:off x="681480" y="5740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81"/>
            <p:cNvSpPr/>
            <p:nvPr/>
          </p:nvSpPr>
          <p:spPr>
            <a:xfrm>
              <a:off x="928800" y="5740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81"/>
            <p:cNvSpPr/>
            <p:nvPr/>
          </p:nvSpPr>
          <p:spPr>
            <a:xfrm>
              <a:off x="1176120" y="57402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81"/>
            <p:cNvSpPr/>
            <p:nvPr/>
          </p:nvSpPr>
          <p:spPr>
            <a:xfrm>
              <a:off x="1471680" y="53719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81"/>
            <p:cNvSpPr/>
            <p:nvPr/>
          </p:nvSpPr>
          <p:spPr>
            <a:xfrm>
              <a:off x="1719000" y="53719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81"/>
            <p:cNvSpPr/>
            <p:nvPr/>
          </p:nvSpPr>
          <p:spPr>
            <a:xfrm>
              <a:off x="1965960" y="53719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81"/>
            <p:cNvSpPr/>
            <p:nvPr/>
          </p:nvSpPr>
          <p:spPr>
            <a:xfrm>
              <a:off x="2213280" y="53719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81"/>
            <p:cNvSpPr/>
            <p:nvPr/>
          </p:nvSpPr>
          <p:spPr>
            <a:xfrm>
              <a:off x="1471680" y="5740200"/>
              <a:ext cx="231480" cy="368280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81"/>
            <p:cNvSpPr/>
            <p:nvPr/>
          </p:nvSpPr>
          <p:spPr>
            <a:xfrm>
              <a:off x="1719000" y="57402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81"/>
            <p:cNvSpPr/>
            <p:nvPr/>
          </p:nvSpPr>
          <p:spPr>
            <a:xfrm>
              <a:off x="1965960" y="57402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81"/>
            <p:cNvSpPr/>
            <p:nvPr/>
          </p:nvSpPr>
          <p:spPr>
            <a:xfrm>
              <a:off x="2213280" y="57402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81"/>
            <p:cNvSpPr/>
            <p:nvPr/>
          </p:nvSpPr>
          <p:spPr>
            <a:xfrm>
              <a:off x="2502000" y="53719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81"/>
            <p:cNvSpPr/>
            <p:nvPr/>
          </p:nvSpPr>
          <p:spPr>
            <a:xfrm>
              <a:off x="3016080" y="5371920"/>
              <a:ext cx="513720" cy="368280"/>
            </a:xfrm>
            <a:prstGeom prst="rect">
              <a:avLst/>
            </a:prstGeom>
            <a:solidFill>
              <a:schemeClr val="dk2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81"/>
            <p:cNvSpPr/>
            <p:nvPr/>
          </p:nvSpPr>
          <p:spPr>
            <a:xfrm>
              <a:off x="3530160" y="53719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81"/>
            <p:cNvSpPr/>
            <p:nvPr/>
          </p:nvSpPr>
          <p:spPr>
            <a:xfrm>
              <a:off x="4044240" y="53719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81"/>
            <p:cNvSpPr/>
            <p:nvPr/>
          </p:nvSpPr>
          <p:spPr>
            <a:xfrm>
              <a:off x="2502000" y="5740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81"/>
            <p:cNvSpPr/>
            <p:nvPr/>
          </p:nvSpPr>
          <p:spPr>
            <a:xfrm>
              <a:off x="3016080" y="5740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81"/>
            <p:cNvSpPr/>
            <p:nvPr/>
          </p:nvSpPr>
          <p:spPr>
            <a:xfrm>
              <a:off x="3530160" y="5740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81"/>
            <p:cNvSpPr/>
            <p:nvPr/>
          </p:nvSpPr>
          <p:spPr>
            <a:xfrm>
              <a:off x="4044240" y="57402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81"/>
            <p:cNvSpPr/>
            <p:nvPr/>
          </p:nvSpPr>
          <p:spPr>
            <a:xfrm>
              <a:off x="461736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81"/>
            <p:cNvSpPr/>
            <p:nvPr/>
          </p:nvSpPr>
          <p:spPr>
            <a:xfrm>
              <a:off x="513144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81"/>
            <p:cNvSpPr/>
            <p:nvPr/>
          </p:nvSpPr>
          <p:spPr>
            <a:xfrm>
              <a:off x="564552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81"/>
            <p:cNvSpPr/>
            <p:nvPr/>
          </p:nvSpPr>
          <p:spPr>
            <a:xfrm>
              <a:off x="615960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81"/>
            <p:cNvSpPr/>
            <p:nvPr/>
          </p:nvSpPr>
          <p:spPr>
            <a:xfrm>
              <a:off x="6673680" y="5371920"/>
              <a:ext cx="513720" cy="736560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81"/>
            <p:cNvSpPr/>
            <p:nvPr/>
          </p:nvSpPr>
          <p:spPr>
            <a:xfrm>
              <a:off x="719244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81"/>
            <p:cNvSpPr/>
            <p:nvPr/>
          </p:nvSpPr>
          <p:spPr>
            <a:xfrm>
              <a:off x="770652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81"/>
            <p:cNvSpPr/>
            <p:nvPr/>
          </p:nvSpPr>
          <p:spPr>
            <a:xfrm>
              <a:off x="8220600" y="53719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81"/>
            <p:cNvSpPr/>
            <p:nvPr/>
          </p:nvSpPr>
          <p:spPr>
            <a:xfrm>
              <a:off x="462240" y="466380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81"/>
            <p:cNvSpPr/>
            <p:nvPr/>
          </p:nvSpPr>
          <p:spPr>
            <a:xfrm>
              <a:off x="1510920" y="466380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81"/>
            <p:cNvSpPr/>
            <p:nvPr/>
          </p:nvSpPr>
          <p:spPr>
            <a:xfrm>
              <a:off x="3087360" y="481788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81"/>
            <p:cNvSpPr/>
            <p:nvPr/>
          </p:nvSpPr>
          <p:spPr>
            <a:xfrm>
              <a:off x="5729400" y="481788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81" name="Google Shape;2781;p81"/>
            <p:cNvCxnSpPr/>
            <p:nvPr/>
          </p:nvCxnSpPr>
          <p:spPr>
            <a:xfrm>
              <a:off x="1444320" y="47098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2" name="Google Shape;2782;p81"/>
            <p:cNvCxnSpPr/>
            <p:nvPr/>
          </p:nvCxnSpPr>
          <p:spPr>
            <a:xfrm>
              <a:off x="2472480" y="47098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3" name="Google Shape;2783;p81"/>
            <p:cNvCxnSpPr/>
            <p:nvPr/>
          </p:nvCxnSpPr>
          <p:spPr>
            <a:xfrm>
              <a:off x="4585320" y="47098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84" name="Google Shape;2784;p81"/>
          <p:cNvSpPr/>
          <p:nvPr/>
        </p:nvSpPr>
        <p:spPr>
          <a:xfrm>
            <a:off x="3016080" y="537192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5" name="Google Shape;2785;p81"/>
          <p:cNvSpPr/>
          <p:nvPr/>
        </p:nvSpPr>
        <p:spPr>
          <a:xfrm>
            <a:off x="7192440" y="537192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6" name="Google Shape;2786;p81"/>
          <p:cNvSpPr/>
          <p:nvPr/>
        </p:nvSpPr>
        <p:spPr>
          <a:xfrm>
            <a:off x="1720440" y="574020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7" name="Google Shape;2787;p81"/>
          <p:cNvCxnSpPr/>
          <p:nvPr/>
        </p:nvCxnSpPr>
        <p:spPr>
          <a:xfrm flipH="1" rot="10800000">
            <a:off x="3273120" y="5691240"/>
            <a:ext cx="7200" cy="93348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8" name="Google Shape;2788;p81"/>
          <p:cNvCxnSpPr/>
          <p:nvPr/>
        </p:nvCxnSpPr>
        <p:spPr>
          <a:xfrm flipH="1" rot="10800000">
            <a:off x="1836360" y="6058080"/>
            <a:ext cx="1800" cy="56664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9" name="Google Shape;2789;p81"/>
          <p:cNvCxnSpPr/>
          <p:nvPr/>
        </p:nvCxnSpPr>
        <p:spPr>
          <a:xfrm flipH="1" rot="10800000">
            <a:off x="7447680" y="6058080"/>
            <a:ext cx="1800" cy="56664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790" name="Google Shape;2790;p81"/>
          <p:cNvGrpSpPr/>
          <p:nvPr/>
        </p:nvGrpSpPr>
        <p:grpSpPr>
          <a:xfrm>
            <a:off x="3999600" y="4371120"/>
            <a:ext cx="1174680" cy="1111680"/>
            <a:chOff x="3999600" y="4371120"/>
            <a:chExt cx="1174680" cy="1111680"/>
          </a:xfrm>
        </p:grpSpPr>
        <p:sp>
          <p:nvSpPr>
            <p:cNvPr id="2791" name="Google Shape;2791;p81"/>
            <p:cNvSpPr/>
            <p:nvPr/>
          </p:nvSpPr>
          <p:spPr>
            <a:xfrm>
              <a:off x="3999600" y="4371120"/>
              <a:ext cx="1174680" cy="1111680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81"/>
            <p:cNvSpPr/>
            <p:nvPr/>
          </p:nvSpPr>
          <p:spPr>
            <a:xfrm flipH="1" rot="-1387200">
              <a:off x="4231080" y="4712040"/>
              <a:ext cx="621360" cy="62280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6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82"/>
          <p:cNvSpPr txBox="1"/>
          <p:nvPr>
            <p:ph idx="4294967295" type="title"/>
          </p:nvPr>
        </p:nvSpPr>
        <p:spPr>
          <a:xfrm>
            <a:off x="47196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Exclusão e Reuso de Blocos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8" name="Google Shape;2798;p82"/>
          <p:cNvSpPr txBox="1"/>
          <p:nvPr>
            <p:ph idx="4294967295" type="body"/>
          </p:nvPr>
        </p:nvSpPr>
        <p:spPr>
          <a:xfrm>
            <a:off x="256320" y="4715280"/>
            <a:ext cx="8679600" cy="1992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440" lvl="0" marL="514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 diretório: inode e os dados são escritos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Exclua o diretório: inode é removido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440" lvl="0" marL="51444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 arquivo: inode e os dados são escritos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9" name="Google Shape;2799;p8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0" name="Google Shape;2800;p82"/>
          <p:cNvSpPr/>
          <p:nvPr/>
        </p:nvSpPr>
        <p:spPr>
          <a:xfrm>
            <a:off x="1199520" y="1269000"/>
            <a:ext cx="7829280" cy="45684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1" name="Google Shape;2801;p82"/>
          <p:cNvSpPr/>
          <p:nvPr/>
        </p:nvSpPr>
        <p:spPr>
          <a:xfrm>
            <a:off x="0" y="1266120"/>
            <a:ext cx="11692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Diário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82"/>
          <p:cNvSpPr/>
          <p:nvPr/>
        </p:nvSpPr>
        <p:spPr>
          <a:xfrm>
            <a:off x="2440080" y="1269000"/>
            <a:ext cx="61272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82"/>
          <p:cNvSpPr/>
          <p:nvPr/>
        </p:nvSpPr>
        <p:spPr>
          <a:xfrm>
            <a:off x="1809360" y="1269000"/>
            <a:ext cx="61272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82"/>
          <p:cNvSpPr/>
          <p:nvPr/>
        </p:nvSpPr>
        <p:spPr>
          <a:xfrm>
            <a:off x="1199520" y="1269000"/>
            <a:ext cx="59256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5" name="Google Shape;2805;p82"/>
          <p:cNvGrpSpPr/>
          <p:nvPr/>
        </p:nvGrpSpPr>
        <p:grpSpPr>
          <a:xfrm>
            <a:off x="516960" y="1922400"/>
            <a:ext cx="8299800" cy="1643040"/>
            <a:chOff x="516960" y="1922400"/>
            <a:chExt cx="8299800" cy="1643040"/>
          </a:xfrm>
        </p:grpSpPr>
        <p:sp>
          <p:nvSpPr>
            <p:cNvPr id="2806" name="Google Shape;2806;p82"/>
            <p:cNvSpPr/>
            <p:nvPr/>
          </p:nvSpPr>
          <p:spPr>
            <a:xfrm>
              <a:off x="516960" y="26305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82"/>
            <p:cNvSpPr/>
            <p:nvPr/>
          </p:nvSpPr>
          <p:spPr>
            <a:xfrm>
              <a:off x="763920" y="26305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82"/>
            <p:cNvSpPr/>
            <p:nvPr/>
          </p:nvSpPr>
          <p:spPr>
            <a:xfrm>
              <a:off x="1011240" y="26305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82"/>
            <p:cNvSpPr/>
            <p:nvPr/>
          </p:nvSpPr>
          <p:spPr>
            <a:xfrm>
              <a:off x="1258560" y="263052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82"/>
            <p:cNvSpPr/>
            <p:nvPr/>
          </p:nvSpPr>
          <p:spPr>
            <a:xfrm>
              <a:off x="516960" y="29988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82"/>
            <p:cNvSpPr/>
            <p:nvPr/>
          </p:nvSpPr>
          <p:spPr>
            <a:xfrm>
              <a:off x="763920" y="29988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82"/>
            <p:cNvSpPr/>
            <p:nvPr/>
          </p:nvSpPr>
          <p:spPr>
            <a:xfrm>
              <a:off x="1011240" y="29988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82"/>
            <p:cNvSpPr/>
            <p:nvPr/>
          </p:nvSpPr>
          <p:spPr>
            <a:xfrm>
              <a:off x="1258560" y="2998800"/>
              <a:ext cx="231480" cy="368280"/>
            </a:xfrm>
            <a:prstGeom prst="rect">
              <a:avLst/>
            </a:prstGeom>
            <a:solidFill>
              <a:srgbClr val="DAE5F1"/>
            </a:solidFill>
            <a:ln cap="flat" cmpd="sng" w="25400">
              <a:solidFill>
                <a:srgbClr val="3A5F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82"/>
            <p:cNvSpPr/>
            <p:nvPr/>
          </p:nvSpPr>
          <p:spPr>
            <a:xfrm>
              <a:off x="1554120" y="26305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82"/>
            <p:cNvSpPr/>
            <p:nvPr/>
          </p:nvSpPr>
          <p:spPr>
            <a:xfrm>
              <a:off x="1801440" y="26305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82"/>
            <p:cNvSpPr/>
            <p:nvPr/>
          </p:nvSpPr>
          <p:spPr>
            <a:xfrm>
              <a:off x="2048400" y="26305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82"/>
            <p:cNvSpPr/>
            <p:nvPr/>
          </p:nvSpPr>
          <p:spPr>
            <a:xfrm>
              <a:off x="2295720" y="263052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82"/>
            <p:cNvSpPr/>
            <p:nvPr/>
          </p:nvSpPr>
          <p:spPr>
            <a:xfrm>
              <a:off x="1554120" y="29988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82"/>
            <p:cNvSpPr/>
            <p:nvPr/>
          </p:nvSpPr>
          <p:spPr>
            <a:xfrm>
              <a:off x="1801440" y="29988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82"/>
            <p:cNvSpPr/>
            <p:nvPr/>
          </p:nvSpPr>
          <p:spPr>
            <a:xfrm>
              <a:off x="2048400" y="29988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82"/>
            <p:cNvSpPr/>
            <p:nvPr/>
          </p:nvSpPr>
          <p:spPr>
            <a:xfrm>
              <a:off x="2295720" y="2998800"/>
              <a:ext cx="231480" cy="368280"/>
            </a:xfrm>
            <a:prstGeom prst="rect">
              <a:avLst/>
            </a:prstGeom>
            <a:solidFill>
              <a:srgbClr val="EAF1DD"/>
            </a:solidFill>
            <a:ln cap="flat" cmpd="sng" w="25400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82"/>
            <p:cNvSpPr/>
            <p:nvPr/>
          </p:nvSpPr>
          <p:spPr>
            <a:xfrm>
              <a:off x="2584440" y="26305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82"/>
            <p:cNvSpPr/>
            <p:nvPr/>
          </p:nvSpPr>
          <p:spPr>
            <a:xfrm>
              <a:off x="3098520" y="26305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82"/>
            <p:cNvSpPr/>
            <p:nvPr/>
          </p:nvSpPr>
          <p:spPr>
            <a:xfrm>
              <a:off x="3612600" y="26305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82"/>
            <p:cNvSpPr/>
            <p:nvPr/>
          </p:nvSpPr>
          <p:spPr>
            <a:xfrm>
              <a:off x="4126680" y="263052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82"/>
            <p:cNvSpPr/>
            <p:nvPr/>
          </p:nvSpPr>
          <p:spPr>
            <a:xfrm>
              <a:off x="2584440" y="29988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82"/>
            <p:cNvSpPr/>
            <p:nvPr/>
          </p:nvSpPr>
          <p:spPr>
            <a:xfrm>
              <a:off x="3098520" y="29988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82"/>
            <p:cNvSpPr/>
            <p:nvPr/>
          </p:nvSpPr>
          <p:spPr>
            <a:xfrm>
              <a:off x="3612600" y="29988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9" name="Google Shape;2829;p82"/>
            <p:cNvSpPr/>
            <p:nvPr/>
          </p:nvSpPr>
          <p:spPr>
            <a:xfrm>
              <a:off x="4126680" y="2998800"/>
              <a:ext cx="513720" cy="368280"/>
            </a:xfrm>
            <a:prstGeom prst="rect">
              <a:avLst/>
            </a:prstGeom>
            <a:solidFill>
              <a:srgbClr val="8CB3E3"/>
            </a:solidFill>
            <a:ln cap="flat" cmpd="sng" w="254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0" name="Google Shape;2830;p82"/>
            <p:cNvSpPr/>
            <p:nvPr/>
          </p:nvSpPr>
          <p:spPr>
            <a:xfrm>
              <a:off x="4699800" y="26305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1" name="Google Shape;2831;p82"/>
            <p:cNvSpPr/>
            <p:nvPr/>
          </p:nvSpPr>
          <p:spPr>
            <a:xfrm>
              <a:off x="5213880" y="26305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2" name="Google Shape;2832;p82"/>
            <p:cNvSpPr/>
            <p:nvPr/>
          </p:nvSpPr>
          <p:spPr>
            <a:xfrm>
              <a:off x="5727960" y="26305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3" name="Google Shape;2833;p82"/>
            <p:cNvSpPr/>
            <p:nvPr/>
          </p:nvSpPr>
          <p:spPr>
            <a:xfrm>
              <a:off x="6242040" y="26305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4" name="Google Shape;2834;p82"/>
            <p:cNvSpPr/>
            <p:nvPr/>
          </p:nvSpPr>
          <p:spPr>
            <a:xfrm>
              <a:off x="6756120" y="26305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5" name="Google Shape;2835;p82"/>
            <p:cNvSpPr/>
            <p:nvPr/>
          </p:nvSpPr>
          <p:spPr>
            <a:xfrm>
              <a:off x="7274880" y="26305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6" name="Google Shape;2836;p82"/>
            <p:cNvSpPr/>
            <p:nvPr/>
          </p:nvSpPr>
          <p:spPr>
            <a:xfrm>
              <a:off x="7788960" y="26305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82"/>
            <p:cNvSpPr/>
            <p:nvPr/>
          </p:nvSpPr>
          <p:spPr>
            <a:xfrm>
              <a:off x="8303040" y="263052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8" name="Google Shape;2838;p82"/>
            <p:cNvSpPr/>
            <p:nvPr/>
          </p:nvSpPr>
          <p:spPr>
            <a:xfrm>
              <a:off x="544680" y="192240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82"/>
            <p:cNvSpPr/>
            <p:nvPr/>
          </p:nvSpPr>
          <p:spPr>
            <a:xfrm>
              <a:off x="1593360" y="1922400"/>
              <a:ext cx="938520" cy="699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bitmap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82"/>
            <p:cNvSpPr/>
            <p:nvPr/>
          </p:nvSpPr>
          <p:spPr>
            <a:xfrm>
              <a:off x="3169800" y="2076480"/>
              <a:ext cx="88524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inodes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82"/>
            <p:cNvSpPr/>
            <p:nvPr/>
          </p:nvSpPr>
          <p:spPr>
            <a:xfrm>
              <a:off x="5811840" y="207648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42" name="Google Shape;2842;p82"/>
            <p:cNvCxnSpPr/>
            <p:nvPr/>
          </p:nvCxnSpPr>
          <p:spPr>
            <a:xfrm>
              <a:off x="1526760" y="19684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3" name="Google Shape;2843;p82"/>
            <p:cNvCxnSpPr/>
            <p:nvPr/>
          </p:nvCxnSpPr>
          <p:spPr>
            <a:xfrm>
              <a:off x="2554920" y="19684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4" name="Google Shape;2844;p82"/>
            <p:cNvCxnSpPr/>
            <p:nvPr/>
          </p:nvCxnSpPr>
          <p:spPr>
            <a:xfrm>
              <a:off x="4667760" y="1968480"/>
              <a:ext cx="360" cy="159696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45" name="Google Shape;2845;p82"/>
          <p:cNvSpPr/>
          <p:nvPr/>
        </p:nvSpPr>
        <p:spPr>
          <a:xfrm>
            <a:off x="3612600" y="299880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p82"/>
          <p:cNvSpPr/>
          <p:nvPr/>
        </p:nvSpPr>
        <p:spPr>
          <a:xfrm>
            <a:off x="3098520" y="2630520"/>
            <a:ext cx="513720" cy="368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7" name="Google Shape;2847;p82"/>
          <p:cNvSpPr/>
          <p:nvPr/>
        </p:nvSpPr>
        <p:spPr>
          <a:xfrm>
            <a:off x="761760" y="263052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8" name="Google Shape;2848;p82"/>
          <p:cNvSpPr/>
          <p:nvPr/>
        </p:nvSpPr>
        <p:spPr>
          <a:xfrm>
            <a:off x="1563120" y="2998800"/>
            <a:ext cx="231480" cy="3682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9" name="Google Shape;2849;p82"/>
          <p:cNvSpPr/>
          <p:nvPr/>
        </p:nvSpPr>
        <p:spPr>
          <a:xfrm>
            <a:off x="1011240" y="2998800"/>
            <a:ext cx="231480" cy="3682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0" name="Google Shape;2850;p82"/>
          <p:cNvSpPr/>
          <p:nvPr/>
        </p:nvSpPr>
        <p:spPr>
          <a:xfrm>
            <a:off x="3070440" y="1269000"/>
            <a:ext cx="59256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Google Shape;2851;p82"/>
          <p:cNvSpPr/>
          <p:nvPr/>
        </p:nvSpPr>
        <p:spPr>
          <a:xfrm>
            <a:off x="4920480" y="1269000"/>
            <a:ext cx="61272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sng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Google Shape;2852;p82"/>
          <p:cNvSpPr/>
          <p:nvPr/>
        </p:nvSpPr>
        <p:spPr>
          <a:xfrm>
            <a:off x="4289760" y="1269000"/>
            <a:ext cx="61272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sng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3" name="Google Shape;2853;p82"/>
          <p:cNvSpPr/>
          <p:nvPr/>
        </p:nvSpPr>
        <p:spPr>
          <a:xfrm>
            <a:off x="3680280" y="1269000"/>
            <a:ext cx="59256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Google Shape;2854;p82"/>
          <p:cNvSpPr/>
          <p:nvPr/>
        </p:nvSpPr>
        <p:spPr>
          <a:xfrm>
            <a:off x="5550840" y="1269000"/>
            <a:ext cx="59256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5" name="Google Shape;2855;p82"/>
          <p:cNvSpPr/>
          <p:nvPr/>
        </p:nvSpPr>
        <p:spPr>
          <a:xfrm>
            <a:off x="6762960" y="263052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6" name="Google Shape;2856;p82"/>
          <p:cNvSpPr/>
          <p:nvPr/>
        </p:nvSpPr>
        <p:spPr>
          <a:xfrm>
            <a:off x="6761160" y="263052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82"/>
          <p:cNvSpPr/>
          <p:nvPr/>
        </p:nvSpPr>
        <p:spPr>
          <a:xfrm>
            <a:off x="7393680" y="1269000"/>
            <a:ext cx="63036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82"/>
          <p:cNvSpPr/>
          <p:nvPr/>
        </p:nvSpPr>
        <p:spPr>
          <a:xfrm>
            <a:off x="6762960" y="1269000"/>
            <a:ext cx="63036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82"/>
          <p:cNvSpPr/>
          <p:nvPr/>
        </p:nvSpPr>
        <p:spPr>
          <a:xfrm>
            <a:off x="6153480" y="1269000"/>
            <a:ext cx="60912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Google Shape;2860;p82"/>
          <p:cNvSpPr/>
          <p:nvPr/>
        </p:nvSpPr>
        <p:spPr>
          <a:xfrm>
            <a:off x="8038800" y="1269000"/>
            <a:ext cx="60912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1" name="Google Shape;2861;p82"/>
          <p:cNvGrpSpPr/>
          <p:nvPr/>
        </p:nvGrpSpPr>
        <p:grpSpPr>
          <a:xfrm>
            <a:off x="3976560" y="1654920"/>
            <a:ext cx="1174680" cy="1111680"/>
            <a:chOff x="3976560" y="1654920"/>
            <a:chExt cx="1174680" cy="1111680"/>
          </a:xfrm>
        </p:grpSpPr>
        <p:sp>
          <p:nvSpPr>
            <p:cNvPr id="2862" name="Google Shape;2862;p82"/>
            <p:cNvSpPr/>
            <p:nvPr/>
          </p:nvSpPr>
          <p:spPr>
            <a:xfrm>
              <a:off x="3976560" y="1654920"/>
              <a:ext cx="1174680" cy="1111680"/>
            </a:xfrm>
            <a:prstGeom prst="triangle">
              <a:avLst>
                <a:gd fmla="val 50000" name="adj"/>
              </a:avLst>
            </a:prstGeom>
            <a:solidFill>
              <a:srgbClr val="FFFF0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3" name="Google Shape;2863;p82"/>
            <p:cNvSpPr/>
            <p:nvPr/>
          </p:nvSpPr>
          <p:spPr>
            <a:xfrm flipH="1" rot="-1387200">
              <a:off x="4208040" y="1995840"/>
              <a:ext cx="621360" cy="622800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4" name="Google Shape;2864;p82"/>
          <p:cNvSpPr/>
          <p:nvPr/>
        </p:nvSpPr>
        <p:spPr>
          <a:xfrm>
            <a:off x="3854520" y="3621600"/>
            <a:ext cx="5137560" cy="1021680"/>
          </a:xfrm>
          <a:prstGeom prst="wedgeRectCallout">
            <a:avLst>
              <a:gd fmla="val 8438" name="adj1"/>
              <a:gd fmla="val -78941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bloco que anteriormente detinha informações diretório é reutilizado para armazenar dados de arquivo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8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83"/>
          <p:cNvSpPr txBox="1"/>
          <p:nvPr>
            <p:ph idx="4294967295" type="title"/>
          </p:nvPr>
        </p:nvSpPr>
        <p:spPr>
          <a:xfrm>
            <a:off x="47196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com Exclusão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0" name="Google Shape;2870;p83"/>
          <p:cNvSpPr txBox="1"/>
          <p:nvPr>
            <p:ph idx="4294967295" type="body"/>
          </p:nvPr>
        </p:nvSpPr>
        <p:spPr>
          <a:xfrm>
            <a:off x="324360" y="962280"/>
            <a:ext cx="8679600" cy="6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804"/>
          </a:bodyPr>
          <a:lstStyle/>
          <a:p>
            <a:pPr indent="-343126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acontece quando o log for repetido depois de um crash?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1" name="Google Shape;2871;p8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2" name="Google Shape;2872;p83"/>
          <p:cNvSpPr/>
          <p:nvPr/>
        </p:nvSpPr>
        <p:spPr>
          <a:xfrm>
            <a:off x="1226520" y="2205000"/>
            <a:ext cx="7829280" cy="45684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3" name="Google Shape;2873;p83"/>
          <p:cNvSpPr/>
          <p:nvPr/>
        </p:nvSpPr>
        <p:spPr>
          <a:xfrm>
            <a:off x="27000" y="2199240"/>
            <a:ext cx="11692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Diário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4" name="Google Shape;2874;p83"/>
          <p:cNvSpPr/>
          <p:nvPr/>
        </p:nvSpPr>
        <p:spPr>
          <a:xfrm>
            <a:off x="2466720" y="2202120"/>
            <a:ext cx="61272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5" name="Google Shape;2875;p83"/>
          <p:cNvSpPr/>
          <p:nvPr/>
        </p:nvSpPr>
        <p:spPr>
          <a:xfrm>
            <a:off x="1836360" y="2202120"/>
            <a:ext cx="61272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6" name="Google Shape;2876;p83"/>
          <p:cNvSpPr/>
          <p:nvPr/>
        </p:nvSpPr>
        <p:spPr>
          <a:xfrm>
            <a:off x="1226520" y="2202120"/>
            <a:ext cx="59256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7" name="Google Shape;2877;p83"/>
          <p:cNvGrpSpPr/>
          <p:nvPr/>
        </p:nvGrpSpPr>
        <p:grpSpPr>
          <a:xfrm>
            <a:off x="3067200" y="3010320"/>
            <a:ext cx="4116960" cy="1290600"/>
            <a:chOff x="3067200" y="3010320"/>
            <a:chExt cx="4116960" cy="1290600"/>
          </a:xfrm>
        </p:grpSpPr>
        <p:sp>
          <p:nvSpPr>
            <p:cNvPr id="2878" name="Google Shape;2878;p83"/>
            <p:cNvSpPr/>
            <p:nvPr/>
          </p:nvSpPr>
          <p:spPr>
            <a:xfrm>
              <a:off x="3067200" y="35643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9" name="Google Shape;2879;p83"/>
            <p:cNvSpPr/>
            <p:nvPr/>
          </p:nvSpPr>
          <p:spPr>
            <a:xfrm>
              <a:off x="3581280" y="35643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2880;p83"/>
            <p:cNvSpPr/>
            <p:nvPr/>
          </p:nvSpPr>
          <p:spPr>
            <a:xfrm>
              <a:off x="4095360" y="35643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1" name="Google Shape;2881;p83"/>
            <p:cNvSpPr/>
            <p:nvPr/>
          </p:nvSpPr>
          <p:spPr>
            <a:xfrm>
              <a:off x="4609440" y="35643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2" name="Google Shape;2882;p83"/>
            <p:cNvSpPr/>
            <p:nvPr/>
          </p:nvSpPr>
          <p:spPr>
            <a:xfrm>
              <a:off x="5123520" y="35643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3" name="Google Shape;2883;p83"/>
            <p:cNvSpPr/>
            <p:nvPr/>
          </p:nvSpPr>
          <p:spPr>
            <a:xfrm>
              <a:off x="5642280" y="35643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4" name="Google Shape;2884;p83"/>
            <p:cNvSpPr/>
            <p:nvPr/>
          </p:nvSpPr>
          <p:spPr>
            <a:xfrm>
              <a:off x="6156360" y="35643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5" name="Google Shape;2885;p83"/>
            <p:cNvSpPr/>
            <p:nvPr/>
          </p:nvSpPr>
          <p:spPr>
            <a:xfrm>
              <a:off x="6670440" y="3564360"/>
              <a:ext cx="513720" cy="73656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rgbClr val="5F49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6" name="Google Shape;2886;p83"/>
            <p:cNvSpPr/>
            <p:nvPr/>
          </p:nvSpPr>
          <p:spPr>
            <a:xfrm>
              <a:off x="4179240" y="3010320"/>
              <a:ext cx="1886400" cy="394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Blocos de dados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7" name="Google Shape;2887;p83"/>
          <p:cNvSpPr/>
          <p:nvPr/>
        </p:nvSpPr>
        <p:spPr>
          <a:xfrm>
            <a:off x="3097440" y="2202120"/>
            <a:ext cx="59256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Google Shape;2888;p83"/>
          <p:cNvSpPr/>
          <p:nvPr/>
        </p:nvSpPr>
        <p:spPr>
          <a:xfrm>
            <a:off x="4947480" y="2202120"/>
            <a:ext cx="61272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sng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83"/>
          <p:cNvSpPr/>
          <p:nvPr/>
        </p:nvSpPr>
        <p:spPr>
          <a:xfrm>
            <a:off x="4316760" y="2202120"/>
            <a:ext cx="61272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sng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83"/>
          <p:cNvSpPr/>
          <p:nvPr/>
        </p:nvSpPr>
        <p:spPr>
          <a:xfrm>
            <a:off x="3707280" y="2202120"/>
            <a:ext cx="59256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83"/>
          <p:cNvSpPr/>
          <p:nvPr/>
        </p:nvSpPr>
        <p:spPr>
          <a:xfrm>
            <a:off x="5577840" y="2202120"/>
            <a:ext cx="59256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p83"/>
          <p:cNvSpPr/>
          <p:nvPr/>
        </p:nvSpPr>
        <p:spPr>
          <a:xfrm>
            <a:off x="5123520" y="356436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3" name="Google Shape;2893;p83"/>
          <p:cNvSpPr/>
          <p:nvPr/>
        </p:nvSpPr>
        <p:spPr>
          <a:xfrm>
            <a:off x="7420680" y="2202120"/>
            <a:ext cx="630360" cy="4568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p83"/>
          <p:cNvSpPr/>
          <p:nvPr/>
        </p:nvSpPr>
        <p:spPr>
          <a:xfrm>
            <a:off x="6789960" y="2202120"/>
            <a:ext cx="630360" cy="45684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p83"/>
          <p:cNvSpPr/>
          <p:nvPr/>
        </p:nvSpPr>
        <p:spPr>
          <a:xfrm>
            <a:off x="6180480" y="2202120"/>
            <a:ext cx="60912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83"/>
          <p:cNvSpPr/>
          <p:nvPr/>
        </p:nvSpPr>
        <p:spPr>
          <a:xfrm>
            <a:off x="8065800" y="2202120"/>
            <a:ext cx="609120" cy="45684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83"/>
          <p:cNvSpPr/>
          <p:nvPr/>
        </p:nvSpPr>
        <p:spPr>
          <a:xfrm>
            <a:off x="198720" y="4786560"/>
            <a:ext cx="3932280" cy="1021680"/>
          </a:xfrm>
          <a:prstGeom prst="wedgeRectCallout">
            <a:avLst>
              <a:gd fmla="val 85125" name="adj1"/>
              <a:gd fmla="val -114993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do arquivo é substituído pelo diretório de meta-dados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8" name="Google Shape;2898;p83"/>
          <p:cNvSpPr/>
          <p:nvPr/>
        </p:nvSpPr>
        <p:spPr>
          <a:xfrm>
            <a:off x="1192320" y="1676880"/>
            <a:ext cx="673560" cy="60012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9" name="Google Shape;2899;p83"/>
          <p:cNvSpPr/>
          <p:nvPr/>
        </p:nvSpPr>
        <p:spPr>
          <a:xfrm>
            <a:off x="5130360" y="3564360"/>
            <a:ext cx="513720" cy="736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0" name="Google Shape;2900;p83"/>
          <p:cNvSpPr/>
          <p:nvPr/>
        </p:nvSpPr>
        <p:spPr>
          <a:xfrm>
            <a:off x="4413960" y="4786560"/>
            <a:ext cx="3431160" cy="1021680"/>
          </a:xfrm>
          <a:prstGeom prst="wedgeRectCallout">
            <a:avLst>
              <a:gd fmla="val -17115" name="adj1"/>
              <a:gd fmla="val -108317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do arquivo não está no registro, assim está perdido! :(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84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Exclusão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6" name="Google Shape;2906;p84"/>
          <p:cNvSpPr txBox="1"/>
          <p:nvPr>
            <p:ph idx="4294967295" type="body"/>
          </p:nvPr>
        </p:nvSpPr>
        <p:spPr>
          <a:xfrm>
            <a:off x="238680" y="1153080"/>
            <a:ext cx="8679600" cy="22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740" lnSpcReduction="10000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Estratégia 1: não reutilizar blocos até que a exclusão é checkpointed e liberada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Estratégia 2: adicionar um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revogar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registro para o log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ext3 utiliza registros Revogar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7" name="Google Shape;2907;p8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8" name="Google Shape;2908;p84"/>
          <p:cNvSpPr/>
          <p:nvPr/>
        </p:nvSpPr>
        <p:spPr>
          <a:xfrm>
            <a:off x="1314360" y="3551040"/>
            <a:ext cx="7535880" cy="83628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9" name="Google Shape;2909;p84"/>
          <p:cNvSpPr/>
          <p:nvPr/>
        </p:nvSpPr>
        <p:spPr>
          <a:xfrm>
            <a:off x="144720" y="3738600"/>
            <a:ext cx="11692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Diário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0" name="Google Shape;2910;p84"/>
          <p:cNvSpPr/>
          <p:nvPr/>
        </p:nvSpPr>
        <p:spPr>
          <a:xfrm>
            <a:off x="1972080" y="3546720"/>
            <a:ext cx="612720" cy="836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1" name="Google Shape;2911;p84"/>
          <p:cNvSpPr/>
          <p:nvPr/>
        </p:nvSpPr>
        <p:spPr>
          <a:xfrm>
            <a:off x="1314360" y="3546720"/>
            <a:ext cx="657360" cy="83628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 =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2" name="Google Shape;2912;p84"/>
          <p:cNvSpPr/>
          <p:nvPr/>
        </p:nvSpPr>
        <p:spPr>
          <a:xfrm>
            <a:off x="2834640" y="3546720"/>
            <a:ext cx="592560" cy="83628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3" name="Google Shape;2913;p84"/>
          <p:cNvSpPr/>
          <p:nvPr/>
        </p:nvSpPr>
        <p:spPr>
          <a:xfrm>
            <a:off x="2585160" y="3547800"/>
            <a:ext cx="248760" cy="83412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4" name="Google Shape;2914;p84"/>
          <p:cNvSpPr/>
          <p:nvPr/>
        </p:nvSpPr>
        <p:spPr>
          <a:xfrm>
            <a:off x="3427200" y="3546720"/>
            <a:ext cx="660960" cy="83628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 =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Google Shape;2915;p84"/>
          <p:cNvSpPr/>
          <p:nvPr/>
        </p:nvSpPr>
        <p:spPr>
          <a:xfrm>
            <a:off x="4718520" y="3546720"/>
            <a:ext cx="612720" cy="836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sng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6" name="Google Shape;2916;p84"/>
          <p:cNvSpPr/>
          <p:nvPr/>
        </p:nvSpPr>
        <p:spPr>
          <a:xfrm>
            <a:off x="4057200" y="3546720"/>
            <a:ext cx="660960" cy="83628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 =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7" name="Google Shape;2917;p84"/>
          <p:cNvSpPr/>
          <p:nvPr/>
        </p:nvSpPr>
        <p:spPr>
          <a:xfrm>
            <a:off x="5581080" y="3546720"/>
            <a:ext cx="592560" cy="83628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8" name="Google Shape;2918;p84"/>
          <p:cNvSpPr/>
          <p:nvPr/>
        </p:nvSpPr>
        <p:spPr>
          <a:xfrm>
            <a:off x="6859080" y="3546720"/>
            <a:ext cx="613800" cy="83628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9" name="Google Shape;2919;p84"/>
          <p:cNvSpPr/>
          <p:nvPr/>
        </p:nvSpPr>
        <p:spPr>
          <a:xfrm>
            <a:off x="6173640" y="3546720"/>
            <a:ext cx="685080" cy="83628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 = 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0" name="Google Shape;2920;p84"/>
          <p:cNvSpPr/>
          <p:nvPr/>
        </p:nvSpPr>
        <p:spPr>
          <a:xfrm>
            <a:off x="7737840" y="3546720"/>
            <a:ext cx="609120" cy="836280"/>
          </a:xfrm>
          <a:prstGeom prst="rect">
            <a:avLst/>
          </a:prstGeom>
          <a:solidFill>
            <a:srgbClr val="3F3F3F"/>
          </a:solidFill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TXE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1" name="Google Shape;2921;p84"/>
          <p:cNvSpPr/>
          <p:nvPr/>
        </p:nvSpPr>
        <p:spPr>
          <a:xfrm>
            <a:off x="5331960" y="3547800"/>
            <a:ext cx="248760" cy="83412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2" name="Google Shape;2922;p84"/>
          <p:cNvSpPr/>
          <p:nvPr/>
        </p:nvSpPr>
        <p:spPr>
          <a:xfrm>
            <a:off x="7488720" y="3547800"/>
            <a:ext cx="248760" cy="83412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3" name="Google Shape;2923;p84"/>
          <p:cNvSpPr/>
          <p:nvPr/>
        </p:nvSpPr>
        <p:spPr>
          <a:xfrm>
            <a:off x="1284840" y="4781880"/>
            <a:ext cx="3856680" cy="1021680"/>
          </a:xfrm>
          <a:prstGeom prst="wedgeRectCallout">
            <a:avLst>
              <a:gd fmla="val 21278" name="adj1"/>
              <a:gd fmla="val -93629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o log seja repetido, ignorar ID da transação = 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85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Journaling wrap-up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9" name="Google Shape;2929;p85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6865" lnSpcReduction="10000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Hoje, a maioria SOs usar diário sistemas de arquivos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ext3 / ext4 no Linux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NTFS no Windows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Proporciona excelente recuperação de falhas com relativamente pouco espaço e sobrecarga de desempenho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Próxima geração SOs provavelmente vai passar para sistemas com a semântica copy-on-write arquivo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bTRFs e zfs no Linux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0" name="Google Shape;2930;p8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4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p86"/>
          <p:cNvSpPr txBox="1"/>
          <p:nvPr>
            <p:ph idx="4294967295" type="body"/>
          </p:nvPr>
        </p:nvSpPr>
        <p:spPr>
          <a:xfrm>
            <a:off x="457200" y="783720"/>
            <a:ext cx="8229240" cy="581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Partições e montagem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básico (FAT)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i-nodes e blocos (ext)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Grupos de blocos (ext2)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Journaling (ext3)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Extensões e Árvores-B (ext4)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baseados em Log (btrfs, zfs)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6" name="Google Shape;2936;p8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87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estamos até então…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2" name="Google Shape;2942;p87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ponto: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só temos um sistema de arquivos rápido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também é resistente contra a corrupção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o próximo?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melhorias de eficiência!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3" name="Google Shape;2943;p8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p88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Revisando os nodes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9" name="Google Shape;2949;p88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Lembre-se: i-nodes usam indireção para adquirir blocos adicionais de ponteiros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 i-nodes não são eficientes para arquivos grandes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para uma arquivo de 100MB, você precisa 25600 ponteiros bloco (assumindo blocos de 4 KB)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Isto é inevitável se o arquivo é 100% fragmentada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entanto, se grandes grupos de blocos são contíguos?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0" name="Google Shape;2950;p8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89"/>
          <p:cNvSpPr/>
          <p:nvPr/>
        </p:nvSpPr>
        <p:spPr>
          <a:xfrm>
            <a:off x="4093560" y="3640680"/>
            <a:ext cx="2757240" cy="28674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i-node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Comprimento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Comprimento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Comprimento 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Comprimento 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p89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Ponteiros para Extensões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7" name="Google Shape;2957;p89"/>
          <p:cNvSpPr txBox="1"/>
          <p:nvPr>
            <p:ph idx="4294967295" type="body"/>
          </p:nvPr>
        </p:nvSpPr>
        <p:spPr>
          <a:xfrm>
            <a:off x="259200" y="1153080"/>
            <a:ext cx="86796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1242" lnSpcReduction="10000"/>
          </a:bodyPr>
          <a:lstStyle/>
          <a:p>
            <a:pPr indent="-343127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arquivos modernos se esforçam para minimizar a fragmentação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9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vez que resulta em muitos procura, assim, baixo desempenho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7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4F81BD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Extensões (ou extents)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mais adequados para arquivos contíguos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8" name="Google Shape;2958;p8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59" name="Google Shape;2959;p89"/>
          <p:cNvCxnSpPr>
            <a:endCxn id="2960" idx="1"/>
          </p:cNvCxnSpPr>
          <p:nvPr/>
        </p:nvCxnSpPr>
        <p:spPr>
          <a:xfrm>
            <a:off x="709260" y="4409160"/>
            <a:ext cx="2028900" cy="3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0" name="Google Shape;2960;p89"/>
          <p:cNvSpPr/>
          <p:nvPr/>
        </p:nvSpPr>
        <p:spPr>
          <a:xfrm>
            <a:off x="2738160" y="4225320"/>
            <a:ext cx="410760" cy="36828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1" name="Google Shape;2961;p89"/>
          <p:cNvSpPr/>
          <p:nvPr/>
        </p:nvSpPr>
        <p:spPr>
          <a:xfrm>
            <a:off x="2738160" y="4589280"/>
            <a:ext cx="410760" cy="36828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2" name="Google Shape;2962;p89"/>
          <p:cNvSpPr/>
          <p:nvPr/>
        </p:nvSpPr>
        <p:spPr>
          <a:xfrm>
            <a:off x="2738160" y="4957560"/>
            <a:ext cx="410760" cy="36828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3" name="Google Shape;2963;p89"/>
          <p:cNvSpPr/>
          <p:nvPr/>
        </p:nvSpPr>
        <p:spPr>
          <a:xfrm>
            <a:off x="2738160" y="5316120"/>
            <a:ext cx="410760" cy="36828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4" name="Google Shape;2964;p89"/>
          <p:cNvSpPr/>
          <p:nvPr/>
        </p:nvSpPr>
        <p:spPr>
          <a:xfrm>
            <a:off x="2738160" y="5679720"/>
            <a:ext cx="410760" cy="36828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5" name="Google Shape;2965;p89"/>
          <p:cNvSpPr/>
          <p:nvPr/>
        </p:nvSpPr>
        <p:spPr>
          <a:xfrm>
            <a:off x="2738160" y="6048360"/>
            <a:ext cx="410760" cy="36828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5F49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6" name="Google Shape;2966;p89"/>
          <p:cNvCxnSpPr>
            <a:endCxn id="2961" idx="1"/>
          </p:cNvCxnSpPr>
          <p:nvPr/>
        </p:nvCxnSpPr>
        <p:spPr>
          <a:xfrm>
            <a:off x="709260" y="4773120"/>
            <a:ext cx="2028900" cy="3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7" name="Google Shape;2967;p89"/>
          <p:cNvCxnSpPr>
            <a:endCxn id="2962" idx="1"/>
          </p:cNvCxnSpPr>
          <p:nvPr/>
        </p:nvCxnSpPr>
        <p:spPr>
          <a:xfrm>
            <a:off x="709260" y="5141400"/>
            <a:ext cx="2028900" cy="3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8" name="Google Shape;2968;p89"/>
          <p:cNvCxnSpPr>
            <a:endCxn id="2963" idx="1"/>
          </p:cNvCxnSpPr>
          <p:nvPr/>
        </p:nvCxnSpPr>
        <p:spPr>
          <a:xfrm>
            <a:off x="647760" y="5499960"/>
            <a:ext cx="2090400" cy="3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9" name="Google Shape;2969;p89"/>
          <p:cNvCxnSpPr>
            <a:endCxn id="2964" idx="1"/>
          </p:cNvCxnSpPr>
          <p:nvPr/>
        </p:nvCxnSpPr>
        <p:spPr>
          <a:xfrm>
            <a:off x="647760" y="5863560"/>
            <a:ext cx="2090400" cy="3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0" name="Google Shape;2970;p89"/>
          <p:cNvCxnSpPr>
            <a:endCxn id="2965" idx="1"/>
          </p:cNvCxnSpPr>
          <p:nvPr/>
        </p:nvCxnSpPr>
        <p:spPr>
          <a:xfrm>
            <a:off x="709260" y="6232200"/>
            <a:ext cx="2028900" cy="3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71" name="Google Shape;2971;p89"/>
          <p:cNvSpPr/>
          <p:nvPr/>
        </p:nvSpPr>
        <p:spPr>
          <a:xfrm>
            <a:off x="529200" y="3762000"/>
            <a:ext cx="1333080" cy="273276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i-node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6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2" name="Google Shape;2972;p89"/>
          <p:cNvCxnSpPr>
            <a:endCxn id="2960" idx="3"/>
          </p:cNvCxnSpPr>
          <p:nvPr/>
        </p:nvCxnSpPr>
        <p:spPr>
          <a:xfrm flipH="1">
            <a:off x="3148920" y="4225260"/>
            <a:ext cx="1818300" cy="18420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73" name="Google Shape;2973;p89"/>
          <p:cNvSpPr/>
          <p:nvPr/>
        </p:nvSpPr>
        <p:spPr>
          <a:xfrm>
            <a:off x="3227760" y="4524120"/>
            <a:ext cx="327240" cy="189216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4" name="Google Shape;2974;p89"/>
          <p:cNvCxnSpPr/>
          <p:nvPr/>
        </p:nvCxnSpPr>
        <p:spPr>
          <a:xfrm flipH="1">
            <a:off x="3670920" y="4524120"/>
            <a:ext cx="901440" cy="94644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75" name="Google Shape;2975;p89"/>
          <p:cNvSpPr/>
          <p:nvPr/>
        </p:nvSpPr>
        <p:spPr>
          <a:xfrm>
            <a:off x="7192080" y="3640680"/>
            <a:ext cx="2367360" cy="1551960"/>
          </a:xfrm>
          <a:prstGeom prst="wedgeRectCallout">
            <a:avLst>
              <a:gd fmla="val -79027" name="adj1"/>
              <a:gd fmla="val 9287" name="adj2"/>
            </a:avLst>
          </a:prstGeom>
          <a:solidFill>
            <a:schemeClr val="accent2"/>
          </a:solidFill>
          <a:ln cap="flat" cmpd="sng" w="5715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ponto inclui um ponteiro de bloco e um comprimento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"/>
          <p:cNvSpPr txBox="1"/>
          <p:nvPr>
            <p:ph idx="4294967295" type="body"/>
          </p:nvPr>
        </p:nvSpPr>
        <p:spPr>
          <a:xfrm>
            <a:off x="238680" y="1153080"/>
            <a:ext cx="8679600" cy="53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Arquivos Virtual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Camada que esconde diferenças de tecnologias de formatação e físicas dos dispositivos de armazenamento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Disponível nos Sistemas Operacionais UNIX (Linux, FreeBSD, ...)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API única para acesso a diferentes tipos de sistema de arquivos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Windows usa um sistema semelhante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9"/>
          <p:cNvSpPr txBox="1"/>
          <p:nvPr>
            <p:ph idx="4294967295" type="title"/>
          </p:nvPr>
        </p:nvSpPr>
        <p:spPr>
          <a:xfrm>
            <a:off x="457200" y="0"/>
            <a:ext cx="846108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3422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de Sistema de Arquivos Virtual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90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Extensões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1" name="Google Shape;2981;p90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ext4 e NTFS usam extensões (ou extents)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i-nodes ext4 incluem 4 extensões ao invés de ponteiros de bloco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medida pode dirigir-se a mais de 128 MB de espaço contíguo (assumindo blocos de 4 KB)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forem necessários mais extensões, um bloco de dados é alocado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Semelhante a um bloco de ponteiros indiretos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2" name="Google Shape;2982;p9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87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91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Revisitando Diretórios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8" name="Google Shape;2988;p91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5303"/>
          </a:bodyPr>
          <a:lstStyle/>
          <a:p>
            <a:pPr indent="-343124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ext, ext2, ext3 e, cada diretório é um arquivo com uma lista de entradas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Entradas não são armazenados na ordem de classificação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Algumas entradas podem estar em branco, se eles foram apagados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4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Problema: em busca de arquivos em diretórios grandes leva tempo O (n)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Praticamente, você não pode armazenar mais que 10K arquivos em um diretório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7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 muito tempo para localizar e abrir arquivos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9" name="Google Shape;2989;p9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3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92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listas de B-Trees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5" name="Google Shape;2995;p92"/>
          <p:cNvSpPr txBox="1"/>
          <p:nvPr>
            <p:ph idx="4294967295" type="body"/>
          </p:nvPr>
        </p:nvSpPr>
        <p:spPr>
          <a:xfrm>
            <a:off x="238680" y="1153080"/>
            <a:ext cx="8679600" cy="556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Diretórios ext4 e NTFS são armazenados como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Árvores-B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melhorar o tempo de pesquisa para O(log N)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Árvore-B é um tipo de árvore balanceada que é otimizado para armazenamento em disco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itens são armazenados na ordem de classificação em blocos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bloco armazena entre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2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6" name="Google Shape;2996;p9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89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p93"/>
          <p:cNvSpPr txBox="1"/>
          <p:nvPr>
            <p:ph idx="4294967295" type="title"/>
          </p:nvPr>
        </p:nvSpPr>
        <p:spPr>
          <a:xfrm>
            <a:off x="457200" y="0"/>
            <a:ext cx="8229240" cy="80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B-Tree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2" name="Google Shape;3002;p93"/>
          <p:cNvSpPr txBox="1"/>
          <p:nvPr>
            <p:ph idx="4294967295" type="body"/>
          </p:nvPr>
        </p:nvSpPr>
        <p:spPr>
          <a:xfrm>
            <a:off x="223560" y="921240"/>
            <a:ext cx="8679600" cy="17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1242"/>
          </a:bodyPr>
          <a:lstStyle/>
          <a:p>
            <a:pPr indent="-343127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ext4 utiliza uma variante da Árvore-B conhecida como H-Tree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89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hash (Alguns a chamam de Árvore B+)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7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Suponha que você tente </a:t>
            </a:r>
            <a:r>
              <a:rPr b="0" i="0" lang="en-US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fopen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“my_file”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“r”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3" name="Google Shape;3003;p9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4" name="Google Shape;3004;p93"/>
          <p:cNvSpPr/>
          <p:nvPr/>
        </p:nvSpPr>
        <p:spPr>
          <a:xfrm>
            <a:off x="5766120" y="4462920"/>
            <a:ext cx="1432800" cy="381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H-Tree Nó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5" name="Google Shape;3005;p93"/>
          <p:cNvSpPr/>
          <p:nvPr/>
        </p:nvSpPr>
        <p:spPr>
          <a:xfrm>
            <a:off x="7488000" y="4462920"/>
            <a:ext cx="1432800" cy="3816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H-Tree Nó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6" name="Google Shape;3006;p93"/>
          <p:cNvSpPr/>
          <p:nvPr/>
        </p:nvSpPr>
        <p:spPr>
          <a:xfrm>
            <a:off x="3992040" y="5666040"/>
            <a:ext cx="1432800" cy="381600"/>
          </a:xfrm>
          <a:prstGeom prst="rect">
            <a:avLst/>
          </a:prstGeom>
          <a:gradFill>
            <a:gsLst>
              <a:gs pos="0">
                <a:srgbClr val="A4C1FF"/>
              </a:gs>
              <a:gs pos="35000">
                <a:srgbClr val="BFD4FE"/>
              </a:gs>
              <a:gs pos="100000">
                <a:srgbClr val="E5EF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0160">
              <a:srgbClr val="000000">
                <a:alpha val="37647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H-Tree Folha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7" name="Google Shape;3007;p93"/>
          <p:cNvCxnSpPr/>
          <p:nvPr/>
        </p:nvCxnSpPr>
        <p:spPr>
          <a:xfrm>
            <a:off x="3737880" y="2915640"/>
            <a:ext cx="1772400" cy="282900"/>
          </a:xfrm>
          <a:prstGeom prst="bentConnector2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8" name="Google Shape;3008;p93"/>
          <p:cNvCxnSpPr>
            <a:endCxn id="3004" idx="0"/>
          </p:cNvCxnSpPr>
          <p:nvPr/>
        </p:nvCxnSpPr>
        <p:spPr>
          <a:xfrm>
            <a:off x="5509320" y="3939720"/>
            <a:ext cx="973200" cy="523200"/>
          </a:xfrm>
          <a:prstGeom prst="bentConnector2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9" name="Google Shape;3009;p93"/>
          <p:cNvCxnSpPr/>
          <p:nvPr/>
        </p:nvCxnSpPr>
        <p:spPr>
          <a:xfrm>
            <a:off x="6427800" y="3780360"/>
            <a:ext cx="1776900" cy="682500"/>
          </a:xfrm>
          <a:prstGeom prst="bentConnector2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0" name="Google Shape;3010;p93"/>
          <p:cNvCxnSpPr/>
          <p:nvPr/>
        </p:nvCxnSpPr>
        <p:spPr>
          <a:xfrm flipH="1">
            <a:off x="3914940" y="3780000"/>
            <a:ext cx="804300" cy="694200"/>
          </a:xfrm>
          <a:prstGeom prst="bentConnector2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11" name="Google Shape;3011;p93"/>
          <p:cNvGraphicFramePr/>
          <p:nvPr/>
        </p:nvGraphicFramePr>
        <p:xfrm>
          <a:off x="4123800" y="319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417675"/>
                <a:gridCol w="1354325"/>
              </a:tblGrid>
              <a:tr h="370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H-Tree Raiz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0x00AD1102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0xCFF1A412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cxnSp>
        <p:nvCxnSpPr>
          <p:cNvPr id="3012" name="Google Shape;3012;p93"/>
          <p:cNvCxnSpPr>
            <a:endCxn id="3013" idx="0"/>
          </p:cNvCxnSpPr>
          <p:nvPr/>
        </p:nvCxnSpPr>
        <p:spPr>
          <a:xfrm>
            <a:off x="4719360" y="5035440"/>
            <a:ext cx="1708800" cy="630600"/>
          </a:xfrm>
          <a:prstGeom prst="bentConnector2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13" name="Google Shape;3013;p93"/>
          <p:cNvSpPr/>
          <p:nvPr/>
        </p:nvSpPr>
        <p:spPr>
          <a:xfrm>
            <a:off x="5711760" y="5666040"/>
            <a:ext cx="1432800" cy="381600"/>
          </a:xfrm>
          <a:prstGeom prst="rect">
            <a:avLst/>
          </a:prstGeom>
          <a:gradFill>
            <a:gsLst>
              <a:gs pos="0">
                <a:srgbClr val="A4C1FF"/>
              </a:gs>
              <a:gs pos="35000">
                <a:srgbClr val="BFD4FE"/>
              </a:gs>
              <a:gs pos="100000">
                <a:srgbClr val="E5EF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0160">
              <a:srgbClr val="000000">
                <a:alpha val="37647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H-Tree Folha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4" name="Google Shape;3014;p93"/>
          <p:cNvCxnSpPr>
            <a:endCxn id="3006" idx="0"/>
          </p:cNvCxnSpPr>
          <p:nvPr/>
        </p:nvCxnSpPr>
        <p:spPr>
          <a:xfrm>
            <a:off x="3914940" y="5215440"/>
            <a:ext cx="793500" cy="450600"/>
          </a:xfrm>
          <a:prstGeom prst="bentConnector2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5" name="Google Shape;3015;p93"/>
          <p:cNvCxnSpPr/>
          <p:nvPr/>
        </p:nvCxnSpPr>
        <p:spPr>
          <a:xfrm flipH="1">
            <a:off x="2242320" y="5035320"/>
            <a:ext cx="753600" cy="450600"/>
          </a:xfrm>
          <a:prstGeom prst="bentConnector2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016" name="Google Shape;3016;p93"/>
          <p:cNvGraphicFramePr/>
          <p:nvPr/>
        </p:nvGraphicFramePr>
        <p:xfrm>
          <a:off x="2515680" y="4474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417675"/>
                <a:gridCol w="1381325"/>
              </a:tblGrid>
              <a:tr h="370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H-Tree Nó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0x0000C195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0x00018201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cxnSp>
        <p:nvCxnSpPr>
          <p:cNvPr id="3017" name="Google Shape;3017;p93"/>
          <p:cNvCxnSpPr>
            <a:endCxn id="3018" idx="1"/>
          </p:cNvCxnSpPr>
          <p:nvPr/>
        </p:nvCxnSpPr>
        <p:spPr>
          <a:xfrm>
            <a:off x="2718300" y="6084060"/>
            <a:ext cx="1023900" cy="491700"/>
          </a:xfrm>
          <a:prstGeom prst="bentConnector2">
            <a:avLst/>
          </a:prstGeom>
          <a:noFill/>
          <a:ln cap="flat" cmpd="sng" w="5715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18" name="Google Shape;3018;p93"/>
          <p:cNvSpPr/>
          <p:nvPr/>
        </p:nvSpPr>
        <p:spPr>
          <a:xfrm>
            <a:off x="3742200" y="6384960"/>
            <a:ext cx="2005920" cy="381600"/>
          </a:xfrm>
          <a:prstGeom prst="rect">
            <a:avLst/>
          </a:prstGeom>
          <a:gradFill>
            <a:gsLst>
              <a:gs pos="0">
                <a:srgbClr val="A4C1FF"/>
              </a:gs>
              <a:gs pos="35000">
                <a:srgbClr val="BFD4FE"/>
              </a:gs>
              <a:gs pos="100000">
                <a:srgbClr val="E5EFFF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0160">
              <a:srgbClr val="000000">
                <a:alpha val="37647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my_file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inode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19" name="Google Shape;3019;p93"/>
          <p:cNvGraphicFramePr/>
          <p:nvPr/>
        </p:nvGraphicFramePr>
        <p:xfrm>
          <a:off x="843120" y="54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{60964C79-D0C0-4E6A-8CCD-042CDAD1C91B}</a:tableStyleId>
              </a:tblPr>
              <a:tblGrid>
                <a:gridCol w="1417675"/>
                <a:gridCol w="1381325"/>
              </a:tblGrid>
              <a:tr h="370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H-Tree Folha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</a:tr>
              <a:tr h="370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0x0000A0D1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0x0000C194</a:t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3020" name="Google Shape;3020;p93"/>
          <p:cNvSpPr/>
          <p:nvPr/>
        </p:nvSpPr>
        <p:spPr>
          <a:xfrm>
            <a:off x="402120" y="2715840"/>
            <a:ext cx="33220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hash(“my_file”) = 0x0000C194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p94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ext4: Vantagens e Desvantagens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6" name="Google Shape;3026;p94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6865"/>
          </a:bodyPr>
          <a:lstStyle/>
          <a:p>
            <a:pPr indent="-343123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 - ext4 (e NTFS) suporta: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as funcionalidades básicas do sistema de arquivos que requerem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 desempenho de grupos de blocos de ext3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Ganhos adicionais de desempenho de extensões (extents) e arquivos do diretório de Árvore-B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123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ext4 é uma melhoria incremental sobre ext3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53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arquivos mais modernos têm características ainda mais agradáveis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48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semântica copy-on-write (BTRFS e ZFS)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7" name="Google Shape;3027;p9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Google Shape;3032;p95"/>
          <p:cNvSpPr txBox="1"/>
          <p:nvPr>
            <p:ph idx="4294967295" type="body"/>
          </p:nvPr>
        </p:nvSpPr>
        <p:spPr>
          <a:xfrm>
            <a:off x="457200" y="783720"/>
            <a:ext cx="8229240" cy="581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Partições e montagem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básico (FAT)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inodes e blocos (ext)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Grupos de blocos (ext2)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Journaling (ext3)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A6A6A6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Extensões e Árvores-B (ext4)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 baseados em Log (btrfs/zfs)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3" name="Google Shape;3033;p9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p96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estamos até então…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9" name="Google Shape;3039;p96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ponto: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Chegamos a um sistema de arquivos moderno, como ext4 e NTFS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o próximo?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Voltar à prancheta de desenho e reavaliar a partir de requisitos principais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0" name="Google Shape;3040;p9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93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p97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Reavaliando Desempenho de HDs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6" name="Google Shape;3046;p97"/>
          <p:cNvSpPr txBox="1"/>
          <p:nvPr>
            <p:ph idx="4294967295" type="body"/>
          </p:nvPr>
        </p:nvSpPr>
        <p:spPr>
          <a:xfrm>
            <a:off x="238680" y="1153080"/>
            <a:ext cx="882288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 hardware de computador tem evoluido?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 tornou-se mais barata e maior :)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 aleatório em disco permaneceu muito lento :(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mudança altera a dinâmica como os discos são usados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dados podem ser armazenados em cache na RAM = menos leituras de disco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a escrita vai dominar a E/S em disco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 criar um sistema de arquivos que é otimizado para escritas seqüenciais?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7" name="Google Shape;3047;p9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94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98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 estruturado em Log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3" name="Google Shape;3053;p98"/>
          <p:cNvSpPr txBox="1"/>
          <p:nvPr>
            <p:ph idx="4294967295" type="body"/>
          </p:nvPr>
        </p:nvSpPr>
        <p:spPr>
          <a:xfrm>
            <a:off x="238680" y="1153080"/>
            <a:ext cx="8679600" cy="51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Ideia-chave: bufferizar todas as gravações (incluindo meta-dados) na memória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Escrever segmentos longos sequencialmente no disco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Tratar o disco como um buffer circular, ou seja, não substituir blocos de dados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gravações se tornariam grandes e seqüenciais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Grande pergunta: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você administra meta-dados e manter a estrutura do SA neste tipo de projeto?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4" name="Google Shape;3054;p9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99"/>
          <p:cNvSpPr/>
          <p:nvPr/>
        </p:nvSpPr>
        <p:spPr>
          <a:xfrm>
            <a:off x="764280" y="5353920"/>
            <a:ext cx="7997400" cy="1036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0" name="Google Shape;3060;p99"/>
          <p:cNvSpPr txBox="1"/>
          <p:nvPr>
            <p:ph idx="4294967295"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Tratar o disco como um Log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1" name="Google Shape;3061;p99"/>
          <p:cNvSpPr txBox="1"/>
          <p:nvPr>
            <p:ph idx="4294967295" type="body"/>
          </p:nvPr>
        </p:nvSpPr>
        <p:spPr>
          <a:xfrm>
            <a:off x="277920" y="1146240"/>
            <a:ext cx="8679600" cy="327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Mesmo conceito como o “journal”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e meta-dados são anexados a um log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obsoletos não são sobrescritos, mas sim substituídos – copy-on-write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2" name="Google Shape;3062;p9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3" name="Google Shape;3063;p99"/>
          <p:cNvSpPr/>
          <p:nvPr/>
        </p:nvSpPr>
        <p:spPr>
          <a:xfrm rot="-5400000">
            <a:off x="-179280" y="5675400"/>
            <a:ext cx="130968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Partição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4" name="Google Shape;3064;p99"/>
          <p:cNvSpPr/>
          <p:nvPr/>
        </p:nvSpPr>
        <p:spPr>
          <a:xfrm>
            <a:off x="1242000" y="535392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Dados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5" name="Google Shape;3065;p99"/>
          <p:cNvSpPr/>
          <p:nvPr/>
        </p:nvSpPr>
        <p:spPr>
          <a:xfrm>
            <a:off x="2142720" y="535392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Dados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6" name="Google Shape;3066;p99"/>
          <p:cNvSpPr/>
          <p:nvPr/>
        </p:nvSpPr>
        <p:spPr>
          <a:xfrm>
            <a:off x="3029760" y="5353920"/>
            <a:ext cx="75024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p99"/>
          <p:cNvSpPr/>
          <p:nvPr/>
        </p:nvSpPr>
        <p:spPr>
          <a:xfrm>
            <a:off x="3780360" y="535392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Dados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8" name="Google Shape;3068;p99"/>
          <p:cNvSpPr/>
          <p:nvPr/>
        </p:nvSpPr>
        <p:spPr>
          <a:xfrm>
            <a:off x="4681080" y="5353920"/>
            <a:ext cx="75024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Google Shape;3069;p99"/>
          <p:cNvSpPr/>
          <p:nvPr/>
        </p:nvSpPr>
        <p:spPr>
          <a:xfrm>
            <a:off x="2562120" y="5190120"/>
            <a:ext cx="835920" cy="136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0" name="Google Shape;3070;p99"/>
          <p:cNvSpPr/>
          <p:nvPr/>
        </p:nvSpPr>
        <p:spPr>
          <a:xfrm>
            <a:off x="4227120" y="5198760"/>
            <a:ext cx="835920" cy="136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1" name="Google Shape;3071;p99"/>
          <p:cNvSpPr/>
          <p:nvPr/>
        </p:nvSpPr>
        <p:spPr>
          <a:xfrm>
            <a:off x="1651320" y="4985280"/>
            <a:ext cx="1746720" cy="34092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2" name="Google Shape;3072;p99"/>
          <p:cNvSpPr/>
          <p:nvPr/>
        </p:nvSpPr>
        <p:spPr>
          <a:xfrm>
            <a:off x="5431680" y="5353920"/>
            <a:ext cx="900360" cy="10368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Bloco Dados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3" name="Google Shape;3073;p99"/>
          <p:cNvSpPr/>
          <p:nvPr/>
        </p:nvSpPr>
        <p:spPr>
          <a:xfrm>
            <a:off x="6332400" y="5353920"/>
            <a:ext cx="750240" cy="1036800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4" name="Google Shape;3074;p99"/>
          <p:cNvSpPr/>
          <p:nvPr/>
        </p:nvSpPr>
        <p:spPr>
          <a:xfrm>
            <a:off x="5914440" y="5189760"/>
            <a:ext cx="835920" cy="136440"/>
          </a:xfrm>
          <a:custGeom>
            <a:rect b="b" l="l" r="r" t="t"/>
            <a:pathLst>
              <a:path extrusionOk="0" h="136733" w="836222">
                <a:moveTo>
                  <a:pt x="836222" y="136733"/>
                </a:moveTo>
                <a:cubicBezTo>
                  <a:pt x="550756" y="70768"/>
                  <a:pt x="265290" y="4804"/>
                  <a:pt x="126538" y="255"/>
                </a:cubicBezTo>
                <a:cubicBezTo>
                  <a:pt x="-12214" y="-4294"/>
                  <a:pt x="-4253" y="52571"/>
                  <a:pt x="3708" y="109437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5" name="Google Shape;3075;p99"/>
          <p:cNvSpPr/>
          <p:nvPr/>
        </p:nvSpPr>
        <p:spPr>
          <a:xfrm>
            <a:off x="2593080" y="4712400"/>
            <a:ext cx="4157280" cy="595440"/>
          </a:xfrm>
          <a:custGeom>
            <a:rect b="b" l="l" r="r" t="t"/>
            <a:pathLst>
              <a:path extrusionOk="0" h="341289" w="1746913">
                <a:moveTo>
                  <a:pt x="1746913" y="341289"/>
                </a:moveTo>
                <a:cubicBezTo>
                  <a:pt x="1251044" y="172966"/>
                  <a:pt x="755176" y="4644"/>
                  <a:pt x="464024" y="95"/>
                </a:cubicBezTo>
                <a:cubicBezTo>
                  <a:pt x="172872" y="-4454"/>
                  <a:pt x="86436" y="154769"/>
                  <a:pt x="0" y="313993"/>
                </a:cubicBezTo>
              </a:path>
            </a:pathLst>
          </a:custGeom>
          <a:noFill/>
          <a:ln cap="flat" cmpd="sng" w="3810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2012-01-03T02:22:46Z</dcterms:created>
  <dc:creator>Christo Wilson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9</vt:i4>
  </property>
  <property fmtid="{D5CDD505-2E9C-101B-9397-08002B2CF9AE}" pid="3" name="Notes">
    <vt:i4>5</vt:i4>
  </property>
  <property fmtid="{D5CDD505-2E9C-101B-9397-08002B2CF9AE}" pid="4" name="PresentationFormat">
    <vt:lpwstr>Apresentação na tela (4:3)</vt:lpwstr>
  </property>
  <property fmtid="{D5CDD505-2E9C-101B-9397-08002B2CF9AE}" pid="5" name="Slides">
    <vt:i4>112</vt:i4>
  </property>
</Properties>
</file>