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5" r:id="rId26"/>
  </p:sldIdLst>
  <p:sldSz cx="9144000" cy="6858000" type="screen4x3"/>
  <p:notesSz cx="9144000" cy="6858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4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drigo Malara" userId="d6dcf8413d90d1af" providerId="LiveId" clId="{50948FD1-7A7F-4201-83E8-9CC099E5A558}"/>
    <pc:docChg chg="undo redo custSel addSld delSld modSld modMainMaster">
      <pc:chgData name="Rodrigo Malara" userId="d6dcf8413d90d1af" providerId="LiveId" clId="{50948FD1-7A7F-4201-83E8-9CC099E5A558}" dt="2018-10-16T15:39:22.721" v="126" actId="2696"/>
      <pc:docMkLst>
        <pc:docMk/>
      </pc:docMkLst>
      <pc:sldChg chg="modSp">
        <pc:chgData name="Rodrigo Malara" userId="d6dcf8413d90d1af" providerId="LiveId" clId="{50948FD1-7A7F-4201-83E8-9CC099E5A558}" dt="2018-10-16T15:33:02.393" v="75" actId="14100"/>
        <pc:sldMkLst>
          <pc:docMk/>
          <pc:sldMk cId="0" sldId="256"/>
        </pc:sldMkLst>
        <pc:spChg chg="mod">
          <ac:chgData name="Rodrigo Malara" userId="d6dcf8413d90d1af" providerId="LiveId" clId="{50948FD1-7A7F-4201-83E8-9CC099E5A558}" dt="2018-10-16T15:32:46.818" v="45" actId="14100"/>
          <ac:spMkLst>
            <pc:docMk/>
            <pc:sldMk cId="0" sldId="256"/>
            <ac:spMk id="2" creationId="{00000000-0000-0000-0000-000000000000}"/>
          </ac:spMkLst>
        </pc:spChg>
        <pc:spChg chg="mod">
          <ac:chgData name="Rodrigo Malara" userId="d6dcf8413d90d1af" providerId="LiveId" clId="{50948FD1-7A7F-4201-83E8-9CC099E5A558}" dt="2018-10-16T15:33:02.393" v="75" actId="14100"/>
          <ac:spMkLst>
            <pc:docMk/>
            <pc:sldMk cId="0" sldId="256"/>
            <ac:spMk id="3" creationId="{00000000-0000-0000-0000-000000000000}"/>
          </ac:spMkLst>
        </pc:spChg>
      </pc:sldChg>
      <pc:sldChg chg="del">
        <pc:chgData name="Rodrigo Malara" userId="d6dcf8413d90d1af" providerId="LiveId" clId="{50948FD1-7A7F-4201-83E8-9CC099E5A558}" dt="2018-10-16T15:33:06.588" v="76" actId="2696"/>
        <pc:sldMkLst>
          <pc:docMk/>
          <pc:sldMk cId="0" sldId="257"/>
        </pc:sldMkLst>
      </pc:sldChg>
      <pc:sldChg chg="del">
        <pc:chgData name="Rodrigo Malara" userId="d6dcf8413d90d1af" providerId="LiveId" clId="{50948FD1-7A7F-4201-83E8-9CC099E5A558}" dt="2018-10-16T15:33:07.756" v="77" actId="2696"/>
        <pc:sldMkLst>
          <pc:docMk/>
          <pc:sldMk cId="0" sldId="258"/>
        </pc:sldMkLst>
      </pc:sldChg>
      <pc:sldChg chg="del">
        <pc:chgData name="Rodrigo Malara" userId="d6dcf8413d90d1af" providerId="LiveId" clId="{50948FD1-7A7F-4201-83E8-9CC099E5A558}" dt="2018-10-16T15:33:11.026" v="78" actId="2696"/>
        <pc:sldMkLst>
          <pc:docMk/>
          <pc:sldMk cId="0" sldId="259"/>
        </pc:sldMkLst>
      </pc:sldChg>
      <pc:sldChg chg="add del">
        <pc:chgData name="Rodrigo Malara" userId="d6dcf8413d90d1af" providerId="LiveId" clId="{50948FD1-7A7F-4201-83E8-9CC099E5A558}" dt="2018-10-16T15:34:47.331" v="108" actId="2696"/>
        <pc:sldMkLst>
          <pc:docMk/>
          <pc:sldMk cId="0" sldId="260"/>
        </pc:sldMkLst>
      </pc:sldChg>
      <pc:sldChg chg="modSp">
        <pc:chgData name="Rodrigo Malara" userId="d6dcf8413d90d1af" providerId="LiveId" clId="{50948FD1-7A7F-4201-83E8-9CC099E5A558}" dt="2018-10-16T15:34:45.903" v="106" actId="14100"/>
        <pc:sldMkLst>
          <pc:docMk/>
          <pc:sldMk cId="0" sldId="268"/>
        </pc:sldMkLst>
        <pc:spChg chg="mod">
          <ac:chgData name="Rodrigo Malara" userId="d6dcf8413d90d1af" providerId="LiveId" clId="{50948FD1-7A7F-4201-83E8-9CC099E5A558}" dt="2018-10-16T15:34:45.903" v="106" actId="14100"/>
          <ac:spMkLst>
            <pc:docMk/>
            <pc:sldMk cId="0" sldId="268"/>
            <ac:spMk id="3" creationId="{00000000-0000-0000-0000-000000000000}"/>
          </ac:spMkLst>
        </pc:spChg>
      </pc:sldChg>
      <pc:sldChg chg="modSp">
        <pc:chgData name="Rodrigo Malara" userId="d6dcf8413d90d1af" providerId="LiveId" clId="{50948FD1-7A7F-4201-83E8-9CC099E5A558}" dt="2018-10-16T15:36:05.448" v="125" actId="6549"/>
        <pc:sldMkLst>
          <pc:docMk/>
          <pc:sldMk cId="0" sldId="275"/>
        </pc:sldMkLst>
        <pc:spChg chg="mod">
          <ac:chgData name="Rodrigo Malara" userId="d6dcf8413d90d1af" providerId="LiveId" clId="{50948FD1-7A7F-4201-83E8-9CC099E5A558}" dt="2018-10-16T15:36:05.448" v="125" actId="6549"/>
          <ac:spMkLst>
            <pc:docMk/>
            <pc:sldMk cId="0" sldId="275"/>
            <ac:spMk id="3" creationId="{00000000-0000-0000-0000-000000000000}"/>
          </ac:spMkLst>
        </pc:spChg>
      </pc:sldChg>
      <pc:sldChg chg="del">
        <pc:chgData name="Rodrigo Malara" userId="d6dcf8413d90d1af" providerId="LiveId" clId="{50948FD1-7A7F-4201-83E8-9CC099E5A558}" dt="2018-10-16T15:39:22.721" v="126" actId="2696"/>
        <pc:sldMkLst>
          <pc:docMk/>
          <pc:sldMk cId="0" sldId="284"/>
        </pc:sldMkLst>
      </pc:sldChg>
      <pc:sldMasterChg chg="delSp">
        <pc:chgData name="Rodrigo Malara" userId="d6dcf8413d90d1af" providerId="LiveId" clId="{50948FD1-7A7F-4201-83E8-9CC099E5A558}" dt="2018-10-16T15:32:23.551" v="2" actId="478"/>
        <pc:sldMasterMkLst>
          <pc:docMk/>
          <pc:sldMasterMk cId="0" sldId="2147483648"/>
        </pc:sldMasterMkLst>
        <pc:spChg chg="del">
          <ac:chgData name="Rodrigo Malara" userId="d6dcf8413d90d1af" providerId="LiveId" clId="{50948FD1-7A7F-4201-83E8-9CC099E5A558}" dt="2018-10-16T15:32:23.551" v="2" actId="478"/>
          <ac:spMkLst>
            <pc:docMk/>
            <pc:sldMasterMk cId="0" sldId="2147483648"/>
            <ac:spMk id="16" creationId="{00000000-0000-0000-0000-000000000000}"/>
          </ac:spMkLst>
        </pc:spChg>
        <pc:spChg chg="del">
          <ac:chgData name="Rodrigo Malara" userId="d6dcf8413d90d1af" providerId="LiveId" clId="{50948FD1-7A7F-4201-83E8-9CC099E5A558}" dt="2018-10-16T15:32:21.497" v="0" actId="478"/>
          <ac:spMkLst>
            <pc:docMk/>
            <pc:sldMasterMk cId="0" sldId="2147483648"/>
            <ac:spMk id="17" creationId="{00000000-0000-0000-0000-000000000000}"/>
          </ac:spMkLst>
        </pc:spChg>
        <pc:spChg chg="del">
          <ac:chgData name="Rodrigo Malara" userId="d6dcf8413d90d1af" providerId="LiveId" clId="{50948FD1-7A7F-4201-83E8-9CC099E5A558}" dt="2018-10-16T15:32:22.802" v="1" actId="478"/>
          <ac:spMkLst>
            <pc:docMk/>
            <pc:sldMasterMk cId="0" sldId="2147483648"/>
            <ac:spMk id="19" creationId="{00000000-0000-0000-0000-000000000000}"/>
          </ac:spMkLst>
        </pc:sp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545840" y="2337748"/>
            <a:ext cx="2052320" cy="10356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75204" y="3958589"/>
            <a:ext cx="3593591" cy="9093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10" dirty="0"/>
              <a:t>IC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spc="-25" dirty="0"/>
              <a:t>V</a:t>
            </a:r>
            <a:r>
              <a:rPr spc="-5" dirty="0"/>
              <a:t>irtualBox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5" dirty="0"/>
              <a:t>‹nº›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10" dirty="0"/>
              <a:t>IC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spc="-25" dirty="0"/>
              <a:t>V</a:t>
            </a:r>
            <a:r>
              <a:rPr spc="-5" dirty="0"/>
              <a:t>irtualBox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5" dirty="0"/>
              <a:t>‹nº›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10" dirty="0"/>
              <a:t>IC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spc="-25" dirty="0"/>
              <a:t>V</a:t>
            </a:r>
            <a:r>
              <a:rPr spc="-5" dirty="0"/>
              <a:t>irtualBox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5" dirty="0"/>
              <a:t>‹nº›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10" dirty="0"/>
              <a:t>IC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spc="-25" dirty="0"/>
              <a:t>V</a:t>
            </a:r>
            <a:r>
              <a:rPr spc="-5" dirty="0"/>
              <a:t>irtualBox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5" dirty="0"/>
              <a:t>‹nº›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10" dirty="0"/>
              <a:t>IC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spc="-25" dirty="0"/>
              <a:t>V</a:t>
            </a:r>
            <a:r>
              <a:rPr spc="-5" dirty="0"/>
              <a:t>irtualBox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5" dirty="0"/>
              <a:t>‹nº›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bk object 18"/>
          <p:cNvSpPr/>
          <p:nvPr/>
        </p:nvSpPr>
        <p:spPr>
          <a:xfrm>
            <a:off x="686562" y="6285738"/>
            <a:ext cx="7772400" cy="1905"/>
          </a:xfrm>
          <a:custGeom>
            <a:avLst/>
            <a:gdLst/>
            <a:ahLst/>
            <a:cxnLst/>
            <a:rect l="l" t="t" r="r" b="b"/>
            <a:pathLst>
              <a:path w="7772400" h="1904">
                <a:moveTo>
                  <a:pt x="0" y="0"/>
                </a:moveTo>
                <a:lnTo>
                  <a:pt x="7772400" y="1524"/>
                </a:lnTo>
              </a:path>
            </a:pathLst>
          </a:custGeom>
          <a:ln w="50292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694944" y="181355"/>
            <a:ext cx="7923530" cy="721360"/>
          </a:xfrm>
          <a:custGeom>
            <a:avLst/>
            <a:gdLst/>
            <a:ahLst/>
            <a:cxnLst/>
            <a:rect l="l" t="t" r="r" b="b"/>
            <a:pathLst>
              <a:path w="7923530" h="721360">
                <a:moveTo>
                  <a:pt x="7923276" y="0"/>
                </a:moveTo>
                <a:lnTo>
                  <a:pt x="190042" y="0"/>
                </a:lnTo>
                <a:lnTo>
                  <a:pt x="0" y="720852"/>
                </a:lnTo>
                <a:lnTo>
                  <a:pt x="7733283" y="720852"/>
                </a:lnTo>
                <a:lnTo>
                  <a:pt x="7923276" y="0"/>
                </a:lnTo>
                <a:close/>
              </a:path>
            </a:pathLst>
          </a:custGeom>
          <a:solidFill>
            <a:srgbClr val="5D84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474593" y="256413"/>
            <a:ext cx="2194813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71195" y="1298524"/>
            <a:ext cx="7801609" cy="42900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7619238" y="6694823"/>
            <a:ext cx="151765" cy="1670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10" dirty="0"/>
              <a:t>IC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345685" y="6444598"/>
            <a:ext cx="785495" cy="1962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spc="-25" dirty="0"/>
              <a:t>V</a:t>
            </a:r>
            <a:r>
              <a:rPr spc="-5" dirty="0"/>
              <a:t>irtualBox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595868" y="6517189"/>
            <a:ext cx="179070" cy="153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5" dirty="0"/>
              <a:t>‹nº›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c.uba.ar/events/eci/2008/co" TargetMode="External"/><Relationship Id="rId2" Type="http://schemas.openxmlformats.org/officeDocument/2006/relationships/hyperlink" Target="http://www.virtualbox.org/wiki/Documen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1524000" y="2337748"/>
            <a:ext cx="6400800" cy="1345240"/>
          </a:xfrm>
          <a:prstGeom prst="rect">
            <a:avLst/>
          </a:prstGeom>
        </p:spPr>
        <p:txBody>
          <a:bodyPr vert="horz" wrap="square" lIns="0" tIns="14605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150"/>
              </a:spcBef>
            </a:pPr>
            <a:r>
              <a:rPr spc="-10" dirty="0"/>
              <a:t>VirtualBox</a:t>
            </a:r>
          </a:p>
          <a:p>
            <a:pPr marL="635" algn="ctr">
              <a:lnSpc>
                <a:spcPct val="100000"/>
              </a:lnSpc>
              <a:spcBef>
                <a:spcPts val="660"/>
              </a:spcBef>
            </a:pPr>
            <a:r>
              <a:rPr lang="pt-BR" sz="2000" dirty="0"/>
              <a:t>Prof. </a:t>
            </a:r>
            <a:r>
              <a:rPr lang="pt-BR" sz="2000" dirty="0" err="1"/>
              <a:t>MSc</a:t>
            </a:r>
            <a:r>
              <a:rPr lang="pt-BR" sz="2000" dirty="0"/>
              <a:t>. Rodrigo D. Malara</a:t>
            </a:r>
            <a:br>
              <a:rPr lang="pt-BR" sz="2000" dirty="0"/>
            </a:br>
            <a:r>
              <a:rPr lang="pt-BR" sz="2000" dirty="0"/>
              <a:t>adaptado de </a:t>
            </a:r>
            <a:r>
              <a:rPr sz="2000" dirty="0"/>
              <a:t>Mario</a:t>
            </a:r>
            <a:r>
              <a:rPr sz="2000" spc="-40" dirty="0"/>
              <a:t> </a:t>
            </a:r>
            <a:r>
              <a:rPr sz="2000" dirty="0"/>
              <a:t>Hato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25" dirty="0"/>
              <a:t>V</a:t>
            </a:r>
            <a:r>
              <a:rPr spc="-5" dirty="0"/>
              <a:t>irtualBox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5" dirty="0"/>
              <a:t>1</a:t>
            </a:fld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IC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subTitle" idx="4"/>
          </p:nvPr>
        </p:nvSpPr>
        <p:spPr>
          <a:xfrm>
            <a:off x="2819400" y="3958589"/>
            <a:ext cx="4114800" cy="41806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87120" marR="5080" indent="-1074420">
              <a:lnSpc>
                <a:spcPct val="120800"/>
              </a:lnSpc>
              <a:spcBef>
                <a:spcPts val="100"/>
              </a:spcBef>
            </a:pPr>
            <a:r>
              <a:rPr lang="pt-BR" dirty="0"/>
              <a:t>Universidade de Araraquara</a:t>
            </a:r>
            <a:endParaRPr spc="-5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24910" y="256413"/>
            <a:ext cx="26930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Compone</a:t>
            </a:r>
            <a:r>
              <a:rPr dirty="0"/>
              <a:t>n</a:t>
            </a:r>
            <a:r>
              <a:rPr spc="-5" dirty="0"/>
              <a:t>tes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25" dirty="0"/>
              <a:t>V</a:t>
            </a:r>
            <a:r>
              <a:rPr spc="-5" dirty="0"/>
              <a:t>irtualBox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5" dirty="0"/>
              <a:t>10</a:t>
            </a:fld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IC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74623" y="1234757"/>
            <a:ext cx="7440930" cy="4373880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567690" indent="-554990">
              <a:lnSpc>
                <a:spcPct val="100000"/>
              </a:lnSpc>
              <a:spcBef>
                <a:spcPts val="605"/>
              </a:spcBef>
              <a:buFont typeface="Times New Roman"/>
              <a:buChar char="•"/>
              <a:tabLst>
                <a:tab pos="567055" algn="l"/>
                <a:tab pos="568325" algn="l"/>
              </a:tabLst>
            </a:pPr>
            <a:r>
              <a:rPr sz="3200" spc="-15" dirty="0">
                <a:latin typeface="Arial"/>
                <a:cs typeface="Arial"/>
              </a:rPr>
              <a:t>IPRT </a:t>
            </a:r>
            <a:r>
              <a:rPr sz="3200" dirty="0">
                <a:latin typeface="Arial"/>
                <a:cs typeface="Arial"/>
              </a:rPr>
              <a:t>– </a:t>
            </a:r>
            <a:r>
              <a:rPr sz="3200" spc="-5" dirty="0">
                <a:latin typeface="Arial"/>
                <a:cs typeface="Arial"/>
              </a:rPr>
              <a:t>Portable Runtime</a:t>
            </a:r>
            <a:r>
              <a:rPr sz="3200" spc="-9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Library</a:t>
            </a:r>
            <a:endParaRPr sz="3200">
              <a:latin typeface="Arial"/>
              <a:cs typeface="Arial"/>
            </a:endParaRPr>
          </a:p>
          <a:p>
            <a:pPr marL="567690" indent="-554990">
              <a:lnSpc>
                <a:spcPct val="100000"/>
              </a:lnSpc>
              <a:spcBef>
                <a:spcPts val="509"/>
              </a:spcBef>
              <a:buFont typeface="Times New Roman"/>
              <a:buChar char="•"/>
              <a:tabLst>
                <a:tab pos="567055" algn="l"/>
                <a:tab pos="568325" algn="l"/>
              </a:tabLst>
            </a:pPr>
            <a:r>
              <a:rPr sz="3200" dirty="0">
                <a:latin typeface="Arial"/>
                <a:cs typeface="Arial"/>
              </a:rPr>
              <a:t>VMM – </a:t>
            </a:r>
            <a:r>
              <a:rPr sz="3200" spc="-10" dirty="0">
                <a:latin typeface="Arial"/>
                <a:cs typeface="Arial"/>
              </a:rPr>
              <a:t>Virtual </a:t>
            </a:r>
            <a:r>
              <a:rPr sz="3200" dirty="0">
                <a:latin typeface="Arial"/>
                <a:cs typeface="Arial"/>
              </a:rPr>
              <a:t>Machine</a:t>
            </a:r>
            <a:r>
              <a:rPr sz="3200" spc="-7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Monitor</a:t>
            </a:r>
            <a:endParaRPr sz="3200">
              <a:latin typeface="Arial"/>
              <a:cs typeface="Arial"/>
            </a:endParaRPr>
          </a:p>
          <a:p>
            <a:pPr marL="567690" indent="-554990">
              <a:lnSpc>
                <a:spcPct val="100000"/>
              </a:lnSpc>
              <a:spcBef>
                <a:spcPts val="505"/>
              </a:spcBef>
              <a:buFont typeface="Times New Roman"/>
              <a:buChar char="•"/>
              <a:tabLst>
                <a:tab pos="567055" algn="l"/>
                <a:tab pos="568325" algn="l"/>
              </a:tabLst>
            </a:pPr>
            <a:r>
              <a:rPr sz="3200" dirty="0">
                <a:latin typeface="Arial"/>
                <a:cs typeface="Arial"/>
              </a:rPr>
              <a:t>EM – Execution</a:t>
            </a:r>
            <a:r>
              <a:rPr sz="3200" spc="-6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Manager</a:t>
            </a:r>
            <a:endParaRPr sz="3200">
              <a:latin typeface="Arial"/>
              <a:cs typeface="Arial"/>
            </a:endParaRPr>
          </a:p>
          <a:p>
            <a:pPr marL="567690" indent="-554990">
              <a:lnSpc>
                <a:spcPct val="100000"/>
              </a:lnSpc>
              <a:spcBef>
                <a:spcPts val="490"/>
              </a:spcBef>
              <a:buFont typeface="Times New Roman"/>
              <a:buChar char="•"/>
              <a:tabLst>
                <a:tab pos="567055" algn="l"/>
                <a:tab pos="568325" algn="l"/>
              </a:tabLst>
            </a:pPr>
            <a:r>
              <a:rPr sz="3200" dirty="0">
                <a:latin typeface="Arial"/>
                <a:cs typeface="Arial"/>
              </a:rPr>
              <a:t>REM – </a:t>
            </a:r>
            <a:r>
              <a:rPr sz="3200" spc="-5" dirty="0">
                <a:latin typeface="Arial"/>
                <a:cs typeface="Arial"/>
              </a:rPr>
              <a:t>Recompiled </a:t>
            </a:r>
            <a:r>
              <a:rPr sz="3200" dirty="0">
                <a:latin typeface="Arial"/>
                <a:cs typeface="Arial"/>
              </a:rPr>
              <a:t>Execution</a:t>
            </a:r>
            <a:r>
              <a:rPr sz="3200" spc="-7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Monitor</a:t>
            </a:r>
            <a:endParaRPr sz="3200">
              <a:latin typeface="Arial"/>
              <a:cs typeface="Arial"/>
            </a:endParaRPr>
          </a:p>
          <a:p>
            <a:pPr marL="567690" indent="-554990">
              <a:lnSpc>
                <a:spcPct val="100000"/>
              </a:lnSpc>
              <a:spcBef>
                <a:spcPts val="505"/>
              </a:spcBef>
              <a:buFont typeface="Times New Roman"/>
              <a:buChar char="•"/>
              <a:tabLst>
                <a:tab pos="567055" algn="l"/>
                <a:tab pos="568325" algn="l"/>
              </a:tabLst>
            </a:pPr>
            <a:r>
              <a:rPr sz="3200" dirty="0">
                <a:latin typeface="Arial"/>
                <a:cs typeface="Arial"/>
              </a:rPr>
              <a:t>TRPM – </a:t>
            </a:r>
            <a:r>
              <a:rPr sz="3200" spc="-30" dirty="0">
                <a:latin typeface="Arial"/>
                <a:cs typeface="Arial"/>
              </a:rPr>
              <a:t>Trap</a:t>
            </a:r>
            <a:r>
              <a:rPr sz="3200" spc="-12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Manager</a:t>
            </a:r>
            <a:endParaRPr sz="3200">
              <a:latin typeface="Arial"/>
              <a:cs typeface="Arial"/>
            </a:endParaRPr>
          </a:p>
          <a:p>
            <a:pPr marL="567690" marR="467359" indent="-554990">
              <a:lnSpc>
                <a:spcPct val="100000"/>
              </a:lnSpc>
              <a:spcBef>
                <a:spcPts val="505"/>
              </a:spcBef>
              <a:buFont typeface="Times New Roman"/>
              <a:buChar char="•"/>
              <a:tabLst>
                <a:tab pos="567055" algn="l"/>
                <a:tab pos="568325" algn="l"/>
              </a:tabLst>
            </a:pPr>
            <a:r>
              <a:rPr sz="3200" spc="-20" dirty="0">
                <a:latin typeface="Arial"/>
                <a:cs typeface="Arial"/>
              </a:rPr>
              <a:t>HWACCM </a:t>
            </a:r>
            <a:r>
              <a:rPr sz="3200" dirty="0">
                <a:latin typeface="Arial"/>
                <a:cs typeface="Arial"/>
              </a:rPr>
              <a:t>– Hardware</a:t>
            </a:r>
            <a:r>
              <a:rPr sz="3200" spc="-28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Acceleration  </a:t>
            </a:r>
            <a:r>
              <a:rPr sz="3200" spc="-5" dirty="0">
                <a:latin typeface="Arial"/>
                <a:cs typeface="Arial"/>
              </a:rPr>
              <a:t>Manager</a:t>
            </a:r>
            <a:endParaRPr sz="3200">
              <a:latin typeface="Arial"/>
              <a:cs typeface="Arial"/>
            </a:endParaRPr>
          </a:p>
          <a:p>
            <a:pPr marL="567690" indent="-554990">
              <a:lnSpc>
                <a:spcPct val="100000"/>
              </a:lnSpc>
              <a:spcBef>
                <a:spcPts val="495"/>
              </a:spcBef>
              <a:buFont typeface="Times New Roman"/>
              <a:buChar char="•"/>
              <a:tabLst>
                <a:tab pos="567055" algn="l"/>
                <a:tab pos="568325" algn="l"/>
              </a:tabLst>
            </a:pPr>
            <a:r>
              <a:rPr sz="3200" dirty="0">
                <a:latin typeface="Arial"/>
                <a:cs typeface="Arial"/>
              </a:rPr>
              <a:t>PDM – </a:t>
            </a:r>
            <a:r>
              <a:rPr sz="3200" spc="-5" dirty="0">
                <a:latin typeface="Arial"/>
                <a:cs typeface="Arial"/>
              </a:rPr>
              <a:t>Pluggable </a:t>
            </a:r>
            <a:r>
              <a:rPr sz="3200" dirty="0">
                <a:latin typeface="Arial"/>
                <a:cs typeface="Arial"/>
              </a:rPr>
              <a:t>Device</a:t>
            </a:r>
            <a:r>
              <a:rPr sz="3200" spc="-8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Manager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24910" y="256413"/>
            <a:ext cx="26930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Compone</a:t>
            </a:r>
            <a:r>
              <a:rPr dirty="0"/>
              <a:t>n</a:t>
            </a:r>
            <a:r>
              <a:rPr spc="-5" dirty="0"/>
              <a:t>tes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25" dirty="0"/>
              <a:t>V</a:t>
            </a:r>
            <a:r>
              <a:rPr spc="-5" dirty="0"/>
              <a:t>irtualBox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5" dirty="0"/>
              <a:t>11</a:t>
            </a:fld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IC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74623" y="1234757"/>
            <a:ext cx="6356350" cy="3886200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567690" indent="-554990">
              <a:lnSpc>
                <a:spcPct val="100000"/>
              </a:lnSpc>
              <a:spcBef>
                <a:spcPts val="605"/>
              </a:spcBef>
              <a:buFont typeface="Times New Roman"/>
              <a:buChar char="•"/>
              <a:tabLst>
                <a:tab pos="567055" algn="l"/>
                <a:tab pos="568325" algn="l"/>
              </a:tabLst>
            </a:pPr>
            <a:r>
              <a:rPr sz="3200" spc="5" dirty="0">
                <a:latin typeface="Arial"/>
                <a:cs typeface="Arial"/>
              </a:rPr>
              <a:t>PGM </a:t>
            </a:r>
            <a:r>
              <a:rPr sz="3200" dirty="0">
                <a:latin typeface="Arial"/>
                <a:cs typeface="Arial"/>
              </a:rPr>
              <a:t>– </a:t>
            </a:r>
            <a:r>
              <a:rPr sz="3200" spc="-5" dirty="0">
                <a:latin typeface="Arial"/>
                <a:cs typeface="Arial"/>
              </a:rPr>
              <a:t>Page</a:t>
            </a:r>
            <a:r>
              <a:rPr sz="3200" spc="-6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Manager</a:t>
            </a:r>
            <a:endParaRPr sz="3200">
              <a:latin typeface="Arial"/>
              <a:cs typeface="Arial"/>
            </a:endParaRPr>
          </a:p>
          <a:p>
            <a:pPr marL="567690" indent="-554990">
              <a:lnSpc>
                <a:spcPct val="100000"/>
              </a:lnSpc>
              <a:spcBef>
                <a:spcPts val="509"/>
              </a:spcBef>
              <a:buFont typeface="Times New Roman"/>
              <a:buChar char="•"/>
              <a:tabLst>
                <a:tab pos="567055" algn="l"/>
                <a:tab pos="568325" algn="l"/>
              </a:tabLst>
            </a:pPr>
            <a:r>
              <a:rPr sz="3200" spc="-120" dirty="0">
                <a:latin typeface="Arial"/>
                <a:cs typeface="Arial"/>
              </a:rPr>
              <a:t>PATM </a:t>
            </a:r>
            <a:r>
              <a:rPr sz="3200" dirty="0">
                <a:latin typeface="Arial"/>
                <a:cs typeface="Arial"/>
              </a:rPr>
              <a:t>– Patch</a:t>
            </a:r>
            <a:r>
              <a:rPr sz="3200" spc="6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Manager</a:t>
            </a:r>
            <a:endParaRPr sz="3200">
              <a:latin typeface="Arial"/>
              <a:cs typeface="Arial"/>
            </a:endParaRPr>
          </a:p>
          <a:p>
            <a:pPr marL="567690" indent="-554990">
              <a:lnSpc>
                <a:spcPct val="100000"/>
              </a:lnSpc>
              <a:spcBef>
                <a:spcPts val="505"/>
              </a:spcBef>
              <a:buFont typeface="Times New Roman"/>
              <a:buChar char="•"/>
              <a:tabLst>
                <a:tab pos="567055" algn="l"/>
                <a:tab pos="568325" algn="l"/>
              </a:tabLst>
            </a:pPr>
            <a:r>
              <a:rPr sz="3200" dirty="0">
                <a:latin typeface="Arial"/>
                <a:cs typeface="Arial"/>
              </a:rPr>
              <a:t>TM – </a:t>
            </a:r>
            <a:r>
              <a:rPr sz="3200" spc="-30" dirty="0">
                <a:latin typeface="Arial"/>
                <a:cs typeface="Arial"/>
              </a:rPr>
              <a:t>Time</a:t>
            </a:r>
            <a:r>
              <a:rPr sz="3200" spc="-12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Manager</a:t>
            </a:r>
            <a:endParaRPr sz="3200">
              <a:latin typeface="Arial"/>
              <a:cs typeface="Arial"/>
            </a:endParaRPr>
          </a:p>
          <a:p>
            <a:pPr marL="567690" indent="-554990">
              <a:lnSpc>
                <a:spcPct val="100000"/>
              </a:lnSpc>
              <a:spcBef>
                <a:spcPts val="490"/>
              </a:spcBef>
              <a:buFont typeface="Times New Roman"/>
              <a:buChar char="•"/>
              <a:tabLst>
                <a:tab pos="567055" algn="l"/>
                <a:tab pos="568325" algn="l"/>
              </a:tabLst>
            </a:pPr>
            <a:r>
              <a:rPr sz="3200" dirty="0">
                <a:latin typeface="Arial"/>
                <a:cs typeface="Arial"/>
              </a:rPr>
              <a:t>CFGM – </a:t>
            </a:r>
            <a:r>
              <a:rPr sz="3200" spc="-5" dirty="0">
                <a:latin typeface="Arial"/>
                <a:cs typeface="Arial"/>
              </a:rPr>
              <a:t>Configuration</a:t>
            </a:r>
            <a:r>
              <a:rPr sz="3200" spc="-7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Manager</a:t>
            </a:r>
            <a:endParaRPr sz="3200">
              <a:latin typeface="Arial"/>
              <a:cs typeface="Arial"/>
            </a:endParaRPr>
          </a:p>
          <a:p>
            <a:pPr marL="567690" indent="-554990">
              <a:lnSpc>
                <a:spcPct val="100000"/>
              </a:lnSpc>
              <a:spcBef>
                <a:spcPts val="505"/>
              </a:spcBef>
              <a:buFont typeface="Times New Roman"/>
              <a:buChar char="•"/>
              <a:tabLst>
                <a:tab pos="567055" algn="l"/>
                <a:tab pos="568325" algn="l"/>
              </a:tabLst>
            </a:pPr>
            <a:r>
              <a:rPr sz="3200" dirty="0">
                <a:latin typeface="Arial"/>
                <a:cs typeface="Arial"/>
              </a:rPr>
              <a:t>SSM – Saved </a:t>
            </a:r>
            <a:r>
              <a:rPr sz="3200" spc="-5" dirty="0">
                <a:latin typeface="Arial"/>
                <a:cs typeface="Arial"/>
              </a:rPr>
              <a:t>State</a:t>
            </a:r>
            <a:r>
              <a:rPr sz="3200" spc="-9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Manager</a:t>
            </a:r>
            <a:endParaRPr sz="3200">
              <a:latin typeface="Arial"/>
              <a:cs typeface="Arial"/>
            </a:endParaRPr>
          </a:p>
          <a:p>
            <a:pPr marL="567690" indent="-554990">
              <a:lnSpc>
                <a:spcPct val="100000"/>
              </a:lnSpc>
              <a:spcBef>
                <a:spcPts val="505"/>
              </a:spcBef>
              <a:buFont typeface="Times New Roman"/>
              <a:buChar char="•"/>
              <a:tabLst>
                <a:tab pos="567055" algn="l"/>
                <a:tab pos="568325" algn="l"/>
              </a:tabLst>
            </a:pPr>
            <a:r>
              <a:rPr sz="3200" dirty="0">
                <a:latin typeface="Arial"/>
                <a:cs typeface="Arial"/>
              </a:rPr>
              <a:t>VUSB – </a:t>
            </a:r>
            <a:r>
              <a:rPr sz="3200" spc="-10" dirty="0">
                <a:latin typeface="Arial"/>
                <a:cs typeface="Arial"/>
              </a:rPr>
              <a:t>Virtual</a:t>
            </a:r>
            <a:r>
              <a:rPr sz="3200" spc="-4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USB</a:t>
            </a:r>
            <a:endParaRPr sz="3200">
              <a:latin typeface="Arial"/>
              <a:cs typeface="Arial"/>
            </a:endParaRPr>
          </a:p>
          <a:p>
            <a:pPr marL="567690" indent="-554990">
              <a:lnSpc>
                <a:spcPct val="100000"/>
              </a:lnSpc>
              <a:spcBef>
                <a:spcPts val="495"/>
              </a:spcBef>
              <a:buFont typeface="Times New Roman"/>
              <a:buChar char="•"/>
              <a:tabLst>
                <a:tab pos="567055" algn="l"/>
                <a:tab pos="568325" algn="l"/>
              </a:tabLst>
            </a:pPr>
            <a:r>
              <a:rPr sz="3200" dirty="0">
                <a:latin typeface="Arial"/>
                <a:cs typeface="Arial"/>
              </a:rPr>
              <a:t>DBGF – </a:t>
            </a:r>
            <a:r>
              <a:rPr sz="3200" spc="-5" dirty="0">
                <a:latin typeface="Arial"/>
                <a:cs typeface="Arial"/>
              </a:rPr>
              <a:t>Debug</a:t>
            </a:r>
            <a:r>
              <a:rPr sz="3200" spc="-4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Facility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47770" y="256413"/>
            <a:ext cx="26492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Virtualização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25" dirty="0"/>
              <a:t>V</a:t>
            </a:r>
            <a:r>
              <a:rPr spc="-5" dirty="0"/>
              <a:t>irtualBox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5" dirty="0"/>
              <a:t>12</a:t>
            </a:fld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IC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74623" y="1298524"/>
            <a:ext cx="7754620" cy="45967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67690" marR="5080" indent="-554990">
              <a:lnSpc>
                <a:spcPct val="100000"/>
              </a:lnSpc>
              <a:spcBef>
                <a:spcPts val="105"/>
              </a:spcBef>
              <a:buFont typeface="Times New Roman"/>
              <a:buChar char="•"/>
              <a:tabLst>
                <a:tab pos="567055" algn="l"/>
                <a:tab pos="568325" algn="l"/>
              </a:tabLst>
            </a:pPr>
            <a:r>
              <a:rPr sz="3200" spc="-5" dirty="0">
                <a:latin typeface="Arial"/>
                <a:cs typeface="Arial"/>
              </a:rPr>
              <a:t>Permitir executar </a:t>
            </a:r>
            <a:r>
              <a:rPr sz="3200" dirty="0">
                <a:latin typeface="Arial"/>
                <a:cs typeface="Arial"/>
              </a:rPr>
              <a:t>softwares</a:t>
            </a:r>
            <a:r>
              <a:rPr sz="3200" spc="-5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diretamente  </a:t>
            </a:r>
            <a:r>
              <a:rPr sz="3200" dirty="0">
                <a:latin typeface="Arial"/>
                <a:cs typeface="Arial"/>
              </a:rPr>
              <a:t>no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spc="-20" dirty="0">
                <a:latin typeface="Arial"/>
                <a:cs typeface="Arial"/>
              </a:rPr>
              <a:t>processador.</a:t>
            </a:r>
            <a:endParaRPr sz="3200">
              <a:latin typeface="Arial"/>
              <a:cs typeface="Arial"/>
            </a:endParaRPr>
          </a:p>
          <a:p>
            <a:pPr marL="567690" indent="-554990">
              <a:lnSpc>
                <a:spcPct val="100000"/>
              </a:lnSpc>
              <a:spcBef>
                <a:spcPts val="505"/>
              </a:spcBef>
              <a:buFont typeface="Times New Roman"/>
              <a:buChar char="•"/>
              <a:tabLst>
                <a:tab pos="567055" algn="l"/>
                <a:tab pos="568325" algn="l"/>
              </a:tabLst>
            </a:pPr>
            <a:r>
              <a:rPr sz="3200" dirty="0">
                <a:latin typeface="Arial"/>
                <a:cs typeface="Arial"/>
              </a:rPr>
              <a:t>Software</a:t>
            </a:r>
            <a:endParaRPr sz="3200">
              <a:latin typeface="Arial"/>
              <a:cs typeface="Arial"/>
            </a:endParaRPr>
          </a:p>
          <a:p>
            <a:pPr marL="1495425" lvl="1" indent="-568325">
              <a:lnSpc>
                <a:spcPct val="100000"/>
              </a:lnSpc>
              <a:spcBef>
                <a:spcPts val="715"/>
              </a:spcBef>
              <a:buFont typeface="Times New Roman"/>
              <a:buChar char="–"/>
              <a:tabLst>
                <a:tab pos="1495425" algn="l"/>
                <a:tab pos="1496060" algn="l"/>
              </a:tabLst>
            </a:pPr>
            <a:r>
              <a:rPr sz="2800" spc="-5" dirty="0">
                <a:latin typeface="Arial"/>
                <a:cs typeface="Arial"/>
              </a:rPr>
              <a:t>Suporte a </a:t>
            </a:r>
            <a:r>
              <a:rPr sz="2800" dirty="0">
                <a:latin typeface="Arial"/>
                <a:cs typeface="Arial"/>
              </a:rPr>
              <a:t>processadores</a:t>
            </a:r>
            <a:r>
              <a:rPr sz="2800" spc="2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antigos</a:t>
            </a:r>
            <a:endParaRPr sz="2800">
              <a:latin typeface="Arial"/>
              <a:cs typeface="Arial"/>
            </a:endParaRPr>
          </a:p>
          <a:p>
            <a:pPr marL="567690" indent="-554990">
              <a:lnSpc>
                <a:spcPct val="100000"/>
              </a:lnSpc>
              <a:spcBef>
                <a:spcPts val="490"/>
              </a:spcBef>
              <a:buFont typeface="Times New Roman"/>
              <a:buChar char="•"/>
              <a:tabLst>
                <a:tab pos="567055" algn="l"/>
                <a:tab pos="568325" algn="l"/>
              </a:tabLst>
            </a:pPr>
            <a:r>
              <a:rPr sz="3200" dirty="0">
                <a:latin typeface="Arial"/>
                <a:cs typeface="Arial"/>
              </a:rPr>
              <a:t>Hardware</a:t>
            </a:r>
            <a:endParaRPr sz="3200">
              <a:latin typeface="Arial"/>
              <a:cs typeface="Arial"/>
            </a:endParaRPr>
          </a:p>
          <a:p>
            <a:pPr marL="1495425" lvl="1" indent="-568325">
              <a:lnSpc>
                <a:spcPct val="100000"/>
              </a:lnSpc>
              <a:spcBef>
                <a:spcPts val="710"/>
              </a:spcBef>
              <a:buFont typeface="Times New Roman"/>
              <a:buChar char="–"/>
              <a:tabLst>
                <a:tab pos="1495425" algn="l"/>
                <a:tab pos="1496060" algn="l"/>
              </a:tabLst>
            </a:pPr>
            <a:r>
              <a:rPr sz="2800" dirty="0">
                <a:latin typeface="Arial"/>
                <a:cs typeface="Arial"/>
              </a:rPr>
              <a:t>Intel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spc="-45" dirty="0">
                <a:latin typeface="Arial"/>
                <a:cs typeface="Arial"/>
              </a:rPr>
              <a:t>VT-x</a:t>
            </a:r>
            <a:endParaRPr sz="2800">
              <a:latin typeface="Arial"/>
              <a:cs typeface="Arial"/>
            </a:endParaRPr>
          </a:p>
          <a:p>
            <a:pPr marL="1495425" lvl="1" indent="-568325">
              <a:lnSpc>
                <a:spcPct val="100000"/>
              </a:lnSpc>
              <a:spcBef>
                <a:spcPts val="700"/>
              </a:spcBef>
              <a:buFont typeface="Times New Roman"/>
              <a:buChar char="–"/>
              <a:tabLst>
                <a:tab pos="1495425" algn="l"/>
                <a:tab pos="1496060" algn="l"/>
              </a:tabLst>
            </a:pPr>
            <a:r>
              <a:rPr sz="2800" spc="-5" dirty="0">
                <a:latin typeface="Arial"/>
                <a:cs typeface="Arial"/>
              </a:rPr>
              <a:t>AMD</a:t>
            </a:r>
            <a:r>
              <a:rPr sz="2800" spc="-16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AMD-V</a:t>
            </a:r>
            <a:endParaRPr sz="2800">
              <a:latin typeface="Arial"/>
              <a:cs typeface="Arial"/>
            </a:endParaRPr>
          </a:p>
          <a:p>
            <a:pPr marL="1495425" marR="949325" lvl="1" indent="-568325">
              <a:lnSpc>
                <a:spcPct val="100000"/>
              </a:lnSpc>
              <a:spcBef>
                <a:spcPts val="705"/>
              </a:spcBef>
              <a:buFont typeface="Times New Roman"/>
              <a:buChar char="–"/>
              <a:tabLst>
                <a:tab pos="1495425" algn="l"/>
                <a:tab pos="1496060" algn="l"/>
              </a:tabLst>
            </a:pPr>
            <a:r>
              <a:rPr sz="2800" dirty="0">
                <a:latin typeface="Arial"/>
                <a:cs typeface="Arial"/>
              </a:rPr>
              <a:t>Diferentes </a:t>
            </a:r>
            <a:r>
              <a:rPr sz="2800" spc="-5" dirty="0">
                <a:latin typeface="Arial"/>
                <a:cs typeface="Arial"/>
              </a:rPr>
              <a:t>em detalhes, mas com  </a:t>
            </a:r>
            <a:r>
              <a:rPr sz="2800" dirty="0">
                <a:latin typeface="Arial"/>
                <a:cs typeface="Arial"/>
              </a:rPr>
              <a:t>princípios iguais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67229" y="256413"/>
            <a:ext cx="52089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Virtualização </a:t>
            </a:r>
            <a:r>
              <a:rPr spc="-5" dirty="0"/>
              <a:t>em</a:t>
            </a:r>
            <a:r>
              <a:rPr spc="5" dirty="0"/>
              <a:t> </a:t>
            </a:r>
            <a:r>
              <a:rPr spc="-10" dirty="0"/>
              <a:t>Software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25" dirty="0"/>
              <a:t>V</a:t>
            </a:r>
            <a:r>
              <a:rPr spc="-5" dirty="0"/>
              <a:t>irtualBox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5" dirty="0"/>
              <a:t>13</a:t>
            </a:fld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IC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74623" y="1236980"/>
            <a:ext cx="7939405" cy="4489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67690" indent="-554990">
              <a:lnSpc>
                <a:spcPct val="100000"/>
              </a:lnSpc>
              <a:spcBef>
                <a:spcPts val="105"/>
              </a:spcBef>
              <a:buFont typeface="Times New Roman"/>
              <a:buChar char="•"/>
              <a:tabLst>
                <a:tab pos="567055" algn="l"/>
                <a:tab pos="568325" algn="l"/>
              </a:tabLst>
            </a:pPr>
            <a:r>
              <a:rPr sz="3200" spc="-65" dirty="0">
                <a:latin typeface="Arial"/>
                <a:cs typeface="Arial"/>
              </a:rPr>
              <a:t>Tarefa</a:t>
            </a:r>
            <a:r>
              <a:rPr sz="3200" spc="-3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complexa</a:t>
            </a:r>
            <a:endParaRPr sz="3200">
              <a:latin typeface="Arial"/>
              <a:cs typeface="Arial"/>
            </a:endParaRPr>
          </a:p>
          <a:p>
            <a:pPr marL="567690" indent="-554990">
              <a:lnSpc>
                <a:spcPct val="100000"/>
              </a:lnSpc>
              <a:spcBef>
                <a:spcPts val="2425"/>
              </a:spcBef>
              <a:buFont typeface="Times New Roman"/>
              <a:buChar char="•"/>
              <a:tabLst>
                <a:tab pos="567055" algn="l"/>
                <a:tab pos="568325" algn="l"/>
              </a:tabLst>
            </a:pPr>
            <a:r>
              <a:rPr sz="3200" spc="-5" dirty="0">
                <a:latin typeface="Arial"/>
                <a:cs typeface="Arial"/>
              </a:rPr>
              <a:t>Desempenho</a:t>
            </a:r>
            <a:r>
              <a:rPr sz="3200" spc="-4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reduzido</a:t>
            </a:r>
            <a:endParaRPr sz="3200">
              <a:latin typeface="Arial"/>
              <a:cs typeface="Arial"/>
            </a:endParaRPr>
          </a:p>
          <a:p>
            <a:pPr marL="567690" indent="-554990">
              <a:lnSpc>
                <a:spcPct val="100000"/>
              </a:lnSpc>
              <a:spcBef>
                <a:spcPts val="2410"/>
              </a:spcBef>
              <a:buFont typeface="Times New Roman"/>
              <a:buChar char="•"/>
              <a:tabLst>
                <a:tab pos="567055" algn="l"/>
                <a:tab pos="568325" algn="l"/>
              </a:tabLst>
            </a:pPr>
            <a:r>
              <a:rPr sz="3200" dirty="0">
                <a:latin typeface="Arial"/>
                <a:cs typeface="Arial"/>
              </a:rPr>
              <a:t>Emulação </a:t>
            </a:r>
            <a:r>
              <a:rPr sz="3200" spc="-5" dirty="0">
                <a:latin typeface="Arial"/>
                <a:cs typeface="Arial"/>
              </a:rPr>
              <a:t>completa ou</a:t>
            </a:r>
            <a:r>
              <a:rPr sz="3200" spc="-10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Paravirtualização</a:t>
            </a:r>
            <a:endParaRPr sz="3200">
              <a:latin typeface="Arial"/>
              <a:cs typeface="Arial"/>
            </a:endParaRPr>
          </a:p>
          <a:p>
            <a:pPr marL="567690" indent="-554990">
              <a:lnSpc>
                <a:spcPct val="100000"/>
              </a:lnSpc>
              <a:spcBef>
                <a:spcPts val="2425"/>
              </a:spcBef>
              <a:buFont typeface="Times New Roman"/>
              <a:buChar char="•"/>
              <a:tabLst>
                <a:tab pos="567055" algn="l"/>
                <a:tab pos="568325" algn="l"/>
              </a:tabLst>
            </a:pPr>
            <a:r>
              <a:rPr sz="3200" dirty="0">
                <a:latin typeface="Arial"/>
                <a:cs typeface="Arial"/>
              </a:rPr>
              <a:t>VVM </a:t>
            </a:r>
            <a:r>
              <a:rPr sz="3200" spc="-5" dirty="0">
                <a:latin typeface="Arial"/>
                <a:cs typeface="Arial"/>
              </a:rPr>
              <a:t>roda em</a:t>
            </a:r>
            <a:r>
              <a:rPr sz="3200" spc="-4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Ring0</a:t>
            </a:r>
            <a:endParaRPr sz="3200">
              <a:latin typeface="Arial"/>
              <a:cs typeface="Arial"/>
            </a:endParaRPr>
          </a:p>
          <a:p>
            <a:pPr marL="567690" indent="-554990">
              <a:lnSpc>
                <a:spcPct val="100000"/>
              </a:lnSpc>
              <a:spcBef>
                <a:spcPts val="2425"/>
              </a:spcBef>
              <a:buFont typeface="Times New Roman"/>
              <a:buChar char="•"/>
              <a:tabLst>
                <a:tab pos="567055" algn="l"/>
                <a:tab pos="568325" algn="l"/>
              </a:tabLst>
            </a:pPr>
            <a:r>
              <a:rPr sz="3200" dirty="0">
                <a:latin typeface="Arial"/>
                <a:cs typeface="Arial"/>
              </a:rPr>
              <a:t>SO Guest </a:t>
            </a:r>
            <a:r>
              <a:rPr sz="3200" spc="-5" dirty="0">
                <a:latin typeface="Arial"/>
                <a:cs typeface="Arial"/>
              </a:rPr>
              <a:t>roda </a:t>
            </a:r>
            <a:r>
              <a:rPr sz="3200" dirty="0">
                <a:latin typeface="Arial"/>
                <a:cs typeface="Arial"/>
              </a:rPr>
              <a:t>em</a:t>
            </a:r>
            <a:r>
              <a:rPr sz="3200" spc="-6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Ring1</a:t>
            </a:r>
            <a:endParaRPr sz="3200">
              <a:latin typeface="Arial"/>
              <a:cs typeface="Arial"/>
            </a:endParaRPr>
          </a:p>
          <a:p>
            <a:pPr marL="567690" indent="-554990">
              <a:lnSpc>
                <a:spcPct val="100000"/>
              </a:lnSpc>
              <a:spcBef>
                <a:spcPts val="2415"/>
              </a:spcBef>
              <a:buFont typeface="Times New Roman"/>
              <a:buChar char="•"/>
              <a:tabLst>
                <a:tab pos="567055" algn="l"/>
                <a:tab pos="568325" algn="l"/>
              </a:tabLst>
            </a:pPr>
            <a:r>
              <a:rPr sz="3200" dirty="0">
                <a:latin typeface="Arial"/>
                <a:cs typeface="Arial"/>
              </a:rPr>
              <a:t>App Guest </a:t>
            </a:r>
            <a:r>
              <a:rPr sz="3200" spc="-5" dirty="0">
                <a:latin typeface="Arial"/>
                <a:cs typeface="Arial"/>
              </a:rPr>
              <a:t>roda </a:t>
            </a:r>
            <a:r>
              <a:rPr sz="3200" dirty="0">
                <a:latin typeface="Arial"/>
                <a:cs typeface="Arial"/>
              </a:rPr>
              <a:t>em</a:t>
            </a:r>
            <a:r>
              <a:rPr sz="3200" spc="-7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Ring3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67229" y="256413"/>
            <a:ext cx="52089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Virtualização </a:t>
            </a:r>
            <a:r>
              <a:rPr spc="-5" dirty="0"/>
              <a:t>em</a:t>
            </a:r>
            <a:r>
              <a:rPr spc="5" dirty="0"/>
              <a:t> </a:t>
            </a:r>
            <a:r>
              <a:rPr spc="-10" dirty="0"/>
              <a:t>Software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25" dirty="0"/>
              <a:t>V</a:t>
            </a:r>
            <a:r>
              <a:rPr spc="-5" dirty="0"/>
              <a:t>irtualBox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5" dirty="0"/>
              <a:t>14</a:t>
            </a:fld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IC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74623" y="1298524"/>
            <a:ext cx="7303770" cy="418337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67690" marR="659765" indent="-554990">
              <a:lnSpc>
                <a:spcPct val="100000"/>
              </a:lnSpc>
              <a:spcBef>
                <a:spcPts val="105"/>
              </a:spcBef>
              <a:buFont typeface="Times New Roman"/>
              <a:buChar char="•"/>
              <a:tabLst>
                <a:tab pos="567055" algn="l"/>
                <a:tab pos="568325" algn="l"/>
              </a:tabLst>
            </a:pPr>
            <a:r>
              <a:rPr sz="3200" spc="-5" dirty="0">
                <a:latin typeface="Arial"/>
                <a:cs typeface="Arial"/>
              </a:rPr>
              <a:t>Ring1 não permite </a:t>
            </a:r>
            <a:r>
              <a:rPr sz="3200" dirty="0">
                <a:latin typeface="Arial"/>
                <a:cs typeface="Arial"/>
              </a:rPr>
              <a:t>a execução</a:t>
            </a:r>
            <a:r>
              <a:rPr sz="3200" spc="-11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de  instruções</a:t>
            </a:r>
            <a:r>
              <a:rPr sz="3200" spc="-3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privilegiadas</a:t>
            </a:r>
            <a:endParaRPr sz="3200">
              <a:latin typeface="Arial"/>
              <a:cs typeface="Arial"/>
            </a:endParaRPr>
          </a:p>
          <a:p>
            <a:pPr marL="567690" marR="1515745" indent="-554990">
              <a:lnSpc>
                <a:spcPct val="100000"/>
              </a:lnSpc>
              <a:spcBef>
                <a:spcPts val="505"/>
              </a:spcBef>
              <a:buFont typeface="Times New Roman"/>
              <a:buChar char="•"/>
              <a:tabLst>
                <a:tab pos="567055" algn="l"/>
                <a:tab pos="568325" algn="l"/>
              </a:tabLst>
            </a:pPr>
            <a:r>
              <a:rPr sz="3200" dirty="0">
                <a:latin typeface="Arial"/>
                <a:cs typeface="Arial"/>
              </a:rPr>
              <a:t>Certas instruções </a:t>
            </a:r>
            <a:r>
              <a:rPr sz="3200" spc="-5" dirty="0">
                <a:latin typeface="Arial"/>
                <a:cs typeface="Arial"/>
              </a:rPr>
              <a:t>não</a:t>
            </a:r>
            <a:r>
              <a:rPr sz="3200" spc="-12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geram  </a:t>
            </a:r>
            <a:r>
              <a:rPr sz="3200" dirty="0">
                <a:latin typeface="Arial"/>
                <a:cs typeface="Arial"/>
              </a:rPr>
              <a:t>excessões em</a:t>
            </a:r>
            <a:r>
              <a:rPr sz="3200" spc="-6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Ring1</a:t>
            </a:r>
            <a:endParaRPr sz="3200">
              <a:latin typeface="Arial"/>
              <a:cs typeface="Arial"/>
            </a:endParaRPr>
          </a:p>
          <a:p>
            <a:pPr marL="567690" indent="-554990">
              <a:lnSpc>
                <a:spcPct val="100000"/>
              </a:lnSpc>
              <a:spcBef>
                <a:spcPts val="509"/>
              </a:spcBef>
              <a:buFont typeface="Times New Roman"/>
              <a:buChar char="•"/>
              <a:tabLst>
                <a:tab pos="567055" algn="l"/>
                <a:tab pos="568325" algn="l"/>
              </a:tabLst>
            </a:pPr>
            <a:r>
              <a:rPr sz="3200" dirty="0">
                <a:latin typeface="Arial"/>
                <a:cs typeface="Arial"/>
              </a:rPr>
              <a:t>System</a:t>
            </a:r>
            <a:r>
              <a:rPr sz="3200" spc="-4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Calls</a:t>
            </a:r>
            <a:endParaRPr sz="3200">
              <a:latin typeface="Arial"/>
              <a:cs typeface="Arial"/>
            </a:endParaRPr>
          </a:p>
          <a:p>
            <a:pPr marL="567690" indent="-554990">
              <a:lnSpc>
                <a:spcPct val="100000"/>
              </a:lnSpc>
              <a:spcBef>
                <a:spcPts val="490"/>
              </a:spcBef>
              <a:buFont typeface="Times New Roman"/>
              <a:buChar char="•"/>
              <a:tabLst>
                <a:tab pos="567055" algn="l"/>
                <a:tab pos="568325" algn="l"/>
              </a:tabLst>
            </a:pPr>
            <a:r>
              <a:rPr sz="3200" spc="-90" dirty="0">
                <a:latin typeface="Arial"/>
                <a:cs typeface="Arial"/>
              </a:rPr>
              <a:t>Task </a:t>
            </a:r>
            <a:r>
              <a:rPr sz="3200" dirty="0">
                <a:latin typeface="Arial"/>
                <a:cs typeface="Arial"/>
              </a:rPr>
              <a:t>Priority </a:t>
            </a:r>
            <a:r>
              <a:rPr sz="3200" spc="-5" dirty="0">
                <a:latin typeface="Arial"/>
                <a:cs typeface="Arial"/>
              </a:rPr>
              <a:t>Register</a:t>
            </a:r>
            <a:r>
              <a:rPr sz="3200" spc="2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(TPR)</a:t>
            </a:r>
            <a:endParaRPr sz="3200">
              <a:latin typeface="Arial"/>
              <a:cs typeface="Arial"/>
            </a:endParaRPr>
          </a:p>
          <a:p>
            <a:pPr marL="567690" marR="5080" indent="-554990">
              <a:lnSpc>
                <a:spcPct val="100000"/>
              </a:lnSpc>
              <a:spcBef>
                <a:spcPts val="505"/>
              </a:spcBef>
              <a:buFont typeface="Times New Roman"/>
              <a:buChar char="•"/>
              <a:tabLst>
                <a:tab pos="567055" algn="l"/>
                <a:tab pos="568325" algn="l"/>
              </a:tabLst>
            </a:pPr>
            <a:r>
              <a:rPr sz="3200" dirty="0">
                <a:latin typeface="Arial"/>
                <a:cs typeface="Arial"/>
              </a:rPr>
              <a:t>Instruções </a:t>
            </a:r>
            <a:r>
              <a:rPr sz="3200" spc="-5" dirty="0">
                <a:latin typeface="Arial"/>
                <a:cs typeface="Arial"/>
              </a:rPr>
              <a:t>que </a:t>
            </a:r>
            <a:r>
              <a:rPr sz="3200" dirty="0">
                <a:latin typeface="Arial"/>
                <a:cs typeface="Arial"/>
              </a:rPr>
              <a:t>mostram o</a:t>
            </a:r>
            <a:r>
              <a:rPr sz="3200" spc="-114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verdadeiro  estado </a:t>
            </a:r>
            <a:r>
              <a:rPr sz="3200" dirty="0">
                <a:latin typeface="Arial"/>
                <a:cs typeface="Arial"/>
              </a:rPr>
              <a:t>da </a:t>
            </a:r>
            <a:r>
              <a:rPr sz="3200" spc="-5" dirty="0">
                <a:latin typeface="Arial"/>
                <a:cs typeface="Arial"/>
              </a:rPr>
              <a:t>máquina</a:t>
            </a:r>
            <a:r>
              <a:rPr sz="3200" spc="-5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(CPUID)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67229" y="256413"/>
            <a:ext cx="52089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Virtualização </a:t>
            </a:r>
            <a:r>
              <a:rPr spc="-5" dirty="0"/>
              <a:t>em</a:t>
            </a:r>
            <a:r>
              <a:rPr spc="5" dirty="0"/>
              <a:t> </a:t>
            </a:r>
            <a:r>
              <a:rPr spc="-10" dirty="0"/>
              <a:t>Software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25" dirty="0"/>
              <a:t>V</a:t>
            </a:r>
            <a:r>
              <a:rPr spc="-5" dirty="0"/>
              <a:t>irtualBox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5" dirty="0"/>
              <a:t>15</a:t>
            </a:fld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IC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74623" y="1298524"/>
            <a:ext cx="7462520" cy="3968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67690" indent="-554990">
              <a:lnSpc>
                <a:spcPct val="100000"/>
              </a:lnSpc>
              <a:spcBef>
                <a:spcPts val="105"/>
              </a:spcBef>
              <a:buFont typeface="Times New Roman"/>
              <a:buChar char="•"/>
              <a:tabLst>
                <a:tab pos="567055" algn="l"/>
                <a:tab pos="568325" algn="l"/>
              </a:tabLst>
            </a:pPr>
            <a:r>
              <a:rPr sz="3200" spc="-5" dirty="0">
                <a:latin typeface="Arial"/>
                <a:cs typeface="Arial"/>
              </a:rPr>
              <a:t>Code Scanning and </a:t>
            </a:r>
            <a:r>
              <a:rPr sz="3200" dirty="0">
                <a:latin typeface="Arial"/>
                <a:cs typeface="Arial"/>
              </a:rPr>
              <a:t>Analysis</a:t>
            </a:r>
            <a:r>
              <a:rPr sz="3200" spc="-254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Manager</a:t>
            </a:r>
            <a:endParaRPr sz="3200">
              <a:latin typeface="Arial"/>
              <a:cs typeface="Arial"/>
            </a:endParaRPr>
          </a:p>
          <a:p>
            <a:pPr marL="567690">
              <a:lnSpc>
                <a:spcPct val="100000"/>
              </a:lnSpc>
              <a:spcBef>
                <a:spcPts val="5"/>
              </a:spcBef>
            </a:pPr>
            <a:r>
              <a:rPr sz="3200" dirty="0">
                <a:latin typeface="Arial"/>
                <a:cs typeface="Arial"/>
              </a:rPr>
              <a:t>–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CSAM</a:t>
            </a:r>
            <a:endParaRPr sz="3200">
              <a:latin typeface="Arial"/>
              <a:cs typeface="Arial"/>
            </a:endParaRPr>
          </a:p>
          <a:p>
            <a:pPr marL="567690" indent="-554990">
              <a:lnSpc>
                <a:spcPct val="100000"/>
              </a:lnSpc>
              <a:spcBef>
                <a:spcPts val="3155"/>
              </a:spcBef>
              <a:buFont typeface="Times New Roman"/>
              <a:buChar char="•"/>
              <a:tabLst>
                <a:tab pos="567055" algn="l"/>
                <a:tab pos="568325" algn="l"/>
              </a:tabLst>
            </a:pPr>
            <a:r>
              <a:rPr sz="3200" dirty="0">
                <a:latin typeface="Arial"/>
                <a:cs typeface="Arial"/>
              </a:rPr>
              <a:t>Patch </a:t>
            </a:r>
            <a:r>
              <a:rPr sz="3200" spc="-5" dirty="0">
                <a:latin typeface="Arial"/>
                <a:cs typeface="Arial"/>
              </a:rPr>
              <a:t>Manager </a:t>
            </a:r>
            <a:r>
              <a:rPr sz="3200" dirty="0">
                <a:latin typeface="Arial"/>
                <a:cs typeface="Arial"/>
              </a:rPr>
              <a:t>–</a:t>
            </a:r>
            <a:r>
              <a:rPr sz="3200" spc="-110" dirty="0">
                <a:latin typeface="Arial"/>
                <a:cs typeface="Arial"/>
              </a:rPr>
              <a:t> </a:t>
            </a:r>
            <a:r>
              <a:rPr sz="3200" spc="-120" dirty="0">
                <a:latin typeface="Arial"/>
                <a:cs typeface="Arial"/>
              </a:rPr>
              <a:t>PATM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Times New Roman"/>
              <a:buChar char="•"/>
            </a:pPr>
            <a:endParaRPr sz="3750">
              <a:latin typeface="Times New Roman"/>
              <a:cs typeface="Times New Roman"/>
            </a:endParaRPr>
          </a:p>
          <a:p>
            <a:pPr marL="567690" indent="-554990">
              <a:lnSpc>
                <a:spcPct val="100000"/>
              </a:lnSpc>
              <a:buFont typeface="Times New Roman"/>
              <a:buChar char="•"/>
              <a:tabLst>
                <a:tab pos="567055" algn="l"/>
                <a:tab pos="568325" algn="l"/>
              </a:tabLst>
            </a:pPr>
            <a:r>
              <a:rPr sz="3200" dirty="0">
                <a:latin typeface="Arial"/>
                <a:cs typeface="Arial"/>
              </a:rPr>
              <a:t>Em </a:t>
            </a:r>
            <a:r>
              <a:rPr sz="3200" spc="-5" dirty="0">
                <a:latin typeface="Arial"/>
                <a:cs typeface="Arial"/>
              </a:rPr>
              <a:t>tempo </a:t>
            </a:r>
            <a:r>
              <a:rPr sz="3200" dirty="0">
                <a:latin typeface="Arial"/>
                <a:cs typeface="Arial"/>
              </a:rPr>
              <a:t>de</a:t>
            </a:r>
            <a:r>
              <a:rPr sz="3200" spc="-10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execução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Times New Roman"/>
              <a:buChar char="•"/>
            </a:pPr>
            <a:endParaRPr sz="3750">
              <a:latin typeface="Times New Roman"/>
              <a:cs typeface="Times New Roman"/>
            </a:endParaRPr>
          </a:p>
          <a:p>
            <a:pPr marL="567690" indent="-554990">
              <a:lnSpc>
                <a:spcPct val="100000"/>
              </a:lnSpc>
              <a:buFont typeface="Times New Roman"/>
              <a:buChar char="•"/>
              <a:tabLst>
                <a:tab pos="567055" algn="l"/>
                <a:tab pos="568325" algn="l"/>
              </a:tabLst>
            </a:pPr>
            <a:r>
              <a:rPr sz="3200" spc="-5" dirty="0">
                <a:latin typeface="Arial"/>
                <a:cs typeface="Arial"/>
              </a:rPr>
              <a:t>Análise em </a:t>
            </a:r>
            <a:r>
              <a:rPr sz="3200" dirty="0">
                <a:latin typeface="Arial"/>
                <a:cs typeface="Arial"/>
              </a:rPr>
              <a:t>ocorrência de</a:t>
            </a:r>
            <a:r>
              <a:rPr sz="3200" spc="-8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excessões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67229" y="256413"/>
            <a:ext cx="52089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Virtualização </a:t>
            </a:r>
            <a:r>
              <a:rPr spc="-5" dirty="0"/>
              <a:t>em</a:t>
            </a:r>
            <a:r>
              <a:rPr spc="5" dirty="0"/>
              <a:t> </a:t>
            </a:r>
            <a:r>
              <a:rPr spc="-10" dirty="0"/>
              <a:t>Software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25" dirty="0"/>
              <a:t>V</a:t>
            </a:r>
            <a:r>
              <a:rPr spc="-5" dirty="0"/>
              <a:t>irtualBox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5" dirty="0"/>
              <a:t>16</a:t>
            </a:fld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IC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74623" y="987932"/>
            <a:ext cx="7169784" cy="46788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67690" indent="-554990">
              <a:lnSpc>
                <a:spcPct val="100000"/>
              </a:lnSpc>
              <a:spcBef>
                <a:spcPts val="105"/>
              </a:spcBef>
              <a:buFont typeface="Times New Roman"/>
              <a:buChar char="•"/>
              <a:tabLst>
                <a:tab pos="567055" algn="l"/>
                <a:tab pos="568325" algn="l"/>
              </a:tabLst>
            </a:pPr>
            <a:r>
              <a:rPr sz="3200" dirty="0">
                <a:latin typeface="Arial"/>
                <a:cs typeface="Arial"/>
              </a:rPr>
              <a:t>Utilizado em </a:t>
            </a:r>
            <a:r>
              <a:rPr sz="3200" spc="-5" dirty="0">
                <a:latin typeface="Arial"/>
                <a:cs typeface="Arial"/>
              </a:rPr>
              <a:t>muitos</a:t>
            </a:r>
            <a:r>
              <a:rPr sz="3200" spc="-8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cenários</a:t>
            </a:r>
            <a:endParaRPr sz="3200" dirty="0">
              <a:latin typeface="Arial"/>
              <a:cs typeface="Arial"/>
            </a:endParaRPr>
          </a:p>
          <a:p>
            <a:pPr marL="567690" marR="287020" indent="-554990">
              <a:lnSpc>
                <a:spcPct val="200100"/>
              </a:lnSpc>
              <a:spcBef>
                <a:spcPts val="500"/>
              </a:spcBef>
              <a:buFont typeface="Times New Roman"/>
              <a:buChar char="•"/>
              <a:tabLst>
                <a:tab pos="567055" algn="l"/>
                <a:tab pos="568325" algn="l"/>
              </a:tabLst>
            </a:pPr>
            <a:r>
              <a:rPr sz="3200" dirty="0">
                <a:latin typeface="Arial"/>
                <a:cs typeface="Arial"/>
              </a:rPr>
              <a:t>Raros SO's </a:t>
            </a:r>
            <a:r>
              <a:rPr sz="3200" spc="-5" dirty="0" err="1">
                <a:latin typeface="Arial"/>
                <a:cs typeface="Arial"/>
              </a:rPr>
              <a:t>utilizam</a:t>
            </a:r>
            <a:r>
              <a:rPr sz="3200" spc="-40" dirty="0">
                <a:latin typeface="Arial"/>
                <a:cs typeface="Arial"/>
              </a:rPr>
              <a:t> </a:t>
            </a:r>
            <a:r>
              <a:rPr sz="3200" spc="-5" dirty="0" err="1">
                <a:latin typeface="Arial"/>
                <a:cs typeface="Arial"/>
              </a:rPr>
              <a:t>instruções</a:t>
            </a:r>
            <a:r>
              <a:rPr sz="3200" spc="-5" dirty="0">
                <a:latin typeface="Arial"/>
                <a:cs typeface="Arial"/>
              </a:rPr>
              <a:t>  </a:t>
            </a:r>
            <a:r>
              <a:rPr sz="3200" dirty="0">
                <a:latin typeface="Arial"/>
                <a:cs typeface="Arial"/>
              </a:rPr>
              <a:t>e</a:t>
            </a:r>
            <a:r>
              <a:rPr lang="pt-BR" sz="3200" dirty="0" err="1">
                <a:latin typeface="Arial"/>
                <a:cs typeface="Arial"/>
              </a:rPr>
              <a:t>xóticas</a:t>
            </a:r>
            <a:r>
              <a:rPr sz="3200" dirty="0">
                <a:latin typeface="Arial"/>
                <a:cs typeface="Arial"/>
              </a:rPr>
              <a:t>. Ex.:</a:t>
            </a:r>
            <a:r>
              <a:rPr sz="3200" spc="-5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OS/2</a:t>
            </a:r>
          </a:p>
          <a:p>
            <a:pPr>
              <a:lnSpc>
                <a:spcPct val="100000"/>
              </a:lnSpc>
              <a:spcBef>
                <a:spcPts val="20"/>
              </a:spcBef>
              <a:buFont typeface="Times New Roman"/>
              <a:buChar char="•"/>
            </a:pPr>
            <a:endParaRPr sz="3750" dirty="0">
              <a:latin typeface="Times New Roman"/>
              <a:cs typeface="Times New Roman"/>
            </a:endParaRPr>
          </a:p>
          <a:p>
            <a:pPr marL="567690" indent="-554990">
              <a:lnSpc>
                <a:spcPct val="100000"/>
              </a:lnSpc>
              <a:buFont typeface="Times New Roman"/>
              <a:buChar char="•"/>
              <a:tabLst>
                <a:tab pos="567055" algn="l"/>
                <a:tab pos="568325" algn="l"/>
              </a:tabLst>
            </a:pPr>
            <a:r>
              <a:rPr sz="3200" dirty="0">
                <a:latin typeface="Arial"/>
                <a:cs typeface="Arial"/>
              </a:rPr>
              <a:t>Em sistemas </a:t>
            </a:r>
            <a:r>
              <a:rPr sz="3200" spc="-5" dirty="0">
                <a:latin typeface="Arial"/>
                <a:cs typeface="Arial"/>
              </a:rPr>
              <a:t>guest </a:t>
            </a:r>
            <a:r>
              <a:rPr sz="3200" dirty="0">
                <a:latin typeface="Arial"/>
                <a:cs typeface="Arial"/>
              </a:rPr>
              <a:t>de </a:t>
            </a:r>
            <a:r>
              <a:rPr sz="3200" spc="-5" dirty="0">
                <a:latin typeface="Arial"/>
                <a:cs typeface="Arial"/>
              </a:rPr>
              <a:t>64</a:t>
            </a:r>
            <a:r>
              <a:rPr sz="3200" spc="-9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bits</a:t>
            </a:r>
            <a:endParaRPr sz="3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Times New Roman"/>
              <a:buChar char="•"/>
            </a:pPr>
            <a:endParaRPr sz="3750" dirty="0">
              <a:latin typeface="Times New Roman"/>
              <a:cs typeface="Times New Roman"/>
            </a:endParaRPr>
          </a:p>
          <a:p>
            <a:pPr marL="567690" indent="-554990">
              <a:lnSpc>
                <a:spcPct val="100000"/>
              </a:lnSpc>
              <a:buFont typeface="Times New Roman"/>
              <a:buChar char="•"/>
              <a:tabLst>
                <a:tab pos="567055" algn="l"/>
                <a:tab pos="568325" algn="l"/>
              </a:tabLst>
            </a:pPr>
            <a:r>
              <a:rPr sz="3200" dirty="0">
                <a:latin typeface="Arial"/>
                <a:cs typeface="Arial"/>
              </a:rPr>
              <a:t>Em sistemas </a:t>
            </a:r>
            <a:r>
              <a:rPr sz="3200" spc="-5" dirty="0">
                <a:latin typeface="Arial"/>
                <a:cs typeface="Arial"/>
              </a:rPr>
              <a:t>multiprocessados</a:t>
            </a:r>
            <a:r>
              <a:rPr sz="3200" spc="-7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SMP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40738" y="256413"/>
            <a:ext cx="54622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Virtualização </a:t>
            </a:r>
            <a:r>
              <a:rPr spc="-5" dirty="0"/>
              <a:t>em </a:t>
            </a:r>
            <a:r>
              <a:rPr spc="-10" dirty="0"/>
              <a:t>Hardware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25" dirty="0"/>
              <a:t>V</a:t>
            </a:r>
            <a:r>
              <a:rPr spc="-5" dirty="0"/>
              <a:t>irtualBox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5" dirty="0"/>
              <a:t>17</a:t>
            </a:fld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IC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74623" y="1193994"/>
            <a:ext cx="7052945" cy="4302125"/>
          </a:xfrm>
          <a:prstGeom prst="rect">
            <a:avLst/>
          </a:prstGeom>
        </p:spPr>
        <p:txBody>
          <a:bodyPr vert="horz" wrap="square" lIns="0" tIns="118110" rIns="0" bIns="0" rtlCol="0">
            <a:spAutoFit/>
          </a:bodyPr>
          <a:lstStyle/>
          <a:p>
            <a:pPr marL="567690" indent="-554990">
              <a:lnSpc>
                <a:spcPct val="100000"/>
              </a:lnSpc>
              <a:spcBef>
                <a:spcPts val="930"/>
              </a:spcBef>
              <a:buFont typeface="Times New Roman"/>
              <a:buChar char="•"/>
              <a:tabLst>
                <a:tab pos="567055" algn="l"/>
                <a:tab pos="568325" algn="l"/>
              </a:tabLst>
            </a:pPr>
            <a:r>
              <a:rPr sz="3200" spc="-5" dirty="0">
                <a:latin typeface="Arial"/>
                <a:cs typeface="Arial"/>
              </a:rPr>
              <a:t>Intel </a:t>
            </a:r>
            <a:r>
              <a:rPr sz="3200" spc="-50" dirty="0">
                <a:latin typeface="Arial"/>
                <a:cs typeface="Arial"/>
              </a:rPr>
              <a:t>VT-x</a:t>
            </a:r>
            <a:endParaRPr sz="3200">
              <a:latin typeface="Arial"/>
              <a:cs typeface="Arial"/>
            </a:endParaRPr>
          </a:p>
          <a:p>
            <a:pPr marL="1495425" lvl="1" indent="-568325">
              <a:lnSpc>
                <a:spcPct val="100000"/>
              </a:lnSpc>
              <a:spcBef>
                <a:spcPts val="715"/>
              </a:spcBef>
              <a:buFont typeface="Times New Roman"/>
              <a:buChar char="–"/>
              <a:tabLst>
                <a:tab pos="1495425" algn="l"/>
                <a:tab pos="1496060" algn="l"/>
              </a:tabLst>
            </a:pPr>
            <a:r>
              <a:rPr sz="2800" spc="-5" dirty="0">
                <a:latin typeface="Arial"/>
                <a:cs typeface="Arial"/>
              </a:rPr>
              <a:t>VMX modo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root</a:t>
            </a:r>
            <a:endParaRPr sz="2800">
              <a:latin typeface="Arial"/>
              <a:cs typeface="Arial"/>
            </a:endParaRPr>
          </a:p>
          <a:p>
            <a:pPr marL="2297430" lvl="2" indent="-455930">
              <a:lnSpc>
                <a:spcPct val="100000"/>
              </a:lnSpc>
              <a:spcBef>
                <a:spcPts val="615"/>
              </a:spcBef>
              <a:buFont typeface="Times New Roman"/>
              <a:buChar char="•"/>
              <a:tabLst>
                <a:tab pos="2297430" algn="l"/>
                <a:tab pos="2298065" algn="l"/>
              </a:tabLst>
            </a:pPr>
            <a:r>
              <a:rPr sz="2400" spc="-5" dirty="0">
                <a:latin typeface="Arial"/>
                <a:cs typeface="Arial"/>
              </a:rPr>
              <a:t>Funcionamento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antigo</a:t>
            </a:r>
            <a:endParaRPr sz="2400">
              <a:latin typeface="Arial"/>
              <a:cs typeface="Arial"/>
            </a:endParaRPr>
          </a:p>
          <a:p>
            <a:pPr marL="2297430" lvl="2" indent="-455930">
              <a:lnSpc>
                <a:spcPct val="100000"/>
              </a:lnSpc>
              <a:spcBef>
                <a:spcPts val="600"/>
              </a:spcBef>
              <a:buFont typeface="Times New Roman"/>
              <a:buChar char="•"/>
              <a:tabLst>
                <a:tab pos="2297430" algn="l"/>
                <a:tab pos="2298065" algn="l"/>
              </a:tabLst>
            </a:pPr>
            <a:r>
              <a:rPr sz="2400" dirty="0">
                <a:latin typeface="Arial"/>
                <a:cs typeface="Arial"/>
              </a:rPr>
              <a:t>4</a:t>
            </a:r>
            <a:r>
              <a:rPr sz="2400" spc="-5" dirty="0">
                <a:latin typeface="Arial"/>
                <a:cs typeface="Arial"/>
              </a:rPr>
              <a:t> Rings</a:t>
            </a:r>
            <a:endParaRPr sz="2400">
              <a:latin typeface="Arial"/>
              <a:cs typeface="Arial"/>
            </a:endParaRPr>
          </a:p>
          <a:p>
            <a:pPr marL="1495425" lvl="1" indent="-568325">
              <a:lnSpc>
                <a:spcPct val="100000"/>
              </a:lnSpc>
              <a:spcBef>
                <a:spcPts val="695"/>
              </a:spcBef>
              <a:buFont typeface="Times New Roman"/>
              <a:buChar char="–"/>
              <a:tabLst>
                <a:tab pos="1495425" algn="l"/>
                <a:tab pos="1496060" algn="l"/>
              </a:tabLst>
            </a:pPr>
            <a:r>
              <a:rPr sz="2800" spc="-5" dirty="0">
                <a:latin typeface="Arial"/>
                <a:cs typeface="Arial"/>
              </a:rPr>
              <a:t>VMX modo não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root</a:t>
            </a:r>
            <a:endParaRPr sz="2800">
              <a:latin typeface="Arial"/>
              <a:cs typeface="Arial"/>
            </a:endParaRPr>
          </a:p>
          <a:p>
            <a:pPr marL="2297430" lvl="2" indent="-455930">
              <a:lnSpc>
                <a:spcPct val="100000"/>
              </a:lnSpc>
              <a:spcBef>
                <a:spcPts val="600"/>
              </a:spcBef>
              <a:buFont typeface="Times New Roman"/>
              <a:buChar char="•"/>
              <a:tabLst>
                <a:tab pos="2297430" algn="l"/>
                <a:tab pos="2298065" algn="l"/>
              </a:tabLst>
            </a:pPr>
            <a:r>
              <a:rPr sz="2400" spc="-5" dirty="0">
                <a:latin typeface="Arial"/>
                <a:cs typeface="Arial"/>
              </a:rPr>
              <a:t>Execução do </a:t>
            </a:r>
            <a:r>
              <a:rPr sz="2400" dirty="0">
                <a:latin typeface="Arial"/>
                <a:cs typeface="Arial"/>
              </a:rPr>
              <a:t>sistema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Guest</a:t>
            </a:r>
            <a:endParaRPr sz="2400">
              <a:latin typeface="Arial"/>
              <a:cs typeface="Arial"/>
            </a:endParaRPr>
          </a:p>
          <a:p>
            <a:pPr marL="2297430" marR="5080" lvl="2" indent="-455930">
              <a:lnSpc>
                <a:spcPct val="100000"/>
              </a:lnSpc>
              <a:spcBef>
                <a:spcPts val="605"/>
              </a:spcBef>
              <a:buFont typeface="Times New Roman"/>
              <a:buChar char="•"/>
              <a:tabLst>
                <a:tab pos="2297430" algn="l"/>
                <a:tab pos="2298065" algn="l"/>
              </a:tabLst>
            </a:pPr>
            <a:r>
              <a:rPr sz="2400" spc="-10" dirty="0">
                <a:latin typeface="Arial"/>
                <a:cs typeface="Arial"/>
              </a:rPr>
              <a:t>Virtual </a:t>
            </a:r>
            <a:r>
              <a:rPr sz="2400" spc="-5" dirty="0">
                <a:latin typeface="Arial"/>
                <a:cs typeface="Arial"/>
              </a:rPr>
              <a:t>Machine Control Structure </a:t>
            </a:r>
            <a:r>
              <a:rPr sz="2400" dirty="0">
                <a:latin typeface="Arial"/>
                <a:cs typeface="Arial"/>
              </a:rPr>
              <a:t>–  VMCS</a:t>
            </a:r>
            <a:endParaRPr sz="2400">
              <a:latin typeface="Arial"/>
              <a:cs typeface="Arial"/>
            </a:endParaRPr>
          </a:p>
          <a:p>
            <a:pPr marL="1495425" lvl="1" indent="-568325">
              <a:lnSpc>
                <a:spcPct val="100000"/>
              </a:lnSpc>
              <a:spcBef>
                <a:spcPts val="690"/>
              </a:spcBef>
              <a:buFont typeface="Times New Roman"/>
              <a:buChar char="–"/>
              <a:tabLst>
                <a:tab pos="1495425" algn="l"/>
                <a:tab pos="1496060" algn="l"/>
              </a:tabLst>
            </a:pPr>
            <a:r>
              <a:rPr sz="2800" spc="-5" dirty="0">
                <a:latin typeface="Arial"/>
                <a:cs typeface="Arial"/>
              </a:rPr>
              <a:t>VM Entry e VM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Exit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40738" y="256413"/>
            <a:ext cx="54622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Virtualização </a:t>
            </a:r>
            <a:r>
              <a:rPr spc="-5" dirty="0"/>
              <a:t>em </a:t>
            </a:r>
            <a:r>
              <a:rPr spc="-10" dirty="0"/>
              <a:t>Hardware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25" dirty="0"/>
              <a:t>V</a:t>
            </a:r>
            <a:r>
              <a:rPr spc="-5" dirty="0"/>
              <a:t>irtualBox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5" dirty="0"/>
              <a:t>18</a:t>
            </a:fld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IC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74623" y="1193994"/>
            <a:ext cx="7786370" cy="4321810"/>
          </a:xfrm>
          <a:prstGeom prst="rect">
            <a:avLst/>
          </a:prstGeom>
        </p:spPr>
        <p:txBody>
          <a:bodyPr vert="horz" wrap="square" lIns="0" tIns="118110" rIns="0" bIns="0" rtlCol="0">
            <a:spAutoFit/>
          </a:bodyPr>
          <a:lstStyle/>
          <a:p>
            <a:pPr marL="567690" indent="-554990">
              <a:lnSpc>
                <a:spcPct val="100000"/>
              </a:lnSpc>
              <a:spcBef>
                <a:spcPts val="930"/>
              </a:spcBef>
              <a:buFont typeface="Times New Roman"/>
              <a:buChar char="•"/>
              <a:tabLst>
                <a:tab pos="567055" algn="l"/>
                <a:tab pos="568325" algn="l"/>
              </a:tabLst>
            </a:pPr>
            <a:r>
              <a:rPr sz="3200" dirty="0">
                <a:latin typeface="Arial"/>
                <a:cs typeface="Arial"/>
              </a:rPr>
              <a:t>AMD-V</a:t>
            </a:r>
            <a:endParaRPr sz="3200">
              <a:latin typeface="Arial"/>
              <a:cs typeface="Arial"/>
            </a:endParaRPr>
          </a:p>
          <a:p>
            <a:pPr marL="1495425" marR="1356360" lvl="1" indent="-568325">
              <a:lnSpc>
                <a:spcPct val="100000"/>
              </a:lnSpc>
              <a:spcBef>
                <a:spcPts val="715"/>
              </a:spcBef>
              <a:buFont typeface="Times New Roman"/>
              <a:buChar char="–"/>
              <a:tabLst>
                <a:tab pos="1495425" algn="l"/>
                <a:tab pos="1496060" algn="l"/>
              </a:tabLst>
            </a:pPr>
            <a:r>
              <a:rPr sz="2800" spc="-5" dirty="0">
                <a:latin typeface="Arial"/>
                <a:cs typeface="Arial"/>
              </a:rPr>
              <a:t>Ambiente de </a:t>
            </a:r>
            <a:r>
              <a:rPr sz="2800" dirty="0">
                <a:latin typeface="Arial"/>
                <a:cs typeface="Arial"/>
              </a:rPr>
              <a:t>virtualização </a:t>
            </a:r>
            <a:r>
              <a:rPr sz="2800" spc="-5" dirty="0">
                <a:latin typeface="Arial"/>
                <a:cs typeface="Arial"/>
              </a:rPr>
              <a:t>mais  completo</a:t>
            </a:r>
            <a:endParaRPr sz="2800">
              <a:latin typeface="Arial"/>
              <a:cs typeface="Arial"/>
            </a:endParaRPr>
          </a:p>
          <a:p>
            <a:pPr marL="1495425" lvl="1" indent="-568325">
              <a:lnSpc>
                <a:spcPct val="100000"/>
              </a:lnSpc>
              <a:spcBef>
                <a:spcPts val="710"/>
              </a:spcBef>
              <a:buFont typeface="Times New Roman"/>
              <a:buChar char="–"/>
              <a:tabLst>
                <a:tab pos="1495425" algn="l"/>
                <a:tab pos="1496060" algn="l"/>
              </a:tabLst>
            </a:pPr>
            <a:r>
              <a:rPr sz="2800" spc="-45" dirty="0">
                <a:latin typeface="Arial"/>
                <a:cs typeface="Arial"/>
              </a:rPr>
              <a:t>VT-x </a:t>
            </a:r>
            <a:r>
              <a:rPr sz="2800" spc="-5" dirty="0">
                <a:latin typeface="Arial"/>
                <a:cs typeface="Arial"/>
              </a:rPr>
              <a:t>requer paginação</a:t>
            </a:r>
            <a:r>
              <a:rPr sz="2800" spc="7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habilitada</a:t>
            </a:r>
            <a:endParaRPr sz="2800">
              <a:latin typeface="Arial"/>
              <a:cs typeface="Arial"/>
            </a:endParaRPr>
          </a:p>
          <a:p>
            <a:pPr marL="2297430" marR="40005" lvl="2" indent="-455930">
              <a:lnSpc>
                <a:spcPct val="100000"/>
              </a:lnSpc>
              <a:spcBef>
                <a:spcPts val="600"/>
              </a:spcBef>
              <a:buFont typeface="Times New Roman"/>
              <a:buChar char="•"/>
              <a:tabLst>
                <a:tab pos="2297430" algn="l"/>
                <a:tab pos="2298065" algn="l"/>
              </a:tabLst>
            </a:pPr>
            <a:r>
              <a:rPr sz="2400" spc="-5" dirty="0">
                <a:latin typeface="Arial"/>
                <a:cs typeface="Arial"/>
              </a:rPr>
              <a:t>Impede código em modo </a:t>
            </a:r>
            <a:r>
              <a:rPr sz="2400" dirty="0">
                <a:latin typeface="Arial"/>
                <a:cs typeface="Arial"/>
              </a:rPr>
              <a:t>real </a:t>
            </a:r>
            <a:r>
              <a:rPr sz="2400" spc="-5" dirty="0">
                <a:latin typeface="Arial"/>
                <a:cs typeface="Arial"/>
              </a:rPr>
              <a:t>e software  em modo protegido não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paginado</a:t>
            </a:r>
            <a:endParaRPr sz="2400">
              <a:latin typeface="Arial"/>
              <a:cs typeface="Arial"/>
            </a:endParaRPr>
          </a:p>
          <a:p>
            <a:pPr marL="2297430" lvl="2" indent="-455930">
              <a:lnSpc>
                <a:spcPct val="100000"/>
              </a:lnSpc>
              <a:spcBef>
                <a:spcPts val="600"/>
              </a:spcBef>
              <a:buFont typeface="Times New Roman"/>
              <a:buChar char="•"/>
              <a:tabLst>
                <a:tab pos="2297430" algn="l"/>
                <a:tab pos="2298065" algn="l"/>
              </a:tabLst>
            </a:pPr>
            <a:r>
              <a:rPr sz="2400" spc="-5" dirty="0">
                <a:latin typeface="Arial"/>
                <a:cs typeface="Arial"/>
              </a:rPr>
              <a:t>Firmware </a:t>
            </a:r>
            <a:r>
              <a:rPr sz="2400" dirty="0">
                <a:latin typeface="Arial"/>
                <a:cs typeface="Arial"/>
              </a:rPr>
              <a:t>e SO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loader</a:t>
            </a:r>
            <a:endParaRPr sz="2400">
              <a:latin typeface="Arial"/>
              <a:cs typeface="Arial"/>
            </a:endParaRPr>
          </a:p>
          <a:p>
            <a:pPr marL="2297430" lvl="2" indent="-455930">
              <a:lnSpc>
                <a:spcPct val="100000"/>
              </a:lnSpc>
              <a:spcBef>
                <a:spcPts val="605"/>
              </a:spcBef>
              <a:buFont typeface="Times New Roman"/>
              <a:buChar char="•"/>
              <a:tabLst>
                <a:tab pos="2297430" algn="l"/>
                <a:tab pos="2298065" algn="l"/>
              </a:tabLst>
            </a:pPr>
            <a:r>
              <a:rPr sz="2400" spc="-5" dirty="0">
                <a:latin typeface="Arial"/>
                <a:cs typeface="Arial"/>
              </a:rPr>
              <a:t>Não complica a implementação do</a:t>
            </a:r>
            <a:r>
              <a:rPr sz="2400" spc="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VMM</a:t>
            </a:r>
            <a:endParaRPr sz="2400">
              <a:latin typeface="Arial"/>
              <a:cs typeface="Arial"/>
            </a:endParaRPr>
          </a:p>
          <a:p>
            <a:pPr marL="567690" indent="-554990">
              <a:lnSpc>
                <a:spcPct val="100000"/>
              </a:lnSpc>
              <a:spcBef>
                <a:spcPts val="484"/>
              </a:spcBef>
              <a:buFont typeface="Times New Roman"/>
              <a:buChar char="•"/>
              <a:tabLst>
                <a:tab pos="567055" algn="l"/>
                <a:tab pos="568325" algn="l"/>
              </a:tabLst>
            </a:pPr>
            <a:r>
              <a:rPr sz="3200" dirty="0">
                <a:latin typeface="Arial"/>
                <a:cs typeface="Arial"/>
              </a:rPr>
              <a:t>Overhead </a:t>
            </a:r>
            <a:r>
              <a:rPr sz="3200" spc="-5" dirty="0">
                <a:latin typeface="Arial"/>
                <a:cs typeface="Arial"/>
              </a:rPr>
              <a:t>ainda relativamente</a:t>
            </a:r>
            <a:r>
              <a:rPr sz="3200" spc="-8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alto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40738" y="256413"/>
            <a:ext cx="54622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Virtualização </a:t>
            </a:r>
            <a:r>
              <a:rPr spc="-5" dirty="0"/>
              <a:t>em </a:t>
            </a:r>
            <a:r>
              <a:rPr spc="-10" dirty="0"/>
              <a:t>Hardware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25" dirty="0"/>
              <a:t>V</a:t>
            </a:r>
            <a:r>
              <a:rPr spc="-5" dirty="0"/>
              <a:t>irtualBox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5" dirty="0"/>
              <a:t>19</a:t>
            </a:fld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IC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74623" y="1193994"/>
            <a:ext cx="7355205" cy="4943475"/>
          </a:xfrm>
          <a:prstGeom prst="rect">
            <a:avLst/>
          </a:prstGeom>
        </p:spPr>
        <p:txBody>
          <a:bodyPr vert="horz" wrap="square" lIns="0" tIns="118110" rIns="0" bIns="0" rtlCol="0">
            <a:spAutoFit/>
          </a:bodyPr>
          <a:lstStyle/>
          <a:p>
            <a:pPr marL="567690" indent="-554990">
              <a:lnSpc>
                <a:spcPct val="100000"/>
              </a:lnSpc>
              <a:spcBef>
                <a:spcPts val="930"/>
              </a:spcBef>
              <a:buFont typeface="Times New Roman"/>
              <a:buChar char="•"/>
              <a:tabLst>
                <a:tab pos="567055" algn="l"/>
                <a:tab pos="568325" algn="l"/>
              </a:tabLst>
            </a:pPr>
            <a:r>
              <a:rPr sz="3200" dirty="0">
                <a:latin typeface="Arial"/>
                <a:cs typeface="Arial"/>
              </a:rPr>
              <a:t>Nested</a:t>
            </a:r>
            <a:r>
              <a:rPr sz="3200" spc="-3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Paging</a:t>
            </a:r>
            <a:endParaRPr sz="3200">
              <a:latin typeface="Arial"/>
              <a:cs typeface="Arial"/>
            </a:endParaRPr>
          </a:p>
          <a:p>
            <a:pPr marL="1495425" marR="5080" lvl="1" indent="-568325">
              <a:lnSpc>
                <a:spcPct val="100000"/>
              </a:lnSpc>
              <a:spcBef>
                <a:spcPts val="715"/>
              </a:spcBef>
              <a:buFont typeface="Times New Roman"/>
              <a:buChar char="–"/>
              <a:tabLst>
                <a:tab pos="1495425" algn="l"/>
                <a:tab pos="1496060" algn="l"/>
              </a:tabLst>
            </a:pPr>
            <a:r>
              <a:rPr sz="2800" spc="-5" dirty="0">
                <a:latin typeface="Arial"/>
                <a:cs typeface="Arial"/>
              </a:rPr>
              <a:t>AMD → Rapid </a:t>
            </a:r>
            <a:r>
              <a:rPr sz="2800" spc="-10" dirty="0">
                <a:latin typeface="Arial"/>
                <a:cs typeface="Arial"/>
              </a:rPr>
              <a:t>Virtualization </a:t>
            </a:r>
            <a:r>
              <a:rPr sz="2800" spc="-5" dirty="0">
                <a:latin typeface="Arial"/>
                <a:cs typeface="Arial"/>
              </a:rPr>
              <a:t>Indexing  </a:t>
            </a:r>
            <a:r>
              <a:rPr sz="2800" spc="-25" dirty="0">
                <a:latin typeface="Arial"/>
                <a:cs typeface="Arial"/>
              </a:rPr>
              <a:t>RVI</a:t>
            </a:r>
            <a:endParaRPr sz="2800">
              <a:latin typeface="Arial"/>
              <a:cs typeface="Arial"/>
            </a:endParaRPr>
          </a:p>
          <a:p>
            <a:pPr marL="2297430" lvl="2" indent="-455930">
              <a:lnSpc>
                <a:spcPct val="100000"/>
              </a:lnSpc>
              <a:spcBef>
                <a:spcPts val="615"/>
              </a:spcBef>
              <a:buFont typeface="Times New Roman"/>
              <a:buChar char="•"/>
              <a:tabLst>
                <a:tab pos="2297430" algn="l"/>
                <a:tab pos="2298065" algn="l"/>
              </a:tabLst>
            </a:pPr>
            <a:r>
              <a:rPr sz="2400" spc="-5" dirty="0">
                <a:latin typeface="Arial"/>
                <a:cs typeface="Arial"/>
              </a:rPr>
              <a:t>Barcelona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(K10)</a:t>
            </a:r>
            <a:endParaRPr sz="2400">
              <a:latin typeface="Arial"/>
              <a:cs typeface="Arial"/>
            </a:endParaRPr>
          </a:p>
          <a:p>
            <a:pPr marL="1495425" lvl="1" indent="-568325">
              <a:lnSpc>
                <a:spcPct val="100000"/>
              </a:lnSpc>
              <a:spcBef>
                <a:spcPts val="695"/>
              </a:spcBef>
              <a:buFont typeface="Times New Roman"/>
              <a:buChar char="–"/>
              <a:tabLst>
                <a:tab pos="1495425" algn="l"/>
                <a:tab pos="1496060" algn="l"/>
              </a:tabLst>
            </a:pPr>
            <a:r>
              <a:rPr sz="2800" spc="-5" dirty="0">
                <a:latin typeface="Arial"/>
                <a:cs typeface="Arial"/>
              </a:rPr>
              <a:t>Intel → Extended Page </a:t>
            </a:r>
            <a:r>
              <a:rPr sz="2800" spc="-60" dirty="0">
                <a:latin typeface="Arial"/>
                <a:cs typeface="Arial"/>
              </a:rPr>
              <a:t>Tables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EPT</a:t>
            </a:r>
            <a:endParaRPr sz="2800">
              <a:latin typeface="Arial"/>
              <a:cs typeface="Arial"/>
            </a:endParaRPr>
          </a:p>
          <a:p>
            <a:pPr marL="2297430" lvl="2" indent="-455930">
              <a:lnSpc>
                <a:spcPct val="100000"/>
              </a:lnSpc>
              <a:spcBef>
                <a:spcPts val="600"/>
              </a:spcBef>
              <a:buFont typeface="Times New Roman"/>
              <a:buChar char="•"/>
              <a:tabLst>
                <a:tab pos="2297430" algn="l"/>
                <a:tab pos="2298065" algn="l"/>
              </a:tabLst>
            </a:pPr>
            <a:r>
              <a:rPr sz="2400" spc="-5" dirty="0">
                <a:latin typeface="Arial"/>
                <a:cs typeface="Arial"/>
              </a:rPr>
              <a:t>Corei7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(Nehalem)</a:t>
            </a:r>
            <a:endParaRPr sz="2400">
              <a:latin typeface="Arial"/>
              <a:cs typeface="Arial"/>
            </a:endParaRPr>
          </a:p>
          <a:p>
            <a:pPr marL="1495425" marR="697865" lvl="1" indent="-568325">
              <a:lnSpc>
                <a:spcPct val="100000"/>
              </a:lnSpc>
              <a:spcBef>
                <a:spcPts val="695"/>
              </a:spcBef>
              <a:buFont typeface="Times New Roman"/>
              <a:buChar char="–"/>
              <a:tabLst>
                <a:tab pos="1495425" algn="l"/>
                <a:tab pos="1496060" algn="l"/>
              </a:tabLst>
            </a:pPr>
            <a:r>
              <a:rPr sz="2800" spc="-20" dirty="0">
                <a:latin typeface="Arial"/>
                <a:cs typeface="Arial"/>
              </a:rPr>
              <a:t>Tradução </a:t>
            </a:r>
            <a:r>
              <a:rPr sz="2800" spc="-5" dirty="0">
                <a:latin typeface="Arial"/>
                <a:cs typeface="Arial"/>
              </a:rPr>
              <a:t>para endereços “guest  physical”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primeiro.</a:t>
            </a:r>
            <a:endParaRPr sz="2800">
              <a:latin typeface="Arial"/>
              <a:cs typeface="Arial"/>
            </a:endParaRPr>
          </a:p>
          <a:p>
            <a:pPr marL="567690" marR="842010" indent="-554990">
              <a:lnSpc>
                <a:spcPct val="100000"/>
              </a:lnSpc>
              <a:spcBef>
                <a:spcPts val="490"/>
              </a:spcBef>
              <a:buFont typeface="Times New Roman"/>
              <a:buChar char="•"/>
              <a:tabLst>
                <a:tab pos="567055" algn="l"/>
                <a:tab pos="568325" algn="l"/>
              </a:tabLst>
            </a:pPr>
            <a:r>
              <a:rPr sz="3200" spc="-5" dirty="0">
                <a:latin typeface="Arial"/>
                <a:cs typeface="Arial"/>
              </a:rPr>
              <a:t>Intel </a:t>
            </a:r>
            <a:r>
              <a:rPr sz="3200" dirty="0">
                <a:latin typeface="Arial"/>
                <a:cs typeface="Arial"/>
              </a:rPr>
              <a:t>VPIDs </a:t>
            </a:r>
            <a:r>
              <a:rPr sz="3200" spc="5" dirty="0">
                <a:latin typeface="Arial"/>
                <a:cs typeface="Arial"/>
              </a:rPr>
              <a:t>→ </a:t>
            </a:r>
            <a:r>
              <a:rPr sz="3200" spc="-5" dirty="0">
                <a:latin typeface="Arial"/>
                <a:cs typeface="Arial"/>
              </a:rPr>
              <a:t>Acelera </a:t>
            </a:r>
            <a:r>
              <a:rPr sz="3200" dirty="0">
                <a:latin typeface="Arial"/>
                <a:cs typeface="Arial"/>
              </a:rPr>
              <a:t>a troca</a:t>
            </a:r>
            <a:r>
              <a:rPr sz="3200" spc="-27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de  </a:t>
            </a:r>
            <a:r>
              <a:rPr sz="3200" dirty="0">
                <a:latin typeface="Arial"/>
                <a:cs typeface="Arial"/>
              </a:rPr>
              <a:t>contexto, </a:t>
            </a:r>
            <a:r>
              <a:rPr sz="3200" spc="-5" dirty="0">
                <a:latin typeface="Arial"/>
                <a:cs typeface="Arial"/>
              </a:rPr>
              <a:t>reduz </a:t>
            </a:r>
            <a:r>
              <a:rPr sz="3200" dirty="0">
                <a:latin typeface="Arial"/>
                <a:cs typeface="Arial"/>
              </a:rPr>
              <a:t>o </a:t>
            </a:r>
            <a:r>
              <a:rPr sz="3200" spc="-5" dirty="0">
                <a:latin typeface="Arial"/>
                <a:cs typeface="Arial"/>
              </a:rPr>
              <a:t>flush </a:t>
            </a:r>
            <a:r>
              <a:rPr sz="3200" dirty="0">
                <a:latin typeface="Arial"/>
                <a:cs typeface="Arial"/>
              </a:rPr>
              <a:t>da</a:t>
            </a:r>
            <a:r>
              <a:rPr sz="3200" spc="-16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TLB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93138" y="256413"/>
            <a:ext cx="51555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Evolução da</a:t>
            </a:r>
            <a:r>
              <a:rPr spc="-65" dirty="0"/>
              <a:t> </a:t>
            </a:r>
            <a:r>
              <a:rPr spc="-15" dirty="0"/>
              <a:t>Virtualização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74623" y="1239319"/>
            <a:ext cx="7199630" cy="1404620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567690" indent="-554990">
              <a:lnSpc>
                <a:spcPct val="100000"/>
              </a:lnSpc>
              <a:spcBef>
                <a:spcPts val="595"/>
              </a:spcBef>
              <a:buFont typeface="Times New Roman"/>
              <a:buChar char="•"/>
              <a:tabLst>
                <a:tab pos="567055" algn="l"/>
                <a:tab pos="568325" algn="l"/>
              </a:tabLst>
            </a:pPr>
            <a:r>
              <a:rPr sz="2600" dirty="0">
                <a:latin typeface="Arial"/>
                <a:cs typeface="Arial"/>
              </a:rPr>
              <a:t>1º Geração: Full</a:t>
            </a:r>
            <a:r>
              <a:rPr sz="2600" spc="-25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Virtualization</a:t>
            </a:r>
            <a:endParaRPr sz="2600">
              <a:latin typeface="Arial"/>
              <a:cs typeface="Arial"/>
            </a:endParaRPr>
          </a:p>
          <a:p>
            <a:pPr marL="567690" indent="-554990">
              <a:lnSpc>
                <a:spcPct val="100000"/>
              </a:lnSpc>
              <a:spcBef>
                <a:spcPts val="495"/>
              </a:spcBef>
              <a:buFont typeface="Times New Roman"/>
              <a:buChar char="•"/>
              <a:tabLst>
                <a:tab pos="567055" algn="l"/>
                <a:tab pos="568325" algn="l"/>
              </a:tabLst>
            </a:pPr>
            <a:r>
              <a:rPr sz="2600" dirty="0">
                <a:latin typeface="Arial"/>
                <a:cs typeface="Arial"/>
              </a:rPr>
              <a:t>2º Geração:</a:t>
            </a:r>
            <a:r>
              <a:rPr sz="2600" spc="-15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ParaVirtualization</a:t>
            </a:r>
            <a:endParaRPr sz="2600">
              <a:latin typeface="Arial"/>
              <a:cs typeface="Arial"/>
            </a:endParaRPr>
          </a:p>
          <a:p>
            <a:pPr marL="567690" indent="-554990">
              <a:lnSpc>
                <a:spcPct val="100000"/>
              </a:lnSpc>
              <a:spcBef>
                <a:spcPts val="505"/>
              </a:spcBef>
              <a:buFont typeface="Times New Roman"/>
              <a:buChar char="•"/>
              <a:tabLst>
                <a:tab pos="567055" algn="l"/>
                <a:tab pos="568325" algn="l"/>
              </a:tabLst>
            </a:pPr>
            <a:r>
              <a:rPr sz="2600" dirty="0">
                <a:latin typeface="Arial"/>
                <a:cs typeface="Arial"/>
              </a:rPr>
              <a:t>3º Geração: Hardware-Assisted</a:t>
            </a:r>
            <a:r>
              <a:rPr sz="2600" spc="-45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Virtualization</a:t>
            </a:r>
            <a:endParaRPr sz="2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64255" y="5207508"/>
            <a:ext cx="3395979" cy="358140"/>
          </a:xfrm>
          <a:custGeom>
            <a:avLst/>
            <a:gdLst/>
            <a:ahLst/>
            <a:cxnLst/>
            <a:rect l="l" t="t" r="r" b="b"/>
            <a:pathLst>
              <a:path w="3395979" h="358139">
                <a:moveTo>
                  <a:pt x="2805048" y="0"/>
                </a:moveTo>
                <a:lnTo>
                  <a:pt x="2805048" y="70231"/>
                </a:lnTo>
                <a:lnTo>
                  <a:pt x="0" y="70231"/>
                </a:lnTo>
                <a:lnTo>
                  <a:pt x="0" y="287909"/>
                </a:lnTo>
                <a:lnTo>
                  <a:pt x="2805048" y="287909"/>
                </a:lnTo>
                <a:lnTo>
                  <a:pt x="2805048" y="358140"/>
                </a:lnTo>
                <a:lnTo>
                  <a:pt x="3395979" y="179070"/>
                </a:lnTo>
                <a:lnTo>
                  <a:pt x="2805048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686939" y="5277713"/>
            <a:ext cx="252095" cy="217804"/>
          </a:xfrm>
          <a:custGeom>
            <a:avLst/>
            <a:gdLst/>
            <a:ahLst/>
            <a:cxnLst/>
            <a:rect l="l" t="t" r="r" b="b"/>
            <a:pathLst>
              <a:path w="252094" h="217804">
                <a:moveTo>
                  <a:pt x="0" y="217703"/>
                </a:moveTo>
                <a:lnTo>
                  <a:pt x="251548" y="217703"/>
                </a:lnTo>
                <a:lnTo>
                  <a:pt x="251548" y="0"/>
                </a:lnTo>
                <a:lnTo>
                  <a:pt x="0" y="0"/>
                </a:lnTo>
                <a:lnTo>
                  <a:pt x="0" y="217703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435351" y="5277713"/>
            <a:ext cx="126364" cy="217804"/>
          </a:xfrm>
          <a:custGeom>
            <a:avLst/>
            <a:gdLst/>
            <a:ahLst/>
            <a:cxnLst/>
            <a:rect l="l" t="t" r="r" b="b"/>
            <a:pathLst>
              <a:path w="126364" h="217804">
                <a:moveTo>
                  <a:pt x="0" y="217703"/>
                </a:moveTo>
                <a:lnTo>
                  <a:pt x="125776" y="217703"/>
                </a:lnTo>
                <a:lnTo>
                  <a:pt x="125776" y="0"/>
                </a:lnTo>
                <a:lnTo>
                  <a:pt x="0" y="0"/>
                </a:lnTo>
                <a:lnTo>
                  <a:pt x="0" y="217703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335526" y="5242305"/>
            <a:ext cx="4953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35" dirty="0">
                <a:latin typeface="Arial"/>
                <a:cs typeface="Arial"/>
              </a:rPr>
              <a:t>T</a:t>
            </a:r>
            <a:r>
              <a:rPr sz="1600" b="1" spc="-5" dirty="0">
                <a:latin typeface="Arial"/>
                <a:cs typeface="Arial"/>
              </a:rPr>
              <a:t>ime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918972" y="3668267"/>
            <a:ext cx="1443355" cy="356870"/>
          </a:xfrm>
          <a:custGeom>
            <a:avLst/>
            <a:gdLst/>
            <a:ahLst/>
            <a:cxnLst/>
            <a:rect l="l" t="t" r="r" b="b"/>
            <a:pathLst>
              <a:path w="1443355" h="356870">
                <a:moveTo>
                  <a:pt x="0" y="356616"/>
                </a:moveTo>
                <a:lnTo>
                  <a:pt x="1443228" y="356616"/>
                </a:lnTo>
                <a:lnTo>
                  <a:pt x="1443228" y="0"/>
                </a:lnTo>
                <a:lnTo>
                  <a:pt x="0" y="0"/>
                </a:lnTo>
                <a:lnTo>
                  <a:pt x="0" y="356616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82802" y="3733927"/>
            <a:ext cx="15176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0" dirty="0">
                <a:latin typeface="Arial"/>
                <a:cs typeface="Arial"/>
              </a:rPr>
              <a:t>Dynamic</a:t>
            </a:r>
            <a:r>
              <a:rPr sz="1200" b="1" spc="5" dirty="0">
                <a:latin typeface="Arial"/>
                <a:cs typeface="Arial"/>
              </a:rPr>
              <a:t> </a:t>
            </a:r>
            <a:r>
              <a:rPr sz="1200" b="1" spc="-10" dirty="0">
                <a:latin typeface="Arial"/>
                <a:cs typeface="Arial"/>
              </a:rPr>
              <a:t>Translation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20496" y="3212592"/>
            <a:ext cx="551815" cy="408940"/>
          </a:xfrm>
          <a:prstGeom prst="rect">
            <a:avLst/>
          </a:prstGeom>
          <a:solidFill>
            <a:srgbClr val="EAEAEA"/>
          </a:solidFill>
        </p:spPr>
        <p:txBody>
          <a:bodyPr vert="horz" wrap="square" lIns="0" tIns="73025" rIns="0" bIns="0" rtlCol="0">
            <a:spAutoFit/>
          </a:bodyPr>
          <a:lstStyle/>
          <a:p>
            <a:pPr marL="20320" marR="14604" indent="57785">
              <a:lnSpc>
                <a:spcPts val="1140"/>
              </a:lnSpc>
              <a:spcBef>
                <a:spcPts val="575"/>
              </a:spcBef>
            </a:pPr>
            <a:r>
              <a:rPr sz="1000" b="1" spc="-5" dirty="0">
                <a:latin typeface="Arial"/>
                <a:cs typeface="Arial"/>
              </a:rPr>
              <a:t>Virtual  </a:t>
            </a:r>
            <a:r>
              <a:rPr sz="1000" b="1" spc="15" dirty="0">
                <a:latin typeface="Arial"/>
                <a:cs typeface="Arial"/>
              </a:rPr>
              <a:t>M</a:t>
            </a:r>
            <a:r>
              <a:rPr sz="1000" b="1" spc="-5" dirty="0">
                <a:latin typeface="Arial"/>
                <a:cs typeface="Arial"/>
              </a:rPr>
              <a:t>a</a:t>
            </a:r>
            <a:r>
              <a:rPr sz="1000" b="1" spc="-10" dirty="0">
                <a:latin typeface="Arial"/>
                <a:cs typeface="Arial"/>
              </a:rPr>
              <a:t>c</a:t>
            </a:r>
            <a:r>
              <a:rPr sz="1000" b="1" spc="-5" dirty="0">
                <a:latin typeface="Arial"/>
                <a:cs typeface="Arial"/>
              </a:rPr>
              <a:t>hine</a:t>
            </a:r>
            <a:endParaRPr sz="10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920496" y="4514088"/>
            <a:ext cx="1440180" cy="607060"/>
          </a:xfrm>
          <a:custGeom>
            <a:avLst/>
            <a:gdLst/>
            <a:ahLst/>
            <a:cxnLst/>
            <a:rect l="l" t="t" r="r" b="b"/>
            <a:pathLst>
              <a:path w="1440180" h="607060">
                <a:moveTo>
                  <a:pt x="0" y="606551"/>
                </a:moveTo>
                <a:lnTo>
                  <a:pt x="1440180" y="606551"/>
                </a:lnTo>
                <a:lnTo>
                  <a:pt x="1440180" y="0"/>
                </a:lnTo>
                <a:lnTo>
                  <a:pt x="0" y="0"/>
                </a:lnTo>
                <a:lnTo>
                  <a:pt x="0" y="606551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920496" y="4875403"/>
            <a:ext cx="14401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1475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Arial"/>
                <a:cs typeface="Arial"/>
              </a:rPr>
              <a:t>Hardware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943355" y="4678679"/>
            <a:ext cx="409956" cy="89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365503" y="4619244"/>
            <a:ext cx="227075" cy="2057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629155" y="4619244"/>
            <a:ext cx="236219" cy="2042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903476" y="4629911"/>
            <a:ext cx="263651" cy="18288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20496" y="4091940"/>
            <a:ext cx="1443355" cy="355600"/>
          </a:xfrm>
          <a:custGeom>
            <a:avLst/>
            <a:gdLst/>
            <a:ahLst/>
            <a:cxnLst/>
            <a:rect l="l" t="t" r="r" b="b"/>
            <a:pathLst>
              <a:path w="1443355" h="355600">
                <a:moveTo>
                  <a:pt x="0" y="355092"/>
                </a:moveTo>
                <a:lnTo>
                  <a:pt x="1443228" y="355092"/>
                </a:lnTo>
                <a:lnTo>
                  <a:pt x="1443228" y="0"/>
                </a:lnTo>
                <a:lnTo>
                  <a:pt x="0" y="0"/>
                </a:lnTo>
                <a:lnTo>
                  <a:pt x="0" y="355092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873658" y="4168521"/>
            <a:ext cx="15392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Operating</a:t>
            </a:r>
            <a:r>
              <a:rPr sz="1400" b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</a:rPr>
              <a:t>System</a:t>
            </a:r>
            <a:endParaRPr sz="14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810511" y="3212592"/>
            <a:ext cx="553720" cy="408940"/>
          </a:xfrm>
          <a:prstGeom prst="rect">
            <a:avLst/>
          </a:prstGeom>
          <a:solidFill>
            <a:srgbClr val="EAEAEA"/>
          </a:solidFill>
        </p:spPr>
        <p:txBody>
          <a:bodyPr vert="horz" wrap="square" lIns="0" tIns="73025" rIns="0" bIns="0" rtlCol="0">
            <a:spAutoFit/>
          </a:bodyPr>
          <a:lstStyle/>
          <a:p>
            <a:pPr marL="20955" marR="15240" indent="57785">
              <a:lnSpc>
                <a:spcPts val="1140"/>
              </a:lnSpc>
              <a:spcBef>
                <a:spcPts val="575"/>
              </a:spcBef>
            </a:pPr>
            <a:r>
              <a:rPr sz="1000" b="1" spc="-5" dirty="0">
                <a:latin typeface="Arial"/>
                <a:cs typeface="Arial"/>
              </a:rPr>
              <a:t>Virtual  </a:t>
            </a:r>
            <a:r>
              <a:rPr sz="1000" b="1" spc="15" dirty="0">
                <a:latin typeface="Arial"/>
                <a:cs typeface="Arial"/>
              </a:rPr>
              <a:t>M</a:t>
            </a:r>
            <a:r>
              <a:rPr sz="1000" b="1" spc="-5" dirty="0">
                <a:latin typeface="Arial"/>
                <a:cs typeface="Arial"/>
              </a:rPr>
              <a:t>a</a:t>
            </a:r>
            <a:r>
              <a:rPr sz="1000" b="1" spc="-10" dirty="0">
                <a:latin typeface="Arial"/>
                <a:cs typeface="Arial"/>
              </a:rPr>
              <a:t>c</a:t>
            </a:r>
            <a:r>
              <a:rPr sz="1000" b="1" spc="-5" dirty="0">
                <a:latin typeface="Arial"/>
                <a:cs typeface="Arial"/>
              </a:rPr>
              <a:t>hine</a:t>
            </a:r>
            <a:endParaRPr sz="10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473835" y="3150870"/>
            <a:ext cx="330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Arial"/>
                <a:cs typeface="Arial"/>
              </a:rPr>
              <a:t>…</a:t>
            </a:r>
            <a:endParaRPr sz="24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767328" y="3980688"/>
            <a:ext cx="1440180" cy="533400"/>
          </a:xfrm>
          <a:prstGeom prst="rect">
            <a:avLst/>
          </a:prstGeom>
          <a:solidFill>
            <a:srgbClr val="FFFF99"/>
          </a:solidFill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1000">
              <a:latin typeface="Times New Roman"/>
              <a:cs typeface="Times New Roman"/>
            </a:endParaRPr>
          </a:p>
          <a:p>
            <a:pPr marL="325120">
              <a:lnSpc>
                <a:spcPct val="100000"/>
              </a:lnSpc>
            </a:pPr>
            <a:r>
              <a:rPr sz="1200" b="1" spc="-10" dirty="0">
                <a:latin typeface="Arial"/>
                <a:cs typeface="Arial"/>
              </a:rPr>
              <a:t>Hypervisor</a:t>
            </a:r>
            <a:endParaRPr sz="12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767328" y="4514088"/>
            <a:ext cx="1440180" cy="607060"/>
          </a:xfrm>
          <a:custGeom>
            <a:avLst/>
            <a:gdLst/>
            <a:ahLst/>
            <a:cxnLst/>
            <a:rect l="l" t="t" r="r" b="b"/>
            <a:pathLst>
              <a:path w="1440179" h="607060">
                <a:moveTo>
                  <a:pt x="0" y="606551"/>
                </a:moveTo>
                <a:lnTo>
                  <a:pt x="1440179" y="606551"/>
                </a:lnTo>
                <a:lnTo>
                  <a:pt x="1440179" y="0"/>
                </a:lnTo>
                <a:lnTo>
                  <a:pt x="0" y="0"/>
                </a:lnTo>
                <a:lnTo>
                  <a:pt x="0" y="606551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3767328" y="4875403"/>
            <a:ext cx="14401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1475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Arial"/>
                <a:cs typeface="Arial"/>
              </a:rPr>
              <a:t>Hardware</a:t>
            </a:r>
            <a:endParaRPr sz="12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788664" y="4678679"/>
            <a:ext cx="409956" cy="89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212335" y="4619244"/>
            <a:ext cx="227075" cy="2057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474464" y="4619244"/>
            <a:ext cx="237743" cy="2042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750308" y="4629911"/>
            <a:ext cx="263651" cy="18288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4779264" y="3579876"/>
            <a:ext cx="428625" cy="248920"/>
          </a:xfrm>
          <a:prstGeom prst="rect">
            <a:avLst/>
          </a:prstGeom>
          <a:solidFill>
            <a:srgbClr val="EAEAEA"/>
          </a:solidFill>
        </p:spPr>
        <p:txBody>
          <a:bodyPr vert="horz" wrap="square" lIns="0" tIns="36195" rIns="0" bIns="0" rtlCol="0">
            <a:spAutoFit/>
          </a:bodyPr>
          <a:lstStyle/>
          <a:p>
            <a:pPr marL="117475">
              <a:lnSpc>
                <a:spcPct val="100000"/>
              </a:lnSpc>
              <a:spcBef>
                <a:spcPts val="285"/>
              </a:spcBef>
            </a:pPr>
            <a:r>
              <a:rPr sz="1000" b="1" spc="-10" dirty="0">
                <a:latin typeface="Arial"/>
                <a:cs typeface="Arial"/>
              </a:rPr>
              <a:t>VM</a:t>
            </a:r>
            <a:endParaRPr sz="100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4779264" y="3828288"/>
            <a:ext cx="429895" cy="106680"/>
          </a:xfrm>
          <a:custGeom>
            <a:avLst/>
            <a:gdLst/>
            <a:ahLst/>
            <a:cxnLst/>
            <a:rect l="l" t="t" r="r" b="b"/>
            <a:pathLst>
              <a:path w="429895" h="106679">
                <a:moveTo>
                  <a:pt x="0" y="106680"/>
                </a:moveTo>
                <a:lnTo>
                  <a:pt x="429767" y="106680"/>
                </a:lnTo>
                <a:lnTo>
                  <a:pt x="429767" y="0"/>
                </a:lnTo>
                <a:lnTo>
                  <a:pt x="0" y="0"/>
                </a:lnTo>
                <a:lnTo>
                  <a:pt x="0" y="10668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3767328" y="3579876"/>
            <a:ext cx="426720" cy="248920"/>
          </a:xfrm>
          <a:prstGeom prst="rect">
            <a:avLst/>
          </a:prstGeom>
          <a:solidFill>
            <a:srgbClr val="EAEAEA"/>
          </a:solidFill>
        </p:spPr>
        <p:txBody>
          <a:bodyPr vert="horz" wrap="square" lIns="0" tIns="36195" rIns="0" bIns="0" rtlCol="0">
            <a:spAutoFit/>
          </a:bodyPr>
          <a:lstStyle/>
          <a:p>
            <a:pPr marL="114935">
              <a:lnSpc>
                <a:spcPct val="100000"/>
              </a:lnSpc>
              <a:spcBef>
                <a:spcPts val="285"/>
              </a:spcBef>
            </a:pPr>
            <a:r>
              <a:rPr sz="1000" b="1" spc="-10" dirty="0">
                <a:latin typeface="Arial"/>
                <a:cs typeface="Arial"/>
              </a:rPr>
              <a:t>VM</a:t>
            </a:r>
            <a:endParaRPr sz="100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3765803" y="3828288"/>
            <a:ext cx="428625" cy="106680"/>
          </a:xfrm>
          <a:custGeom>
            <a:avLst/>
            <a:gdLst/>
            <a:ahLst/>
            <a:cxnLst/>
            <a:rect l="l" t="t" r="r" b="b"/>
            <a:pathLst>
              <a:path w="428625" h="106679">
                <a:moveTo>
                  <a:pt x="0" y="106680"/>
                </a:moveTo>
                <a:lnTo>
                  <a:pt x="428244" y="106680"/>
                </a:lnTo>
                <a:lnTo>
                  <a:pt x="428244" y="0"/>
                </a:lnTo>
                <a:lnTo>
                  <a:pt x="0" y="0"/>
                </a:lnTo>
                <a:lnTo>
                  <a:pt x="0" y="10668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519671" y="4427220"/>
            <a:ext cx="1442085" cy="26034"/>
          </a:xfrm>
          <a:custGeom>
            <a:avLst/>
            <a:gdLst/>
            <a:ahLst/>
            <a:cxnLst/>
            <a:rect l="l" t="t" r="r" b="b"/>
            <a:pathLst>
              <a:path w="1442084" h="26035">
                <a:moveTo>
                  <a:pt x="0" y="25907"/>
                </a:moveTo>
                <a:lnTo>
                  <a:pt x="1441703" y="25907"/>
                </a:lnTo>
                <a:lnTo>
                  <a:pt x="1441703" y="0"/>
                </a:lnTo>
                <a:lnTo>
                  <a:pt x="0" y="0"/>
                </a:lnTo>
                <a:lnTo>
                  <a:pt x="0" y="25907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519671" y="4561332"/>
            <a:ext cx="1442085" cy="561340"/>
          </a:xfrm>
          <a:custGeom>
            <a:avLst/>
            <a:gdLst/>
            <a:ahLst/>
            <a:cxnLst/>
            <a:rect l="l" t="t" r="r" b="b"/>
            <a:pathLst>
              <a:path w="1442084" h="561339">
                <a:moveTo>
                  <a:pt x="0" y="560832"/>
                </a:moveTo>
                <a:lnTo>
                  <a:pt x="1441703" y="560832"/>
                </a:lnTo>
                <a:lnTo>
                  <a:pt x="1441703" y="0"/>
                </a:lnTo>
                <a:lnTo>
                  <a:pt x="0" y="0"/>
                </a:lnTo>
                <a:lnTo>
                  <a:pt x="0" y="560832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6519671" y="4876927"/>
            <a:ext cx="14420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338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Arial"/>
                <a:cs typeface="Arial"/>
              </a:rPr>
              <a:t>Hardware</a:t>
            </a:r>
            <a:endParaRPr sz="1200">
              <a:latin typeface="Arial"/>
              <a:cs typeface="Aria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6542531" y="4678679"/>
            <a:ext cx="411479" cy="914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964680" y="4619244"/>
            <a:ext cx="228600" cy="20726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228331" y="4619244"/>
            <a:ext cx="237744" cy="2057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502652" y="4629911"/>
            <a:ext cx="265175" cy="18440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530340" y="4453128"/>
            <a:ext cx="1423670" cy="108585"/>
          </a:xfrm>
          <a:custGeom>
            <a:avLst/>
            <a:gdLst/>
            <a:ahLst/>
            <a:cxnLst/>
            <a:rect l="l" t="t" r="r" b="b"/>
            <a:pathLst>
              <a:path w="1423670" h="108585">
                <a:moveTo>
                  <a:pt x="0" y="108204"/>
                </a:moveTo>
                <a:lnTo>
                  <a:pt x="1423416" y="108204"/>
                </a:lnTo>
                <a:lnTo>
                  <a:pt x="1423416" y="0"/>
                </a:lnTo>
                <a:lnTo>
                  <a:pt x="0" y="0"/>
                </a:lnTo>
                <a:lnTo>
                  <a:pt x="0" y="108204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6516623" y="3733800"/>
            <a:ext cx="554990" cy="410209"/>
          </a:xfrm>
          <a:prstGeom prst="rect">
            <a:avLst/>
          </a:prstGeom>
          <a:solidFill>
            <a:srgbClr val="EAEAEA"/>
          </a:solidFill>
        </p:spPr>
        <p:txBody>
          <a:bodyPr vert="horz" wrap="square" lIns="0" tIns="73660" rIns="0" bIns="0" rtlCol="0">
            <a:spAutoFit/>
          </a:bodyPr>
          <a:lstStyle/>
          <a:p>
            <a:pPr marL="24130" marR="13970" indent="57785">
              <a:lnSpc>
                <a:spcPts val="1140"/>
              </a:lnSpc>
              <a:spcBef>
                <a:spcPts val="580"/>
              </a:spcBef>
            </a:pPr>
            <a:r>
              <a:rPr sz="1000" b="1" spc="-5" dirty="0">
                <a:latin typeface="Arial"/>
                <a:cs typeface="Arial"/>
              </a:rPr>
              <a:t>Virtual  </a:t>
            </a:r>
            <a:r>
              <a:rPr sz="1000" b="1" spc="15" dirty="0">
                <a:latin typeface="Arial"/>
                <a:cs typeface="Arial"/>
              </a:rPr>
              <a:t>M</a:t>
            </a:r>
            <a:r>
              <a:rPr sz="1000" b="1" spc="-5" dirty="0">
                <a:latin typeface="Arial"/>
                <a:cs typeface="Arial"/>
              </a:rPr>
              <a:t>a</a:t>
            </a:r>
            <a:r>
              <a:rPr sz="1000" b="1" spc="-10" dirty="0">
                <a:latin typeface="Arial"/>
                <a:cs typeface="Arial"/>
              </a:rPr>
              <a:t>c</a:t>
            </a:r>
            <a:r>
              <a:rPr sz="1000" b="1" spc="-5" dirty="0">
                <a:latin typeface="Arial"/>
                <a:cs typeface="Arial"/>
              </a:rPr>
              <a:t>hine</a:t>
            </a:r>
            <a:endParaRPr sz="10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7406640" y="3733800"/>
            <a:ext cx="554990" cy="410209"/>
          </a:xfrm>
          <a:prstGeom prst="rect">
            <a:avLst/>
          </a:prstGeom>
          <a:solidFill>
            <a:srgbClr val="EAEAEA"/>
          </a:solidFill>
        </p:spPr>
        <p:txBody>
          <a:bodyPr vert="horz" wrap="square" lIns="0" tIns="73660" rIns="0" bIns="0" rtlCol="0">
            <a:spAutoFit/>
          </a:bodyPr>
          <a:lstStyle/>
          <a:p>
            <a:pPr marL="24765" marR="13335" indent="57785">
              <a:lnSpc>
                <a:spcPts val="1140"/>
              </a:lnSpc>
              <a:spcBef>
                <a:spcPts val="580"/>
              </a:spcBef>
            </a:pPr>
            <a:r>
              <a:rPr sz="1000" b="1" spc="-5" dirty="0">
                <a:latin typeface="Arial"/>
                <a:cs typeface="Arial"/>
              </a:rPr>
              <a:t>Virtual  </a:t>
            </a:r>
            <a:r>
              <a:rPr sz="1000" b="1" spc="15" dirty="0">
                <a:latin typeface="Arial"/>
                <a:cs typeface="Arial"/>
              </a:rPr>
              <a:t>M</a:t>
            </a:r>
            <a:r>
              <a:rPr sz="1000" b="1" spc="-5" dirty="0">
                <a:latin typeface="Arial"/>
                <a:cs typeface="Arial"/>
              </a:rPr>
              <a:t>a</a:t>
            </a:r>
            <a:r>
              <a:rPr sz="1000" b="1" spc="-10" dirty="0">
                <a:latin typeface="Arial"/>
                <a:cs typeface="Arial"/>
              </a:rPr>
              <a:t>c</a:t>
            </a:r>
            <a:r>
              <a:rPr sz="1000" b="1" spc="-5" dirty="0">
                <a:latin typeface="Arial"/>
                <a:cs typeface="Arial"/>
              </a:rPr>
              <a:t>hine</a:t>
            </a:r>
            <a:endParaRPr sz="10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7072121" y="3673220"/>
            <a:ext cx="330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Arial"/>
                <a:cs typeface="Arial"/>
              </a:rPr>
              <a:t>…</a:t>
            </a:r>
            <a:endParaRPr sz="2400">
              <a:latin typeface="Arial"/>
              <a:cs typeface="Arial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7318247" y="5460491"/>
            <a:ext cx="216535" cy="165100"/>
          </a:xfrm>
          <a:custGeom>
            <a:avLst/>
            <a:gdLst/>
            <a:ahLst/>
            <a:cxnLst/>
            <a:rect l="l" t="t" r="r" b="b"/>
            <a:pathLst>
              <a:path w="216534" h="165100">
                <a:moveTo>
                  <a:pt x="0" y="164591"/>
                </a:moveTo>
                <a:lnTo>
                  <a:pt x="216407" y="164591"/>
                </a:lnTo>
                <a:lnTo>
                  <a:pt x="216407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7531989" y="5452059"/>
            <a:ext cx="11938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latin typeface="Arial"/>
                <a:cs typeface="Arial"/>
              </a:rPr>
              <a:t>Virtualization</a:t>
            </a:r>
            <a:r>
              <a:rPr sz="1000" b="1" spc="-35" dirty="0">
                <a:latin typeface="Arial"/>
                <a:cs typeface="Arial"/>
              </a:rPr>
              <a:t> </a:t>
            </a:r>
            <a:r>
              <a:rPr sz="1000" b="1" spc="-5" dirty="0">
                <a:latin typeface="Arial"/>
                <a:cs typeface="Arial"/>
              </a:rPr>
              <a:t>Logic</a:t>
            </a:r>
            <a:endParaRPr sz="1000">
              <a:latin typeface="Arial"/>
              <a:cs typeface="Arial"/>
            </a:endParaRPr>
          </a:p>
        </p:txBody>
      </p:sp>
      <p:sp>
        <p:nvSpPr>
          <p:cNvPr id="47" name="object 4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25" dirty="0"/>
              <a:t>V</a:t>
            </a:r>
            <a:r>
              <a:rPr spc="-5" dirty="0"/>
              <a:t>irtualBox</a:t>
            </a:r>
          </a:p>
        </p:txBody>
      </p:sp>
      <p:sp>
        <p:nvSpPr>
          <p:cNvPr id="48" name="object 4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5" dirty="0"/>
              <a:t>2</a:t>
            </a:fld>
            <a:endParaRPr spc="-5" dirty="0"/>
          </a:p>
        </p:txBody>
      </p:sp>
      <p:sp>
        <p:nvSpPr>
          <p:cNvPr id="49" name="object 4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IC</a:t>
            </a:r>
          </a:p>
        </p:txBody>
      </p:sp>
      <p:sp>
        <p:nvSpPr>
          <p:cNvPr id="45" name="object 45"/>
          <p:cNvSpPr txBox="1"/>
          <p:nvPr/>
        </p:nvSpPr>
        <p:spPr>
          <a:xfrm>
            <a:off x="6516623" y="4163567"/>
            <a:ext cx="1445260" cy="213360"/>
          </a:xfrm>
          <a:prstGeom prst="rect">
            <a:avLst/>
          </a:prstGeom>
          <a:solidFill>
            <a:srgbClr val="FFFF99"/>
          </a:solidFill>
        </p:spPr>
        <p:txBody>
          <a:bodyPr vert="horz" wrap="square" lIns="0" tIns="6985" rIns="0" bIns="0" rtlCol="0">
            <a:spAutoFit/>
          </a:bodyPr>
          <a:lstStyle/>
          <a:p>
            <a:pPr marL="327660">
              <a:lnSpc>
                <a:spcPct val="100000"/>
              </a:lnSpc>
              <a:spcBef>
                <a:spcPts val="55"/>
              </a:spcBef>
            </a:pPr>
            <a:r>
              <a:rPr sz="1200" b="1" spc="-10" dirty="0">
                <a:latin typeface="Arial"/>
                <a:cs typeface="Arial"/>
              </a:rPr>
              <a:t>Hypervisor</a:t>
            </a:r>
            <a:endParaRPr sz="12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4307840" y="3431794"/>
            <a:ext cx="330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Arial"/>
                <a:cs typeface="Arial"/>
              </a:rPr>
              <a:t>…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41322" y="256413"/>
            <a:ext cx="52609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Memory</a:t>
            </a:r>
            <a:r>
              <a:rPr spc="-85" dirty="0"/>
              <a:t> </a:t>
            </a:r>
            <a:r>
              <a:rPr spc="-5" dirty="0"/>
              <a:t>Overcommitment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25" dirty="0"/>
              <a:t>V</a:t>
            </a:r>
            <a:r>
              <a:rPr spc="-5" dirty="0"/>
              <a:t>irtualBox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5" dirty="0"/>
              <a:t>20</a:t>
            </a:fld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IC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74623" y="1636013"/>
            <a:ext cx="6704330" cy="37763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67690" indent="-554990">
              <a:lnSpc>
                <a:spcPct val="100000"/>
              </a:lnSpc>
              <a:spcBef>
                <a:spcPts val="105"/>
              </a:spcBef>
              <a:buFont typeface="Times New Roman"/>
              <a:buChar char="•"/>
              <a:tabLst>
                <a:tab pos="567055" algn="l"/>
                <a:tab pos="568325" algn="l"/>
              </a:tabLst>
            </a:pPr>
            <a:r>
              <a:rPr sz="3200" spc="-5" dirty="0">
                <a:latin typeface="Arial"/>
                <a:cs typeface="Arial"/>
              </a:rPr>
              <a:t>Muitas VM's </a:t>
            </a:r>
            <a:r>
              <a:rPr sz="3200" dirty="0">
                <a:latin typeface="Arial"/>
                <a:cs typeface="Arial"/>
              </a:rPr>
              <a:t>→ </a:t>
            </a:r>
            <a:r>
              <a:rPr sz="3200" spc="-5" dirty="0">
                <a:latin typeface="Arial"/>
                <a:cs typeface="Arial"/>
              </a:rPr>
              <a:t>Menos</a:t>
            </a:r>
            <a:r>
              <a:rPr sz="3200" spc="-30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memória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Times New Roman"/>
              <a:buChar char="•"/>
            </a:pPr>
            <a:endParaRPr sz="3750">
              <a:latin typeface="Times New Roman"/>
              <a:cs typeface="Times New Roman"/>
            </a:endParaRPr>
          </a:p>
          <a:p>
            <a:pPr marL="567690" indent="-554990">
              <a:lnSpc>
                <a:spcPct val="100000"/>
              </a:lnSpc>
              <a:buFont typeface="Times New Roman"/>
              <a:buChar char="•"/>
              <a:tabLst>
                <a:tab pos="567055" algn="l"/>
                <a:tab pos="568325" algn="l"/>
              </a:tabLst>
            </a:pPr>
            <a:r>
              <a:rPr sz="3200" spc="-5" dirty="0">
                <a:latin typeface="Arial"/>
                <a:cs typeface="Arial"/>
              </a:rPr>
              <a:t>Permitir </a:t>
            </a:r>
            <a:r>
              <a:rPr sz="3200" dirty="0">
                <a:latin typeface="Arial"/>
                <a:cs typeface="Arial"/>
              </a:rPr>
              <a:t>a execução de </a:t>
            </a:r>
            <a:r>
              <a:rPr sz="3200" spc="-5" dirty="0">
                <a:latin typeface="Arial"/>
                <a:cs typeface="Arial"/>
              </a:rPr>
              <a:t>mais</a:t>
            </a:r>
            <a:r>
              <a:rPr sz="3200" spc="-11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VM's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Times New Roman"/>
              <a:buChar char="•"/>
            </a:pPr>
            <a:endParaRPr sz="3750">
              <a:latin typeface="Times New Roman"/>
              <a:cs typeface="Times New Roman"/>
            </a:endParaRPr>
          </a:p>
          <a:p>
            <a:pPr marL="567690" indent="-554990">
              <a:lnSpc>
                <a:spcPct val="100000"/>
              </a:lnSpc>
              <a:buFont typeface="Times New Roman"/>
              <a:buChar char="•"/>
              <a:tabLst>
                <a:tab pos="567055" algn="l"/>
                <a:tab pos="568325" algn="l"/>
              </a:tabLst>
            </a:pPr>
            <a:r>
              <a:rPr sz="3200" dirty="0">
                <a:latin typeface="Arial"/>
                <a:cs typeface="Arial"/>
              </a:rPr>
              <a:t>2 técnicas</a:t>
            </a:r>
            <a:r>
              <a:rPr sz="3200" spc="-4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implementadas:</a:t>
            </a:r>
            <a:endParaRPr sz="3200">
              <a:latin typeface="Arial"/>
              <a:cs typeface="Arial"/>
            </a:endParaRPr>
          </a:p>
          <a:p>
            <a:pPr marL="1495425" lvl="1" indent="-568325">
              <a:lnSpc>
                <a:spcPct val="100000"/>
              </a:lnSpc>
              <a:spcBef>
                <a:spcPts val="1914"/>
              </a:spcBef>
              <a:buFont typeface="Times New Roman"/>
              <a:buChar char="–"/>
              <a:tabLst>
                <a:tab pos="1495425" algn="l"/>
                <a:tab pos="1496060" algn="l"/>
              </a:tabLst>
            </a:pPr>
            <a:r>
              <a:rPr sz="2800" spc="-5" dirty="0">
                <a:latin typeface="Arial"/>
                <a:cs typeface="Arial"/>
              </a:rPr>
              <a:t>Memory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balloning</a:t>
            </a:r>
            <a:endParaRPr sz="2800">
              <a:latin typeface="Arial"/>
              <a:cs typeface="Arial"/>
            </a:endParaRPr>
          </a:p>
          <a:p>
            <a:pPr marL="1495425" lvl="1" indent="-568325">
              <a:lnSpc>
                <a:spcPct val="100000"/>
              </a:lnSpc>
              <a:spcBef>
                <a:spcPts val="695"/>
              </a:spcBef>
              <a:buFont typeface="Times New Roman"/>
              <a:buChar char="–"/>
              <a:tabLst>
                <a:tab pos="1495425" algn="l"/>
                <a:tab pos="1496060" algn="l"/>
              </a:tabLst>
            </a:pPr>
            <a:r>
              <a:rPr sz="2800" spc="-5" dirty="0">
                <a:latin typeface="Arial"/>
                <a:cs typeface="Arial"/>
              </a:rPr>
              <a:t>Page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Fusion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09214" y="256413"/>
            <a:ext cx="39249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Memory</a:t>
            </a:r>
            <a:r>
              <a:rPr spc="-90" dirty="0"/>
              <a:t> </a:t>
            </a:r>
            <a:r>
              <a:rPr dirty="0"/>
              <a:t>Ballooning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25" dirty="0"/>
              <a:t>V</a:t>
            </a:r>
            <a:r>
              <a:rPr spc="-5" dirty="0"/>
              <a:t>irtualBox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5" dirty="0"/>
              <a:t>21</a:t>
            </a:fld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IC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74623" y="1298524"/>
            <a:ext cx="7188834" cy="41192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67690" marR="5080" indent="-554990">
              <a:lnSpc>
                <a:spcPct val="100000"/>
              </a:lnSpc>
              <a:spcBef>
                <a:spcPts val="105"/>
              </a:spcBef>
              <a:buFont typeface="Times New Roman"/>
              <a:buChar char="•"/>
              <a:tabLst>
                <a:tab pos="567055" algn="l"/>
                <a:tab pos="568325" algn="l"/>
              </a:tabLst>
            </a:pPr>
            <a:r>
              <a:rPr sz="3200" spc="-5" dirty="0">
                <a:latin typeface="Arial"/>
                <a:cs typeface="Arial"/>
              </a:rPr>
              <a:t>Mudança </a:t>
            </a:r>
            <a:r>
              <a:rPr sz="3200" dirty="0">
                <a:latin typeface="Arial"/>
                <a:cs typeface="Arial"/>
              </a:rPr>
              <a:t>da </a:t>
            </a:r>
            <a:r>
              <a:rPr sz="3200" spc="-5" dirty="0">
                <a:latin typeface="Arial"/>
                <a:cs typeface="Arial"/>
              </a:rPr>
              <a:t>quantidade </a:t>
            </a:r>
            <a:r>
              <a:rPr sz="3200" dirty="0">
                <a:latin typeface="Arial"/>
                <a:cs typeface="Arial"/>
              </a:rPr>
              <a:t>de</a:t>
            </a:r>
            <a:r>
              <a:rPr sz="3200" spc="-9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memória  </a:t>
            </a:r>
            <a:r>
              <a:rPr sz="3200" dirty="0">
                <a:latin typeface="Arial"/>
                <a:cs typeface="Arial"/>
              </a:rPr>
              <a:t>reservada </a:t>
            </a:r>
            <a:r>
              <a:rPr sz="3200" spc="-5" dirty="0">
                <a:latin typeface="Arial"/>
                <a:cs typeface="Arial"/>
              </a:rPr>
              <a:t>para </a:t>
            </a:r>
            <a:r>
              <a:rPr sz="3200" dirty="0">
                <a:latin typeface="Arial"/>
                <a:cs typeface="Arial"/>
              </a:rPr>
              <a:t>o</a:t>
            </a:r>
            <a:r>
              <a:rPr sz="3200" spc="-8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guest</a:t>
            </a:r>
            <a:endParaRPr sz="3200">
              <a:latin typeface="Arial"/>
              <a:cs typeface="Arial"/>
            </a:endParaRPr>
          </a:p>
          <a:p>
            <a:pPr marL="567690" marR="1040765" indent="-554990">
              <a:lnSpc>
                <a:spcPct val="100000"/>
              </a:lnSpc>
              <a:spcBef>
                <a:spcPts val="505"/>
              </a:spcBef>
              <a:buFont typeface="Times New Roman"/>
              <a:buChar char="•"/>
              <a:tabLst>
                <a:tab pos="567055" algn="l"/>
                <a:tab pos="568325" algn="l"/>
              </a:tabLst>
            </a:pPr>
            <a:r>
              <a:rPr sz="3200" spc="-5" dirty="0">
                <a:latin typeface="Arial"/>
                <a:cs typeface="Arial"/>
              </a:rPr>
              <a:t>Normalmente </a:t>
            </a:r>
            <a:r>
              <a:rPr sz="3200" dirty="0">
                <a:latin typeface="Arial"/>
                <a:cs typeface="Arial"/>
              </a:rPr>
              <a:t>se faz com a</a:t>
            </a:r>
            <a:r>
              <a:rPr sz="3200" spc="-10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VM  </a:t>
            </a:r>
            <a:r>
              <a:rPr sz="3200" spc="-5" dirty="0">
                <a:latin typeface="Arial"/>
                <a:cs typeface="Arial"/>
              </a:rPr>
              <a:t>desligada</a:t>
            </a:r>
            <a:endParaRPr sz="3200">
              <a:latin typeface="Arial"/>
              <a:cs typeface="Arial"/>
            </a:endParaRPr>
          </a:p>
          <a:p>
            <a:pPr marL="567690" marR="438150" indent="-554990">
              <a:lnSpc>
                <a:spcPct val="100000"/>
              </a:lnSpc>
              <a:spcBef>
                <a:spcPts val="509"/>
              </a:spcBef>
              <a:buFont typeface="Times New Roman"/>
              <a:buChar char="•"/>
              <a:tabLst>
                <a:tab pos="567055" algn="l"/>
                <a:tab pos="568325" algn="l"/>
              </a:tabLst>
            </a:pPr>
            <a:r>
              <a:rPr sz="3200" spc="-10" dirty="0">
                <a:latin typeface="Arial"/>
                <a:cs typeface="Arial"/>
              </a:rPr>
              <a:t>Virtualbox </a:t>
            </a:r>
            <a:r>
              <a:rPr sz="3200" dirty="0">
                <a:latin typeface="Arial"/>
                <a:cs typeface="Arial"/>
              </a:rPr>
              <a:t>Guest </a:t>
            </a:r>
            <a:r>
              <a:rPr sz="3200" spc="-5" dirty="0">
                <a:latin typeface="Arial"/>
                <a:cs typeface="Arial"/>
              </a:rPr>
              <a:t>Additions aloca</a:t>
            </a:r>
            <a:r>
              <a:rPr sz="3200" spc="-24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e  </a:t>
            </a:r>
            <a:r>
              <a:rPr sz="3200" spc="-5" dirty="0">
                <a:latin typeface="Arial"/>
                <a:cs typeface="Arial"/>
              </a:rPr>
              <a:t>bloqueia </a:t>
            </a:r>
            <a:r>
              <a:rPr sz="3200" dirty="0">
                <a:latin typeface="Arial"/>
                <a:cs typeface="Arial"/>
              </a:rPr>
              <a:t>a </a:t>
            </a:r>
            <a:r>
              <a:rPr sz="3200" spc="-5" dirty="0">
                <a:latin typeface="Arial"/>
                <a:cs typeface="Arial"/>
              </a:rPr>
              <a:t>memória </a:t>
            </a:r>
            <a:r>
              <a:rPr sz="3200" dirty="0">
                <a:latin typeface="Arial"/>
                <a:cs typeface="Arial"/>
              </a:rPr>
              <a:t>no SO</a:t>
            </a:r>
            <a:r>
              <a:rPr sz="3200" spc="-7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guest</a:t>
            </a:r>
            <a:endParaRPr sz="3200">
              <a:latin typeface="Arial"/>
              <a:cs typeface="Arial"/>
            </a:endParaRPr>
          </a:p>
          <a:p>
            <a:pPr marL="567690" marR="116839" indent="-554990">
              <a:lnSpc>
                <a:spcPct val="100000"/>
              </a:lnSpc>
              <a:spcBef>
                <a:spcPts val="490"/>
              </a:spcBef>
              <a:buFont typeface="Times New Roman"/>
              <a:buChar char="•"/>
              <a:tabLst>
                <a:tab pos="567055" algn="l"/>
                <a:tab pos="568325" algn="l"/>
              </a:tabLst>
            </a:pPr>
            <a:r>
              <a:rPr sz="3200" dirty="0">
                <a:latin typeface="Arial"/>
                <a:cs typeface="Arial"/>
              </a:rPr>
              <a:t>Esta </a:t>
            </a:r>
            <a:r>
              <a:rPr sz="3200" spc="-5" dirty="0">
                <a:latin typeface="Arial"/>
                <a:cs typeface="Arial"/>
              </a:rPr>
              <a:t>memória pode </a:t>
            </a:r>
            <a:r>
              <a:rPr sz="3200" dirty="0">
                <a:latin typeface="Arial"/>
                <a:cs typeface="Arial"/>
              </a:rPr>
              <a:t>ser </a:t>
            </a:r>
            <a:r>
              <a:rPr sz="3200" spc="-5" dirty="0">
                <a:latin typeface="Arial"/>
                <a:cs typeface="Arial"/>
              </a:rPr>
              <a:t>utilizada</a:t>
            </a:r>
            <a:r>
              <a:rPr sz="3200" spc="-7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por  outra</a:t>
            </a:r>
            <a:r>
              <a:rPr sz="3200" spc="-3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VM.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09214" y="256413"/>
            <a:ext cx="39249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Memory</a:t>
            </a:r>
            <a:r>
              <a:rPr spc="-90" dirty="0"/>
              <a:t> </a:t>
            </a:r>
            <a:r>
              <a:rPr dirty="0"/>
              <a:t>Ballooning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25" dirty="0"/>
              <a:t>V</a:t>
            </a:r>
            <a:r>
              <a:rPr spc="-5" dirty="0"/>
              <a:t>irtualBox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5" dirty="0"/>
              <a:t>22</a:t>
            </a:fld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IC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74623" y="1298524"/>
            <a:ext cx="7278370" cy="35693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67690" marR="156845" indent="-554990">
              <a:lnSpc>
                <a:spcPct val="100000"/>
              </a:lnSpc>
              <a:spcBef>
                <a:spcPts val="105"/>
              </a:spcBef>
              <a:buFont typeface="Times New Roman"/>
              <a:buChar char="•"/>
              <a:tabLst>
                <a:tab pos="567055" algn="l"/>
                <a:tab pos="568325" algn="l"/>
              </a:tabLst>
            </a:pPr>
            <a:r>
              <a:rPr sz="3200" spc="-5" dirty="0">
                <a:latin typeface="Arial"/>
                <a:cs typeface="Arial"/>
              </a:rPr>
              <a:t>Somente em </a:t>
            </a:r>
            <a:r>
              <a:rPr sz="3200" dirty="0">
                <a:latin typeface="Arial"/>
                <a:cs typeface="Arial"/>
              </a:rPr>
              <a:t>Host de </a:t>
            </a:r>
            <a:r>
              <a:rPr sz="3200" spc="-5" dirty="0">
                <a:latin typeface="Arial"/>
                <a:cs typeface="Arial"/>
              </a:rPr>
              <a:t>64 </a:t>
            </a:r>
            <a:r>
              <a:rPr sz="3200" dirty="0">
                <a:latin typeface="Arial"/>
                <a:cs typeface="Arial"/>
              </a:rPr>
              <a:t>bits,</a:t>
            </a:r>
            <a:r>
              <a:rPr sz="3200" spc="-10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exceto  </a:t>
            </a:r>
            <a:r>
              <a:rPr sz="3200" spc="-5" dirty="0">
                <a:latin typeface="Arial"/>
                <a:cs typeface="Arial"/>
              </a:rPr>
              <a:t>Mac </a:t>
            </a:r>
            <a:r>
              <a:rPr sz="3200" dirty="0">
                <a:latin typeface="Arial"/>
                <a:cs typeface="Arial"/>
              </a:rPr>
              <a:t>OS</a:t>
            </a:r>
            <a:r>
              <a:rPr sz="3200" spc="-2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X</a:t>
            </a:r>
            <a:endParaRPr sz="3200">
              <a:latin typeface="Arial"/>
              <a:cs typeface="Arial"/>
            </a:endParaRPr>
          </a:p>
          <a:p>
            <a:pPr marL="567690" marR="24130" indent="-554990">
              <a:lnSpc>
                <a:spcPct val="100000"/>
              </a:lnSpc>
              <a:spcBef>
                <a:spcPts val="505"/>
              </a:spcBef>
              <a:buFont typeface="Times New Roman"/>
              <a:buChar char="•"/>
              <a:tabLst>
                <a:tab pos="567055" algn="l"/>
                <a:tab pos="568325" algn="l"/>
              </a:tabLst>
            </a:pPr>
            <a:r>
              <a:rPr sz="3200" dirty="0">
                <a:latin typeface="Arial"/>
                <a:cs typeface="Arial"/>
              </a:rPr>
              <a:t>A </a:t>
            </a:r>
            <a:r>
              <a:rPr sz="3200" spc="-5" dirty="0">
                <a:latin typeface="Arial"/>
                <a:cs typeface="Arial"/>
              </a:rPr>
              <a:t>memória liberada não </a:t>
            </a:r>
            <a:r>
              <a:rPr sz="3200" dirty="0">
                <a:latin typeface="Arial"/>
                <a:cs typeface="Arial"/>
              </a:rPr>
              <a:t>é vista</a:t>
            </a:r>
            <a:r>
              <a:rPr sz="3200" spc="-26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como  livre</a:t>
            </a:r>
            <a:endParaRPr sz="3200">
              <a:latin typeface="Arial"/>
              <a:cs typeface="Arial"/>
            </a:endParaRPr>
          </a:p>
          <a:p>
            <a:pPr marL="567690" marR="5080" indent="-554990">
              <a:lnSpc>
                <a:spcPct val="100000"/>
              </a:lnSpc>
              <a:spcBef>
                <a:spcPts val="509"/>
              </a:spcBef>
              <a:buFont typeface="Times New Roman"/>
              <a:buChar char="•"/>
              <a:tabLst>
                <a:tab pos="567055" algn="l"/>
                <a:tab pos="568325" algn="l"/>
              </a:tabLst>
            </a:pPr>
            <a:r>
              <a:rPr sz="3200" spc="-5" dirty="0">
                <a:latin typeface="Arial"/>
                <a:cs typeface="Arial"/>
              </a:rPr>
              <a:t>Muito útil </a:t>
            </a:r>
            <a:r>
              <a:rPr sz="3200" dirty="0">
                <a:latin typeface="Arial"/>
                <a:cs typeface="Arial"/>
              </a:rPr>
              <a:t>em casos </a:t>
            </a:r>
            <a:r>
              <a:rPr sz="3200" spc="-5" dirty="0">
                <a:latin typeface="Arial"/>
                <a:cs typeface="Arial"/>
              </a:rPr>
              <a:t>que envolvem  </a:t>
            </a:r>
            <a:r>
              <a:rPr sz="3200" dirty="0">
                <a:latin typeface="Arial"/>
                <a:cs typeface="Arial"/>
              </a:rPr>
              <a:t>necessidade </a:t>
            </a:r>
            <a:r>
              <a:rPr sz="3200" spc="-5" dirty="0">
                <a:latin typeface="Arial"/>
                <a:cs typeface="Arial"/>
              </a:rPr>
              <a:t>temporária </a:t>
            </a:r>
            <a:r>
              <a:rPr sz="3200" dirty="0">
                <a:latin typeface="Arial"/>
                <a:cs typeface="Arial"/>
              </a:rPr>
              <a:t>de</a:t>
            </a:r>
            <a:r>
              <a:rPr sz="3200" spc="-114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memória.  </a:t>
            </a:r>
            <a:r>
              <a:rPr sz="3200" dirty="0">
                <a:latin typeface="Arial"/>
                <a:cs typeface="Arial"/>
              </a:rPr>
              <a:t>Ex: Inicialização da</a:t>
            </a:r>
            <a:r>
              <a:rPr sz="3200" spc="-6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VM.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71215" y="256413"/>
            <a:ext cx="24009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Page</a:t>
            </a:r>
            <a:r>
              <a:rPr spc="-65" dirty="0"/>
              <a:t> </a:t>
            </a:r>
            <a:r>
              <a:rPr spc="-5" dirty="0"/>
              <a:t>Fusion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25" dirty="0"/>
              <a:t>V</a:t>
            </a:r>
            <a:r>
              <a:rPr spc="-5" dirty="0"/>
              <a:t>irtualBox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5" dirty="0"/>
              <a:t>23</a:t>
            </a:fld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IC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74623" y="1298524"/>
            <a:ext cx="7009130" cy="41192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67690" marR="476884" indent="-554990">
              <a:lnSpc>
                <a:spcPct val="100000"/>
              </a:lnSpc>
              <a:spcBef>
                <a:spcPts val="105"/>
              </a:spcBef>
              <a:buFont typeface="Times New Roman"/>
              <a:buChar char="•"/>
              <a:tabLst>
                <a:tab pos="567055" algn="l"/>
                <a:tab pos="568325" algn="l"/>
              </a:tabLst>
            </a:pPr>
            <a:r>
              <a:rPr sz="3200" dirty="0">
                <a:latin typeface="Arial"/>
                <a:cs typeface="Arial"/>
              </a:rPr>
              <a:t>Evita a </a:t>
            </a:r>
            <a:r>
              <a:rPr sz="3200" spc="-5" dirty="0">
                <a:latin typeface="Arial"/>
                <a:cs typeface="Arial"/>
              </a:rPr>
              <a:t>duplicação </a:t>
            </a:r>
            <a:r>
              <a:rPr sz="3200" dirty="0">
                <a:latin typeface="Arial"/>
                <a:cs typeface="Arial"/>
              </a:rPr>
              <a:t>de </a:t>
            </a:r>
            <a:r>
              <a:rPr sz="3200" spc="-5" dirty="0">
                <a:latin typeface="Arial"/>
                <a:cs typeface="Arial"/>
              </a:rPr>
              <a:t>páginas</a:t>
            </a:r>
            <a:r>
              <a:rPr sz="3200" spc="-10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de  </a:t>
            </a:r>
            <a:r>
              <a:rPr sz="3200" spc="-5" dirty="0">
                <a:latin typeface="Arial"/>
                <a:cs typeface="Arial"/>
              </a:rPr>
              <a:t>memória </a:t>
            </a:r>
            <a:r>
              <a:rPr sz="3200" dirty="0">
                <a:latin typeface="Arial"/>
                <a:cs typeface="Arial"/>
              </a:rPr>
              <a:t>em sistemas</a:t>
            </a:r>
            <a:r>
              <a:rPr sz="3200" spc="-6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similares</a:t>
            </a:r>
            <a:endParaRPr sz="3200">
              <a:latin typeface="Arial"/>
              <a:cs typeface="Arial"/>
            </a:endParaRPr>
          </a:p>
          <a:p>
            <a:pPr marL="567690" marR="815975" indent="-554990">
              <a:lnSpc>
                <a:spcPct val="100000"/>
              </a:lnSpc>
              <a:spcBef>
                <a:spcPts val="505"/>
              </a:spcBef>
              <a:buFont typeface="Times New Roman"/>
              <a:buChar char="•"/>
              <a:tabLst>
                <a:tab pos="567055" algn="l"/>
                <a:tab pos="568325" algn="l"/>
              </a:tabLst>
            </a:pPr>
            <a:r>
              <a:rPr sz="3200" spc="-5" dirty="0">
                <a:latin typeface="Arial"/>
                <a:cs typeface="Arial"/>
              </a:rPr>
              <a:t>Identifica páginas </a:t>
            </a:r>
            <a:r>
              <a:rPr sz="3200" spc="-10" dirty="0">
                <a:latin typeface="Arial"/>
                <a:cs typeface="Arial"/>
              </a:rPr>
              <a:t>de </a:t>
            </a:r>
            <a:r>
              <a:rPr sz="3200" spc="-5" dirty="0">
                <a:latin typeface="Arial"/>
                <a:cs typeface="Arial"/>
              </a:rPr>
              <a:t>memórias  semelhantes</a:t>
            </a:r>
            <a:endParaRPr sz="3200">
              <a:latin typeface="Arial"/>
              <a:cs typeface="Arial"/>
            </a:endParaRPr>
          </a:p>
          <a:p>
            <a:pPr marL="567690" marR="838200" indent="-554990">
              <a:lnSpc>
                <a:spcPct val="100000"/>
              </a:lnSpc>
              <a:spcBef>
                <a:spcPts val="509"/>
              </a:spcBef>
              <a:buFont typeface="Times New Roman"/>
              <a:buChar char="•"/>
              <a:tabLst>
                <a:tab pos="567055" algn="l"/>
                <a:tab pos="568325" algn="l"/>
              </a:tabLst>
            </a:pPr>
            <a:r>
              <a:rPr sz="3200" spc="-5" dirty="0">
                <a:latin typeface="Arial"/>
                <a:cs typeface="Arial"/>
              </a:rPr>
              <a:t>Realiza </a:t>
            </a:r>
            <a:r>
              <a:rPr sz="3200" dirty="0">
                <a:latin typeface="Arial"/>
                <a:cs typeface="Arial"/>
              </a:rPr>
              <a:t>o </a:t>
            </a:r>
            <a:r>
              <a:rPr sz="3200" spc="-5" dirty="0">
                <a:latin typeface="Arial"/>
                <a:cs typeface="Arial"/>
              </a:rPr>
              <a:t>compartilhamento</a:t>
            </a:r>
            <a:r>
              <a:rPr sz="3200" spc="-5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de  </a:t>
            </a:r>
            <a:r>
              <a:rPr sz="3200" spc="-5" dirty="0">
                <a:latin typeface="Arial"/>
                <a:cs typeface="Arial"/>
              </a:rPr>
              <a:t>páginas.</a:t>
            </a:r>
            <a:endParaRPr sz="3200">
              <a:latin typeface="Arial"/>
              <a:cs typeface="Arial"/>
            </a:endParaRPr>
          </a:p>
          <a:p>
            <a:pPr marL="567690" marR="5080" indent="-554990">
              <a:lnSpc>
                <a:spcPct val="100000"/>
              </a:lnSpc>
              <a:spcBef>
                <a:spcPts val="490"/>
              </a:spcBef>
              <a:buFont typeface="Times New Roman"/>
              <a:buChar char="•"/>
              <a:tabLst>
                <a:tab pos="567055" algn="l"/>
                <a:tab pos="568325" algn="l"/>
              </a:tabLst>
            </a:pPr>
            <a:r>
              <a:rPr sz="3200" dirty="0">
                <a:latin typeface="Arial"/>
                <a:cs typeface="Arial"/>
              </a:rPr>
              <a:t>Escrita em </a:t>
            </a:r>
            <a:r>
              <a:rPr sz="3200" spc="-10" dirty="0">
                <a:latin typeface="Arial"/>
                <a:cs typeface="Arial"/>
              </a:rPr>
              <a:t>página </a:t>
            </a:r>
            <a:r>
              <a:rPr sz="3200" spc="-5" dirty="0">
                <a:latin typeface="Arial"/>
                <a:cs typeface="Arial"/>
              </a:rPr>
              <a:t>compartilhada</a:t>
            </a:r>
            <a:r>
              <a:rPr sz="3200" spc="-9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→  </a:t>
            </a:r>
            <a:r>
              <a:rPr sz="3200" spc="-5" dirty="0">
                <a:latin typeface="Arial"/>
                <a:cs typeface="Arial"/>
              </a:rPr>
              <a:t>Cópia </a:t>
            </a:r>
            <a:r>
              <a:rPr sz="3200" spc="-10" dirty="0">
                <a:latin typeface="Arial"/>
                <a:cs typeface="Arial"/>
              </a:rPr>
              <a:t>da</a:t>
            </a:r>
            <a:r>
              <a:rPr sz="320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página.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71215" y="256413"/>
            <a:ext cx="24009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Page</a:t>
            </a:r>
            <a:r>
              <a:rPr spc="-65" dirty="0"/>
              <a:t> </a:t>
            </a:r>
            <a:r>
              <a:rPr spc="-5" dirty="0"/>
              <a:t>Fusion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25" dirty="0"/>
              <a:t>V</a:t>
            </a:r>
            <a:r>
              <a:rPr spc="-5" dirty="0"/>
              <a:t>irtualBox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5" dirty="0"/>
              <a:t>24</a:t>
            </a:fld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IC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74623" y="1193994"/>
            <a:ext cx="7699375" cy="4155440"/>
          </a:xfrm>
          <a:prstGeom prst="rect">
            <a:avLst/>
          </a:prstGeom>
        </p:spPr>
        <p:txBody>
          <a:bodyPr vert="horz" wrap="square" lIns="0" tIns="118110" rIns="0" bIns="0" rtlCol="0">
            <a:spAutoFit/>
          </a:bodyPr>
          <a:lstStyle/>
          <a:p>
            <a:pPr marL="567690" indent="-554990">
              <a:lnSpc>
                <a:spcPct val="100000"/>
              </a:lnSpc>
              <a:spcBef>
                <a:spcPts val="930"/>
              </a:spcBef>
              <a:buFont typeface="Times New Roman"/>
              <a:buChar char="•"/>
              <a:tabLst>
                <a:tab pos="567055" algn="l"/>
                <a:tab pos="568325" algn="l"/>
              </a:tabLst>
            </a:pPr>
            <a:r>
              <a:rPr sz="3200" spc="-5" dirty="0">
                <a:latin typeface="Arial"/>
                <a:cs typeface="Arial"/>
              </a:rPr>
              <a:t>Abordagem</a:t>
            </a:r>
            <a:r>
              <a:rPr sz="3200" spc="-2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tradicional</a:t>
            </a:r>
            <a:endParaRPr sz="3200">
              <a:latin typeface="Arial"/>
              <a:cs typeface="Arial"/>
            </a:endParaRPr>
          </a:p>
          <a:p>
            <a:pPr marL="1495425" lvl="1" indent="-568325">
              <a:lnSpc>
                <a:spcPct val="100000"/>
              </a:lnSpc>
              <a:spcBef>
                <a:spcPts val="715"/>
              </a:spcBef>
              <a:buFont typeface="Times New Roman"/>
              <a:buChar char="–"/>
              <a:tabLst>
                <a:tab pos="1495425" algn="l"/>
                <a:tab pos="1496060" algn="l"/>
              </a:tabLst>
            </a:pPr>
            <a:r>
              <a:rPr sz="2800" spc="-5" dirty="0">
                <a:latin typeface="Arial"/>
                <a:cs typeface="Arial"/>
              </a:rPr>
              <a:t>Page </a:t>
            </a:r>
            <a:r>
              <a:rPr sz="2800" dirty="0">
                <a:latin typeface="Arial"/>
                <a:cs typeface="Arial"/>
              </a:rPr>
              <a:t>sharing </a:t>
            </a:r>
            <a:r>
              <a:rPr sz="2800" spc="-5" dirty="0">
                <a:latin typeface="Arial"/>
                <a:cs typeface="Arial"/>
              </a:rPr>
              <a:t>ou Same Page</a:t>
            </a:r>
            <a:r>
              <a:rPr sz="2800" spc="6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Merging</a:t>
            </a:r>
            <a:endParaRPr sz="2800">
              <a:latin typeface="Arial"/>
              <a:cs typeface="Arial"/>
            </a:endParaRPr>
          </a:p>
          <a:p>
            <a:pPr marL="1495425" marR="5080" lvl="1" indent="-568325">
              <a:lnSpc>
                <a:spcPct val="100000"/>
              </a:lnSpc>
              <a:spcBef>
                <a:spcPts val="705"/>
              </a:spcBef>
              <a:buFont typeface="Times New Roman"/>
              <a:buChar char="–"/>
              <a:tabLst>
                <a:tab pos="1495425" algn="l"/>
                <a:tab pos="1496060" algn="l"/>
              </a:tabLst>
            </a:pPr>
            <a:r>
              <a:rPr sz="2800" spc="-5" dirty="0">
                <a:latin typeface="Arial"/>
                <a:cs typeface="Arial"/>
              </a:rPr>
              <a:t>(CheckSums) → Alto consumo de</a:t>
            </a:r>
            <a:r>
              <a:rPr sz="2800" spc="-8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CPU  e </a:t>
            </a:r>
            <a:r>
              <a:rPr sz="2800" dirty="0">
                <a:latin typeface="Arial"/>
                <a:cs typeface="Arial"/>
              </a:rPr>
              <a:t>overhead de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spc="5" dirty="0">
                <a:latin typeface="Arial"/>
                <a:cs typeface="Arial"/>
              </a:rPr>
              <a:t>10-20%</a:t>
            </a:r>
            <a:endParaRPr sz="2800">
              <a:latin typeface="Arial"/>
              <a:cs typeface="Arial"/>
            </a:endParaRPr>
          </a:p>
          <a:p>
            <a:pPr marL="567690" marR="786765" indent="-554990">
              <a:lnSpc>
                <a:spcPct val="100000"/>
              </a:lnSpc>
              <a:spcBef>
                <a:spcPts val="490"/>
              </a:spcBef>
              <a:buFont typeface="Times New Roman"/>
              <a:buChar char="•"/>
              <a:tabLst>
                <a:tab pos="567055" algn="l"/>
                <a:tab pos="568325" algn="l"/>
              </a:tabLst>
            </a:pPr>
            <a:r>
              <a:rPr sz="3200" spc="-5" dirty="0">
                <a:latin typeface="Arial"/>
                <a:cs typeface="Arial"/>
              </a:rPr>
              <a:t>Utiliza </a:t>
            </a:r>
            <a:r>
              <a:rPr sz="3200" dirty="0">
                <a:latin typeface="Arial"/>
                <a:cs typeface="Arial"/>
              </a:rPr>
              <a:t>a </a:t>
            </a:r>
            <a:r>
              <a:rPr sz="3200" spc="-5" dirty="0">
                <a:latin typeface="Arial"/>
                <a:cs typeface="Arial"/>
              </a:rPr>
              <a:t>lógica do </a:t>
            </a:r>
            <a:r>
              <a:rPr sz="3200" spc="-10" dirty="0">
                <a:latin typeface="Arial"/>
                <a:cs typeface="Arial"/>
              </a:rPr>
              <a:t>VirtualBox </a:t>
            </a:r>
            <a:r>
              <a:rPr sz="3200" dirty="0">
                <a:latin typeface="Arial"/>
                <a:cs typeface="Arial"/>
              </a:rPr>
              <a:t>Guest  </a:t>
            </a:r>
            <a:r>
              <a:rPr sz="3200" spc="-5" dirty="0">
                <a:latin typeface="Arial"/>
                <a:cs typeface="Arial"/>
              </a:rPr>
              <a:t>Additions</a:t>
            </a:r>
            <a:endParaRPr sz="3200">
              <a:latin typeface="Arial"/>
              <a:cs typeface="Arial"/>
            </a:endParaRPr>
          </a:p>
          <a:p>
            <a:pPr marL="567690" marR="986790" indent="-554990">
              <a:lnSpc>
                <a:spcPct val="100000"/>
              </a:lnSpc>
              <a:spcBef>
                <a:spcPts val="495"/>
              </a:spcBef>
              <a:buFont typeface="Times New Roman"/>
              <a:buChar char="•"/>
              <a:tabLst>
                <a:tab pos="567055" algn="l"/>
                <a:tab pos="568325" algn="l"/>
              </a:tabLst>
            </a:pPr>
            <a:r>
              <a:rPr sz="3200" spc="-5" dirty="0">
                <a:latin typeface="Arial"/>
                <a:cs typeface="Arial"/>
              </a:rPr>
              <a:t>Somente em hosts de </a:t>
            </a:r>
            <a:r>
              <a:rPr sz="3200" spc="-10" dirty="0">
                <a:latin typeface="Arial"/>
                <a:cs typeface="Arial"/>
              </a:rPr>
              <a:t>64 </a:t>
            </a:r>
            <a:r>
              <a:rPr sz="3200" spc="-5" dirty="0">
                <a:latin typeface="Arial"/>
                <a:cs typeface="Arial"/>
              </a:rPr>
              <a:t>bits </a:t>
            </a:r>
            <a:r>
              <a:rPr sz="3200" dirty="0">
                <a:latin typeface="Arial"/>
                <a:cs typeface="Arial"/>
              </a:rPr>
              <a:t>com  </a:t>
            </a:r>
            <a:r>
              <a:rPr sz="3200" spc="-5" dirty="0">
                <a:latin typeface="Arial"/>
                <a:cs typeface="Arial"/>
              </a:rPr>
              <a:t>Windows</a:t>
            </a:r>
            <a:r>
              <a:rPr sz="3200" spc="-2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guests.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15410" y="255778"/>
            <a:ext cx="23101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Referências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25" dirty="0"/>
              <a:t>V</a:t>
            </a:r>
            <a:r>
              <a:rPr spc="-5" dirty="0"/>
              <a:t>irtualBox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5" dirty="0"/>
              <a:t>25</a:t>
            </a:fld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IC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71805" marR="45085" indent="-457200">
              <a:lnSpc>
                <a:spcPct val="100000"/>
              </a:lnSpc>
              <a:spcBef>
                <a:spcPts val="105"/>
              </a:spcBef>
              <a:buChar char="•"/>
              <a:tabLst>
                <a:tab pos="471805" algn="l"/>
                <a:tab pos="472440" algn="l"/>
              </a:tabLst>
            </a:pPr>
            <a:r>
              <a:rPr dirty="0"/>
              <a:t>h</a:t>
            </a:r>
            <a:r>
              <a:rPr spc="-10" dirty="0"/>
              <a:t>t</a:t>
            </a:r>
            <a:r>
              <a:rPr dirty="0"/>
              <a:t>t</a:t>
            </a:r>
            <a:r>
              <a:rPr spc="-10" dirty="0"/>
              <a:t>p</a:t>
            </a:r>
            <a:r>
              <a:rPr dirty="0"/>
              <a:t>s</a:t>
            </a:r>
            <a:r>
              <a:rPr spc="-5" dirty="0"/>
              <a:t>://</a:t>
            </a:r>
            <a:r>
              <a:rPr dirty="0">
                <a:hlinkClick r:id="rId2"/>
              </a:rPr>
              <a:t>ww</a:t>
            </a:r>
            <a:r>
              <a:rPr spc="-170" dirty="0">
                <a:hlinkClick r:id="rId2"/>
              </a:rPr>
              <a:t>w</a:t>
            </a:r>
            <a:r>
              <a:rPr dirty="0">
                <a:hlinkClick r:id="rId2"/>
              </a:rPr>
              <a:t>.virt</a:t>
            </a:r>
            <a:r>
              <a:rPr spc="-10" dirty="0">
                <a:hlinkClick r:id="rId2"/>
              </a:rPr>
              <a:t>u</a:t>
            </a:r>
            <a:r>
              <a:rPr dirty="0">
                <a:hlinkClick r:id="rId2"/>
              </a:rPr>
              <a:t>al</a:t>
            </a:r>
            <a:r>
              <a:rPr spc="-15" dirty="0">
                <a:hlinkClick r:id="rId2"/>
              </a:rPr>
              <a:t>b</a:t>
            </a:r>
            <a:r>
              <a:rPr dirty="0">
                <a:hlinkClick r:id="rId2"/>
              </a:rPr>
              <a:t>ox.o</a:t>
            </a:r>
            <a:r>
              <a:rPr spc="-20" dirty="0">
                <a:hlinkClick r:id="rId2"/>
              </a:rPr>
              <a:t>r</a:t>
            </a:r>
            <a:r>
              <a:rPr dirty="0">
                <a:hlinkClick r:id="rId2"/>
              </a:rPr>
              <a:t>g/wiki</a:t>
            </a:r>
            <a:r>
              <a:rPr spc="-10" dirty="0">
                <a:hlinkClick r:id="rId2"/>
              </a:rPr>
              <a:t>/</a:t>
            </a:r>
            <a:r>
              <a:rPr dirty="0">
                <a:hlinkClick r:id="rId2"/>
              </a:rPr>
              <a:t>Doc</a:t>
            </a:r>
            <a:r>
              <a:rPr spc="-15" dirty="0">
                <a:hlinkClick r:id="rId2"/>
              </a:rPr>
              <a:t>u</a:t>
            </a:r>
            <a:r>
              <a:rPr dirty="0">
                <a:hlinkClick r:id="rId2"/>
              </a:rPr>
              <a:t>men </a:t>
            </a:r>
            <a:r>
              <a:rPr dirty="0"/>
              <a:t> </a:t>
            </a:r>
            <a:r>
              <a:rPr spc="-5" dirty="0"/>
              <a:t>tation</a:t>
            </a:r>
          </a:p>
          <a:p>
            <a:pPr marL="1499235" lvl="1" indent="-568960">
              <a:lnSpc>
                <a:spcPct val="100000"/>
              </a:lnSpc>
              <a:spcBef>
                <a:spcPts val="1315"/>
              </a:spcBef>
              <a:buFont typeface="Times New Roman"/>
              <a:buChar char="–"/>
              <a:tabLst>
                <a:tab pos="1498600" algn="l"/>
                <a:tab pos="1499235" algn="l"/>
              </a:tabLst>
            </a:pPr>
            <a:r>
              <a:rPr sz="2800" spc="-5" dirty="0">
                <a:latin typeface="Arial"/>
                <a:cs typeface="Arial"/>
              </a:rPr>
              <a:t>Manual do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usuário</a:t>
            </a:r>
            <a:endParaRPr sz="2800">
              <a:latin typeface="Arial"/>
              <a:cs typeface="Arial"/>
            </a:endParaRPr>
          </a:p>
          <a:p>
            <a:pPr marL="1499235" lvl="1" indent="-568960">
              <a:lnSpc>
                <a:spcPct val="100000"/>
              </a:lnSpc>
              <a:spcBef>
                <a:spcPts val="1310"/>
              </a:spcBef>
              <a:buFont typeface="Times New Roman"/>
              <a:buChar char="–"/>
              <a:tabLst>
                <a:tab pos="1498600" algn="l"/>
                <a:tab pos="1499235" algn="l"/>
              </a:tabLst>
            </a:pPr>
            <a:r>
              <a:rPr sz="2800" spc="-5" dirty="0">
                <a:latin typeface="Arial"/>
                <a:cs typeface="Arial"/>
              </a:rPr>
              <a:t>SDK</a:t>
            </a:r>
            <a:endParaRPr sz="2800">
              <a:latin typeface="Arial"/>
              <a:cs typeface="Arial"/>
            </a:endParaRPr>
          </a:p>
          <a:p>
            <a:pPr marL="471805" marR="144145" indent="-457200">
              <a:lnSpc>
                <a:spcPct val="100000"/>
              </a:lnSpc>
              <a:spcBef>
                <a:spcPts val="585"/>
              </a:spcBef>
              <a:buChar char="•"/>
              <a:tabLst>
                <a:tab pos="471805" algn="l"/>
                <a:tab pos="472440" algn="l"/>
              </a:tabLst>
            </a:pPr>
            <a:r>
              <a:rPr spc="-10" dirty="0">
                <a:hlinkClick r:id="rId3"/>
              </a:rPr>
              <a:t>http://www.dc.uba.ar/events/eci/2008/co </a:t>
            </a:r>
            <a:r>
              <a:rPr spc="-10" dirty="0"/>
              <a:t> </a:t>
            </a:r>
            <a:r>
              <a:rPr spc="-5" dirty="0"/>
              <a:t>urses/n2/Virtualization-Introduction.ppt</a:t>
            </a:r>
          </a:p>
          <a:p>
            <a:pPr marL="471805" marR="5080" indent="-457200">
              <a:lnSpc>
                <a:spcPct val="100000"/>
              </a:lnSpc>
              <a:spcBef>
                <a:spcPts val="600"/>
              </a:spcBef>
              <a:buChar char="•"/>
              <a:tabLst>
                <a:tab pos="471805" algn="l"/>
                <a:tab pos="472440" algn="l"/>
              </a:tabLst>
            </a:pPr>
            <a:r>
              <a:rPr spc="-5" dirty="0"/>
              <a:t>https://blogs.oracle.com/matheus/entry/d  iscutindo_virtualização_parte_1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35" dirty="0"/>
              <a:t>V</a:t>
            </a:r>
            <a:r>
              <a:rPr spc="-5" dirty="0"/>
              <a:t>irtualBox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25" dirty="0"/>
              <a:t>V</a:t>
            </a:r>
            <a:r>
              <a:rPr spc="-5" dirty="0"/>
              <a:t>irtualBox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5" dirty="0"/>
              <a:t>3</a:t>
            </a:fld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IC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74623" y="1234757"/>
            <a:ext cx="7731759" cy="4311015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567690" indent="-554990">
              <a:lnSpc>
                <a:spcPct val="100000"/>
              </a:lnSpc>
              <a:spcBef>
                <a:spcPts val="605"/>
              </a:spcBef>
              <a:buFont typeface="Times New Roman"/>
              <a:buChar char="•"/>
              <a:tabLst>
                <a:tab pos="567055" algn="l"/>
                <a:tab pos="568325" algn="l"/>
              </a:tabLst>
            </a:pPr>
            <a:r>
              <a:rPr sz="3200" dirty="0">
                <a:latin typeface="Arial"/>
                <a:cs typeface="Arial"/>
              </a:rPr>
              <a:t>Solução </a:t>
            </a:r>
            <a:r>
              <a:rPr sz="3200" spc="-5" dirty="0">
                <a:latin typeface="Arial"/>
                <a:cs typeface="Arial"/>
              </a:rPr>
              <a:t>Full</a:t>
            </a:r>
            <a:r>
              <a:rPr sz="3200" spc="-35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Virtualization</a:t>
            </a:r>
            <a:endParaRPr sz="3200">
              <a:latin typeface="Arial"/>
              <a:cs typeface="Arial"/>
            </a:endParaRPr>
          </a:p>
          <a:p>
            <a:pPr marL="567690" indent="-554990">
              <a:lnSpc>
                <a:spcPct val="100000"/>
              </a:lnSpc>
              <a:spcBef>
                <a:spcPts val="509"/>
              </a:spcBef>
              <a:buFont typeface="Times New Roman"/>
              <a:buChar char="•"/>
              <a:tabLst>
                <a:tab pos="567055" algn="l"/>
                <a:tab pos="568325" algn="l"/>
              </a:tabLst>
            </a:pPr>
            <a:r>
              <a:rPr sz="3200" dirty="0">
                <a:latin typeface="Arial"/>
                <a:cs typeface="Arial"/>
              </a:rPr>
              <a:t>Open</a:t>
            </a:r>
            <a:r>
              <a:rPr sz="3200" spc="-3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Source</a:t>
            </a:r>
            <a:endParaRPr sz="3200">
              <a:latin typeface="Arial"/>
              <a:cs typeface="Arial"/>
            </a:endParaRPr>
          </a:p>
          <a:p>
            <a:pPr marL="567690" indent="-554990">
              <a:lnSpc>
                <a:spcPct val="100000"/>
              </a:lnSpc>
              <a:spcBef>
                <a:spcPts val="505"/>
              </a:spcBef>
              <a:buFont typeface="Times New Roman"/>
              <a:buChar char="•"/>
              <a:tabLst>
                <a:tab pos="567055" algn="l"/>
                <a:tab pos="568325" algn="l"/>
              </a:tabLst>
            </a:pPr>
            <a:r>
              <a:rPr sz="3200" spc="-5" dirty="0">
                <a:latin typeface="Arial"/>
                <a:cs typeface="Arial"/>
              </a:rPr>
              <a:t>Multiplataforma</a:t>
            </a:r>
            <a:endParaRPr sz="3200">
              <a:latin typeface="Arial"/>
              <a:cs typeface="Arial"/>
            </a:endParaRPr>
          </a:p>
          <a:p>
            <a:pPr marL="567690" indent="-554990">
              <a:lnSpc>
                <a:spcPct val="100000"/>
              </a:lnSpc>
              <a:spcBef>
                <a:spcPts val="490"/>
              </a:spcBef>
              <a:buFont typeface="Times New Roman"/>
              <a:buChar char="•"/>
              <a:tabLst>
                <a:tab pos="567055" algn="l"/>
                <a:tab pos="568325" algn="l"/>
              </a:tabLst>
            </a:pPr>
            <a:r>
              <a:rPr sz="3200" spc="-5" dirty="0">
                <a:latin typeface="Arial"/>
                <a:cs typeface="Arial"/>
              </a:rPr>
              <a:t>“Hosted”</a:t>
            </a:r>
            <a:r>
              <a:rPr sz="3200" spc="-4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Hypervisor</a:t>
            </a:r>
            <a:endParaRPr sz="3200">
              <a:latin typeface="Arial"/>
              <a:cs typeface="Arial"/>
            </a:endParaRPr>
          </a:p>
          <a:p>
            <a:pPr marL="567690" marR="5080" indent="-554990">
              <a:lnSpc>
                <a:spcPct val="100000"/>
              </a:lnSpc>
              <a:spcBef>
                <a:spcPts val="505"/>
              </a:spcBef>
              <a:buFont typeface="Times New Roman"/>
              <a:buChar char="•"/>
              <a:tabLst>
                <a:tab pos="567055" algn="l"/>
                <a:tab pos="568325" algn="l"/>
              </a:tabLst>
            </a:pPr>
            <a:r>
              <a:rPr sz="3200" spc="-5" dirty="0">
                <a:latin typeface="Arial"/>
                <a:cs typeface="Arial"/>
              </a:rPr>
              <a:t>Portável </a:t>
            </a:r>
            <a:r>
              <a:rPr sz="3200" dirty="0">
                <a:latin typeface="Arial"/>
                <a:cs typeface="Arial"/>
              </a:rPr>
              <a:t>– arquivos de </a:t>
            </a:r>
            <a:r>
              <a:rPr sz="3200" spc="-5" dirty="0">
                <a:latin typeface="Arial"/>
                <a:cs typeface="Arial"/>
              </a:rPr>
              <a:t>configuração</a:t>
            </a:r>
            <a:r>
              <a:rPr sz="3200" spc="-9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em  XML</a:t>
            </a:r>
            <a:endParaRPr sz="3200">
              <a:latin typeface="Arial"/>
              <a:cs typeface="Arial"/>
            </a:endParaRPr>
          </a:p>
          <a:p>
            <a:pPr marL="567690" marR="913765" indent="-554990">
              <a:lnSpc>
                <a:spcPct val="100000"/>
              </a:lnSpc>
              <a:spcBef>
                <a:spcPts val="505"/>
              </a:spcBef>
              <a:buFont typeface="Times New Roman"/>
              <a:buChar char="•"/>
              <a:tabLst>
                <a:tab pos="567055" algn="l"/>
                <a:tab pos="568325" algn="l"/>
              </a:tabLst>
            </a:pPr>
            <a:r>
              <a:rPr sz="3200" dirty="0">
                <a:latin typeface="Arial"/>
                <a:cs typeface="Arial"/>
              </a:rPr>
              <a:t>Não necessita de </a:t>
            </a:r>
            <a:r>
              <a:rPr sz="3200" spc="-10" dirty="0">
                <a:latin typeface="Arial"/>
                <a:cs typeface="Arial"/>
              </a:rPr>
              <a:t>Virtualização</a:t>
            </a:r>
            <a:r>
              <a:rPr sz="3200" spc="-114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em  Hardware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35" dirty="0"/>
              <a:t>V</a:t>
            </a:r>
            <a:r>
              <a:rPr spc="-5" dirty="0"/>
              <a:t>irtualBox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25" dirty="0"/>
              <a:t>V</a:t>
            </a:r>
            <a:r>
              <a:rPr spc="-5" dirty="0"/>
              <a:t>irtualBox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5" dirty="0"/>
              <a:t>4</a:t>
            </a:fld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IC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74623" y="1193994"/>
            <a:ext cx="6199505" cy="4267200"/>
          </a:xfrm>
          <a:prstGeom prst="rect">
            <a:avLst/>
          </a:prstGeom>
        </p:spPr>
        <p:txBody>
          <a:bodyPr vert="horz" wrap="square" lIns="0" tIns="118110" rIns="0" bIns="0" rtlCol="0">
            <a:spAutoFit/>
          </a:bodyPr>
          <a:lstStyle/>
          <a:p>
            <a:pPr marL="567690" indent="-554990">
              <a:lnSpc>
                <a:spcPct val="100000"/>
              </a:lnSpc>
              <a:spcBef>
                <a:spcPts val="930"/>
              </a:spcBef>
              <a:buFont typeface="Times New Roman"/>
              <a:buChar char="•"/>
              <a:tabLst>
                <a:tab pos="567055" algn="l"/>
                <a:tab pos="568325" algn="l"/>
              </a:tabLst>
            </a:pPr>
            <a:r>
              <a:rPr sz="3200" dirty="0">
                <a:latin typeface="Arial"/>
                <a:cs typeface="Arial"/>
              </a:rPr>
              <a:t>Guest</a:t>
            </a:r>
            <a:r>
              <a:rPr sz="3200" spc="-20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Additions</a:t>
            </a:r>
            <a:endParaRPr sz="3200">
              <a:latin typeface="Arial"/>
              <a:cs typeface="Arial"/>
            </a:endParaRPr>
          </a:p>
          <a:p>
            <a:pPr marL="1495425" lvl="1" indent="-568325">
              <a:lnSpc>
                <a:spcPct val="100000"/>
              </a:lnSpc>
              <a:spcBef>
                <a:spcPts val="715"/>
              </a:spcBef>
              <a:buFont typeface="Times New Roman"/>
              <a:buChar char="–"/>
              <a:tabLst>
                <a:tab pos="1495425" algn="l"/>
                <a:tab pos="1496060" algn="l"/>
              </a:tabLst>
            </a:pPr>
            <a:r>
              <a:rPr sz="2800" spc="-5" dirty="0">
                <a:latin typeface="Arial"/>
                <a:cs typeface="Arial"/>
              </a:rPr>
              <a:t>Pastas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compartilhadas</a:t>
            </a:r>
            <a:endParaRPr sz="2800">
              <a:latin typeface="Arial"/>
              <a:cs typeface="Arial"/>
            </a:endParaRPr>
          </a:p>
          <a:p>
            <a:pPr marL="1495425" lvl="1" indent="-568325">
              <a:lnSpc>
                <a:spcPct val="100000"/>
              </a:lnSpc>
              <a:spcBef>
                <a:spcPts val="705"/>
              </a:spcBef>
              <a:buFont typeface="Times New Roman"/>
              <a:buChar char="–"/>
              <a:tabLst>
                <a:tab pos="1495425" algn="l"/>
                <a:tab pos="1496060" algn="l"/>
              </a:tabLst>
            </a:pPr>
            <a:r>
              <a:rPr sz="2800" spc="-5" dirty="0">
                <a:latin typeface="Arial"/>
                <a:cs typeface="Arial"/>
              </a:rPr>
              <a:t>Seamless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windows</a:t>
            </a:r>
            <a:endParaRPr sz="2800">
              <a:latin typeface="Arial"/>
              <a:cs typeface="Arial"/>
            </a:endParaRPr>
          </a:p>
          <a:p>
            <a:pPr marL="1495425" lvl="1" indent="-568325">
              <a:lnSpc>
                <a:spcPct val="100000"/>
              </a:lnSpc>
              <a:spcBef>
                <a:spcPts val="700"/>
              </a:spcBef>
              <a:buFont typeface="Times New Roman"/>
              <a:buChar char="–"/>
              <a:tabLst>
                <a:tab pos="1495425" algn="l"/>
                <a:tab pos="1496060" algn="l"/>
              </a:tabLst>
            </a:pPr>
            <a:r>
              <a:rPr sz="2800" spc="-5" dirty="0">
                <a:latin typeface="Arial"/>
                <a:cs typeface="Arial"/>
              </a:rPr>
              <a:t>Virtualização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3D</a:t>
            </a:r>
            <a:endParaRPr sz="2800">
              <a:latin typeface="Arial"/>
              <a:cs typeface="Arial"/>
            </a:endParaRPr>
          </a:p>
          <a:p>
            <a:pPr marL="567690" indent="-554990">
              <a:lnSpc>
                <a:spcPct val="100000"/>
              </a:lnSpc>
              <a:spcBef>
                <a:spcPts val="484"/>
              </a:spcBef>
              <a:buFont typeface="Times New Roman"/>
              <a:buChar char="•"/>
              <a:tabLst>
                <a:tab pos="567055" algn="l"/>
                <a:tab pos="568325" algn="l"/>
              </a:tabLst>
            </a:pPr>
            <a:r>
              <a:rPr sz="3200" spc="-5" dirty="0">
                <a:latin typeface="Arial"/>
                <a:cs typeface="Arial"/>
              </a:rPr>
              <a:t>Grande </a:t>
            </a:r>
            <a:r>
              <a:rPr sz="3200" dirty="0">
                <a:latin typeface="Arial"/>
                <a:cs typeface="Arial"/>
              </a:rPr>
              <a:t>suporte de</a:t>
            </a:r>
            <a:r>
              <a:rPr sz="3200" spc="-8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hardware</a:t>
            </a:r>
            <a:endParaRPr sz="3200">
              <a:latin typeface="Arial"/>
              <a:cs typeface="Arial"/>
            </a:endParaRPr>
          </a:p>
          <a:p>
            <a:pPr marL="1495425" lvl="1" indent="-568325">
              <a:lnSpc>
                <a:spcPct val="100000"/>
              </a:lnSpc>
              <a:spcBef>
                <a:spcPts val="715"/>
              </a:spcBef>
              <a:buFont typeface="Times New Roman"/>
              <a:buChar char="–"/>
              <a:tabLst>
                <a:tab pos="1495425" algn="l"/>
                <a:tab pos="1496060" algn="l"/>
              </a:tabLst>
            </a:pPr>
            <a:r>
              <a:rPr sz="2800" spc="-5" dirty="0">
                <a:latin typeface="Arial"/>
                <a:cs typeface="Arial"/>
              </a:rPr>
              <a:t>Guest </a:t>
            </a:r>
            <a:r>
              <a:rPr sz="2800" dirty="0">
                <a:latin typeface="Arial"/>
                <a:cs typeface="Arial"/>
              </a:rPr>
              <a:t>multiprocessing</a:t>
            </a:r>
            <a:r>
              <a:rPr sz="2800" spc="-3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(SMP)</a:t>
            </a:r>
            <a:endParaRPr sz="2800">
              <a:latin typeface="Arial"/>
              <a:cs typeface="Arial"/>
            </a:endParaRPr>
          </a:p>
          <a:p>
            <a:pPr marL="1495425" lvl="1" indent="-568325">
              <a:lnSpc>
                <a:spcPct val="100000"/>
              </a:lnSpc>
              <a:spcBef>
                <a:spcPts val="695"/>
              </a:spcBef>
              <a:buFont typeface="Times New Roman"/>
              <a:buChar char="–"/>
              <a:tabLst>
                <a:tab pos="1495425" algn="l"/>
                <a:tab pos="1496060" algn="l"/>
              </a:tabLst>
            </a:pPr>
            <a:r>
              <a:rPr sz="2800" spc="-5" dirty="0">
                <a:latin typeface="Arial"/>
                <a:cs typeface="Arial"/>
              </a:rPr>
              <a:t>Suporte a </a:t>
            </a:r>
            <a:r>
              <a:rPr sz="2800" dirty="0">
                <a:latin typeface="Arial"/>
                <a:cs typeface="Arial"/>
              </a:rPr>
              <a:t>dispositivos</a:t>
            </a:r>
            <a:r>
              <a:rPr sz="2800" spc="-10" dirty="0">
                <a:latin typeface="Arial"/>
                <a:cs typeface="Arial"/>
              </a:rPr>
              <a:t> USB</a:t>
            </a:r>
            <a:endParaRPr sz="2800">
              <a:latin typeface="Arial"/>
              <a:cs typeface="Arial"/>
            </a:endParaRPr>
          </a:p>
          <a:p>
            <a:pPr marL="1495425" lvl="1" indent="-568325">
              <a:lnSpc>
                <a:spcPct val="100000"/>
              </a:lnSpc>
              <a:spcBef>
                <a:spcPts val="710"/>
              </a:spcBef>
              <a:buFont typeface="Times New Roman"/>
              <a:buChar char="–"/>
              <a:tabLst>
                <a:tab pos="1495425" algn="l"/>
                <a:tab pos="1496060" algn="l"/>
              </a:tabLst>
            </a:pPr>
            <a:r>
              <a:rPr sz="2800" spc="-5" dirty="0">
                <a:latin typeface="Arial"/>
                <a:cs typeface="Arial"/>
              </a:rPr>
              <a:t>Compatibilidade de</a:t>
            </a:r>
            <a:r>
              <a:rPr sz="2800" spc="5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Hardware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35" dirty="0"/>
              <a:t>V</a:t>
            </a:r>
            <a:r>
              <a:rPr spc="-5" dirty="0"/>
              <a:t>irtualBox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25" dirty="0"/>
              <a:t>V</a:t>
            </a:r>
            <a:r>
              <a:rPr spc="-5" dirty="0"/>
              <a:t>irtualBox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5" dirty="0"/>
              <a:t>5</a:t>
            </a:fld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IC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74623" y="1193994"/>
            <a:ext cx="6292215" cy="4337050"/>
          </a:xfrm>
          <a:prstGeom prst="rect">
            <a:avLst/>
          </a:prstGeom>
        </p:spPr>
        <p:txBody>
          <a:bodyPr vert="horz" wrap="square" lIns="0" tIns="118110" rIns="0" bIns="0" rtlCol="0">
            <a:spAutoFit/>
          </a:bodyPr>
          <a:lstStyle/>
          <a:p>
            <a:pPr marL="567690" indent="-554990">
              <a:lnSpc>
                <a:spcPct val="100000"/>
              </a:lnSpc>
              <a:spcBef>
                <a:spcPts val="930"/>
              </a:spcBef>
              <a:buFont typeface="Times New Roman"/>
              <a:buChar char="•"/>
              <a:tabLst>
                <a:tab pos="567055" algn="l"/>
                <a:tab pos="568325" algn="l"/>
              </a:tabLst>
            </a:pPr>
            <a:r>
              <a:rPr sz="3200" spc="-5" dirty="0">
                <a:latin typeface="Arial"/>
                <a:cs typeface="Arial"/>
              </a:rPr>
              <a:t>Suporte </a:t>
            </a:r>
            <a:r>
              <a:rPr sz="3200" dirty="0">
                <a:latin typeface="Arial"/>
                <a:cs typeface="Arial"/>
              </a:rPr>
              <a:t>em</a:t>
            </a:r>
            <a:r>
              <a:rPr sz="3200" spc="-4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hardware(cont.)</a:t>
            </a:r>
            <a:endParaRPr sz="3200">
              <a:latin typeface="Arial"/>
              <a:cs typeface="Arial"/>
            </a:endParaRPr>
          </a:p>
          <a:p>
            <a:pPr marL="1495425" lvl="1" indent="-568325">
              <a:lnSpc>
                <a:spcPct val="100000"/>
              </a:lnSpc>
              <a:spcBef>
                <a:spcPts val="715"/>
              </a:spcBef>
              <a:buFont typeface="Times New Roman"/>
              <a:buChar char="–"/>
              <a:tabLst>
                <a:tab pos="1495425" algn="l"/>
                <a:tab pos="1496060" algn="l"/>
              </a:tabLst>
            </a:pPr>
            <a:r>
              <a:rPr sz="2800" spc="-5" dirty="0">
                <a:latin typeface="Arial"/>
                <a:cs typeface="Arial"/>
              </a:rPr>
              <a:t>Suporte </a:t>
            </a:r>
            <a:r>
              <a:rPr sz="2800" spc="-10" dirty="0">
                <a:latin typeface="Arial"/>
                <a:cs typeface="Arial"/>
              </a:rPr>
              <a:t>ACPI</a:t>
            </a:r>
            <a:r>
              <a:rPr sz="2800" spc="-13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total</a:t>
            </a:r>
            <a:endParaRPr sz="2800">
              <a:latin typeface="Arial"/>
              <a:cs typeface="Arial"/>
            </a:endParaRPr>
          </a:p>
          <a:p>
            <a:pPr marL="1495425" lvl="1" indent="-568325">
              <a:lnSpc>
                <a:spcPct val="100000"/>
              </a:lnSpc>
              <a:spcBef>
                <a:spcPts val="705"/>
              </a:spcBef>
              <a:buFont typeface="Times New Roman"/>
              <a:buChar char="–"/>
              <a:tabLst>
                <a:tab pos="1495425" algn="l"/>
                <a:tab pos="1496060" algn="l"/>
              </a:tabLst>
            </a:pPr>
            <a:r>
              <a:rPr sz="2800" spc="-5" dirty="0">
                <a:latin typeface="Arial"/>
                <a:cs typeface="Arial"/>
              </a:rPr>
              <a:t>Múltiplas resoluções de</a:t>
            </a:r>
            <a:r>
              <a:rPr sz="2800" spc="3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tela</a:t>
            </a:r>
            <a:endParaRPr sz="2800">
              <a:latin typeface="Arial"/>
              <a:cs typeface="Arial"/>
            </a:endParaRPr>
          </a:p>
          <a:p>
            <a:pPr marL="1495425" lvl="1" indent="-568325">
              <a:lnSpc>
                <a:spcPct val="100000"/>
              </a:lnSpc>
              <a:spcBef>
                <a:spcPts val="700"/>
              </a:spcBef>
              <a:buFont typeface="Times New Roman"/>
              <a:buChar char="–"/>
              <a:tabLst>
                <a:tab pos="1495425" algn="l"/>
                <a:tab pos="1496060" algn="l"/>
              </a:tabLst>
            </a:pPr>
            <a:r>
              <a:rPr sz="2800" spc="-5" dirty="0">
                <a:latin typeface="Arial"/>
                <a:cs typeface="Arial"/>
              </a:rPr>
              <a:t>Suporte a iSCSI</a:t>
            </a:r>
            <a:r>
              <a:rPr sz="2800" spc="2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embutido</a:t>
            </a:r>
            <a:endParaRPr sz="2800">
              <a:latin typeface="Arial"/>
              <a:cs typeface="Arial"/>
            </a:endParaRPr>
          </a:p>
          <a:p>
            <a:pPr marL="1495425" lvl="1" indent="-568325">
              <a:lnSpc>
                <a:spcPct val="100000"/>
              </a:lnSpc>
              <a:spcBef>
                <a:spcPts val="695"/>
              </a:spcBef>
              <a:buFont typeface="Times New Roman"/>
              <a:buChar char="–"/>
              <a:tabLst>
                <a:tab pos="1495425" algn="l"/>
                <a:tab pos="1496060" algn="l"/>
              </a:tabLst>
            </a:pPr>
            <a:r>
              <a:rPr sz="2800" spc="-5" dirty="0">
                <a:latin typeface="Arial"/>
                <a:cs typeface="Arial"/>
              </a:rPr>
              <a:t>Boot em rede</a:t>
            </a:r>
            <a:r>
              <a:rPr sz="2800" spc="2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(PXE)</a:t>
            </a:r>
            <a:endParaRPr sz="2800">
              <a:latin typeface="Arial"/>
              <a:cs typeface="Arial"/>
            </a:endParaRPr>
          </a:p>
          <a:p>
            <a:pPr marL="567690" indent="-554990">
              <a:lnSpc>
                <a:spcPct val="100000"/>
              </a:lnSpc>
              <a:spcBef>
                <a:spcPts val="489"/>
              </a:spcBef>
              <a:buFont typeface="Times New Roman"/>
              <a:buChar char="•"/>
              <a:tabLst>
                <a:tab pos="567055" algn="l"/>
                <a:tab pos="568325" algn="l"/>
              </a:tabLst>
            </a:pPr>
            <a:r>
              <a:rPr sz="3200" spc="-5" dirty="0">
                <a:latin typeface="Arial"/>
                <a:cs typeface="Arial"/>
              </a:rPr>
              <a:t>Snapshots</a:t>
            </a:r>
            <a:endParaRPr sz="3200">
              <a:latin typeface="Arial"/>
              <a:cs typeface="Arial"/>
            </a:endParaRPr>
          </a:p>
          <a:p>
            <a:pPr marL="567690" indent="-554990">
              <a:lnSpc>
                <a:spcPct val="100000"/>
              </a:lnSpc>
              <a:spcBef>
                <a:spcPts val="505"/>
              </a:spcBef>
              <a:buFont typeface="Times New Roman"/>
              <a:buChar char="•"/>
              <a:tabLst>
                <a:tab pos="567055" algn="l"/>
                <a:tab pos="568325" algn="l"/>
              </a:tabLst>
            </a:pPr>
            <a:r>
              <a:rPr sz="3200" dirty="0">
                <a:latin typeface="Arial"/>
                <a:cs typeface="Arial"/>
              </a:rPr>
              <a:t>Extremamente</a:t>
            </a:r>
            <a:r>
              <a:rPr sz="3200" spc="-4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Modular</a:t>
            </a:r>
            <a:endParaRPr sz="3200">
              <a:latin typeface="Arial"/>
              <a:cs typeface="Arial"/>
            </a:endParaRPr>
          </a:p>
          <a:p>
            <a:pPr marL="567690" indent="-554990">
              <a:lnSpc>
                <a:spcPct val="100000"/>
              </a:lnSpc>
              <a:spcBef>
                <a:spcPts val="505"/>
              </a:spcBef>
              <a:buFont typeface="Times New Roman"/>
              <a:buChar char="•"/>
              <a:tabLst>
                <a:tab pos="567055" algn="l"/>
                <a:tab pos="568325" algn="l"/>
              </a:tabLst>
            </a:pPr>
            <a:r>
              <a:rPr sz="3200" dirty="0">
                <a:latin typeface="Arial"/>
                <a:cs typeface="Arial"/>
              </a:rPr>
              <a:t>Acesso </a:t>
            </a:r>
            <a:r>
              <a:rPr sz="3200" spc="-5" dirty="0">
                <a:latin typeface="Arial"/>
                <a:cs typeface="Arial"/>
              </a:rPr>
              <a:t>remoto (VRDE </a:t>
            </a:r>
            <a:r>
              <a:rPr sz="3200" dirty="0">
                <a:latin typeface="Arial"/>
                <a:cs typeface="Arial"/>
              </a:rPr>
              <a:t>→</a:t>
            </a:r>
            <a:r>
              <a:rPr sz="3200" spc="-8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RDP)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63242" y="256413"/>
            <a:ext cx="50177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Plataformas Host e</a:t>
            </a:r>
            <a:r>
              <a:rPr spc="15" dirty="0"/>
              <a:t> </a:t>
            </a:r>
            <a:r>
              <a:rPr spc="-5" dirty="0"/>
              <a:t>Guest</a:t>
            </a:r>
          </a:p>
        </p:txBody>
      </p:sp>
      <p:sp>
        <p:nvSpPr>
          <p:cNvPr id="3" name="object 3"/>
          <p:cNvSpPr/>
          <p:nvPr/>
        </p:nvSpPr>
        <p:spPr>
          <a:xfrm>
            <a:off x="685800" y="1310639"/>
            <a:ext cx="7770876" cy="45201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25" dirty="0"/>
              <a:t>V</a:t>
            </a:r>
            <a:r>
              <a:rPr spc="-5" dirty="0"/>
              <a:t>irtualBox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5" dirty="0"/>
              <a:t>6</a:t>
            </a:fld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IC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59834" y="256413"/>
            <a:ext cx="16262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História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25" dirty="0"/>
              <a:t>V</a:t>
            </a:r>
            <a:r>
              <a:rPr spc="-5" dirty="0"/>
              <a:t>irtualBox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5" dirty="0"/>
              <a:t>7</a:t>
            </a:fld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IC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74623" y="1636013"/>
            <a:ext cx="4055745" cy="25914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67690" indent="-554990">
              <a:lnSpc>
                <a:spcPct val="100000"/>
              </a:lnSpc>
              <a:spcBef>
                <a:spcPts val="105"/>
              </a:spcBef>
              <a:buFont typeface="Times New Roman"/>
              <a:buChar char="•"/>
              <a:tabLst>
                <a:tab pos="567055" algn="l"/>
                <a:tab pos="568325" algn="l"/>
              </a:tabLst>
            </a:pPr>
            <a:r>
              <a:rPr sz="3200" spc="-5" dirty="0">
                <a:latin typeface="Arial"/>
                <a:cs typeface="Arial"/>
              </a:rPr>
              <a:t>Innotek </a:t>
            </a:r>
            <a:r>
              <a:rPr sz="3200" dirty="0">
                <a:latin typeface="Arial"/>
                <a:cs typeface="Arial"/>
              </a:rPr>
              <a:t>–</a:t>
            </a:r>
            <a:r>
              <a:rPr sz="3200" spc="-8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Jan-2007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Times New Roman"/>
              <a:buChar char="•"/>
            </a:pPr>
            <a:endParaRPr sz="3750">
              <a:latin typeface="Times New Roman"/>
              <a:cs typeface="Times New Roman"/>
            </a:endParaRPr>
          </a:p>
          <a:p>
            <a:pPr marL="567690" indent="-554990">
              <a:lnSpc>
                <a:spcPct val="100000"/>
              </a:lnSpc>
              <a:buFont typeface="Times New Roman"/>
              <a:buChar char="•"/>
              <a:tabLst>
                <a:tab pos="567055" algn="l"/>
                <a:tab pos="568325" algn="l"/>
              </a:tabLst>
            </a:pPr>
            <a:r>
              <a:rPr sz="3200" dirty="0">
                <a:latin typeface="Arial"/>
                <a:cs typeface="Arial"/>
              </a:rPr>
              <a:t>Sun –</a:t>
            </a:r>
            <a:r>
              <a:rPr sz="3200" spc="-5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Fev-2008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Times New Roman"/>
              <a:buChar char="•"/>
            </a:pPr>
            <a:endParaRPr sz="3750">
              <a:latin typeface="Times New Roman"/>
              <a:cs typeface="Times New Roman"/>
            </a:endParaRPr>
          </a:p>
          <a:p>
            <a:pPr marL="567690" indent="-554990">
              <a:lnSpc>
                <a:spcPct val="100000"/>
              </a:lnSpc>
              <a:buFont typeface="Times New Roman"/>
              <a:buChar char="•"/>
              <a:tabLst>
                <a:tab pos="567055" algn="l"/>
                <a:tab pos="568325" algn="l"/>
              </a:tabLst>
            </a:pPr>
            <a:r>
              <a:rPr sz="3200" dirty="0">
                <a:latin typeface="Arial"/>
                <a:cs typeface="Arial"/>
              </a:rPr>
              <a:t>Oracle –</a:t>
            </a:r>
            <a:r>
              <a:rPr sz="3200" spc="-9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Jan-2010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81883" y="256413"/>
            <a:ext cx="23799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Arquitetura</a:t>
            </a:r>
          </a:p>
        </p:txBody>
      </p:sp>
      <p:sp>
        <p:nvSpPr>
          <p:cNvPr id="3" name="object 3"/>
          <p:cNvSpPr/>
          <p:nvPr/>
        </p:nvSpPr>
        <p:spPr>
          <a:xfrm>
            <a:off x="1347216" y="1098803"/>
            <a:ext cx="6449568" cy="48783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25" dirty="0"/>
              <a:t>V</a:t>
            </a:r>
            <a:r>
              <a:rPr spc="-5" dirty="0"/>
              <a:t>irtualBox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5" dirty="0"/>
              <a:t>8</a:t>
            </a:fld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IC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97126" y="256413"/>
            <a:ext cx="53498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Camada de</a:t>
            </a:r>
            <a:r>
              <a:rPr spc="-10" dirty="0"/>
              <a:t> Gerenciamento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25" dirty="0"/>
              <a:t>V</a:t>
            </a:r>
            <a:r>
              <a:rPr spc="-5" dirty="0"/>
              <a:t>irtualBox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5" dirty="0"/>
              <a:t>9</a:t>
            </a:fld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IC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74623" y="880165"/>
            <a:ext cx="7586980" cy="5180965"/>
          </a:xfrm>
          <a:prstGeom prst="rect">
            <a:avLst/>
          </a:prstGeom>
        </p:spPr>
        <p:txBody>
          <a:bodyPr vert="horz" wrap="square" lIns="0" tIns="116839" rIns="0" bIns="0" rtlCol="0">
            <a:spAutoFit/>
          </a:bodyPr>
          <a:lstStyle/>
          <a:p>
            <a:pPr marL="567690" indent="-554990">
              <a:lnSpc>
                <a:spcPct val="100000"/>
              </a:lnSpc>
              <a:spcBef>
                <a:spcPts val="919"/>
              </a:spcBef>
              <a:buFont typeface="Times New Roman"/>
              <a:buChar char="•"/>
              <a:tabLst>
                <a:tab pos="567055" algn="l"/>
                <a:tab pos="568325" algn="l"/>
              </a:tabLst>
            </a:pPr>
            <a:r>
              <a:rPr sz="3200" spc="-20" dirty="0">
                <a:latin typeface="Arial"/>
                <a:cs typeface="Arial"/>
              </a:rPr>
              <a:t>Web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Service</a:t>
            </a:r>
          </a:p>
          <a:p>
            <a:pPr marL="1495425" lvl="1" indent="-568325">
              <a:lnSpc>
                <a:spcPct val="100000"/>
              </a:lnSpc>
              <a:spcBef>
                <a:spcPts val="715"/>
              </a:spcBef>
              <a:buFont typeface="Times New Roman"/>
              <a:buChar char="–"/>
              <a:tabLst>
                <a:tab pos="1495425" algn="l"/>
                <a:tab pos="1496060" algn="l"/>
              </a:tabLst>
            </a:pPr>
            <a:r>
              <a:rPr sz="2800" spc="-5" dirty="0">
                <a:latin typeface="Arial"/>
                <a:cs typeface="Arial"/>
              </a:rPr>
              <a:t>Fácil de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usar</a:t>
            </a:r>
          </a:p>
          <a:p>
            <a:pPr marL="1495425" lvl="1" indent="-568325">
              <a:lnSpc>
                <a:spcPct val="100000"/>
              </a:lnSpc>
              <a:spcBef>
                <a:spcPts val="710"/>
              </a:spcBef>
              <a:buFont typeface="Times New Roman"/>
              <a:buChar char="–"/>
              <a:tabLst>
                <a:tab pos="1495425" algn="l"/>
                <a:tab pos="1496060" algn="l"/>
              </a:tabLst>
            </a:pPr>
            <a:r>
              <a:rPr sz="2800" spc="-5" dirty="0">
                <a:latin typeface="Arial"/>
                <a:cs typeface="Arial"/>
              </a:rPr>
              <a:t>Acesso</a:t>
            </a:r>
            <a:r>
              <a:rPr sz="2800" spc="-5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remoto</a:t>
            </a:r>
            <a:endParaRPr sz="2800" dirty="0">
              <a:latin typeface="Arial"/>
              <a:cs typeface="Arial"/>
            </a:endParaRPr>
          </a:p>
          <a:p>
            <a:pPr marL="1495425" lvl="1" indent="-568325">
              <a:lnSpc>
                <a:spcPct val="100000"/>
              </a:lnSpc>
              <a:spcBef>
                <a:spcPts val="695"/>
              </a:spcBef>
              <a:buFont typeface="Times New Roman"/>
              <a:buChar char="–"/>
              <a:tabLst>
                <a:tab pos="1495425" algn="l"/>
                <a:tab pos="1496060" algn="l"/>
              </a:tabLst>
            </a:pPr>
            <a:r>
              <a:rPr sz="2800" spc="-5" dirty="0">
                <a:latin typeface="Arial"/>
                <a:cs typeface="Arial"/>
              </a:rPr>
              <a:t>Overhead no empacotamento do</a:t>
            </a:r>
            <a:r>
              <a:rPr sz="2800" spc="10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XML</a:t>
            </a:r>
            <a:endParaRPr sz="2800" dirty="0">
              <a:latin typeface="Arial"/>
              <a:cs typeface="Arial"/>
            </a:endParaRPr>
          </a:p>
          <a:p>
            <a:pPr marL="567690" marR="2408555" indent="-554990">
              <a:lnSpc>
                <a:spcPct val="100000"/>
              </a:lnSpc>
              <a:spcBef>
                <a:spcPts val="490"/>
              </a:spcBef>
              <a:buFont typeface="Times New Roman"/>
              <a:buChar char="•"/>
              <a:tabLst>
                <a:tab pos="567055" algn="l"/>
                <a:tab pos="568325" algn="l"/>
              </a:tabLst>
            </a:pPr>
            <a:r>
              <a:rPr sz="3200" spc="-5" dirty="0">
                <a:latin typeface="Arial"/>
                <a:cs typeface="Arial"/>
              </a:rPr>
              <a:t>Component Object</a:t>
            </a:r>
            <a:r>
              <a:rPr lang="pt-BR" sz="3200" spc="-70" dirty="0">
                <a:latin typeface="Arial"/>
                <a:cs typeface="Arial"/>
              </a:rPr>
              <a:t> </a:t>
            </a:r>
            <a:r>
              <a:rPr lang="pt-BR" sz="3200" spc="-5" dirty="0" err="1">
                <a:latin typeface="Arial"/>
                <a:cs typeface="Arial"/>
              </a:rPr>
              <a:t>Model</a:t>
            </a:r>
            <a:r>
              <a:rPr lang="pt-BR" sz="3200" spc="-5" dirty="0">
                <a:latin typeface="Arial"/>
                <a:cs typeface="Arial"/>
              </a:rPr>
              <a:t>  </a:t>
            </a:r>
            <a:r>
              <a:rPr lang="pt-BR" sz="3200" dirty="0">
                <a:latin typeface="Arial"/>
                <a:cs typeface="Arial"/>
              </a:rPr>
              <a:t>C</a:t>
            </a:r>
            <a:r>
              <a:rPr sz="3200" dirty="0">
                <a:latin typeface="Arial"/>
                <a:cs typeface="Arial"/>
              </a:rPr>
              <a:t>OM</a:t>
            </a:r>
            <a:r>
              <a:rPr lang="pt-BR" sz="3200" dirty="0">
                <a:latin typeface="Arial"/>
                <a:cs typeface="Arial"/>
              </a:rPr>
              <a:t>/XPCOM</a:t>
            </a:r>
            <a:endParaRPr sz="3200" dirty="0">
              <a:latin typeface="Arial"/>
              <a:cs typeface="Arial"/>
            </a:endParaRPr>
          </a:p>
          <a:p>
            <a:pPr marL="1495425" lvl="1" indent="-568325">
              <a:lnSpc>
                <a:spcPct val="100000"/>
              </a:lnSpc>
              <a:spcBef>
                <a:spcPts val="715"/>
              </a:spcBef>
              <a:buFont typeface="Times New Roman"/>
              <a:buChar char="–"/>
              <a:tabLst>
                <a:tab pos="1495425" algn="l"/>
                <a:tab pos="1496060" algn="l"/>
              </a:tabLst>
            </a:pPr>
            <a:r>
              <a:rPr sz="2800" spc="-5" dirty="0">
                <a:latin typeface="Arial"/>
                <a:cs typeface="Arial"/>
              </a:rPr>
              <a:t>Restrito a algumas</a:t>
            </a:r>
            <a:r>
              <a:rPr sz="2800" spc="6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linguagens</a:t>
            </a:r>
            <a:endParaRPr sz="2800" dirty="0">
              <a:latin typeface="Arial"/>
              <a:cs typeface="Arial"/>
            </a:endParaRPr>
          </a:p>
          <a:p>
            <a:pPr marL="1495425" marR="5080" lvl="1" indent="-568325">
              <a:lnSpc>
                <a:spcPct val="100000"/>
              </a:lnSpc>
              <a:spcBef>
                <a:spcPts val="695"/>
              </a:spcBef>
              <a:buFont typeface="Times New Roman"/>
              <a:buChar char="–"/>
              <a:tabLst>
                <a:tab pos="1495425" algn="l"/>
                <a:tab pos="1496060" algn="l"/>
              </a:tabLst>
            </a:pPr>
            <a:r>
              <a:rPr sz="2800" spc="-5" dirty="0">
                <a:latin typeface="Arial"/>
                <a:cs typeface="Arial"/>
              </a:rPr>
              <a:t>Cliente </a:t>
            </a:r>
            <a:r>
              <a:rPr sz="2800" dirty="0">
                <a:latin typeface="Arial"/>
                <a:cs typeface="Arial"/>
              </a:rPr>
              <a:t>deve ser </a:t>
            </a:r>
            <a:r>
              <a:rPr sz="2800" spc="-5" dirty="0">
                <a:latin typeface="Arial"/>
                <a:cs typeface="Arial"/>
              </a:rPr>
              <a:t>executado no mesmo  Sistema do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Host</a:t>
            </a:r>
            <a:endParaRPr sz="2800" dirty="0">
              <a:latin typeface="Arial"/>
              <a:cs typeface="Arial"/>
            </a:endParaRPr>
          </a:p>
          <a:p>
            <a:pPr marL="1495425" lvl="1" indent="-568325">
              <a:lnSpc>
                <a:spcPct val="100000"/>
              </a:lnSpc>
              <a:spcBef>
                <a:spcPts val="710"/>
              </a:spcBef>
              <a:buFont typeface="Times New Roman"/>
              <a:buChar char="–"/>
              <a:tabLst>
                <a:tab pos="1495425" algn="l"/>
                <a:tab pos="1496060" algn="l"/>
              </a:tabLst>
            </a:pPr>
            <a:r>
              <a:rPr sz="2800" spc="-5" dirty="0">
                <a:latin typeface="Arial"/>
                <a:cs typeface="Arial"/>
              </a:rPr>
              <a:t>Baixo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overhead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</TotalTime>
  <Words>816</Words>
  <Application>Microsoft Office PowerPoint</Application>
  <PresentationFormat>Apresentação na tela (4:3)</PresentationFormat>
  <Paragraphs>254</Paragraphs>
  <Slides>25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29" baseType="lpstr">
      <vt:lpstr>Arial</vt:lpstr>
      <vt:lpstr>Calibri</vt:lpstr>
      <vt:lpstr>Times New Roman</vt:lpstr>
      <vt:lpstr>Office Theme</vt:lpstr>
      <vt:lpstr>VirtualBox Prof. MSc. Rodrigo D. Malara adaptado de Mario Hato</vt:lpstr>
      <vt:lpstr>Evolução da Virtualização</vt:lpstr>
      <vt:lpstr>VirtualBox</vt:lpstr>
      <vt:lpstr>VirtualBox</vt:lpstr>
      <vt:lpstr>VirtualBox</vt:lpstr>
      <vt:lpstr>Plataformas Host e Guest</vt:lpstr>
      <vt:lpstr>História</vt:lpstr>
      <vt:lpstr>Arquitetura</vt:lpstr>
      <vt:lpstr>Camada de Gerenciamento</vt:lpstr>
      <vt:lpstr>Componentes</vt:lpstr>
      <vt:lpstr>Componentes</vt:lpstr>
      <vt:lpstr>Virtualização</vt:lpstr>
      <vt:lpstr>Virtualização em Software</vt:lpstr>
      <vt:lpstr>Virtualização em Software</vt:lpstr>
      <vt:lpstr>Virtualização em Software</vt:lpstr>
      <vt:lpstr>Virtualização em Software</vt:lpstr>
      <vt:lpstr>Virtualização em Hardware</vt:lpstr>
      <vt:lpstr>Virtualização em Hardware</vt:lpstr>
      <vt:lpstr>Virtualização em Hardware</vt:lpstr>
      <vt:lpstr>Memory Overcommitment</vt:lpstr>
      <vt:lpstr>Memory Ballooning</vt:lpstr>
      <vt:lpstr>Memory Ballooning</vt:lpstr>
      <vt:lpstr>Page Fusion</vt:lpstr>
      <vt:lpstr>Page Fusion</vt:lpstr>
      <vt:lpstr>Referências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VirtualBox</dc:title>
  <dc:subject>Virtual Machines</dc:subject>
  <dc:creator>Mario</dc:creator>
  <cp:lastModifiedBy>Rodrigo Malara</cp:lastModifiedBy>
  <cp:revision>1</cp:revision>
  <dcterms:created xsi:type="dcterms:W3CDTF">2018-10-09T14:51:42Z</dcterms:created>
  <dcterms:modified xsi:type="dcterms:W3CDTF">2018-10-16T15:39:25Z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2012-12-10T00:00:00Z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2018-10-09T00:00:00Z</vt:filetime>
  </property>
</Properties>
</file>