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4"/>
    <p:sldMasterId id="2147483674" r:id="rId5"/>
  </p:sldMasterIdLst>
  <p:notesMasterIdLst>
    <p:notesMasterId r:id="rId53"/>
  </p:notesMasterIdLst>
  <p:handoutMasterIdLst>
    <p:handoutMasterId r:id="rId54"/>
  </p:handoutMasterIdLst>
  <p:sldIdLst>
    <p:sldId id="356" r:id="rId6"/>
    <p:sldId id="258" r:id="rId7"/>
    <p:sldId id="322" r:id="rId8"/>
    <p:sldId id="323" r:id="rId9"/>
    <p:sldId id="291" r:id="rId10"/>
    <p:sldId id="292" r:id="rId11"/>
    <p:sldId id="324" r:id="rId12"/>
    <p:sldId id="325" r:id="rId13"/>
    <p:sldId id="326" r:id="rId14"/>
    <p:sldId id="327" r:id="rId15"/>
    <p:sldId id="328" r:id="rId16"/>
    <p:sldId id="329" r:id="rId17"/>
    <p:sldId id="330" r:id="rId18"/>
    <p:sldId id="331" r:id="rId19"/>
    <p:sldId id="293" r:id="rId20"/>
    <p:sldId id="332" r:id="rId21"/>
    <p:sldId id="333" r:id="rId22"/>
    <p:sldId id="334" r:id="rId23"/>
    <p:sldId id="335" r:id="rId24"/>
    <p:sldId id="259" r:id="rId25"/>
    <p:sldId id="261" r:id="rId26"/>
    <p:sldId id="336" r:id="rId27"/>
    <p:sldId id="296" r:id="rId28"/>
    <p:sldId id="337" r:id="rId29"/>
    <p:sldId id="338" r:id="rId30"/>
    <p:sldId id="262" r:id="rId31"/>
    <p:sldId id="299" r:id="rId32"/>
    <p:sldId id="339" r:id="rId33"/>
    <p:sldId id="340" r:id="rId34"/>
    <p:sldId id="341" r:id="rId35"/>
    <p:sldId id="342" r:id="rId36"/>
    <p:sldId id="297" r:id="rId37"/>
    <p:sldId id="343" r:id="rId38"/>
    <p:sldId id="344" r:id="rId39"/>
    <p:sldId id="345" r:id="rId40"/>
    <p:sldId id="346" r:id="rId41"/>
    <p:sldId id="347" r:id="rId42"/>
    <p:sldId id="263" r:id="rId43"/>
    <p:sldId id="348" r:id="rId44"/>
    <p:sldId id="355" r:id="rId45"/>
    <p:sldId id="298" r:id="rId46"/>
    <p:sldId id="350" r:id="rId47"/>
    <p:sldId id="351" r:id="rId48"/>
    <p:sldId id="352" r:id="rId49"/>
    <p:sldId id="353" r:id="rId50"/>
    <p:sldId id="354" r:id="rId51"/>
    <p:sldId id="290" r:id="rId52"/>
  </p:sldIdLst>
  <p:sldSz cx="9144000" cy="6858000" type="screen4x3"/>
  <p:notesSz cx="6858000" cy="9144000"/>
  <p:embeddedFontLst>
    <p:embeddedFont>
      <p:font typeface="MS PGothic" panose="020B0600070205080204" pitchFamily="34" charset="-128"/>
      <p:regular r:id="rId55"/>
    </p:embeddedFont>
    <p:embeddedFont>
      <p:font typeface="Verdana" panose="020B0604030504040204" pitchFamily="34" charset="0"/>
      <p:regular r:id="rId56"/>
      <p:bold r:id="rId57"/>
      <p:italic r:id="rId58"/>
      <p:boldItalic r:id="rId5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imon, Nelson" initials="NS" lastIdx="4" clrIdx="6"/>
  <p:cmAuthor id="1" name="Ruchi Sachdev" initials="" lastIdx="8" clrIdx="1"/>
  <p:cmAuthor id="2" name="Sarah Reusché" initials="" lastIdx="13" clrIdx="2"/>
  <p:cmAuthor id="3" name="Nitin Shankar" initials="" lastIdx="6" clrIdx="3"/>
  <p:cmAuthor id="4" name="Kristen Flathman" initials="" lastIdx="1" clrIdx="4"/>
  <p:cmAuthor id="5" name="Ben Schroeter" initials=""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65B2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0F9630F-82C1-40B7-BC3A-925EFCFF5E92}">
  <a:tblStyle styleId="{40F9630F-82C1-40B7-BC3A-925EFCFF5E92}"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med" len="med"/>
              <a:tailEnd type="none" w="med" len="med"/>
            </a:ln>
          </a:left>
          <a:right>
            <a:ln w="9525" cap="flat" cmpd="sng">
              <a:solidFill>
                <a:srgbClr val="000000">
                  <a:alpha val="0"/>
                </a:srgbClr>
              </a:solidFill>
              <a:prstDash val="solid"/>
              <a:round/>
              <a:headEnd type="none" w="med" len="med"/>
              <a:tailEnd type="none" w="med" len="med"/>
            </a:ln>
          </a:right>
          <a:top>
            <a:ln w="12700" cap="flat" cmpd="sng">
              <a:solidFill>
                <a:schemeClr val="accent1"/>
              </a:solidFill>
              <a:prstDash val="solid"/>
              <a:round/>
              <a:headEnd type="none" w="med" len="med"/>
              <a:tailEnd type="none" w="med" len="med"/>
            </a:ln>
          </a:top>
          <a:bottom>
            <a:ln w="12700" cap="flat" cmpd="sng">
              <a:solidFill>
                <a:schemeClr val="accent1"/>
              </a:solidFill>
              <a:prstDash val="solid"/>
              <a:round/>
              <a:headEnd type="none" w="med" len="med"/>
              <a:tailEnd type="none" w="med" len="med"/>
            </a:ln>
          </a:bottom>
          <a:insideH>
            <a:ln w="9525" cap="flat" cmpd="sng">
              <a:solidFill>
                <a:srgbClr val="000000">
                  <a:alpha val="0"/>
                </a:srgbClr>
              </a:solidFill>
              <a:prstDash val="solid"/>
              <a:round/>
              <a:headEnd type="none" w="med" len="med"/>
              <a:tailEnd type="none" w="med" len="med"/>
            </a:ln>
          </a:insideH>
          <a:insideV>
            <a:ln w="9525" cap="flat" cmpd="sng">
              <a:solidFill>
                <a:srgbClr val="000000">
                  <a:alpha val="0"/>
                </a:srgbClr>
              </a:solidFill>
              <a:prstDash val="solid"/>
              <a:round/>
              <a:headEnd type="none" w="med" len="med"/>
              <a:tailEnd type="none" w="med" len="med"/>
            </a:ln>
          </a:insideV>
        </a:tcBdr>
        <a:fill>
          <a:solidFill>
            <a:srgbClr val="FFFFFF">
              <a:alpha val="0"/>
            </a:srgbClr>
          </a:solid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med" len="med"/>
              <a:tailEnd type="none" w="med" len="med"/>
            </a:ln>
          </a:top>
        </a:tcBdr>
        <a:fill>
          <a:solidFill>
            <a:srgbClr val="FFFFFF">
              <a:alpha val="0"/>
            </a:srgbClr>
          </a:solidFill>
        </a:fill>
      </a:tcStyle>
    </a:lastRow>
    <a:firstRow>
      <a:tcTxStyle b="on" i="off"/>
      <a:tcStyle>
        <a:tcBdr>
          <a:bottom>
            <a:ln w="12700" cap="flat" cmpd="sng">
              <a:solidFill>
                <a:schemeClr val="accent1"/>
              </a:solidFill>
              <a:prstDash val="solid"/>
              <a:round/>
              <a:headEnd type="none" w="med" len="med"/>
              <a:tailEnd type="none" w="med" len="med"/>
            </a:ln>
          </a:bottom>
        </a:tcBdr>
        <a:fill>
          <a:solidFill>
            <a:srgbClr val="FFFFFF">
              <a:alpha val="0"/>
            </a:srgb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95" autoAdjust="0"/>
  </p:normalViewPr>
  <p:slideViewPr>
    <p:cSldViewPr snapToGrid="0" snapToObjects="1">
      <p:cViewPr varScale="1">
        <p:scale>
          <a:sx n="96" d="100"/>
          <a:sy n="96" d="100"/>
        </p:scale>
        <p:origin x="1578" y="78"/>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8" d="100"/>
          <a:sy n="88" d="100"/>
        </p:scale>
        <p:origin x="307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font" Target="fonts/font1.fntdata"/><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notesMaster" Target="notesMasters/notesMaster1.xml"/><Relationship Id="rId58" Type="http://schemas.openxmlformats.org/officeDocument/2006/relationships/font" Target="fonts/font4.fntdata"/><Relationship Id="rId5" Type="http://schemas.openxmlformats.org/officeDocument/2006/relationships/slideMaster" Target="slideMasters/slideMaster2.xml"/><Relationship Id="rId61" Type="http://schemas.openxmlformats.org/officeDocument/2006/relationships/presProps" Target="pres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font" Target="fonts/font2.fntdata"/><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font" Target="fonts/font5.fntdata"/><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handoutMaster" Target="handoutMasters/handoutMaster1.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font" Target="fonts/font3.fntdata"/><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885CB01-6679-D646-ACB3-8B04B786C15F}" type="datetimeFigureOut">
              <a:rPr lang="en-US" smtClean="0"/>
              <a:t>4/12/2018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AC0F4D-8A6F-1C4A-B6BF-1558431E4F79}" type="slidenum">
              <a:rPr lang="en-US" smtClean="0"/>
              <a:t>‹#›</a:t>
            </a:fld>
            <a:endParaRPr lang="en-US" dirty="0"/>
          </a:p>
        </p:txBody>
      </p:sp>
    </p:spTree>
    <p:extLst>
      <p:ext uri="{BB962C8B-B14F-4D97-AF65-F5344CB8AC3E}">
        <p14:creationId xmlns:p14="http://schemas.microsoft.com/office/powerpoint/2010/main" val="3554063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txBox="1">
            <a:spLocks noGrp="1"/>
          </p:cNvSpPr>
          <p:nvPr>
            <p:ph type="hdr" idx="2"/>
          </p:nvPr>
        </p:nvSpPr>
        <p:spPr>
          <a:xfrm>
            <a:off x="0" y="0"/>
            <a:ext cx="2971799" cy="4572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4" name="Shape 4"/>
          <p:cNvSpPr txBox="1">
            <a:spLocks noGrp="1"/>
          </p:cNvSpPr>
          <p:nvPr>
            <p:ph type="dt" idx="10"/>
          </p:nvPr>
        </p:nvSpPr>
        <p:spPr>
          <a:xfrm>
            <a:off x="3884612" y="0"/>
            <a:ext cx="2971799" cy="457200"/>
          </a:xfrm>
          <a:prstGeom prst="rect">
            <a:avLst/>
          </a:prstGeom>
          <a:noFill/>
          <a:ln>
            <a:noFill/>
          </a:ln>
        </p:spPr>
        <p:txBody>
          <a:bodyPr lIns="91425" tIns="91425" rIns="91425" bIns="91425" anchor="t" anchorCtr="0"/>
          <a:lstStyle>
            <a:lvl1pPr marL="0" marR="0" lvl="0" indent="0" algn="r"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5" name="Shape 5"/>
          <p:cNvSpPr>
            <a:spLocks noGrp="1" noRot="1" noChangeAspect="1"/>
          </p:cNvSpPr>
          <p:nvPr>
            <p:ph type="sldImg" idx="3"/>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med" len="med"/>
            <a:tailEnd type="none" w="med" len="med"/>
          </a:ln>
        </p:spPr>
      </p:sp>
      <p:sp>
        <p:nvSpPr>
          <p:cNvPr id="6" name="Shape 6"/>
          <p:cNvSpPr txBox="1">
            <a:spLocks noGrp="1"/>
          </p:cNvSpPr>
          <p:nvPr>
            <p:ph type="body" idx="1"/>
          </p:nvPr>
        </p:nvSpPr>
        <p:spPr>
          <a:xfrm>
            <a:off x="685800" y="4343400"/>
            <a:ext cx="5486399" cy="4114800"/>
          </a:xfrm>
          <a:prstGeom prst="rect">
            <a:avLst/>
          </a:prstGeom>
          <a:noFill/>
          <a:ln>
            <a:noFill/>
          </a:ln>
        </p:spPr>
        <p:txBody>
          <a:bodyPr lIns="91425" tIns="91425" rIns="91425" bIns="91425" anchor="t"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200" b="0" i="0" u="none" strike="noStrike" cap="none">
                <a:solidFill>
                  <a:schemeClr val="dk1"/>
                </a:solidFill>
                <a:latin typeface="Arial"/>
                <a:ea typeface="Arial"/>
                <a:cs typeface="Arial"/>
                <a:sym typeface="Arial"/>
              </a:defRPr>
            </a:lvl2pPr>
            <a:lvl3pPr marL="914400" marR="0" lvl="2" indent="0" algn="l" rtl="0">
              <a:spcBef>
                <a:spcPts val="0"/>
              </a:spcBef>
              <a:buNone/>
              <a:defRPr sz="1200" b="0" i="0" u="none" strike="noStrike" cap="none">
                <a:solidFill>
                  <a:schemeClr val="dk1"/>
                </a:solidFill>
                <a:latin typeface="Arial"/>
                <a:ea typeface="Arial"/>
                <a:cs typeface="Arial"/>
                <a:sym typeface="Arial"/>
              </a:defRPr>
            </a:lvl3pPr>
            <a:lvl4pPr marL="1371600" marR="0" lvl="3" indent="0" algn="l" rtl="0">
              <a:spcBef>
                <a:spcPts val="0"/>
              </a:spcBef>
              <a:buNone/>
              <a:defRPr sz="1200" b="0" i="0" u="none" strike="noStrike" cap="none">
                <a:solidFill>
                  <a:schemeClr val="dk1"/>
                </a:solidFill>
                <a:latin typeface="Arial"/>
                <a:ea typeface="Arial"/>
                <a:cs typeface="Arial"/>
                <a:sym typeface="Arial"/>
              </a:defRPr>
            </a:lvl4pPr>
            <a:lvl5pPr marL="1828800" marR="0" lvl="4" indent="0" algn="l" rtl="0">
              <a:spcBef>
                <a:spcPts val="0"/>
              </a:spcBef>
              <a:buNone/>
              <a:defRPr sz="1200" b="0" i="0" u="none" strike="noStrike" cap="none">
                <a:solidFill>
                  <a:schemeClr val="dk1"/>
                </a:solidFill>
                <a:latin typeface="Arial"/>
                <a:ea typeface="Arial"/>
                <a:cs typeface="Arial"/>
                <a:sym typeface="Arial"/>
              </a:defRPr>
            </a:lvl5pPr>
            <a:lvl6pPr marL="2286000" marR="0" lvl="5" indent="0" algn="l" rtl="0">
              <a:spcBef>
                <a:spcPts val="0"/>
              </a:spcBef>
              <a:buNone/>
              <a:defRPr sz="1200" b="0" i="0" u="none" strike="noStrike" cap="none">
                <a:solidFill>
                  <a:schemeClr val="dk1"/>
                </a:solidFill>
                <a:latin typeface="Arial"/>
                <a:ea typeface="Arial"/>
                <a:cs typeface="Arial"/>
                <a:sym typeface="Arial"/>
              </a:defRPr>
            </a:lvl6pPr>
            <a:lvl7pPr marL="2743200" marR="0" lvl="6" indent="0" algn="l" rtl="0">
              <a:spcBef>
                <a:spcPts val="0"/>
              </a:spcBef>
              <a:buNone/>
              <a:defRPr sz="1200" b="0" i="0" u="none" strike="noStrike" cap="none">
                <a:solidFill>
                  <a:schemeClr val="dk1"/>
                </a:solidFill>
                <a:latin typeface="Arial"/>
                <a:ea typeface="Arial"/>
                <a:cs typeface="Arial"/>
                <a:sym typeface="Arial"/>
              </a:defRPr>
            </a:lvl7pPr>
            <a:lvl8pPr marL="3200400" marR="0" lvl="7" indent="0" algn="l" rtl="0">
              <a:spcBef>
                <a:spcPts val="0"/>
              </a:spcBef>
              <a:buNone/>
              <a:defRPr sz="1200" b="0" i="0" u="none" strike="noStrike" cap="none">
                <a:solidFill>
                  <a:schemeClr val="dk1"/>
                </a:solidFill>
                <a:latin typeface="Arial"/>
                <a:ea typeface="Arial"/>
                <a:cs typeface="Arial"/>
                <a:sym typeface="Arial"/>
              </a:defRPr>
            </a:lvl8pPr>
            <a:lvl9pPr marL="3657600" marR="0" lvl="8" indent="0" algn="l" rtl="0">
              <a:spcBef>
                <a:spcPts val="0"/>
              </a:spcBef>
              <a:buNone/>
              <a:defRPr sz="1200" b="0" i="0" u="none" strike="noStrike" cap="none">
                <a:solidFill>
                  <a:schemeClr val="dk1"/>
                </a:solidFill>
                <a:latin typeface="Arial"/>
                <a:ea typeface="Arial"/>
                <a:cs typeface="Arial"/>
                <a:sym typeface="Arial"/>
              </a:defRPr>
            </a:lvl9pPr>
          </a:lstStyle>
          <a:p>
            <a:endParaRPr/>
          </a:p>
        </p:txBody>
      </p:sp>
      <p:sp>
        <p:nvSpPr>
          <p:cNvPr id="7" name="Shape 7"/>
          <p:cNvSpPr txBox="1">
            <a:spLocks noGrp="1"/>
          </p:cNvSpPr>
          <p:nvPr>
            <p:ph type="ftr" idx="11"/>
          </p:nvPr>
        </p:nvSpPr>
        <p:spPr>
          <a:xfrm>
            <a:off x="0" y="8685213"/>
            <a:ext cx="2971799" cy="457200"/>
          </a:xfrm>
          <a:prstGeom prst="rect">
            <a:avLst/>
          </a:prstGeom>
          <a:noFill/>
          <a:ln>
            <a:noFill/>
          </a:ln>
        </p:spPr>
        <p:txBody>
          <a:bodyPr lIns="91425" tIns="91425" rIns="91425" bIns="91425" anchor="b" anchorCtr="0"/>
          <a:lstStyle>
            <a:lvl1pPr marL="0" marR="0" lvl="0" indent="0" algn="l" rtl="0">
              <a:spcBef>
                <a:spcPts val="0"/>
              </a:spcBef>
              <a:buNone/>
              <a:defRPr sz="12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dirty="0"/>
          </a:p>
        </p:txBody>
      </p:sp>
      <p:sp>
        <p:nvSpPr>
          <p:cNvPr id="8" name="Shape 8"/>
          <p:cNvSpPr txBox="1">
            <a:spLocks noGrp="1"/>
          </p:cNvSpPr>
          <p:nvPr>
            <p:ph type="sldNum" idx="12"/>
          </p:nvPr>
        </p:nvSpPr>
        <p:spPr>
          <a:xfrm>
            <a:off x="3884612" y="8685213"/>
            <a:ext cx="2971799" cy="457200"/>
          </a:xfrm>
          <a:prstGeom prst="rect">
            <a:avLst/>
          </a:prstGeom>
          <a:noFill/>
          <a:ln>
            <a:noFill/>
          </a:ln>
        </p:spPr>
        <p:txBody>
          <a:bodyPr lIns="91425" tIns="45700" rIns="91425" bIns="45700" anchor="b" anchorCtr="0">
            <a:noAutofit/>
          </a:bodyPr>
          <a:lstStyle/>
          <a:p>
            <a:pPr marL="0" marR="0" lvl="0" indent="0" algn="r" rtl="0">
              <a:spcBef>
                <a:spcPts val="0"/>
              </a:spcBef>
              <a:buSzPct val="25000"/>
              <a:buNone/>
            </a:pPr>
            <a:fld id="{00000000-1234-1234-1234-123412341234}" type="slidenum">
              <a:rPr lang="en-US" sz="1200" b="0" i="0" u="none" strike="noStrike" cap="none">
                <a:solidFill>
                  <a:schemeClr val="dk1"/>
                </a:solidFill>
                <a:latin typeface="Arial"/>
                <a:ea typeface="Arial"/>
                <a:cs typeface="Arial"/>
                <a:sym typeface="Arial"/>
              </a:rPr>
              <a:t>‹#›</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457102709"/>
      </p:ext>
    </p:extLst>
  </p:cSld>
  <p:clrMap bg1="lt1" tx1="dk1" bg2="dk2" tx2="lt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Shape 192"/>
          <p:cNvSpPr txBox="1">
            <a:spLocks noGrp="1"/>
          </p:cNvSpPr>
          <p:nvPr>
            <p:ph type="body" idx="1"/>
          </p:nvPr>
        </p:nvSpPr>
        <p:spPr>
          <a:xfrm>
            <a:off x="685800" y="4343400"/>
            <a:ext cx="5486399" cy="4114800"/>
          </a:xfrm>
          <a:prstGeom prst="rect">
            <a:avLst/>
          </a:prstGeom>
        </p:spPr>
        <p:txBody>
          <a:bodyPr lIns="91425" tIns="91425" rIns="91425" bIns="91425" anchor="t" anchorCtr="0">
            <a:noAutofit/>
          </a:bodyPr>
          <a:lstStyle/>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If this PowerPoint presentation contains mathematical equations, you may need to check that your computer has the following installed:</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1) </a:t>
            </a:r>
            <a:r>
              <a:rPr lang="en-US" sz="1200" b="0" i="0" u="none" strike="noStrike" kern="1200" cap="none" dirty="0" err="1" smtClean="0">
                <a:solidFill>
                  <a:schemeClr val="dk1"/>
                </a:solidFill>
                <a:effectLst/>
                <a:latin typeface="Arial" panose="020B0604020202020204" pitchFamily="34" charset="0"/>
                <a:ea typeface="Arial"/>
                <a:cs typeface="Arial" panose="020B0604020202020204" pitchFamily="34" charset="0"/>
                <a:sym typeface="Arial"/>
              </a:rPr>
              <a:t>MathType</a:t>
            </a:r>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 Plugin</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2) Math Player (free versions available)</a:t>
            </a:r>
          </a:p>
          <a:p>
            <a:r>
              <a:rPr lang="en-US" sz="1200" b="0" i="0" u="none" strike="noStrike" kern="1200" cap="none" dirty="0" smtClean="0">
                <a:solidFill>
                  <a:schemeClr val="dk1"/>
                </a:solidFill>
                <a:effectLst/>
                <a:latin typeface="Arial" panose="020B0604020202020204" pitchFamily="34" charset="0"/>
                <a:ea typeface="Arial"/>
                <a:cs typeface="Arial" panose="020B0604020202020204" pitchFamily="34" charset="0"/>
                <a:sym typeface="Arial"/>
              </a:rPr>
              <a:t>3) NVDA Reader (free versions available)</a:t>
            </a:r>
          </a:p>
        </p:txBody>
      </p:sp>
      <p:sp>
        <p:nvSpPr>
          <p:cNvPr id="193" name="Shape 193"/>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06238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28</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6152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29</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19884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9066356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8347772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32</a:t>
            </a:fld>
            <a:endParaRPr lang="en-US" smtClean="0">
              <a:latin typeface="Arial" charset="0"/>
            </a:endParaRPr>
          </a:p>
        </p:txBody>
      </p:sp>
    </p:spTree>
    <p:extLst>
      <p:ext uri="{BB962C8B-B14F-4D97-AF65-F5344CB8AC3E}">
        <p14:creationId xmlns:p14="http://schemas.microsoft.com/office/powerpoint/2010/main" val="3294765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33</a:t>
            </a:fld>
            <a:endParaRPr lang="en-US" smtClean="0">
              <a:latin typeface="Arial" charset="0"/>
            </a:endParaRPr>
          </a:p>
        </p:txBody>
      </p:sp>
    </p:spTree>
    <p:extLst>
      <p:ext uri="{BB962C8B-B14F-4D97-AF65-F5344CB8AC3E}">
        <p14:creationId xmlns:p14="http://schemas.microsoft.com/office/powerpoint/2010/main" val="41694111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34</a:t>
            </a:fld>
            <a:endParaRPr lang="en-US" smtClean="0">
              <a:latin typeface="Arial" charset="0"/>
            </a:endParaRPr>
          </a:p>
        </p:txBody>
      </p:sp>
    </p:spTree>
    <p:extLst>
      <p:ext uri="{BB962C8B-B14F-4D97-AF65-F5344CB8AC3E}">
        <p14:creationId xmlns:p14="http://schemas.microsoft.com/office/powerpoint/2010/main" val="20933227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35</a:t>
            </a:fld>
            <a:endParaRPr lang="en-US" smtClean="0">
              <a:latin typeface="Arial" charset="0"/>
            </a:endParaRPr>
          </a:p>
        </p:txBody>
      </p:sp>
    </p:spTree>
    <p:extLst>
      <p:ext uri="{BB962C8B-B14F-4D97-AF65-F5344CB8AC3E}">
        <p14:creationId xmlns:p14="http://schemas.microsoft.com/office/powerpoint/2010/main" val="1509027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251941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37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0469955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smtClean="0">
              <a:ea typeface="ＭＳ Ｐゴシック" pitchFamily="34" charset="-128"/>
            </a:endParaRPr>
          </a:p>
        </p:txBody>
      </p:sp>
      <p:sp>
        <p:nvSpPr>
          <p:cNvPr id="34820" name="Slide Number Placeholder 3"/>
          <p:cNvSpPr>
            <a:spLocks noGrp="1"/>
          </p:cNvSpPr>
          <p:nvPr>
            <p:ph type="sldNum" sz="quarter" idx="5"/>
          </p:nvPr>
        </p:nvSpPr>
        <p:spPr>
          <a:noFill/>
        </p:spPr>
        <p:txBody>
          <a:bodyPr/>
          <a:lstStyle/>
          <a:p>
            <a:fld id="{573EB6BC-CD47-424F-9B3D-A161CE092236}" type="slidenum">
              <a:rPr lang="en-US" smtClean="0">
                <a:latin typeface="Arial" charset="0"/>
              </a:rPr>
              <a:pPr/>
              <a:t>20</a:t>
            </a:fld>
            <a:endParaRPr lang="en-US" smtClean="0">
              <a:latin typeface="Arial" charset="0"/>
            </a:endParaRPr>
          </a:p>
        </p:txBody>
      </p:sp>
    </p:spTree>
    <p:extLst>
      <p:ext uri="{BB962C8B-B14F-4D97-AF65-F5344CB8AC3E}">
        <p14:creationId xmlns:p14="http://schemas.microsoft.com/office/powerpoint/2010/main" val="42007268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36868" name="Slide Number Placeholder 3"/>
          <p:cNvSpPr>
            <a:spLocks noGrp="1"/>
          </p:cNvSpPr>
          <p:nvPr>
            <p:ph type="sldNum" sz="quarter" idx="5"/>
          </p:nvPr>
        </p:nvSpPr>
        <p:spPr>
          <a:noFill/>
        </p:spPr>
        <p:txBody>
          <a:bodyPr/>
          <a:lstStyle/>
          <a:p>
            <a:fld id="{5E218ED9-1777-4333-B764-3DDDB7F5A381}" type="slidenum">
              <a:rPr lang="en-US" smtClean="0">
                <a:latin typeface="Arial" charset="0"/>
              </a:rPr>
              <a:pPr/>
              <a:t>38</a:t>
            </a:fld>
            <a:endParaRPr lang="en-US" smtClean="0">
              <a:latin typeface="Arial" charset="0"/>
            </a:endParaRPr>
          </a:p>
        </p:txBody>
      </p:sp>
    </p:spTree>
    <p:extLst>
      <p:ext uri="{BB962C8B-B14F-4D97-AF65-F5344CB8AC3E}">
        <p14:creationId xmlns:p14="http://schemas.microsoft.com/office/powerpoint/2010/main" val="19540039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36868" name="Slide Number Placeholder 3"/>
          <p:cNvSpPr>
            <a:spLocks noGrp="1"/>
          </p:cNvSpPr>
          <p:nvPr>
            <p:ph type="sldNum" sz="quarter" idx="5"/>
          </p:nvPr>
        </p:nvSpPr>
        <p:spPr>
          <a:noFill/>
        </p:spPr>
        <p:txBody>
          <a:bodyPr/>
          <a:lstStyle/>
          <a:p>
            <a:fld id="{5E218ED9-1777-4333-B764-3DDDB7F5A381}" type="slidenum">
              <a:rPr lang="en-US" smtClean="0">
                <a:latin typeface="Arial" charset="0"/>
              </a:rPr>
              <a:pPr/>
              <a:t>39</a:t>
            </a:fld>
            <a:endParaRPr lang="en-US" smtClean="0">
              <a:latin typeface="Arial" charset="0"/>
            </a:endParaRPr>
          </a:p>
        </p:txBody>
      </p:sp>
    </p:spTree>
    <p:extLst>
      <p:ext uri="{BB962C8B-B14F-4D97-AF65-F5344CB8AC3E}">
        <p14:creationId xmlns:p14="http://schemas.microsoft.com/office/powerpoint/2010/main" val="40983850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40</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98430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41</a:t>
            </a:fld>
            <a:endParaRPr lang="en-US" smtClean="0">
              <a:latin typeface="Arial" charset="0"/>
            </a:endParaRPr>
          </a:p>
        </p:txBody>
      </p:sp>
    </p:spTree>
    <p:extLst>
      <p:ext uri="{BB962C8B-B14F-4D97-AF65-F5344CB8AC3E}">
        <p14:creationId xmlns:p14="http://schemas.microsoft.com/office/powerpoint/2010/main" val="14121177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42</a:t>
            </a:fld>
            <a:endParaRPr lang="en-US" smtClean="0">
              <a:latin typeface="Arial" charset="0"/>
            </a:endParaRPr>
          </a:p>
        </p:txBody>
      </p:sp>
    </p:spTree>
    <p:extLst>
      <p:ext uri="{BB962C8B-B14F-4D97-AF65-F5344CB8AC3E}">
        <p14:creationId xmlns:p14="http://schemas.microsoft.com/office/powerpoint/2010/main" val="21583029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43</a:t>
            </a:fld>
            <a:endParaRPr lang="en-US" smtClean="0">
              <a:latin typeface="Arial" charset="0"/>
            </a:endParaRPr>
          </a:p>
        </p:txBody>
      </p:sp>
    </p:spTree>
    <p:extLst>
      <p:ext uri="{BB962C8B-B14F-4D97-AF65-F5344CB8AC3E}">
        <p14:creationId xmlns:p14="http://schemas.microsoft.com/office/powerpoint/2010/main" val="15526497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44</a:t>
            </a:fld>
            <a:endParaRPr lang="en-US" smtClean="0">
              <a:latin typeface="Arial" charset="0"/>
            </a:endParaRPr>
          </a:p>
        </p:txBody>
      </p:sp>
    </p:spTree>
    <p:extLst>
      <p:ext uri="{BB962C8B-B14F-4D97-AF65-F5344CB8AC3E}">
        <p14:creationId xmlns:p14="http://schemas.microsoft.com/office/powerpoint/2010/main" val="321304876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45</a:t>
            </a:fld>
            <a:endParaRPr lang="en-US" smtClean="0">
              <a:latin typeface="Arial" charset="0"/>
            </a:endParaRPr>
          </a:p>
        </p:txBody>
      </p:sp>
    </p:spTree>
    <p:extLst>
      <p:ext uri="{BB962C8B-B14F-4D97-AF65-F5344CB8AC3E}">
        <p14:creationId xmlns:p14="http://schemas.microsoft.com/office/powerpoint/2010/main" val="35858224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46</a:t>
            </a:fld>
            <a:endParaRPr lang="en-US" smtClean="0">
              <a:latin typeface="Arial" charset="0"/>
            </a:endParaRPr>
          </a:p>
        </p:txBody>
      </p:sp>
    </p:spTree>
    <p:extLst>
      <p:ext uri="{BB962C8B-B14F-4D97-AF65-F5344CB8AC3E}">
        <p14:creationId xmlns:p14="http://schemas.microsoft.com/office/powerpoint/2010/main" val="19610604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Shape 381"/>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82" name="Shape 382"/>
          <p:cNvSpPr txBox="1">
            <a:spLocks noGrp="1"/>
          </p:cNvSpPr>
          <p:nvPr>
            <p:ph type="body" idx="1"/>
          </p:nvPr>
        </p:nvSpPr>
        <p:spPr>
          <a:xfrm>
            <a:off x="685800" y="4343400"/>
            <a:ext cx="5486400" cy="4114800"/>
          </a:xfrm>
          <a:prstGeom prst="rect">
            <a:avLst/>
          </a:prstGeom>
        </p:spPr>
        <p:txBody>
          <a:bodyPr lIns="91425" tIns="91425" rIns="91425" bIns="91425" anchor="t" anchorCtr="0">
            <a:noAutofit/>
          </a:bodyPr>
          <a:lstStyle/>
          <a:p>
            <a:pPr lvl="0">
              <a:spcBef>
                <a:spcPts val="0"/>
              </a:spcBef>
              <a:buNone/>
            </a:pPr>
            <a:endParaRPr dirty="0"/>
          </a:p>
        </p:txBody>
      </p:sp>
      <p:sp>
        <p:nvSpPr>
          <p:cNvPr id="383" name="Shape 383"/>
          <p:cNvSpPr txBox="1">
            <a:spLocks noGrp="1"/>
          </p:cNvSpPr>
          <p:nvPr>
            <p:ph type="sldNum" idx="12"/>
          </p:nvPr>
        </p:nvSpPr>
        <p:spPr>
          <a:xfrm>
            <a:off x="3884612" y="8685213"/>
            <a:ext cx="2971800" cy="457200"/>
          </a:xfrm>
          <a:prstGeom prst="rect">
            <a:avLst/>
          </a:prstGeom>
        </p:spPr>
        <p:txBody>
          <a:bodyPr lIns="91425" tIns="45700" rIns="91425" bIns="45700" anchor="b" anchorCtr="0">
            <a:noAutofit/>
          </a:bodyPr>
          <a:lstStyle/>
          <a:p>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fld id="{00000000-1234-1234-1234-123412341234}" type="slidenum">
              <a:rPr kumimoji="0" lang="en-US" sz="1400" b="0" i="0" u="none" strike="noStrike" kern="0" cap="none" spc="0" normalizeH="0" baseline="0" noProof="0">
                <a:ln>
                  <a:noFill/>
                </a:ln>
                <a:solidFill>
                  <a:srgbClr val="000000"/>
                </a:solidFill>
                <a:effectLst/>
                <a:uLnTx/>
                <a:uFillTx/>
                <a:latin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Pct val="25000"/>
                <a:buFont typeface="Arial"/>
                <a:buNone/>
                <a:tabLst/>
                <a:defRPr/>
              </a:pPr>
              <a:t>47</a:t>
            </a:fld>
            <a:endParaRPr kumimoji="0" lang="en-US" sz="1400" b="0" i="0" u="none" strike="noStrike" kern="0" cap="none" spc="0" normalizeH="0" baseline="0" noProof="0">
              <a:ln>
                <a:noFill/>
              </a:ln>
              <a:solidFill>
                <a:srgbClr val="000000"/>
              </a:solidFill>
              <a:effectLst/>
              <a:uLnTx/>
              <a:uFillTx/>
              <a:latin typeface="Arial"/>
              <a:cs typeface="Arial"/>
              <a:sym typeface="Arial"/>
            </a:endParaRPr>
          </a:p>
        </p:txBody>
      </p:sp>
    </p:spTree>
    <p:extLst>
      <p:ext uri="{BB962C8B-B14F-4D97-AF65-F5344CB8AC3E}">
        <p14:creationId xmlns:p14="http://schemas.microsoft.com/office/powerpoint/2010/main" val="3049794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21</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052991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22</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986303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23</a:t>
            </a:fld>
            <a:endParaRPr lang="en-US" smtClean="0">
              <a:latin typeface="Arial" charset="0"/>
            </a:endParaRPr>
          </a:p>
        </p:txBody>
      </p:sp>
    </p:spTree>
    <p:extLst>
      <p:ext uri="{BB962C8B-B14F-4D97-AF65-F5344CB8AC3E}">
        <p14:creationId xmlns:p14="http://schemas.microsoft.com/office/powerpoint/2010/main" val="7516454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24</a:t>
            </a:fld>
            <a:endParaRPr lang="en-US" smtClean="0">
              <a:latin typeface="Arial" charset="0"/>
            </a:endParaRPr>
          </a:p>
        </p:txBody>
      </p:sp>
    </p:spTree>
    <p:extLst>
      <p:ext uri="{BB962C8B-B14F-4D97-AF65-F5344CB8AC3E}">
        <p14:creationId xmlns:p14="http://schemas.microsoft.com/office/powerpoint/2010/main" val="3337165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dirty="0" smtClean="0">
              <a:ea typeface="ＭＳ Ｐゴシック" pitchFamily="34" charset="-128"/>
            </a:endParaRPr>
          </a:p>
        </p:txBody>
      </p:sp>
      <p:sp>
        <p:nvSpPr>
          <p:cNvPr id="43012" name="Slide Number Placeholder 3"/>
          <p:cNvSpPr>
            <a:spLocks noGrp="1"/>
          </p:cNvSpPr>
          <p:nvPr>
            <p:ph type="sldNum" sz="quarter" idx="5"/>
          </p:nvPr>
        </p:nvSpPr>
        <p:spPr>
          <a:noFill/>
        </p:spPr>
        <p:txBody>
          <a:bodyPr/>
          <a:lstStyle/>
          <a:p>
            <a:fld id="{FB9FD296-27EC-4574-ADB1-0CC1D9466AD0}" type="slidenum">
              <a:rPr lang="en-US" smtClean="0">
                <a:latin typeface="Arial" charset="0"/>
              </a:rPr>
              <a:pPr/>
              <a:t>25</a:t>
            </a:fld>
            <a:endParaRPr lang="en-US" smtClean="0">
              <a:latin typeface="Arial" charset="0"/>
            </a:endParaRPr>
          </a:p>
        </p:txBody>
      </p:sp>
    </p:spTree>
    <p:extLst>
      <p:ext uri="{BB962C8B-B14F-4D97-AF65-F5344CB8AC3E}">
        <p14:creationId xmlns:p14="http://schemas.microsoft.com/office/powerpoint/2010/main" val="18132022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26</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722087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0"/>
          </p:nvPr>
        </p:nvSpPr>
        <p:spPr/>
        <p:txBody>
          <a:bodyPr/>
          <a:lstStyle/>
          <a:p>
            <a:pPr marL="0" marR="0" lvl="0" indent="0" algn="r" rtl="0">
              <a:spcBef>
                <a:spcPts val="0"/>
              </a:spcBef>
              <a:buSzPct val="25000"/>
              <a:buNone/>
            </a:pPr>
            <a:fld id="{00000000-1234-1234-1234-123412341234}" type="slidenum">
              <a:rPr lang="en-US" sz="1200" b="0" i="0" u="none" strike="noStrike" cap="none" smtClean="0">
                <a:solidFill>
                  <a:schemeClr val="dk1"/>
                </a:solidFill>
                <a:latin typeface="Arial"/>
                <a:ea typeface="Arial"/>
                <a:cs typeface="Arial"/>
                <a:sym typeface="Arial"/>
              </a:rPr>
              <a:t>27</a:t>
            </a:fld>
            <a:endParaRPr lang="en-US" sz="12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514350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and Content">
    <p:spTree>
      <p:nvGrpSpPr>
        <p:cNvPr id="1" name="Shape 24"/>
        <p:cNvGrpSpPr/>
        <p:nvPr/>
      </p:nvGrpSpPr>
      <p:grpSpPr>
        <a:xfrm>
          <a:off x="0" y="0"/>
          <a:ext cx="0" cy="0"/>
          <a:chOff x="0" y="0"/>
          <a:chExt cx="0" cy="0"/>
        </a:xfrm>
      </p:grpSpPr>
      <p:sp>
        <p:nvSpPr>
          <p:cNvPr id="25" name="Shape 2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smtClean="0"/>
              <a:t>Click to edit Master title style</a:t>
            </a:r>
            <a:endParaRPr/>
          </a:p>
        </p:txBody>
      </p:sp>
      <p:sp>
        <p:nvSpPr>
          <p:cNvPr id="26" name="Shape 26"/>
          <p:cNvSpPr txBox="1">
            <a:spLocks noGrp="1"/>
          </p:cNvSpPr>
          <p:nvPr>
            <p:ph type="body" idx="1" hasCustomPrompt="1"/>
          </p:nvPr>
        </p:nvSpPr>
        <p:spPr>
          <a:xfrm>
            <a:off x="457200" y="1495425"/>
            <a:ext cx="8229600" cy="4838699"/>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2950" marR="0" lvl="1" indent="-283464"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27432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pPr lvl="0"/>
            <a:r>
              <a:rPr lang="en-US" dirty="0" smtClean="0"/>
              <a:t>First</a:t>
            </a:r>
          </a:p>
          <a:p>
            <a:pPr lvl="1"/>
            <a:r>
              <a:rPr lang="en-US" dirty="0" smtClean="0"/>
              <a:t>Second</a:t>
            </a:r>
          </a:p>
          <a:p>
            <a:pPr lvl="2"/>
            <a:r>
              <a:rPr lang="en-US" dirty="0" smtClean="0"/>
              <a:t>Third</a:t>
            </a:r>
          </a:p>
          <a:p>
            <a:pPr lvl="3"/>
            <a:r>
              <a:rPr lang="en-US" dirty="0" smtClean="0"/>
              <a:t>Fourth</a:t>
            </a: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192540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Shape 74"/>
        <p:cNvGrpSpPr/>
        <p:nvPr/>
      </p:nvGrpSpPr>
      <p:grpSpPr>
        <a:xfrm>
          <a:off x="0" y="0"/>
          <a:ext cx="0" cy="0"/>
          <a:chOff x="0" y="0"/>
          <a:chExt cx="0" cy="0"/>
        </a:xfrm>
      </p:grpSpPr>
      <p:sp>
        <p:nvSpPr>
          <p:cNvPr id="76" name="Shape 7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7" name="Shape 7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8" name="Shape 7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529040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Blank">
    <p:spTree>
      <p:nvGrpSpPr>
        <p:cNvPr id="1" name="Shape 79"/>
        <p:cNvGrpSpPr/>
        <p:nvPr/>
      </p:nvGrpSpPr>
      <p:grpSpPr>
        <a:xfrm>
          <a:off x="0" y="0"/>
          <a:ext cx="0" cy="0"/>
          <a:chOff x="0" y="0"/>
          <a:chExt cx="0" cy="0"/>
        </a:xfrm>
      </p:grpSpPr>
      <p:sp>
        <p:nvSpPr>
          <p:cNvPr id="80" name="Shape 80"/>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1" name="Shape 81"/>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82" name="Shape 82"/>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6"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8224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18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pic>
        <p:nvPicPr>
          <p:cNvPr id="17" name="Picture 1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1200" y="6477000"/>
            <a:ext cx="918000" cy="279915"/>
          </a:xfrm>
          <a:prstGeom prst="rect">
            <a:avLst/>
          </a:prstGeom>
        </p:spPr>
      </p:pic>
      <p:sp>
        <p:nvSpPr>
          <p:cNvPr id="3" name="Text Placeholder 2"/>
          <p:cNvSpPr>
            <a:spLocks noGrp="1"/>
          </p:cNvSpPr>
          <p:nvPr>
            <p:ph type="body" sz="quarter" idx="16"/>
          </p:nvPr>
        </p:nvSpPr>
        <p:spPr>
          <a:xfrm>
            <a:off x="3810000" y="6477000"/>
            <a:ext cx="5257800" cy="279400"/>
          </a:xfrm>
        </p:spPr>
        <p:txBody>
          <a:bodyPr/>
          <a:lstStyle>
            <a:lvl1pPr marL="0" indent="0">
              <a:buNone/>
              <a:defRPr sz="1200">
                <a:latin typeface="Verdana" panose="020B0604030504040204" pitchFamily="34" charset="0"/>
                <a:ea typeface="Verdana" panose="020B0604030504040204" pitchFamily="34" charset="0"/>
                <a:cs typeface="Verdana" panose="020B0604030504040204" pitchFamily="34" charset="0"/>
              </a:defRPr>
            </a:lvl1pPr>
          </a:lstStyle>
          <a:p>
            <a:pPr lvl="0"/>
            <a:endParaRPr lang="en-US" dirty="0"/>
          </a:p>
        </p:txBody>
      </p:sp>
    </p:spTree>
    <p:extLst>
      <p:ext uri="{BB962C8B-B14F-4D97-AF65-F5344CB8AC3E}">
        <p14:creationId xmlns:p14="http://schemas.microsoft.com/office/powerpoint/2010/main" val="465093140"/>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 Modern  Operating Systems:4th ed., (c) 2013 Prentice-Hall, Inc. All rights reserved. </a:t>
            </a:r>
          </a:p>
        </p:txBody>
      </p:sp>
    </p:spTree>
    <p:extLst>
      <p:ext uri="{BB962C8B-B14F-4D97-AF65-F5344CB8AC3E}">
        <p14:creationId xmlns:p14="http://schemas.microsoft.com/office/powerpoint/2010/main" val="1717378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Figure + Caption">
    <p:spTree>
      <p:nvGrpSpPr>
        <p:cNvPr id="1" name="Shape 53"/>
        <p:cNvGrpSpPr/>
        <p:nvPr/>
      </p:nvGrpSpPr>
      <p:grpSpPr>
        <a:xfrm>
          <a:off x="0" y="0"/>
          <a:ext cx="0" cy="0"/>
          <a:chOff x="0" y="0"/>
          <a:chExt cx="0" cy="0"/>
        </a:xfrm>
      </p:grpSpPr>
      <p:sp>
        <p:nvSpPr>
          <p:cNvPr id="54" name="Shape 54"/>
          <p:cNvSpPr txBox="1">
            <a:spLocks noGrp="1"/>
          </p:cNvSpPr>
          <p:nvPr>
            <p:ph type="title"/>
          </p:nvPr>
        </p:nvSpPr>
        <p:spPr>
          <a:xfrm>
            <a:off x="457200" y="245076"/>
            <a:ext cx="8229600" cy="106679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r>
              <a:rPr lang="en-US" dirty="0" smtClean="0"/>
              <a:t>Click to edit Master title style</a:t>
            </a:r>
            <a:endParaRPr dirty="0"/>
          </a:p>
        </p:txBody>
      </p:sp>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6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pPr lvl="0"/>
            <a:r>
              <a:rPr lang="en-US" dirty="0" smtClean="0"/>
              <a:t>Edit Master text styles</a:t>
            </a:r>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dk1"/>
                </a:solidFill>
                <a:latin typeface="Arial"/>
                <a:ea typeface="Arial"/>
                <a:cs typeface="Arial"/>
                <a:sym typeface="Arial"/>
              </a:rPr>
              <a:t>‹#›</a:t>
            </a:fld>
            <a:endParaRPr lang="en-US" sz="900" b="0" i="0" u="none" strike="noStrike" cap="none" dirty="0">
              <a:solidFill>
                <a:schemeClr val="dk1"/>
              </a:solidFill>
              <a:latin typeface="Arial"/>
              <a:ea typeface="Arial"/>
              <a:cs typeface="Arial"/>
              <a:sym typeface="Arial"/>
            </a:endParaRPr>
          </a:p>
        </p:txBody>
      </p:sp>
      <p:sp>
        <p:nvSpPr>
          <p:cNvPr id="9"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243847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smtClean="0"/>
              <a:t>Click to edit Master title style</a:t>
            </a:r>
            <a:endParaRPr lang="en-US" dirty="0"/>
          </a:p>
        </p:txBody>
      </p:sp>
      <p:sp>
        <p:nvSpPr>
          <p:cNvPr id="7" name="Text Placeholder 6"/>
          <p:cNvSpPr>
            <a:spLocks noGrp="1"/>
          </p:cNvSpPr>
          <p:nvPr>
            <p:ph type="body" sz="quarter" idx="12"/>
          </p:nvPr>
        </p:nvSpPr>
        <p:spPr>
          <a:xfrm>
            <a:off x="886759" y="5513948"/>
            <a:ext cx="7759700" cy="833437"/>
          </a:xfrm>
        </p:spPr>
        <p:txBody>
          <a:bodyPr>
            <a:noAutofit/>
          </a:bodyPr>
          <a:lstStyle>
            <a:lvl1pPr marL="0" indent="0" algn="ctr">
              <a:buNone/>
              <a:defRPr sz="2400"/>
            </a:lvl1pPr>
          </a:lstStyle>
          <a:p>
            <a:pPr lvl="0"/>
            <a:r>
              <a:rPr lang="en-US" dirty="0" smtClean="0"/>
              <a:t>Click to edit Master text styles</a:t>
            </a:r>
          </a:p>
        </p:txBody>
      </p:sp>
      <p:sp>
        <p:nvSpPr>
          <p:cNvPr id="4" name="Footer Placeholder 3"/>
          <p:cNvSpPr>
            <a:spLocks noGrp="1"/>
          </p:cNvSpPr>
          <p:nvPr>
            <p:ph type="ftr" sz="quarter" idx="13"/>
          </p:nvPr>
        </p:nvSpPr>
        <p:spPr>
          <a:xfrm>
            <a:off x="215900" y="6492875"/>
            <a:ext cx="8672513" cy="365125"/>
          </a:xfrm>
        </p:spPr>
        <p:txBody>
          <a:bodyPr/>
          <a:lstStyle>
            <a:lvl1pPr>
              <a:defRPr/>
            </a:lvl1pPr>
          </a:lstStyle>
          <a:p>
            <a:pPr>
              <a:defRPr/>
            </a:pPr>
            <a:r>
              <a:rPr lang="en-US"/>
              <a:t>Tanenbaum &amp; Bo, Modern  Operating Systems:4th ed., (c) 2013 Prentice-Hall, Inc. All rights reserved. </a:t>
            </a:r>
          </a:p>
        </p:txBody>
      </p:sp>
    </p:spTree>
    <p:extLst>
      <p:ext uri="{BB962C8B-B14F-4D97-AF65-F5344CB8AC3E}">
        <p14:creationId xmlns:p14="http://schemas.microsoft.com/office/powerpoint/2010/main" val="41632514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mn-lt"/>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ctr" rtl="0">
              <a:spcBef>
                <a:spcPts val="0"/>
              </a:spcBef>
              <a:buClr>
                <a:srgbClr val="007FA3"/>
              </a:buClr>
              <a:buFont typeface="Arial"/>
              <a:buNone/>
              <a:defRPr sz="3000" b="1"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dirty="0"/>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ctr" rtl="0">
              <a:spcBef>
                <a:spcPts val="0"/>
              </a:spcBef>
              <a:buClr>
                <a:srgbClr val="007FA3"/>
              </a:buClr>
              <a:buFont typeface="Arial"/>
              <a:buNone/>
              <a:defRPr sz="2200" b="0" i="0" u="none" strike="noStrike" cap="none">
                <a:solidFill>
                  <a:schemeClr val="dk1"/>
                </a:solidFill>
                <a:latin typeface="+mn-lt"/>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1042626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Shape 24"/>
        <p:cNvGrpSpPr/>
        <p:nvPr/>
      </p:nvGrpSpPr>
      <p:grpSpPr>
        <a:xfrm>
          <a:off x="0" y="0"/>
          <a:ext cx="0" cy="0"/>
          <a:chOff x="0" y="0"/>
          <a:chExt cx="0" cy="0"/>
        </a:xfrm>
      </p:grpSpPr>
      <p:sp>
        <p:nvSpPr>
          <p:cNvPr id="26" name="Shape 26"/>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256032" algn="l" rtl="0">
              <a:spcBef>
                <a:spcPts val="1500"/>
              </a:spcBef>
              <a:buClr>
                <a:srgbClr val="007FA3"/>
              </a:buClr>
              <a:buSzPct val="100000"/>
              <a:buFont typeface="Arial"/>
              <a:buChar char="•"/>
              <a:defRPr sz="2400" b="0" i="0" u="none" strike="noStrike" cap="none">
                <a:solidFill>
                  <a:schemeClr val="dk1"/>
                </a:solidFill>
                <a:latin typeface="+mn-lt"/>
                <a:ea typeface="Arial"/>
                <a:cs typeface="Arial"/>
                <a:sym typeface="Arial"/>
              </a:defRPr>
            </a:lvl1pPr>
            <a:lvl2pPr marL="741600" marR="0" lvl="1" indent="-284400" algn="l" rtl="0">
              <a:spcBef>
                <a:spcPts val="600"/>
              </a:spcBef>
              <a:buClr>
                <a:srgbClr val="007FA3"/>
              </a:buClr>
              <a:buSzPct val="100000"/>
              <a:buFont typeface="Arial"/>
              <a:buChar char="–"/>
              <a:defRPr sz="2400" b="0" i="0" u="none" strike="noStrike" cap="none">
                <a:solidFill>
                  <a:schemeClr val="dk1"/>
                </a:solidFill>
                <a:latin typeface="+mn-lt"/>
                <a:ea typeface="Arial"/>
                <a:cs typeface="Arial"/>
                <a:sym typeface="Arial"/>
              </a:defRPr>
            </a:lvl2pPr>
            <a:lvl3pPr marL="1143000" marR="0" lvl="2" indent="-228600" algn="l" rtl="0">
              <a:spcBef>
                <a:spcPts val="600"/>
              </a:spcBef>
              <a:buClr>
                <a:srgbClr val="007FA3"/>
              </a:buClr>
              <a:buSzPct val="100000"/>
              <a:buFont typeface="Noto Sans Symbols"/>
              <a:buChar char="▪"/>
              <a:defRPr sz="2400" b="0" i="0" u="none" strike="noStrike" cap="none">
                <a:solidFill>
                  <a:schemeClr val="dk1"/>
                </a:solidFill>
                <a:latin typeface="+mn-lt"/>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lang="en-US" dirty="0" smtClean="0"/>
          </a:p>
          <a:p>
            <a:pPr lvl="1"/>
            <a:endParaRPr lang="en-US" dirty="0" smtClean="0"/>
          </a:p>
          <a:p>
            <a:pPr lvl="2"/>
            <a:endParaRPr dirty="0"/>
          </a:p>
        </p:txBody>
      </p:sp>
      <p:sp>
        <p:nvSpPr>
          <p:cNvPr id="27" name="Shape 27"/>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8" name="Shape 28"/>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29" name="Shape 29"/>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3819168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hapter Opener">
    <p:spTree>
      <p:nvGrpSpPr>
        <p:cNvPr id="1" name="Shape 37"/>
        <p:cNvGrpSpPr/>
        <p:nvPr/>
      </p:nvGrpSpPr>
      <p:grpSpPr>
        <a:xfrm>
          <a:off x="0" y="0"/>
          <a:ext cx="0" cy="0"/>
          <a:chOff x="0" y="0"/>
          <a:chExt cx="0" cy="0"/>
        </a:xfrm>
      </p:grpSpPr>
      <p:sp>
        <p:nvSpPr>
          <p:cNvPr id="38" name="Shape 38"/>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39" name="Shape 39"/>
          <p:cNvSpPr txBox="1">
            <a:spLocks noGrp="1"/>
          </p:cNvSpPr>
          <p:nvPr>
            <p:ph type="body" idx="1"/>
          </p:nvPr>
        </p:nvSpPr>
        <p:spPr>
          <a:xfrm>
            <a:off x="457200" y="816429"/>
            <a:ext cx="8229600" cy="47897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0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dirty="0"/>
          </a:p>
        </p:txBody>
      </p:sp>
      <p:sp>
        <p:nvSpPr>
          <p:cNvPr id="40" name="Shape 40"/>
          <p:cNvSpPr txBox="1">
            <a:spLocks noGrp="1"/>
          </p:cNvSpPr>
          <p:nvPr>
            <p:ph type="body" idx="2"/>
          </p:nvPr>
        </p:nvSpPr>
        <p:spPr>
          <a:xfrm>
            <a:off x="5029200" y="1600200"/>
            <a:ext cx="3657600" cy="1600198"/>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30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44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4400" b="0" i="0" u="none" strike="noStrike" cap="none">
                <a:solidFill>
                  <a:schemeClr val="dk1"/>
                </a:solidFill>
                <a:latin typeface="Arial"/>
                <a:ea typeface="Arial"/>
                <a:cs typeface="Arial"/>
                <a:sym typeface="Arial"/>
              </a:defRPr>
            </a:lvl9pPr>
          </a:lstStyle>
          <a:p>
            <a:endParaRPr/>
          </a:p>
        </p:txBody>
      </p:sp>
      <p:sp>
        <p:nvSpPr>
          <p:cNvPr id="41" name="Shape 41"/>
          <p:cNvSpPr txBox="1">
            <a:spLocks noGrp="1"/>
          </p:cNvSpPr>
          <p:nvPr>
            <p:ph type="body" idx="3"/>
          </p:nvPr>
        </p:nvSpPr>
        <p:spPr>
          <a:xfrm>
            <a:off x="5029200" y="3200400"/>
            <a:ext cx="3657600" cy="2925763"/>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22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a:p>
        </p:txBody>
      </p:sp>
      <p:sp>
        <p:nvSpPr>
          <p:cNvPr id="42" name="Shape 42"/>
          <p:cNvSpPr txBox="1">
            <a:spLocks noGrp="1"/>
          </p:cNvSpPr>
          <p:nvPr>
            <p:ph type="ftr" idx="11"/>
          </p:nvPr>
        </p:nvSpPr>
        <p:spPr>
          <a:xfrm>
            <a:off x="93969" y="6165337"/>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3" name="Shape 4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866791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Figure + Caption">
    <p:spTree>
      <p:nvGrpSpPr>
        <p:cNvPr id="1" name="Shape 53"/>
        <p:cNvGrpSpPr/>
        <p:nvPr/>
      </p:nvGrpSpPr>
      <p:grpSpPr>
        <a:xfrm>
          <a:off x="0" y="0"/>
          <a:ext cx="0" cy="0"/>
          <a:chOff x="0" y="0"/>
          <a:chExt cx="0" cy="0"/>
        </a:xfrm>
      </p:grpSpPr>
      <p:sp>
        <p:nvSpPr>
          <p:cNvPr id="55" name="Shape 55"/>
          <p:cNvSpPr txBox="1">
            <a:spLocks noGrp="1"/>
          </p:cNvSpPr>
          <p:nvPr>
            <p:ph type="body" idx="1"/>
          </p:nvPr>
        </p:nvSpPr>
        <p:spPr>
          <a:xfrm>
            <a:off x="457200" y="5368160"/>
            <a:ext cx="8229600" cy="916856"/>
          </a:xfrm>
          <a:prstGeom prst="rect">
            <a:avLst/>
          </a:prstGeom>
          <a:noFill/>
          <a:ln>
            <a:noFill/>
          </a:ln>
        </p:spPr>
        <p:txBody>
          <a:bodyPr lIns="91425" tIns="91425" rIns="91425" bIns="91425" anchor="b" anchorCtr="0"/>
          <a:lstStyle>
            <a:lvl1pPr marL="0" marR="0" lvl="0" indent="0" algn="l" rtl="0">
              <a:spcBef>
                <a:spcPts val="0"/>
              </a:spcBef>
              <a:buClr>
                <a:srgbClr val="007FA3"/>
              </a:buClr>
              <a:buFont typeface="Arial"/>
              <a:buNone/>
              <a:defRPr sz="1400" b="0" i="0" u="none" strike="noStrike" cap="none">
                <a:solidFill>
                  <a:schemeClr val="dk1"/>
                </a:solidFill>
                <a:latin typeface="Arial"/>
                <a:ea typeface="Arial"/>
                <a:cs typeface="Arial"/>
                <a:sym typeface="Arial"/>
              </a:defRPr>
            </a:lvl1pPr>
            <a:lvl2pPr marL="0" marR="0" lvl="1"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2pPr>
            <a:lvl3pPr marL="0" marR="0" lvl="2" indent="0" algn="l" rtl="0">
              <a:spcBef>
                <a:spcPts val="0"/>
              </a:spcBef>
              <a:buClr>
                <a:srgbClr val="007FA3"/>
              </a:buClr>
              <a:buFont typeface="Noto Sans Symbols"/>
              <a:buNone/>
              <a:defRPr sz="1600" b="0" i="0" u="none" strike="noStrike" cap="none">
                <a:solidFill>
                  <a:schemeClr val="dk1"/>
                </a:solidFill>
                <a:latin typeface="Arial"/>
                <a:ea typeface="Arial"/>
                <a:cs typeface="Arial"/>
                <a:sym typeface="Arial"/>
              </a:defRPr>
            </a:lvl3pPr>
            <a:lvl4pPr marL="0" marR="0" lvl="3"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4pPr>
            <a:lvl5pPr marL="0" marR="0" lvl="4"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5pPr>
            <a:lvl6pPr marL="0" marR="0" lvl="5"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6pPr>
            <a:lvl7pPr marL="0" marR="0" lvl="6"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7pPr>
            <a:lvl8pPr marL="0" marR="0" lvl="7"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8pPr>
            <a:lvl9pPr marL="0" marR="0" lvl="8" indent="0" algn="l" rtl="0">
              <a:spcBef>
                <a:spcPts val="0"/>
              </a:spcBef>
              <a:buClr>
                <a:srgbClr val="007FA3"/>
              </a:buClr>
              <a:buFont typeface="Arial"/>
              <a:buNone/>
              <a:defRPr sz="1600" b="0" i="0" u="none" strike="noStrike" cap="none">
                <a:solidFill>
                  <a:schemeClr val="dk1"/>
                </a:solidFill>
                <a:latin typeface="Arial"/>
                <a:ea typeface="Arial"/>
                <a:cs typeface="Arial"/>
                <a:sym typeface="Arial"/>
              </a:defRPr>
            </a:lvl9pPr>
          </a:lstStyle>
          <a:p>
            <a:endParaRPr dirty="0"/>
          </a:p>
        </p:txBody>
      </p:sp>
      <p:sp>
        <p:nvSpPr>
          <p:cNvPr id="56" name="Shape 56"/>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7" name="Shape 57"/>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58" name="Shape 58"/>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dk1"/>
                </a:solidFill>
                <a:latin typeface="Arial"/>
                <a:ea typeface="Arial"/>
                <a:cs typeface="Arial"/>
                <a:sym typeface="Arial"/>
              </a:rPr>
              <a:t>‹#›</a:t>
            </a:fld>
            <a:endParaRPr lang="en-US" sz="900" b="0" i="0" u="none" strike="noStrike" cap="none">
              <a:solidFill>
                <a:schemeClr val="dk1"/>
              </a:solidFill>
              <a:latin typeface="Arial"/>
              <a:ea typeface="Arial"/>
              <a:cs typeface="Arial"/>
              <a:sym typeface="Arial"/>
            </a:endParaRPr>
          </a:p>
        </p:txBody>
      </p:sp>
      <p:sp>
        <p:nvSpPr>
          <p:cNvPr id="7"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2014</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
        <p:nvSpPr>
          <p:cNvPr id="8" name="Shape 75"/>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Tree>
    <p:extLst>
      <p:ext uri="{BB962C8B-B14F-4D97-AF65-F5344CB8AC3E}">
        <p14:creationId xmlns:p14="http://schemas.microsoft.com/office/powerpoint/2010/main" val="2608250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Title + Learning Objectives and Content">
    <p:spTree>
      <p:nvGrpSpPr>
        <p:cNvPr id="1" name="Shape 61"/>
        <p:cNvGrpSpPr/>
        <p:nvPr/>
      </p:nvGrpSpPr>
      <p:grpSpPr>
        <a:xfrm>
          <a:off x="0" y="0"/>
          <a:ext cx="0" cy="0"/>
          <a:chOff x="0" y="0"/>
          <a:chExt cx="0" cy="0"/>
        </a:xfrm>
      </p:grpSpPr>
      <p:sp>
        <p:nvSpPr>
          <p:cNvPr id="62" name="Shape 62"/>
          <p:cNvSpPr txBox="1">
            <a:spLocks noGrp="1"/>
          </p:cNvSpPr>
          <p:nvPr>
            <p:ph type="title"/>
          </p:nvPr>
        </p:nvSpPr>
        <p:spPr>
          <a:xfrm>
            <a:off x="457200" y="215371"/>
            <a:ext cx="8229600" cy="622828"/>
          </a:xfrm>
          <a:prstGeom prst="rect">
            <a:avLst/>
          </a:prstGeom>
          <a:noFill/>
          <a:ln>
            <a:noFill/>
          </a:ln>
        </p:spPr>
        <p:txBody>
          <a:bodyPr lIns="91425" tIns="91425" rIns="91425" bIns="91425" anchor="t"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63" name="Shape 63"/>
          <p:cNvSpPr txBox="1">
            <a:spLocks noGrp="1"/>
          </p:cNvSpPr>
          <p:nvPr>
            <p:ph type="body" idx="1"/>
          </p:nvPr>
        </p:nvSpPr>
        <p:spPr>
          <a:xfrm>
            <a:off x="457200" y="816429"/>
            <a:ext cx="8229600" cy="402769"/>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0" marR="0" lvl="1"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2pPr>
            <a:lvl3pPr marL="0" marR="0" lvl="2" indent="0" algn="l" rtl="0">
              <a:spcBef>
                <a:spcPts val="0"/>
              </a:spcBef>
              <a:buClr>
                <a:srgbClr val="007FA3"/>
              </a:buClr>
              <a:buFont typeface="Noto Sans Symbols"/>
              <a:buNone/>
              <a:defRPr sz="2400" b="0" i="0" u="none" strike="noStrike" cap="none">
                <a:solidFill>
                  <a:schemeClr val="lt1"/>
                </a:solidFill>
                <a:latin typeface="Arial"/>
                <a:ea typeface="Arial"/>
                <a:cs typeface="Arial"/>
                <a:sym typeface="Arial"/>
              </a:defRPr>
            </a:lvl3pPr>
            <a:lvl4pPr marL="0" marR="0" lvl="3"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4pPr>
            <a:lvl5pPr marL="0" marR="0" lvl="4"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5pPr>
            <a:lvl6pPr marL="0" marR="0" lvl="5"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6pPr>
            <a:lvl7pPr marL="0" marR="0" lvl="6"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7pPr>
            <a:lvl8pPr marL="0" marR="0" lvl="7"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8pPr>
            <a:lvl9pPr marL="0" marR="0" lvl="8" indent="0" algn="l" rtl="0">
              <a:spcBef>
                <a:spcPts val="0"/>
              </a:spcBef>
              <a:buClr>
                <a:srgbClr val="007FA3"/>
              </a:buClr>
              <a:buFont typeface="Arial"/>
              <a:buNone/>
              <a:defRPr sz="2400" b="0" i="0" u="none" strike="noStrike" cap="none">
                <a:solidFill>
                  <a:schemeClr val="lt1"/>
                </a:solidFill>
                <a:latin typeface="Arial"/>
                <a:ea typeface="Arial"/>
                <a:cs typeface="Arial"/>
                <a:sym typeface="Arial"/>
              </a:defRPr>
            </a:lvl9pPr>
          </a:lstStyle>
          <a:p>
            <a:endParaRPr/>
          </a:p>
        </p:txBody>
      </p:sp>
      <p:sp>
        <p:nvSpPr>
          <p:cNvPr id="64" name="Shape 64"/>
          <p:cNvSpPr txBox="1">
            <a:spLocks noGrp="1"/>
          </p:cNvSpPr>
          <p:nvPr>
            <p:ph type="body" idx="2"/>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5" name="Shape 65"/>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6" name="Shape 66"/>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67" name="Shape 67"/>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10"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 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176054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Shape 68"/>
        <p:cNvGrpSpPr/>
        <p:nvPr/>
      </p:nvGrpSpPr>
      <p:grpSpPr>
        <a:xfrm>
          <a:off x="0" y="0"/>
          <a:ext cx="0" cy="0"/>
          <a:chOff x="0" y="0"/>
          <a:chExt cx="0" cy="0"/>
        </a:xfrm>
      </p:grpSpPr>
      <p:sp>
        <p:nvSpPr>
          <p:cNvPr id="69" name="Shape 69"/>
          <p:cNvSpPr txBox="1">
            <a:spLocks noGrp="1"/>
          </p:cNvSpPr>
          <p:nvPr>
            <p:ph type="title"/>
          </p:nvPr>
        </p:nvSpPr>
        <p:spPr>
          <a:xfrm>
            <a:off x="685800" y="1447800"/>
            <a:ext cx="7772400" cy="2152651"/>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70" name="Shape 70"/>
          <p:cNvSpPr txBox="1">
            <a:spLocks noGrp="1"/>
          </p:cNvSpPr>
          <p:nvPr>
            <p:ph type="body" idx="1"/>
          </p:nvPr>
        </p:nvSpPr>
        <p:spPr>
          <a:xfrm>
            <a:off x="674687" y="3962400"/>
            <a:ext cx="7794626" cy="1752600"/>
          </a:xfrm>
          <a:prstGeom prst="rect">
            <a:avLst/>
          </a:prstGeom>
          <a:noFill/>
          <a:ln>
            <a:noFill/>
          </a:ln>
        </p:spPr>
        <p:txBody>
          <a:bodyPr lIns="91425" tIns="91425" rIns="91425" bIns="91425" anchor="t" anchorCtr="0"/>
          <a:lstStyle>
            <a:lvl1pPr marL="0" marR="0" lvl="0" indent="0" algn="l" rtl="0">
              <a:spcBef>
                <a:spcPts val="0"/>
              </a:spcBef>
              <a:buClr>
                <a:srgbClr val="007FA3"/>
              </a:buClr>
              <a:buFont typeface="Arial"/>
              <a:buNone/>
              <a:defRPr sz="1600" b="0" i="0" u="none" strike="noStrike" cap="none">
                <a:solidFill>
                  <a:srgbClr val="007FA3"/>
                </a:solidFill>
                <a:latin typeface="Arial"/>
                <a:ea typeface="Arial"/>
                <a:cs typeface="Arial"/>
                <a:sym typeface="Arial"/>
              </a:defRPr>
            </a:lvl1pPr>
            <a:lvl2pPr marL="457200" marR="0" lvl="1" indent="0" algn="l" rtl="0">
              <a:spcBef>
                <a:spcPts val="600"/>
              </a:spcBef>
              <a:buClr>
                <a:srgbClr val="007FA3"/>
              </a:buClr>
              <a:buFont typeface="Arial"/>
              <a:buNone/>
              <a:defRPr sz="1800" b="0" i="0" u="none" strike="noStrike" cap="none">
                <a:solidFill>
                  <a:srgbClr val="888888"/>
                </a:solidFill>
                <a:latin typeface="Arial"/>
                <a:ea typeface="Arial"/>
                <a:cs typeface="Arial"/>
                <a:sym typeface="Arial"/>
              </a:defRPr>
            </a:lvl2pPr>
            <a:lvl3pPr marL="914400" marR="0" lvl="2" indent="0" algn="l" rtl="0">
              <a:spcBef>
                <a:spcPts val="600"/>
              </a:spcBef>
              <a:buClr>
                <a:srgbClr val="007FA3"/>
              </a:buClr>
              <a:buFont typeface="Noto Sans Symbols"/>
              <a:buNone/>
              <a:defRPr sz="1600" b="0" i="0" u="none" strike="noStrike" cap="none">
                <a:solidFill>
                  <a:srgbClr val="888888"/>
                </a:solidFill>
                <a:latin typeface="Arial"/>
                <a:ea typeface="Arial"/>
                <a:cs typeface="Arial"/>
                <a:sym typeface="Arial"/>
              </a:defRPr>
            </a:lvl3pPr>
            <a:lvl4pPr marL="1371600" marR="0" lvl="3"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4pPr>
            <a:lvl5pPr marL="1828800" marR="0" lvl="4" indent="0" algn="l" rtl="0">
              <a:spcBef>
                <a:spcPts val="600"/>
              </a:spcBef>
              <a:buClr>
                <a:srgbClr val="007FA3"/>
              </a:buClr>
              <a:buFont typeface="Arial"/>
              <a:buNone/>
              <a:defRPr sz="1400" b="0" i="0" u="none" strike="noStrike" cap="none">
                <a:solidFill>
                  <a:srgbClr val="888888"/>
                </a:solidFill>
                <a:latin typeface="Arial"/>
                <a:ea typeface="Arial"/>
                <a:cs typeface="Arial"/>
                <a:sym typeface="Arial"/>
              </a:defRPr>
            </a:lvl5pPr>
            <a:lvl6pPr marL="2286000" marR="0" lvl="5"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6pPr>
            <a:lvl7pPr marL="2743200" marR="0" lvl="6"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7pPr>
            <a:lvl8pPr marL="3200400" marR="0" lvl="7"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8pPr>
            <a:lvl9pPr marL="3657600" marR="0" lvl="8" indent="0" algn="l" rtl="0">
              <a:spcBef>
                <a:spcPts val="300"/>
              </a:spcBef>
              <a:buClr>
                <a:srgbClr val="007FA3"/>
              </a:buClr>
              <a:buFont typeface="Arial"/>
              <a:buNone/>
              <a:defRPr sz="1400" b="0" i="0" u="none" strike="noStrike" cap="none">
                <a:solidFill>
                  <a:srgbClr val="888888"/>
                </a:solidFill>
                <a:latin typeface="Arial"/>
                <a:ea typeface="Arial"/>
                <a:cs typeface="Arial"/>
                <a:sym typeface="Arial"/>
              </a:defRPr>
            </a:lvl9pPr>
          </a:lstStyle>
          <a:p>
            <a:endParaRPr/>
          </a:p>
        </p:txBody>
      </p:sp>
      <p:sp>
        <p:nvSpPr>
          <p:cNvPr id="71" name="Shape 71"/>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2" name="Shape 72"/>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73" name="Shape 73"/>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sp>
        <p:nvSpPr>
          <p:cNvPr id="8" name="Shape 16"/>
          <p:cNvSpPr txBox="1"/>
          <p:nvPr userDrawn="1"/>
        </p:nvSpPr>
        <p:spPr>
          <a:xfrm>
            <a:off x="1600200" y="6429344"/>
            <a:ext cx="7162799" cy="200054"/>
          </a:xfrm>
          <a:prstGeom prst="rect">
            <a:avLst/>
          </a:prstGeom>
          <a:noFill/>
          <a:ln>
            <a:noFill/>
          </a:ln>
        </p:spPr>
        <p:txBody>
          <a:bodyPr lIns="91425" tIns="45700" rIns="91425" bIns="45700" anchor="t" anchorCtr="0">
            <a:noAutofit/>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ltLang="en-US" sz="1200" b="0" dirty="0" smtClean="0">
                <a:latin typeface="Verdana"/>
                <a:ea typeface="Verdana" panose="020B0604030504040204" pitchFamily="34" charset="0"/>
                <a:cs typeface="Verdana" panose="020B0604030504040204" pitchFamily="34" charset="0"/>
              </a:rPr>
              <a:t>Copyright © 2013</a:t>
            </a:r>
            <a:r>
              <a:rPr lang="en-US" altLang="en-US" sz="1200" b="0" baseline="0" dirty="0" smtClean="0">
                <a:latin typeface="Verdana"/>
                <a:ea typeface="Verdana" panose="020B0604030504040204" pitchFamily="34" charset="0"/>
                <a:cs typeface="Verdana" panose="020B0604030504040204" pitchFamily="34" charset="0"/>
              </a:rPr>
              <a:t> </a:t>
            </a:r>
            <a:r>
              <a:rPr lang="en-US" altLang="en-US" sz="1200" b="0" dirty="0" smtClean="0">
                <a:latin typeface="Verdana"/>
                <a:ea typeface="Verdana" panose="020B0604030504040204" pitchFamily="34" charset="0"/>
                <a:cs typeface="Verdana" panose="020B0604030504040204" pitchFamily="34" charset="0"/>
              </a:rPr>
              <a:t>Pearson Education, Inc. All Rights Reserved</a:t>
            </a:r>
            <a:endParaRPr lang="en-US" altLang="en-US" sz="1200" b="0" dirty="0">
              <a:latin typeface="Verdana"/>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860623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image" Target="../media/image1.png"/><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lang="en-US" dirty="0"/>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smtClean="0">
                <a:solidFill>
                  <a:schemeClr val="lt1"/>
                </a:solidFill>
                <a:latin typeface="Arial"/>
                <a:ea typeface="Arial"/>
                <a:cs typeface="Arial"/>
                <a:sym typeface="Arial"/>
              </a:rPr>
              <a:t>‹#›</a:t>
            </a:fld>
            <a:endParaRPr lang="en-US" sz="900" b="0" i="0" u="none" strike="noStrike" cap="none" dirty="0">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6">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606228263"/>
      </p:ext>
    </p:extLst>
  </p:cSld>
  <p:clrMap bg1="lt1" tx1="dk1" bg2="dk2" tx2="lt2" accent1="accent1" accent2="accent2" accent3="accent3" accent4="accent4" accent5="accent5" accent6="accent6" hlink="hlink" folHlink="folHlink"/>
  <p:sldLayoutIdLst>
    <p:sldLayoutId id="2147483664" r:id="rId1"/>
    <p:sldLayoutId id="2147483668" r:id="rId2"/>
    <p:sldLayoutId id="2147483683" r:id="rId3"/>
    <p:sldLayoutId id="2147483685"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Shape 10"/>
          <p:cNvSpPr txBox="1">
            <a:spLocks noGrp="1"/>
          </p:cNvSpPr>
          <p:nvPr>
            <p:ph type="title"/>
          </p:nvPr>
        </p:nvSpPr>
        <p:spPr>
          <a:xfrm>
            <a:off x="457200" y="215371"/>
            <a:ext cx="8229600" cy="1097279"/>
          </a:xfrm>
          <a:prstGeom prst="rect">
            <a:avLst/>
          </a:prstGeom>
          <a:noFill/>
          <a:ln>
            <a:noFill/>
          </a:ln>
        </p:spPr>
        <p:txBody>
          <a:bodyPr lIns="91425" tIns="91425" rIns="91425" bIns="91425" anchor="b" anchorCtr="0"/>
          <a:lstStyle>
            <a:lvl1pPr marL="0" marR="0" lvl="0" indent="0" algn="l" rtl="0">
              <a:lnSpc>
                <a:spcPct val="100000"/>
              </a:lnSpc>
              <a:spcBef>
                <a:spcPts val="0"/>
              </a:spcBef>
              <a:buClr>
                <a:srgbClr val="007FA3"/>
              </a:buClr>
              <a:buFont typeface="Times New Roman"/>
              <a:buNone/>
              <a:defRPr sz="3400" b="1" i="0" u="none" strike="noStrike" cap="none">
                <a:solidFill>
                  <a:srgbClr val="007FA3"/>
                </a:solidFill>
                <a:latin typeface="Times New Roman"/>
                <a:ea typeface="Times New Roman"/>
                <a:cs typeface="Times New Roman"/>
                <a:sym typeface="Times New Roman"/>
              </a:defRPr>
            </a:lvl1pPr>
            <a:lvl2pPr lvl="1" indent="0">
              <a:spcBef>
                <a:spcPts val="0"/>
              </a:spcBef>
              <a:buNone/>
              <a:defRPr sz="1800"/>
            </a:lvl2pPr>
            <a:lvl3pPr lvl="2" indent="0">
              <a:spcBef>
                <a:spcPts val="0"/>
              </a:spcBef>
              <a:buNone/>
              <a:defRPr sz="1800"/>
            </a:lvl3pPr>
            <a:lvl4pPr lvl="3" indent="0">
              <a:spcBef>
                <a:spcPts val="0"/>
              </a:spcBef>
              <a:buNone/>
              <a:defRPr sz="1800"/>
            </a:lvl4pPr>
            <a:lvl5pPr lvl="4" indent="0">
              <a:spcBef>
                <a:spcPts val="0"/>
              </a:spcBef>
              <a:buNone/>
              <a:defRPr sz="1800"/>
            </a:lvl5pPr>
            <a:lvl6pPr lvl="5" indent="0">
              <a:spcBef>
                <a:spcPts val="0"/>
              </a:spcBef>
              <a:buNone/>
              <a:defRPr sz="1800"/>
            </a:lvl6pPr>
            <a:lvl7pPr lvl="6" indent="0">
              <a:spcBef>
                <a:spcPts val="0"/>
              </a:spcBef>
              <a:buNone/>
              <a:defRPr sz="1800"/>
            </a:lvl7pPr>
            <a:lvl8pPr lvl="7" indent="0">
              <a:spcBef>
                <a:spcPts val="0"/>
              </a:spcBef>
              <a:buNone/>
              <a:defRPr sz="1800"/>
            </a:lvl8pPr>
            <a:lvl9pPr lvl="8" indent="0">
              <a:spcBef>
                <a:spcPts val="0"/>
              </a:spcBef>
              <a:buNone/>
              <a:defRPr sz="1800"/>
            </a:lvl9pPr>
          </a:lstStyle>
          <a:p>
            <a:endParaRPr dirty="0"/>
          </a:p>
        </p:txBody>
      </p:sp>
      <p:sp>
        <p:nvSpPr>
          <p:cNvPr id="11" name="Shape 11"/>
          <p:cNvSpPr txBox="1">
            <a:spLocks noGrp="1"/>
          </p:cNvSpPr>
          <p:nvPr>
            <p:ph type="body" idx="1"/>
          </p:nvPr>
        </p:nvSpPr>
        <p:spPr>
          <a:xfrm>
            <a:off x="457200" y="1600200"/>
            <a:ext cx="8229600" cy="4525963"/>
          </a:xfrm>
          <a:prstGeom prst="rect">
            <a:avLst/>
          </a:prstGeom>
          <a:noFill/>
          <a:ln>
            <a:noFill/>
          </a:ln>
        </p:spPr>
        <p:txBody>
          <a:bodyPr lIns="91425" tIns="91425" rIns="91425" bIns="91425" anchor="t" anchorCtr="0"/>
          <a:lstStyle>
            <a:lvl1pPr marL="256032" marR="0" lvl="0" indent="-154432" algn="l" rtl="0">
              <a:spcBef>
                <a:spcPts val="1500"/>
              </a:spcBef>
              <a:buClr>
                <a:srgbClr val="007FA3"/>
              </a:buClr>
              <a:buSzPct val="100000"/>
              <a:buFont typeface="Arial"/>
              <a:buChar char="•"/>
              <a:defRPr sz="1600" b="0" i="0" u="none" strike="noStrike" cap="none">
                <a:solidFill>
                  <a:schemeClr val="dk1"/>
                </a:solidFill>
                <a:latin typeface="Arial"/>
                <a:ea typeface="Arial"/>
                <a:cs typeface="Arial"/>
                <a:sym typeface="Arial"/>
              </a:defRPr>
            </a:lvl1pPr>
            <a:lvl2pPr marL="742950" marR="0" lvl="1" indent="-18415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2pPr>
            <a:lvl3pPr marL="1143000" marR="0" lvl="2" indent="-127000" algn="l" rtl="0">
              <a:spcBef>
                <a:spcPts val="600"/>
              </a:spcBef>
              <a:buClr>
                <a:srgbClr val="007FA3"/>
              </a:buClr>
              <a:buSzPct val="100000"/>
              <a:buFont typeface="Noto Sans Symbols"/>
              <a:buChar char="▪"/>
              <a:defRPr sz="1600" b="0" i="0" u="none" strike="noStrike" cap="none">
                <a:solidFill>
                  <a:schemeClr val="dk1"/>
                </a:solidFill>
                <a:latin typeface="Arial"/>
                <a:ea typeface="Arial"/>
                <a:cs typeface="Arial"/>
                <a:sym typeface="Arial"/>
              </a:defRPr>
            </a:lvl3pPr>
            <a:lvl4pPr marL="1600200" marR="0" lvl="3"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4pPr>
            <a:lvl5pPr marL="2057400" marR="0" lvl="4" indent="-127000" algn="l" rtl="0">
              <a:spcBef>
                <a:spcPts val="600"/>
              </a:spcBef>
              <a:buClr>
                <a:srgbClr val="007FA3"/>
              </a:buClr>
              <a:buSzPct val="100000"/>
              <a:buFont typeface="Arial"/>
              <a:buChar char="•"/>
              <a:defRPr sz="1600" b="0" i="0" u="none" strike="noStrike" cap="none">
                <a:solidFill>
                  <a:schemeClr val="dk1"/>
                </a:solidFill>
                <a:latin typeface="Arial"/>
                <a:ea typeface="Arial"/>
                <a:cs typeface="Arial"/>
                <a:sym typeface="Arial"/>
              </a:defRPr>
            </a:lvl5pPr>
            <a:lvl6pPr marL="2514600" marR="0" lvl="5"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6pPr>
            <a:lvl7pPr marL="2971800" marR="0" lvl="6"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7pPr>
            <a:lvl8pPr marL="3429000" marR="0" lvl="7"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8pPr>
            <a:lvl9pPr marL="3886200" marR="0" lvl="8" indent="-127000" algn="l" rtl="0">
              <a:spcBef>
                <a:spcPts val="300"/>
              </a:spcBef>
              <a:buClr>
                <a:srgbClr val="007FA3"/>
              </a:buClr>
              <a:buSzPct val="100000"/>
              <a:buFont typeface="Arial"/>
              <a:buChar char="•"/>
              <a:defRPr sz="1600" b="0" i="0" u="none" strike="noStrike" cap="none">
                <a:solidFill>
                  <a:schemeClr val="dk1"/>
                </a:solidFill>
                <a:latin typeface="Arial"/>
                <a:ea typeface="Arial"/>
                <a:cs typeface="Arial"/>
                <a:sym typeface="Arial"/>
              </a:defRPr>
            </a:lvl9pPr>
          </a:lstStyle>
          <a:p>
            <a:endParaRPr dirty="0"/>
          </a:p>
        </p:txBody>
      </p:sp>
      <p:sp>
        <p:nvSpPr>
          <p:cNvPr id="12" name="Shape 12"/>
          <p:cNvSpPr txBox="1">
            <a:spLocks noGrp="1"/>
          </p:cNvSpPr>
          <p:nvPr>
            <p:ph type="ftr" idx="11"/>
          </p:nvPr>
        </p:nvSpPr>
        <p:spPr>
          <a:xfrm>
            <a:off x="93969" y="6172200"/>
            <a:ext cx="8595359" cy="235462"/>
          </a:xfrm>
          <a:prstGeom prst="rect">
            <a:avLst/>
          </a:prstGeom>
          <a:noFill/>
          <a:ln>
            <a:noFill/>
          </a:ln>
        </p:spPr>
        <p:txBody>
          <a:bodyPr lIns="91425" tIns="91425" rIns="91425" bIns="91425" anchor="b" anchorCtr="0"/>
          <a:lstStyle>
            <a:lvl1pPr marL="0" marR="0" lvl="0" indent="0" algn="l" rtl="0">
              <a:spcBef>
                <a:spcPts val="0"/>
              </a:spcBef>
              <a:buNone/>
              <a:defRPr sz="1100" b="0" i="0" u="none" strike="noStrike" cap="none">
                <a:solidFill>
                  <a:schemeClr val="dk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3" name="Shape 13"/>
          <p:cNvSpPr txBox="1">
            <a:spLocks noGrp="1"/>
          </p:cNvSpPr>
          <p:nvPr>
            <p:ph type="dt" idx="10"/>
          </p:nvPr>
        </p:nvSpPr>
        <p:spPr>
          <a:xfrm>
            <a:off x="6335712" y="113071"/>
            <a:ext cx="2133599" cy="182879"/>
          </a:xfrm>
          <a:prstGeom prst="rect">
            <a:avLst/>
          </a:prstGeom>
          <a:noFill/>
          <a:ln>
            <a:noFill/>
          </a:ln>
        </p:spPr>
        <p:txBody>
          <a:bodyPr lIns="91425" tIns="91425" rIns="91425" bIns="91425" anchor="ctr" anchorCtr="0"/>
          <a:lstStyle>
            <a:lvl1pPr marL="0" marR="0" lvl="0" indent="0" algn="r" rtl="0">
              <a:spcBef>
                <a:spcPts val="0"/>
              </a:spcBef>
              <a:buNone/>
              <a:defRPr sz="900" b="0" i="0" u="none" strike="noStrike" cap="none">
                <a:solidFill>
                  <a:schemeClr val="lt1"/>
                </a:solidFill>
                <a:latin typeface="Arial"/>
                <a:ea typeface="Arial"/>
                <a:cs typeface="Arial"/>
                <a:sym typeface="Arial"/>
              </a:defRPr>
            </a:lvl1pPr>
            <a:lvl2pPr marL="457200" marR="0" lvl="1" indent="0" algn="l" rtl="0">
              <a:spcBef>
                <a:spcPts val="0"/>
              </a:spcBef>
              <a:buNone/>
              <a:defRPr sz="1800" b="0" i="0" u="none" strike="noStrike" cap="none">
                <a:solidFill>
                  <a:schemeClr val="dk1"/>
                </a:solidFill>
                <a:latin typeface="Arial"/>
                <a:ea typeface="Arial"/>
                <a:cs typeface="Arial"/>
                <a:sym typeface="Arial"/>
              </a:defRPr>
            </a:lvl2pPr>
            <a:lvl3pPr marL="914400" marR="0" lvl="2" indent="0" algn="l" rtl="0">
              <a:spcBef>
                <a:spcPts val="0"/>
              </a:spcBef>
              <a:buNone/>
              <a:defRPr sz="1800" b="0" i="0" u="none" strike="noStrike" cap="none">
                <a:solidFill>
                  <a:schemeClr val="dk1"/>
                </a:solidFill>
                <a:latin typeface="Arial"/>
                <a:ea typeface="Arial"/>
                <a:cs typeface="Arial"/>
                <a:sym typeface="Arial"/>
              </a:defRPr>
            </a:lvl3pPr>
            <a:lvl4pPr marL="1371600" marR="0" lvl="3" indent="0" algn="l" rtl="0">
              <a:spcBef>
                <a:spcPts val="0"/>
              </a:spcBef>
              <a:buNone/>
              <a:defRPr sz="1800" b="0" i="0" u="none" strike="noStrike" cap="none">
                <a:solidFill>
                  <a:schemeClr val="dk1"/>
                </a:solidFill>
                <a:latin typeface="Arial"/>
                <a:ea typeface="Arial"/>
                <a:cs typeface="Arial"/>
                <a:sym typeface="Arial"/>
              </a:defRPr>
            </a:lvl4pPr>
            <a:lvl5pPr marL="1828800" marR="0" lvl="4" indent="0" algn="l" rtl="0">
              <a:spcBef>
                <a:spcPts val="0"/>
              </a:spcBef>
              <a:buNone/>
              <a:defRPr sz="1800" b="0" i="0" u="none" strike="noStrike" cap="none">
                <a:solidFill>
                  <a:schemeClr val="dk1"/>
                </a:solidFill>
                <a:latin typeface="Arial"/>
                <a:ea typeface="Arial"/>
                <a:cs typeface="Arial"/>
                <a:sym typeface="Arial"/>
              </a:defRPr>
            </a:lvl5pPr>
            <a:lvl6pPr marL="2286000" marR="0" lvl="5" indent="0" algn="l" rtl="0">
              <a:spcBef>
                <a:spcPts val="0"/>
              </a:spcBef>
              <a:buNone/>
              <a:defRPr sz="1800" b="0" i="0" u="none" strike="noStrike" cap="none">
                <a:solidFill>
                  <a:schemeClr val="dk1"/>
                </a:solidFill>
                <a:latin typeface="Arial"/>
                <a:ea typeface="Arial"/>
                <a:cs typeface="Arial"/>
                <a:sym typeface="Arial"/>
              </a:defRPr>
            </a:lvl6pPr>
            <a:lvl7pPr marL="2743200" marR="0" lvl="6" indent="0" algn="l" rtl="0">
              <a:spcBef>
                <a:spcPts val="0"/>
              </a:spcBef>
              <a:buNone/>
              <a:defRPr sz="1800" b="0" i="0" u="none" strike="noStrike" cap="none">
                <a:solidFill>
                  <a:schemeClr val="dk1"/>
                </a:solidFill>
                <a:latin typeface="Arial"/>
                <a:ea typeface="Arial"/>
                <a:cs typeface="Arial"/>
                <a:sym typeface="Arial"/>
              </a:defRPr>
            </a:lvl7pPr>
            <a:lvl8pPr marL="3200400" marR="0" lvl="7" indent="0" algn="l" rtl="0">
              <a:spcBef>
                <a:spcPts val="0"/>
              </a:spcBef>
              <a:buNone/>
              <a:defRPr sz="1800" b="0" i="0" u="none" strike="noStrike" cap="none">
                <a:solidFill>
                  <a:schemeClr val="dk1"/>
                </a:solidFill>
                <a:latin typeface="Arial"/>
                <a:ea typeface="Arial"/>
                <a:cs typeface="Arial"/>
                <a:sym typeface="Arial"/>
              </a:defRPr>
            </a:lvl8pPr>
            <a:lvl9pPr marL="3657600" marR="0" lvl="8" indent="0" algn="l" rtl="0">
              <a:spcBef>
                <a:spcPts val="0"/>
              </a:spcBef>
              <a:buNone/>
              <a:defRPr sz="1800" b="0" i="0" u="none" strike="noStrike" cap="none">
                <a:solidFill>
                  <a:schemeClr val="dk1"/>
                </a:solidFill>
                <a:latin typeface="Arial"/>
                <a:ea typeface="Arial"/>
                <a:cs typeface="Arial"/>
                <a:sym typeface="Arial"/>
              </a:defRPr>
            </a:lvl9pPr>
          </a:lstStyle>
          <a:p>
            <a:endParaRPr/>
          </a:p>
        </p:txBody>
      </p:sp>
      <p:sp>
        <p:nvSpPr>
          <p:cNvPr id="14" name="Shape 14"/>
          <p:cNvSpPr txBox="1">
            <a:spLocks noGrp="1"/>
          </p:cNvSpPr>
          <p:nvPr>
            <p:ph type="sldNum" idx="12"/>
          </p:nvPr>
        </p:nvSpPr>
        <p:spPr>
          <a:xfrm>
            <a:off x="8469311" y="113071"/>
            <a:ext cx="551783" cy="182879"/>
          </a:xfrm>
          <a:prstGeom prst="rect">
            <a:avLst/>
          </a:prstGeom>
          <a:noFill/>
          <a:ln>
            <a:noFill/>
          </a:ln>
        </p:spPr>
        <p:txBody>
          <a:bodyPr lIns="91425" tIns="45700" rIns="91425" bIns="45700" anchor="ctr" anchorCtr="0">
            <a:noAutofit/>
          </a:bodyPr>
          <a:lstStyle/>
          <a:p>
            <a:pPr marL="0" marR="0" lvl="0" indent="0" algn="r" rtl="0">
              <a:spcBef>
                <a:spcPts val="0"/>
              </a:spcBef>
              <a:buSzPct val="25000"/>
              <a:buNone/>
            </a:pPr>
            <a:fld id="{00000000-1234-1234-1234-123412341234}" type="slidenum">
              <a:rPr lang="en-US" sz="900" b="0" i="0" u="none" strike="noStrike" cap="none">
                <a:solidFill>
                  <a:schemeClr val="lt1"/>
                </a:solidFill>
                <a:latin typeface="Arial"/>
                <a:ea typeface="Arial"/>
                <a:cs typeface="Arial"/>
                <a:sym typeface="Arial"/>
              </a:rPr>
              <a:t>‹#›</a:t>
            </a:fld>
            <a:endParaRPr lang="en-US" sz="900" b="0" i="0" u="none" strike="noStrike" cap="none">
              <a:solidFill>
                <a:schemeClr val="lt1"/>
              </a:solidFill>
              <a:latin typeface="Arial"/>
              <a:ea typeface="Arial"/>
              <a:cs typeface="Arial"/>
              <a:sym typeface="Arial"/>
            </a:endParaRPr>
          </a:p>
        </p:txBody>
      </p:sp>
      <p:pic>
        <p:nvPicPr>
          <p:cNvPr id="15" name="Shape 15" descr="Pearson Logo"/>
          <p:cNvPicPr preferRelativeResize="0"/>
          <p:nvPr/>
        </p:nvPicPr>
        <p:blipFill rotWithShape="1">
          <a:blip r:embed="rId11">
            <a:alphaModFix/>
          </a:blip>
          <a:srcRect/>
          <a:stretch/>
        </p:blipFill>
        <p:spPr>
          <a:xfrm>
            <a:off x="443972" y="6429709"/>
            <a:ext cx="917999" cy="279914"/>
          </a:xfrm>
          <a:prstGeom prst="rect">
            <a:avLst/>
          </a:prstGeom>
          <a:noFill/>
          <a:ln>
            <a:noFill/>
          </a:ln>
        </p:spPr>
      </p:pic>
    </p:spTree>
    <p:extLst>
      <p:ext uri="{BB962C8B-B14F-4D97-AF65-F5344CB8AC3E}">
        <p14:creationId xmlns:p14="http://schemas.microsoft.com/office/powerpoint/2010/main" val="2335180775"/>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4"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p:titleStyle>
    <p:bodyStyle>
      <a:defPPr marR="0" lvl="0" algn="l" rtl="0">
        <a:lnSpc>
          <a:spcPct val="100000"/>
        </a:lnSpc>
        <a:spcBef>
          <a:spcPts val="0"/>
        </a:spcBef>
        <a:spcAft>
          <a:spcPts val="0"/>
        </a:spcAft>
      </a:defPPr>
      <a:lvl1pPr marR="0" lvl="0" algn="l" rtl="0">
        <a:lnSpc>
          <a:spcPct val="100000"/>
        </a:lnSpc>
        <a:spcBef>
          <a:spcPts val="0"/>
        </a:spcBef>
        <a:spcAft>
          <a:spcPts val="0"/>
        </a:spcAft>
        <a:buNone/>
        <a:defRPr sz="2800" b="0" i="0" u="none" strike="noStrike" cap="none">
          <a:solidFill>
            <a:srgbClr val="000000"/>
          </a:solidFill>
          <a:latin typeface="+mn-lt"/>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Title 1"/>
          <p:cNvSpPr txBox="1">
            <a:spLocks noGrp="1"/>
          </p:cNvSpPr>
          <p:nvPr>
            <p:ph type="title"/>
          </p:nvPr>
        </p:nvSpPr>
        <p:spPr/>
        <p:txBody>
          <a:bodyPr/>
          <a:lstStyle/>
          <a:p>
            <a:pPr lvl="0"/>
            <a:r>
              <a:rPr lang="en-US" dirty="0" smtClean="0"/>
              <a:t>Modern Operating Systems</a:t>
            </a:r>
            <a:endParaRPr lang="en-US" dirty="0">
              <a:sym typeface="Times New Roman"/>
            </a:endParaRPr>
          </a:p>
        </p:txBody>
      </p:sp>
      <p:sp>
        <p:nvSpPr>
          <p:cNvPr id="196" name="Text Placeholder 2"/>
          <p:cNvSpPr txBox="1">
            <a:spLocks noGrp="1"/>
          </p:cNvSpPr>
          <p:nvPr>
            <p:ph type="body" idx="1"/>
          </p:nvPr>
        </p:nvSpPr>
        <p:spPr>
          <a:xfrm>
            <a:off x="457200" y="838199"/>
            <a:ext cx="8229600" cy="457200"/>
          </a:xfrm>
        </p:spPr>
        <p:txBody>
          <a:bodyPr/>
          <a:lstStyle/>
          <a:p>
            <a:r>
              <a:rPr lang="en-US" dirty="0" smtClean="0"/>
              <a:t>Fourth Edition	</a:t>
            </a:r>
            <a:endParaRPr lang="en-US" dirty="0"/>
          </a:p>
        </p:txBody>
      </p:sp>
      <p:sp>
        <p:nvSpPr>
          <p:cNvPr id="198" name="Text Placeholder 3"/>
          <p:cNvSpPr txBox="1">
            <a:spLocks noGrp="1"/>
          </p:cNvSpPr>
          <p:nvPr>
            <p:ph type="body" idx="2"/>
          </p:nvPr>
        </p:nvSpPr>
        <p:spPr/>
        <p:txBody>
          <a:bodyPr/>
          <a:lstStyle/>
          <a:p>
            <a:pPr lvl="0"/>
            <a:r>
              <a:rPr lang="en-US" dirty="0" smtClean="0">
                <a:sym typeface="Arial"/>
              </a:rPr>
              <a:t>Chapter </a:t>
            </a:r>
            <a:r>
              <a:rPr lang="en-US" dirty="0" smtClean="0"/>
              <a:t>1</a:t>
            </a:r>
            <a:endParaRPr lang="en-US" dirty="0">
              <a:sym typeface="Arial"/>
            </a:endParaRPr>
          </a:p>
        </p:txBody>
      </p:sp>
      <p:sp>
        <p:nvSpPr>
          <p:cNvPr id="199" name="Text Placeholder 4"/>
          <p:cNvSpPr txBox="1">
            <a:spLocks noGrp="1"/>
          </p:cNvSpPr>
          <p:nvPr>
            <p:ph type="body" idx="3"/>
          </p:nvPr>
        </p:nvSpPr>
        <p:spPr/>
        <p:txBody>
          <a:bodyPr/>
          <a:lstStyle/>
          <a:p>
            <a:r>
              <a:rPr lang="en-US" dirty="0" smtClean="0"/>
              <a:t>Introduction</a:t>
            </a:r>
            <a:endParaRPr lang="en-US" dirty="0"/>
          </a:p>
        </p:txBody>
      </p:sp>
      <p:pic>
        <p:nvPicPr>
          <p:cNvPr id="7" name="Picture 5" descr="Front Cover: Modern Operating Systems Fourth Edition by Tanenbaum and Bos."/>
          <p:cNvPicPr>
            <a:picLocks noChangeAspect="1"/>
          </p:cNvPicPr>
          <p:nvPr/>
        </p:nvPicPr>
        <p:blipFill rotWithShape="1">
          <a:blip r:embed="rId3">
            <a:extLst>
              <a:ext uri="{28A0092B-C50C-407E-A947-70E740481C1C}">
                <a14:useLocalDpi xmlns:a14="http://schemas.microsoft.com/office/drawing/2010/main" val="0"/>
              </a:ext>
            </a:extLst>
          </a:blip>
          <a:srcRect l="873" t="1033"/>
          <a:stretch/>
        </p:blipFill>
        <p:spPr>
          <a:xfrm>
            <a:off x="759125" y="1515353"/>
            <a:ext cx="3372928" cy="4567154"/>
          </a:xfrm>
          <a:prstGeom prst="rect">
            <a:avLst/>
          </a:prstGeom>
        </p:spPr>
      </p:pic>
      <p:sp>
        <p:nvSpPr>
          <p:cNvPr id="5" name="Text Placeholder 6"/>
          <p:cNvSpPr>
            <a:spLocks noGrp="1"/>
          </p:cNvSpPr>
          <p:nvPr>
            <p:ph type="body" sz="quarter" idx="4294967295"/>
          </p:nvPr>
        </p:nvSpPr>
        <p:spPr>
          <a:xfrm>
            <a:off x="3260469" y="6384433"/>
            <a:ext cx="5502275" cy="231775"/>
          </a:xfrm>
        </p:spPr>
        <p:txBody>
          <a:bodyPr/>
          <a:lstStyle/>
          <a:p>
            <a:pPr marL="101600" lvl="0" indent="0" algn="r">
              <a:buNone/>
            </a:pPr>
            <a:r>
              <a:rPr lang="en-US" altLang="en-US" sz="1200" dirty="0" smtClean="0">
                <a:latin typeface="Verdana" panose="020B0604030504040204" pitchFamily="34" charset="0"/>
                <a:ea typeface="Verdana" panose="020B0604030504040204" pitchFamily="34" charset="0"/>
                <a:cs typeface="Verdana" panose="020B0604030504040204" pitchFamily="34" charset="0"/>
              </a:rPr>
              <a:t>Copyright © 2014 Pearson Education, Inc. All Rights Reserved</a:t>
            </a:r>
            <a:endParaRPr lang="en-US" altLang="en-US" sz="1200" dirty="0">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152608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I</a:t>
            </a:r>
            <a:r>
              <a:rPr lang="en-US" altLang="en-US" sz="100" dirty="0" smtClean="0"/>
              <a:t> </a:t>
            </a:r>
            <a:r>
              <a:rPr lang="en-US" altLang="en-US" dirty="0" smtClean="0"/>
              <a:t>Cs </a:t>
            </a:r>
            <a:r>
              <a:rPr lang="en-US" altLang="en-US" dirty="0"/>
              <a:t>and Multiprogramming</a:t>
            </a:r>
            <a:endParaRPr lang="en-US" sz="1200" b="0" dirty="0"/>
          </a:p>
        </p:txBody>
      </p:sp>
      <p:pic>
        <p:nvPicPr>
          <p:cNvPr id="7" name="Picture 2" descr="A multiprogramming system consists of 4 levels, as follows from bottom to top. Operating system, job 1, job 2, job 3. Each level is a memory parti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7462" y="1877930"/>
            <a:ext cx="4029075" cy="2924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1-5. A multiprogramming system with </a:t>
            </a:r>
            <a:r>
              <a:rPr lang="en-US" altLang="en-US" dirty="0" smtClean="0"/>
              <a:t>three </a:t>
            </a:r>
            <a:r>
              <a:rPr lang="en-US" altLang="en-US" dirty="0"/>
              <a:t>jobs in memory.</a:t>
            </a:r>
          </a:p>
        </p:txBody>
      </p:sp>
    </p:spTree>
    <p:extLst>
      <p:ext uri="{BB962C8B-B14F-4D97-AF65-F5344CB8AC3E}">
        <p14:creationId xmlns:p14="http://schemas.microsoft.com/office/powerpoint/2010/main" val="4776564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Processors </a:t>
            </a:r>
            <a:r>
              <a:rPr lang="en-US" altLang="en-US" sz="2000" b="0" dirty="0"/>
              <a:t>(1 of </a:t>
            </a:r>
            <a:r>
              <a:rPr lang="en-US" altLang="en-US" sz="2000" b="0" dirty="0" smtClean="0"/>
              <a:t>2)</a:t>
            </a:r>
            <a:endParaRPr lang="en-US" sz="1200" b="0" dirty="0"/>
          </a:p>
        </p:txBody>
      </p:sp>
      <p:pic>
        <p:nvPicPr>
          <p:cNvPr id="6" name="Picture 2" descr="The main components of a computer are connected by a bus connector, as follows. C P U, which consists of M M U. Memory. Video controller, which is connected to a monitor. Keyboard controller, which is connected to a keyboard. U S B controller, which is connected to a U S B printer. Hard disk controller, which is connected to a hard disk driv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5819" y="1663617"/>
            <a:ext cx="7472362"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1-6. Some of the components of a </a:t>
            </a:r>
            <a:r>
              <a:rPr lang="en-US" altLang="en-US" dirty="0" smtClean="0"/>
              <a:t>simple </a:t>
            </a:r>
            <a:r>
              <a:rPr lang="en-US" altLang="en-US" dirty="0"/>
              <a:t>personal computer.</a:t>
            </a:r>
          </a:p>
        </p:txBody>
      </p:sp>
    </p:spTree>
    <p:extLst>
      <p:ext uri="{BB962C8B-B14F-4D97-AF65-F5344CB8AC3E}">
        <p14:creationId xmlns:p14="http://schemas.microsoft.com/office/powerpoint/2010/main" val="21222901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Processors </a:t>
            </a:r>
            <a:r>
              <a:rPr lang="en-US" altLang="en-US" sz="2000" b="0" dirty="0" smtClean="0"/>
              <a:t>(2 </a:t>
            </a:r>
            <a:r>
              <a:rPr lang="en-US" altLang="en-US" sz="2000" b="0" dirty="0"/>
              <a:t>of </a:t>
            </a:r>
            <a:r>
              <a:rPr lang="en-US" altLang="en-US" sz="2000" b="0" dirty="0" smtClean="0"/>
              <a:t>2)</a:t>
            </a:r>
            <a:endParaRPr lang="en-US" sz="1200" b="0" dirty="0"/>
          </a:p>
        </p:txBody>
      </p:sp>
      <p:pic>
        <p:nvPicPr>
          <p:cNvPr id="6" name="Picture 2" descr="A, the three stages in the pipeline are as follows. The fetch unit leads to the decode unit, which leads to the execute unit. B, the super scalar C P U has two rows of a process in which a fetch unit leads to a decode unit. Both rows lead to a single holding buffer, which outputs three execute uni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75" y="2063667"/>
            <a:ext cx="8096250" cy="2552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1-7. (a) A three-stage pipeline. (b) A superscalar </a:t>
            </a:r>
            <a:r>
              <a:rPr lang="en-US" altLang="en-US" dirty="0" smtClean="0"/>
              <a:t>C</a:t>
            </a:r>
            <a:r>
              <a:rPr lang="en-US" altLang="en-US" sz="100" dirty="0" smtClean="0"/>
              <a:t> </a:t>
            </a:r>
            <a:r>
              <a:rPr lang="en-US" altLang="en-US" dirty="0" smtClean="0"/>
              <a:t>P</a:t>
            </a:r>
            <a:r>
              <a:rPr lang="en-US" altLang="en-US" sz="100" dirty="0" smtClean="0"/>
              <a:t> </a:t>
            </a:r>
            <a:r>
              <a:rPr lang="en-US" altLang="en-US" dirty="0" smtClean="0"/>
              <a:t>U</a:t>
            </a:r>
            <a:r>
              <a:rPr lang="en-US" altLang="en-US" dirty="0"/>
              <a:t>.</a:t>
            </a:r>
          </a:p>
        </p:txBody>
      </p:sp>
    </p:spTree>
    <p:extLst>
      <p:ext uri="{BB962C8B-B14F-4D97-AF65-F5344CB8AC3E}">
        <p14:creationId xmlns:p14="http://schemas.microsoft.com/office/powerpoint/2010/main" val="8670714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Memory </a:t>
            </a:r>
            <a:r>
              <a:rPr lang="en-US" altLang="en-US" sz="2000" b="0" dirty="0" smtClean="0"/>
              <a:t>(1 </a:t>
            </a:r>
            <a:r>
              <a:rPr lang="en-US" altLang="en-US" sz="2000" b="0" dirty="0"/>
              <a:t>of 3</a:t>
            </a:r>
            <a:r>
              <a:rPr lang="en-US" altLang="en-US" sz="2000" b="0" dirty="0" smtClean="0"/>
              <a:t>)</a:t>
            </a:r>
            <a:endParaRPr lang="en-US" sz="1200" b="0" dirty="0"/>
          </a:p>
        </p:txBody>
      </p:sp>
      <p:pic>
        <p:nvPicPr>
          <p:cNvPr id="7" name="Picture 2" descr="A, a quad core chip has 4 cores connected to a common L 2 cache. B, a quad core cache with a L 1 cache chip and an L 2 chip on each of the cor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6737" y="1576305"/>
            <a:ext cx="5470525" cy="3527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1-8. (a) A quad-core chip with a shared L2 cache. </a:t>
            </a:r>
            <a:r>
              <a:rPr lang="en-US" altLang="en-US" dirty="0" smtClean="0"/>
              <a:t>(</a:t>
            </a:r>
            <a:r>
              <a:rPr lang="en-US" altLang="en-US" dirty="0"/>
              <a:t>b) A quad-core chip with separate L2 caches.</a:t>
            </a:r>
          </a:p>
        </p:txBody>
      </p:sp>
    </p:spTree>
    <p:extLst>
      <p:ext uri="{BB962C8B-B14F-4D97-AF65-F5344CB8AC3E}">
        <p14:creationId xmlns:p14="http://schemas.microsoft.com/office/powerpoint/2010/main" val="7525622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Memory </a:t>
            </a:r>
            <a:r>
              <a:rPr lang="en-US" altLang="en-US" sz="2000" b="0" dirty="0" smtClean="0"/>
              <a:t>(2 </a:t>
            </a:r>
            <a:r>
              <a:rPr lang="en-US" altLang="en-US" sz="2000" b="0" dirty="0"/>
              <a:t>of 3</a:t>
            </a:r>
            <a:r>
              <a:rPr lang="en-US" altLang="en-US" sz="2000" b="0" dirty="0" smtClean="0"/>
              <a:t>)</a:t>
            </a:r>
            <a:endParaRPr lang="en-US" sz="1200" b="0" dirty="0"/>
          </a:p>
        </p:txBody>
      </p:sp>
      <p:pic>
        <p:nvPicPr>
          <p:cNvPr id="6" name="Picture 2" descr="The hierarchy of layers with reference to a memory system. Layer 1. Registers, typical access time, 1 nanosecond, typical capacity, less than 1 kilobyte. Layer 2. Cache, typical access time 2 nanoseconds, typical capacity 4 megabytes. Layer 3. Main memory, typical access time 10 nanoseconds, typical capacity 1 to 8 gigabytes. Layer 4. Magnetic disk; typical access time 10 nanoseconds, typical capacity 1 to 4 teraby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263" y="2074863"/>
            <a:ext cx="7788275" cy="2852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1-9. A typical memory hierarchy. The numbers are very rough approximations.</a:t>
            </a:r>
          </a:p>
        </p:txBody>
      </p:sp>
    </p:spTree>
    <p:extLst>
      <p:ext uri="{BB962C8B-B14F-4D97-AF65-F5344CB8AC3E}">
        <p14:creationId xmlns:p14="http://schemas.microsoft.com/office/powerpoint/2010/main" val="16412319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numCol="2" anchor="b" anchorCtr="1">
            <a:normAutofit/>
          </a:bodyPr>
          <a:lstStyle/>
          <a:p>
            <a:pPr>
              <a:tabLst>
                <a:tab pos="1082675" algn="l"/>
              </a:tabLst>
            </a:pPr>
            <a:r>
              <a:rPr lang="en-US" altLang="en-US" dirty="0"/>
              <a:t>Memory </a:t>
            </a:r>
            <a:r>
              <a:rPr lang="en-US" altLang="en-US" sz="2000" b="0" dirty="0" smtClean="0"/>
              <a:t>(3 </a:t>
            </a:r>
            <a:r>
              <a:rPr lang="en-US" altLang="en-US" sz="2000" b="0" dirty="0"/>
              <a:t>of 3)</a:t>
            </a:r>
            <a:endParaRPr lang="en-US" dirty="0"/>
          </a:p>
        </p:txBody>
      </p:sp>
      <p:sp>
        <p:nvSpPr>
          <p:cNvPr id="5" name="Content Placeholder 2"/>
          <p:cNvSpPr>
            <a:spLocks noGrp="1"/>
          </p:cNvSpPr>
          <p:nvPr>
            <p:ph type="body" idx="1"/>
          </p:nvPr>
        </p:nvSpPr>
        <p:spPr>
          <a:xfrm>
            <a:off x="457200" y="1495425"/>
            <a:ext cx="8229600" cy="4838699"/>
          </a:xfrm>
        </p:spPr>
        <p:txBody>
          <a:bodyPr/>
          <a:lstStyle/>
          <a:p>
            <a:pPr marL="0" lvl="0" indent="0" fontAlgn="base">
              <a:spcBef>
                <a:spcPct val="20000"/>
              </a:spcBef>
              <a:spcAft>
                <a:spcPct val="0"/>
              </a:spcAft>
              <a:buClrTx/>
              <a:buSzTx/>
              <a:buNone/>
              <a:defRPr/>
            </a:pPr>
            <a:r>
              <a:rPr lang="en-US" kern="1200" dirty="0">
                <a:solidFill>
                  <a:prstClr val="black"/>
                </a:solidFill>
                <a:ea typeface="+mn-ea"/>
                <a:cs typeface="+mn-cs"/>
              </a:rPr>
              <a:t>Caching system issues:</a:t>
            </a:r>
          </a:p>
          <a:p>
            <a:pPr marL="916686" lvl="1" indent="-429768" fontAlgn="base">
              <a:spcAft>
                <a:spcPct val="0"/>
              </a:spcAft>
              <a:buClr>
                <a:schemeClr val="tx2"/>
              </a:buClr>
              <a:buSzTx/>
              <a:buFont typeface="+mj-lt"/>
              <a:buAutoNum type="arabicPeriod"/>
              <a:defRPr/>
            </a:pPr>
            <a:r>
              <a:rPr lang="en-US" kern="1200" dirty="0" smtClean="0">
                <a:solidFill>
                  <a:prstClr val="black"/>
                </a:solidFill>
                <a:ea typeface="+mn-ea"/>
                <a:cs typeface="+mn-cs"/>
              </a:rPr>
              <a:t>When </a:t>
            </a:r>
            <a:r>
              <a:rPr lang="en-US" kern="1200" dirty="0">
                <a:solidFill>
                  <a:prstClr val="black"/>
                </a:solidFill>
                <a:ea typeface="+mn-ea"/>
                <a:cs typeface="+mn-cs"/>
              </a:rPr>
              <a:t>to put a new item into the cache.</a:t>
            </a:r>
          </a:p>
          <a:p>
            <a:pPr marL="916686" lvl="1" indent="-429768" fontAlgn="base">
              <a:spcAft>
                <a:spcPct val="0"/>
              </a:spcAft>
              <a:buClr>
                <a:schemeClr val="tx2"/>
              </a:buClr>
              <a:buSzTx/>
              <a:buFont typeface="+mj-lt"/>
              <a:buAutoNum type="arabicPeriod"/>
              <a:defRPr/>
            </a:pPr>
            <a:r>
              <a:rPr lang="en-US" kern="1200" dirty="0">
                <a:solidFill>
                  <a:prstClr val="black"/>
                </a:solidFill>
                <a:ea typeface="+mn-ea"/>
                <a:cs typeface="+mn-cs"/>
              </a:rPr>
              <a:t>Which cache line to put the new item in.</a:t>
            </a:r>
          </a:p>
          <a:p>
            <a:pPr marL="916686" lvl="1" indent="-429768" fontAlgn="base">
              <a:spcAft>
                <a:spcPct val="0"/>
              </a:spcAft>
              <a:buClr>
                <a:schemeClr val="tx2"/>
              </a:buClr>
              <a:buSzTx/>
              <a:buFont typeface="+mj-lt"/>
              <a:buAutoNum type="arabicPeriod"/>
              <a:defRPr/>
            </a:pPr>
            <a:r>
              <a:rPr lang="en-US" kern="1200" dirty="0">
                <a:solidFill>
                  <a:prstClr val="black"/>
                </a:solidFill>
                <a:ea typeface="+mn-ea"/>
                <a:cs typeface="+mn-cs"/>
              </a:rPr>
              <a:t>Which item to remove from the cache when a slot is needed.</a:t>
            </a:r>
          </a:p>
          <a:p>
            <a:pPr marL="916686" lvl="1" indent="-429768" fontAlgn="base">
              <a:spcAft>
                <a:spcPct val="0"/>
              </a:spcAft>
              <a:buClr>
                <a:schemeClr val="tx2"/>
              </a:buClr>
              <a:buSzTx/>
              <a:buFont typeface="+mj-lt"/>
              <a:buAutoNum type="arabicPeriod"/>
              <a:defRPr/>
            </a:pPr>
            <a:r>
              <a:rPr lang="en-US" kern="1200" dirty="0">
                <a:solidFill>
                  <a:prstClr val="black"/>
                </a:solidFill>
                <a:ea typeface="+mn-ea"/>
                <a:cs typeface="+mn-cs"/>
              </a:rPr>
              <a:t>Where to put a newly evicted item in the larger memory</a:t>
            </a:r>
            <a:r>
              <a:rPr lang="en-US" kern="1200" dirty="0" smtClean="0">
                <a:solidFill>
                  <a:prstClr val="black"/>
                </a:solidFill>
                <a:ea typeface="+mn-ea"/>
                <a:cs typeface="+mn-cs"/>
              </a:rPr>
              <a:t>.</a:t>
            </a:r>
            <a:endParaRPr lang="en-US" kern="1200" dirty="0">
              <a:solidFill>
                <a:prstClr val="black"/>
              </a:solidFill>
              <a:ea typeface="+mn-ea"/>
              <a:cs typeface="+mn-cs"/>
            </a:endParaRPr>
          </a:p>
        </p:txBody>
      </p:sp>
    </p:spTree>
    <p:extLst>
      <p:ext uri="{BB962C8B-B14F-4D97-AF65-F5344CB8AC3E}">
        <p14:creationId xmlns:p14="http://schemas.microsoft.com/office/powerpoint/2010/main" val="524079111"/>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Disks</a:t>
            </a:r>
            <a:endParaRPr lang="en-US" sz="1200" b="0" dirty="0"/>
          </a:p>
        </p:txBody>
      </p:sp>
      <p:pic>
        <p:nvPicPr>
          <p:cNvPr id="7" name="Picture 2" descr="The structure of a disk drive. The disk contains 4 metal platters with 2 surfaces each at the front and the back. A mechanical arm pivots over each surface of the platter and is labeled, read or write head. Each surface of the platters are labeled, 0, 1, 2, 3, 4, 5, 6 and 7 respectively. The direction of arm motion is horizont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3162" y="1365961"/>
            <a:ext cx="6797675" cy="394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1-10. Structure of a disk drive.</a:t>
            </a:r>
          </a:p>
        </p:txBody>
      </p:sp>
    </p:spTree>
    <p:extLst>
      <p:ext uri="{BB962C8B-B14F-4D97-AF65-F5344CB8AC3E}">
        <p14:creationId xmlns:p14="http://schemas.microsoft.com/office/powerpoint/2010/main" val="796273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I/O </a:t>
            </a:r>
            <a:r>
              <a:rPr lang="en-US" altLang="en-US" dirty="0" smtClean="0"/>
              <a:t>Devices </a:t>
            </a:r>
            <a:r>
              <a:rPr lang="en-US" altLang="en-US" sz="2000" b="0" dirty="0" smtClean="0"/>
              <a:t>(1 of 2)</a:t>
            </a:r>
            <a:endParaRPr lang="en-US" sz="2000" b="0" dirty="0"/>
          </a:p>
        </p:txBody>
      </p:sp>
      <p:pic>
        <p:nvPicPr>
          <p:cNvPr id="6" name="Picture 2" descr="A four step process for getting the input and output. Step 1. The C P U sends instructions to the disk controller which is attached to a disk drive. Step 2. The disk controller sends instructions to the interrupt controller. Step 3. The interrupt controller inserts a pin on the C P U. Step 4. The interrupt controller sends instructions to the C P 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7531" y="1640599"/>
            <a:ext cx="5468937" cy="33988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1-11. (a) The steps in starting an I/O device </a:t>
            </a:r>
            <a:r>
              <a:rPr lang="en-US" altLang="en-US" dirty="0" smtClean="0"/>
              <a:t>and </a:t>
            </a:r>
            <a:r>
              <a:rPr lang="en-US" altLang="en-US" dirty="0"/>
              <a:t>getting an interrupt. </a:t>
            </a:r>
          </a:p>
        </p:txBody>
      </p:sp>
    </p:spTree>
    <p:extLst>
      <p:ext uri="{BB962C8B-B14F-4D97-AF65-F5344CB8AC3E}">
        <p14:creationId xmlns:p14="http://schemas.microsoft.com/office/powerpoint/2010/main" val="34431588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I/O </a:t>
            </a:r>
            <a:r>
              <a:rPr lang="en-US" altLang="en-US" dirty="0" smtClean="0"/>
              <a:t>Devices </a:t>
            </a:r>
            <a:r>
              <a:rPr lang="en-US" altLang="en-US" sz="2000" b="0" dirty="0" smtClean="0"/>
              <a:t>(2 of 2)</a:t>
            </a:r>
            <a:endParaRPr lang="en-US" sz="2000" b="0" dirty="0"/>
          </a:p>
        </p:txBody>
      </p:sp>
      <p:pic>
        <p:nvPicPr>
          <p:cNvPr id="7" name="Picture 2" descr="The interrupt processing technique in a disk drive. The interrupt from the current instruction is dispatched to the interrupt handler. The interrupt handler returns the interrupt to the next instruction."/>
          <p:cNvPicPr>
            <a:picLocks noChangeAspect="1" noChangeArrowheads="1"/>
          </p:cNvPicPr>
          <p:nvPr/>
        </p:nvPicPr>
        <p:blipFill>
          <a:blip r:embed="rId2">
            <a:extLst>
              <a:ext uri="{28A0092B-C50C-407E-A947-70E740481C1C}">
                <a14:useLocalDpi xmlns:a14="http://schemas.microsoft.com/office/drawing/2010/main" val="0"/>
              </a:ext>
            </a:extLst>
          </a:blip>
          <a:srcRect b="8163"/>
          <a:stretch>
            <a:fillRect/>
          </a:stretch>
        </p:blipFill>
        <p:spPr bwMode="auto">
          <a:xfrm>
            <a:off x="3001818" y="1510890"/>
            <a:ext cx="3140364" cy="39802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90200"/>
            <a:ext cx="8229600" cy="594816"/>
          </a:xfrm>
        </p:spPr>
        <p:txBody>
          <a:bodyPr/>
          <a:lstStyle/>
          <a:p>
            <a:r>
              <a:rPr lang="en-US" altLang="en-US" dirty="0"/>
              <a:t>Figure 1-11.  (b) Interrupt processing involves taking the interrupt, running the interrupt handler, and returning to the user program.</a:t>
            </a:r>
          </a:p>
        </p:txBody>
      </p:sp>
    </p:spTree>
    <p:extLst>
      <p:ext uri="{BB962C8B-B14F-4D97-AF65-F5344CB8AC3E}">
        <p14:creationId xmlns:p14="http://schemas.microsoft.com/office/powerpoint/2010/main" val="387289283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Buses</a:t>
            </a:r>
            <a:endParaRPr lang="en-US" sz="1200" b="0" dirty="0"/>
          </a:p>
        </p:txBody>
      </p:sp>
      <p:pic>
        <p:nvPicPr>
          <p:cNvPr id="6" name="Picture 5" descr="The structure of a large X 86 system. The processing unit contains a dual core processor, shared cache, G P U cores and the memory controllers. The graphics driver is connected to the processing unit by a P C I e bus. To D D R 3 memory units are connected to the memory controllers. The processing unit and the platform controller Hub are connected by a D M I bus. Four slots of P C I e, SATA, U S B 2.0 and 3.0 ports, few more P C I e devices and a gigabit Ethernet are connected to the platform controller hub. The gigabit Ethernet driver is connected to the platform controller hub by a P C I e bu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6425" y="1657950"/>
            <a:ext cx="5391150" cy="3686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690200"/>
            <a:ext cx="8229600" cy="594816"/>
          </a:xfrm>
        </p:spPr>
        <p:txBody>
          <a:bodyPr/>
          <a:lstStyle/>
          <a:p>
            <a:r>
              <a:rPr lang="en-US" altLang="en-US" dirty="0"/>
              <a:t>Figure 1-12. The structure of a large x86 system</a:t>
            </a:r>
          </a:p>
        </p:txBody>
      </p:sp>
    </p:spTree>
    <p:extLst>
      <p:ext uri="{BB962C8B-B14F-4D97-AF65-F5344CB8AC3E}">
        <p14:creationId xmlns:p14="http://schemas.microsoft.com/office/powerpoint/2010/main" val="167376965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Modern Computer </a:t>
            </a:r>
            <a:r>
              <a:rPr lang="en-US" sz="2000" b="0" dirty="0" smtClean="0"/>
              <a:t>(1 of 2)</a:t>
            </a:r>
            <a:endParaRPr lang="en-US" sz="2000" b="0" dirty="0"/>
          </a:p>
        </p:txBody>
      </p:sp>
      <p:sp>
        <p:nvSpPr>
          <p:cNvPr id="3" name="Content Placeholder 2"/>
          <p:cNvSpPr>
            <a:spLocks noGrp="1"/>
          </p:cNvSpPr>
          <p:nvPr>
            <p:ph type="body" idx="1"/>
          </p:nvPr>
        </p:nvSpPr>
        <p:spPr>
          <a:xfrm>
            <a:off x="457200" y="1495425"/>
            <a:ext cx="8229600" cy="4925253"/>
          </a:xfrm>
        </p:spPr>
        <p:txBody>
          <a:bodyPr/>
          <a:lstStyle/>
          <a:p>
            <a:r>
              <a:rPr lang="en-US" sz="2200" dirty="0"/>
              <a:t>One or more processors</a:t>
            </a:r>
          </a:p>
          <a:p>
            <a:r>
              <a:rPr lang="en-US" sz="2200" dirty="0"/>
              <a:t>Main memory</a:t>
            </a:r>
          </a:p>
          <a:p>
            <a:r>
              <a:rPr lang="en-US" sz="2200" dirty="0"/>
              <a:t>Disks</a:t>
            </a:r>
          </a:p>
          <a:p>
            <a:r>
              <a:rPr lang="en-US" sz="2200" dirty="0"/>
              <a:t>Printers</a:t>
            </a:r>
          </a:p>
          <a:p>
            <a:r>
              <a:rPr lang="en-US" sz="2200" dirty="0"/>
              <a:t>Keyboard</a:t>
            </a:r>
          </a:p>
          <a:p>
            <a:r>
              <a:rPr lang="en-US" sz="2200" dirty="0"/>
              <a:t>Mouse</a:t>
            </a:r>
          </a:p>
          <a:p>
            <a:r>
              <a:rPr lang="en-US" sz="2200" dirty="0"/>
              <a:t>Display</a:t>
            </a:r>
          </a:p>
          <a:p>
            <a:r>
              <a:rPr lang="en-US" sz="2200" dirty="0"/>
              <a:t>Network interfaces</a:t>
            </a:r>
          </a:p>
          <a:p>
            <a:r>
              <a:rPr lang="en-US" sz="2200" dirty="0"/>
              <a:t>I/O </a:t>
            </a:r>
            <a:r>
              <a:rPr lang="en-US" sz="2200" dirty="0" smtClean="0"/>
              <a:t>devices</a:t>
            </a:r>
            <a:endParaRPr lang="en-US" sz="2200" dirty="0"/>
          </a:p>
        </p:txBody>
      </p:sp>
    </p:spTree>
    <p:extLst>
      <p:ext uri="{BB962C8B-B14F-4D97-AF65-F5344CB8AC3E}">
        <p14:creationId xmlns:p14="http://schemas.microsoft.com/office/powerpoint/2010/main" val="2048174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t>The Operating System Zoo</a:t>
            </a:r>
            <a:endParaRPr lang="en-US" dirty="0" smtClean="0">
              <a:ea typeface="ＭＳ Ｐゴシック" pitchFamily="34" charset="-128"/>
            </a:endParaRPr>
          </a:p>
        </p:txBody>
      </p:sp>
      <p:sp>
        <p:nvSpPr>
          <p:cNvPr id="5123" name="Content Placeholder 2"/>
          <p:cNvSpPr>
            <a:spLocks noGrp="1"/>
          </p:cNvSpPr>
          <p:nvPr>
            <p:ph type="body" idx="1"/>
          </p:nvPr>
        </p:nvSpPr>
        <p:spPr/>
        <p:txBody>
          <a:bodyPr/>
          <a:lstStyle/>
          <a:p>
            <a:r>
              <a:rPr lang="en-US" altLang="en-US" sz="2200" dirty="0"/>
              <a:t>Mainframe Operating Systems</a:t>
            </a:r>
          </a:p>
          <a:p>
            <a:r>
              <a:rPr lang="en-US" altLang="en-US" sz="2200" dirty="0"/>
              <a:t>Server Operating Systems</a:t>
            </a:r>
          </a:p>
          <a:p>
            <a:r>
              <a:rPr lang="en-US" altLang="en-US" sz="2200" dirty="0"/>
              <a:t>Multiprocessor Operating Systems</a:t>
            </a:r>
          </a:p>
          <a:p>
            <a:r>
              <a:rPr lang="en-US" altLang="en-US" sz="2200" dirty="0"/>
              <a:t>Personal Computer Operating Systems</a:t>
            </a:r>
          </a:p>
          <a:p>
            <a:r>
              <a:rPr lang="en-US" altLang="en-US" sz="2200" dirty="0"/>
              <a:t>Handheld Computer Operating Systems</a:t>
            </a:r>
          </a:p>
          <a:p>
            <a:r>
              <a:rPr lang="en-US" altLang="en-US" sz="2200" dirty="0"/>
              <a:t>Embedded Operating Systems</a:t>
            </a:r>
          </a:p>
          <a:p>
            <a:r>
              <a:rPr lang="en-US" altLang="en-US" sz="2200" dirty="0"/>
              <a:t>Sensor Node Operating Systems</a:t>
            </a:r>
          </a:p>
          <a:p>
            <a:r>
              <a:rPr lang="en-US" altLang="en-US" sz="2200" dirty="0"/>
              <a:t>Real-Time Operating Systems</a:t>
            </a:r>
          </a:p>
          <a:p>
            <a:r>
              <a:rPr lang="en-US" altLang="en-US" sz="2200" dirty="0"/>
              <a:t>Smart Card Operating </a:t>
            </a:r>
            <a:r>
              <a:rPr lang="en-US" altLang="en-US" sz="2200" dirty="0" smtClean="0"/>
              <a:t>Systems</a:t>
            </a:r>
            <a:endParaRPr lang="en-US" altLang="en-US" sz="2200" dirty="0"/>
          </a:p>
        </p:txBody>
      </p:sp>
    </p:spTree>
    <p:extLst>
      <p:ext uri="{BB962C8B-B14F-4D97-AF65-F5344CB8AC3E}">
        <p14:creationId xmlns:p14="http://schemas.microsoft.com/office/powerpoint/2010/main" val="210981092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Processes </a:t>
            </a:r>
            <a:r>
              <a:rPr lang="en-US" altLang="en-US" sz="2000" b="0" dirty="0"/>
              <a:t>(</a:t>
            </a:r>
            <a:r>
              <a:rPr lang="en-US" altLang="en-US" sz="2000" b="0" dirty="0" smtClean="0"/>
              <a:t>1 of 2)</a:t>
            </a:r>
            <a:endParaRPr lang="en-US" sz="2000" b="0" dirty="0" smtClean="0">
              <a:ea typeface="ＭＳ Ｐゴシック" pitchFamily="34" charset="-128"/>
            </a:endParaRPr>
          </a:p>
        </p:txBody>
      </p:sp>
      <p:sp>
        <p:nvSpPr>
          <p:cNvPr id="7171" name="Content Placeholder 2"/>
          <p:cNvSpPr>
            <a:spLocks noGrp="1"/>
          </p:cNvSpPr>
          <p:nvPr>
            <p:ph type="body" idx="1"/>
          </p:nvPr>
        </p:nvSpPr>
        <p:spPr/>
        <p:txBody>
          <a:bodyPr/>
          <a:lstStyle/>
          <a:p>
            <a:r>
              <a:rPr lang="en-US" altLang="en-US" dirty="0"/>
              <a:t>Key concept in all operating systems</a:t>
            </a:r>
          </a:p>
          <a:p>
            <a:r>
              <a:rPr lang="en-US" altLang="en-US" dirty="0"/>
              <a:t>Definition: a program in execution</a:t>
            </a:r>
          </a:p>
          <a:p>
            <a:r>
              <a:rPr lang="en-US" altLang="en-US" dirty="0"/>
              <a:t>Process is associated with an address space</a:t>
            </a:r>
          </a:p>
          <a:p>
            <a:r>
              <a:rPr lang="en-US" altLang="en-US" dirty="0"/>
              <a:t>Also associated with set of resources</a:t>
            </a:r>
          </a:p>
          <a:p>
            <a:r>
              <a:rPr lang="en-US" altLang="en-US" dirty="0"/>
              <a:t>Process can be thought of as a container </a:t>
            </a:r>
          </a:p>
          <a:p>
            <a:pPr lvl="1"/>
            <a:r>
              <a:rPr lang="en-US" altLang="en-US" dirty="0"/>
              <a:t>Holds all information needed to run </a:t>
            </a:r>
            <a:r>
              <a:rPr lang="en-US" altLang="en-US" dirty="0" smtClean="0"/>
              <a:t>program</a:t>
            </a:r>
            <a:endParaRPr lang="en-US" altLang="en-US" dirty="0"/>
          </a:p>
        </p:txBody>
      </p:sp>
    </p:spTree>
    <p:extLst>
      <p:ext uri="{BB962C8B-B14F-4D97-AF65-F5344CB8AC3E}">
        <p14:creationId xmlns:p14="http://schemas.microsoft.com/office/powerpoint/2010/main" val="21937969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Processes </a:t>
            </a:r>
            <a:r>
              <a:rPr lang="en-US" altLang="en-US" sz="2000" b="0" dirty="0" smtClean="0"/>
              <a:t>(</a:t>
            </a:r>
            <a:r>
              <a:rPr lang="en-US" altLang="en-US" sz="2000" b="0" dirty="0"/>
              <a:t>2</a:t>
            </a:r>
            <a:r>
              <a:rPr lang="en-US" altLang="en-US" sz="2000" b="0" dirty="0" smtClean="0"/>
              <a:t> of 2)</a:t>
            </a:r>
            <a:endParaRPr lang="en-US" sz="2000" b="0" dirty="0" smtClean="0">
              <a:ea typeface="ＭＳ Ｐゴシック" pitchFamily="34" charset="-128"/>
            </a:endParaRPr>
          </a:p>
        </p:txBody>
      </p:sp>
      <p:pic>
        <p:nvPicPr>
          <p:cNvPr id="6" name="Picture 2" descr="The structure of a process tree. Process A creates processes B and C. Process B creates processes D, E and 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7775" y="1723942"/>
            <a:ext cx="4108450" cy="323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2"/>
          <p:cNvSpPr>
            <a:spLocks noGrp="1"/>
          </p:cNvSpPr>
          <p:nvPr>
            <p:ph type="body" idx="1"/>
          </p:nvPr>
        </p:nvSpPr>
        <p:spPr/>
        <p:txBody>
          <a:bodyPr/>
          <a:lstStyle/>
          <a:p>
            <a:r>
              <a:rPr lang="en-US" altLang="en-US" dirty="0"/>
              <a:t>Figure 1-13. A process tree. Process A created two child processes, B and C. Process B created three child processes, D, E, and F.</a:t>
            </a:r>
          </a:p>
        </p:txBody>
      </p:sp>
    </p:spTree>
    <p:extLst>
      <p:ext uri="{BB962C8B-B14F-4D97-AF65-F5344CB8AC3E}">
        <p14:creationId xmlns:p14="http://schemas.microsoft.com/office/powerpoint/2010/main" val="36793613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Files </a:t>
            </a:r>
            <a:r>
              <a:rPr lang="en-US" altLang="en-US" sz="2000" b="0" dirty="0"/>
              <a:t>(1 of </a:t>
            </a:r>
            <a:r>
              <a:rPr lang="en-US" altLang="en-US" sz="2000" b="0" dirty="0" smtClean="0"/>
              <a:t>3)</a:t>
            </a:r>
            <a:endParaRPr lang="en-US" dirty="0"/>
          </a:p>
        </p:txBody>
      </p:sp>
      <p:pic>
        <p:nvPicPr>
          <p:cNvPr id="6" name="Picture 2" descr="The file system for a university department. The root directory contains information about the students and the faculty. The student section contains data about Robert, Matty and Leo. The faculty section contains data about professors Brown, Green and White. Professor Brown has data about the courses, papers, grants and committees. The courses are C S 101 and C S 105. The committees are S O S P and C O S T 11. The papers and grants directories contain fil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6657" y="1311875"/>
            <a:ext cx="6090686" cy="41634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a:xfrm>
            <a:off x="457200" y="5784574"/>
            <a:ext cx="8229600" cy="500442"/>
          </a:xfrm>
        </p:spPr>
        <p:txBody>
          <a:bodyPr/>
          <a:lstStyle/>
          <a:p>
            <a:r>
              <a:rPr lang="en-US" altLang="en-US" dirty="0"/>
              <a:t>Figure 1-14. A file system for a university department.</a:t>
            </a:r>
          </a:p>
        </p:txBody>
      </p:sp>
    </p:spTree>
    <p:extLst>
      <p:ext uri="{BB962C8B-B14F-4D97-AF65-F5344CB8AC3E}">
        <p14:creationId xmlns:p14="http://schemas.microsoft.com/office/powerpoint/2010/main" val="35444373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Files </a:t>
            </a:r>
            <a:r>
              <a:rPr lang="en-US" altLang="en-US" sz="2000" b="0" dirty="0" smtClean="0"/>
              <a:t>(2 </a:t>
            </a:r>
            <a:r>
              <a:rPr lang="en-US" altLang="en-US" sz="2000" b="0" dirty="0"/>
              <a:t>of </a:t>
            </a:r>
            <a:r>
              <a:rPr lang="en-US" altLang="en-US" sz="2000" b="0" dirty="0" smtClean="0"/>
              <a:t>3)</a:t>
            </a:r>
            <a:endParaRPr lang="en-US" dirty="0"/>
          </a:p>
        </p:txBody>
      </p:sp>
      <p:pic>
        <p:nvPicPr>
          <p:cNvPr id="5" name="Picture 2" descr="A, a root directory contains a and b. Subdirectory a contains c and d. A C D rom directory contains x and y. B, a root directory contains a and b. Subdirectory a contains c and d. Subdirectory b contains x and 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1687" y="2079096"/>
            <a:ext cx="7540625" cy="2828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a:xfrm>
            <a:off x="457200" y="5675243"/>
            <a:ext cx="8229600" cy="609773"/>
          </a:xfrm>
        </p:spPr>
        <p:txBody>
          <a:bodyPr/>
          <a:lstStyle/>
          <a:p>
            <a:r>
              <a:rPr lang="en-US" altLang="en-US" dirty="0"/>
              <a:t>Figure 1-15. (a) Before mounting, the files on the </a:t>
            </a:r>
            <a:r>
              <a:rPr lang="en-US" altLang="en-US" dirty="0" smtClean="0"/>
              <a:t>C</a:t>
            </a:r>
            <a:r>
              <a:rPr lang="en-US" altLang="en-US" sz="100" dirty="0" smtClean="0"/>
              <a:t> </a:t>
            </a:r>
            <a:r>
              <a:rPr lang="en-US" altLang="en-US" dirty="0" smtClean="0"/>
              <a:t>D-R</a:t>
            </a:r>
            <a:r>
              <a:rPr lang="en-US" altLang="en-US" sz="100" dirty="0" smtClean="0"/>
              <a:t> </a:t>
            </a:r>
            <a:r>
              <a:rPr lang="en-US" altLang="en-US" dirty="0" smtClean="0"/>
              <a:t>O</a:t>
            </a:r>
            <a:r>
              <a:rPr lang="en-US" altLang="en-US" sz="100" dirty="0" smtClean="0"/>
              <a:t> </a:t>
            </a:r>
            <a:r>
              <a:rPr lang="en-US" altLang="en-US" dirty="0" smtClean="0"/>
              <a:t>M </a:t>
            </a:r>
            <a:r>
              <a:rPr lang="en-US" altLang="en-US" dirty="0"/>
              <a:t>are not accessible. (b) After mounting, they are part of the file hierarchy.</a:t>
            </a:r>
          </a:p>
        </p:txBody>
      </p:sp>
    </p:spTree>
    <p:extLst>
      <p:ext uri="{BB962C8B-B14F-4D97-AF65-F5344CB8AC3E}">
        <p14:creationId xmlns:p14="http://schemas.microsoft.com/office/powerpoint/2010/main" val="36945753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Files </a:t>
            </a:r>
            <a:r>
              <a:rPr lang="en-US" altLang="en-US" sz="2000" b="0" dirty="0" smtClean="0"/>
              <a:t>(3 </a:t>
            </a:r>
            <a:r>
              <a:rPr lang="en-US" altLang="en-US" sz="2000" b="0" dirty="0"/>
              <a:t>of </a:t>
            </a:r>
            <a:r>
              <a:rPr lang="en-US" altLang="en-US" sz="2000" b="0" dirty="0" smtClean="0"/>
              <a:t>3)</a:t>
            </a:r>
            <a:endParaRPr lang="en-US" dirty="0"/>
          </a:p>
        </p:txBody>
      </p:sp>
      <p:pic>
        <p:nvPicPr>
          <p:cNvPr id="6" name="Picture 2" descr="Process A and process B are connected by a pip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956" y="2460890"/>
            <a:ext cx="5018088" cy="206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a:xfrm>
            <a:off x="457200" y="5675243"/>
            <a:ext cx="8229600" cy="609773"/>
          </a:xfrm>
        </p:spPr>
        <p:txBody>
          <a:bodyPr/>
          <a:lstStyle/>
          <a:p>
            <a:r>
              <a:rPr lang="en-US" altLang="en-US" dirty="0"/>
              <a:t>Figure 1-16. Two processes connected by a pipe.</a:t>
            </a:r>
          </a:p>
        </p:txBody>
      </p:sp>
    </p:spTree>
    <p:extLst>
      <p:ext uri="{BB962C8B-B14F-4D97-AF65-F5344CB8AC3E}">
        <p14:creationId xmlns:p14="http://schemas.microsoft.com/office/powerpoint/2010/main" val="276496814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Ontogeny Recapitulates Phylogeny</a:t>
            </a:r>
            <a:endParaRPr lang="en-US" dirty="0" smtClean="0">
              <a:ea typeface="ＭＳ Ｐゴシック" pitchFamily="34" charset="-128"/>
            </a:endParaRPr>
          </a:p>
        </p:txBody>
      </p:sp>
      <p:sp>
        <p:nvSpPr>
          <p:cNvPr id="8195" name="Content Placeholder 2"/>
          <p:cNvSpPr>
            <a:spLocks noGrp="1"/>
          </p:cNvSpPr>
          <p:nvPr>
            <p:ph type="body" idx="1"/>
          </p:nvPr>
        </p:nvSpPr>
        <p:spPr/>
        <p:txBody>
          <a:bodyPr/>
          <a:lstStyle/>
          <a:p>
            <a:r>
              <a:rPr lang="en-US" altLang="en-US" dirty="0"/>
              <a:t>Each new “species” of computer </a:t>
            </a:r>
          </a:p>
          <a:p>
            <a:pPr lvl="1"/>
            <a:r>
              <a:rPr lang="en-US" altLang="en-US" dirty="0"/>
              <a:t>Goes through same development as “ancestors”</a:t>
            </a:r>
          </a:p>
          <a:p>
            <a:r>
              <a:rPr lang="en-US" altLang="en-US" dirty="0"/>
              <a:t>Consequence of impermanence</a:t>
            </a:r>
          </a:p>
          <a:p>
            <a:pPr lvl="1"/>
            <a:r>
              <a:rPr lang="en-US" altLang="en-US" dirty="0"/>
              <a:t>Text often looks at “obsolete” concepts</a:t>
            </a:r>
          </a:p>
          <a:p>
            <a:pPr lvl="1"/>
            <a:r>
              <a:rPr lang="en-US" altLang="en-US" dirty="0"/>
              <a:t>Changes in technology may bring them back</a:t>
            </a:r>
          </a:p>
          <a:p>
            <a:r>
              <a:rPr lang="en-US" altLang="en-US" dirty="0"/>
              <a:t>Happens with large memory, protection hardware, disks, virtual </a:t>
            </a:r>
            <a:r>
              <a:rPr lang="en-US" altLang="en-US" dirty="0" smtClean="0"/>
              <a:t>memory</a:t>
            </a:r>
            <a:endParaRPr lang="en-US" altLang="en-US" dirty="0"/>
          </a:p>
        </p:txBody>
      </p:sp>
    </p:spTree>
    <p:extLst>
      <p:ext uri="{BB962C8B-B14F-4D97-AF65-F5344CB8AC3E}">
        <p14:creationId xmlns:p14="http://schemas.microsoft.com/office/powerpoint/2010/main" val="24499673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System Calls </a:t>
            </a:r>
            <a:r>
              <a:rPr lang="en-US" altLang="en-US" sz="2000" b="0" dirty="0"/>
              <a:t>(</a:t>
            </a:r>
            <a:r>
              <a:rPr lang="en-US" altLang="en-US" sz="2000" b="0" dirty="0" smtClean="0"/>
              <a:t>1 of 5)</a:t>
            </a:r>
            <a:endParaRPr lang="en-US" sz="2000" b="0" dirty="0" smtClean="0">
              <a:ea typeface="ＭＳ Ｐゴシック" pitchFamily="34" charset="-128"/>
            </a:endParaRPr>
          </a:p>
        </p:txBody>
      </p:sp>
      <p:pic>
        <p:nvPicPr>
          <p:cNvPr id="5" name="Picture 2" descr="The 11 steps in making the system call read. Step 1, Push n bytes. Step 2, Push and buffer. Step 3, Push f d. Step 4. Actual call to the library procedure for call read. Step 5. Put the system call number in the code register. Step 6. A TRAP instruction will be executed and forwarded along with the system call numbers to the dispatch section of the Kernel space. Step 7. The system call numbers will passes through a table of pointers. Step 8. The system call numbers will be dispatched to the system handler. Step 9. The controls and the call numbers from the system handler will be returned to the library procedure. Step 10. The procedure returns to user program, return to caller. Step 11. The task ends with an increment procedure with the stack parame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77341" y="1495790"/>
            <a:ext cx="4589318" cy="36627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en-US" altLang="en-US" sz="1600" dirty="0">
                <a:latin typeface="+mn-lt"/>
              </a:rPr>
              <a:t>Figure 1-17. The 11 steps in making the system call </a:t>
            </a:r>
            <a:r>
              <a:rPr lang="en-US" altLang="en-US" sz="1600" b="1" dirty="0" smtClean="0">
                <a:latin typeface="+mn-lt"/>
              </a:rPr>
              <a:t>read(</a:t>
            </a:r>
            <a:r>
              <a:rPr lang="en-US" altLang="en-US" sz="1600" b="1" dirty="0" err="1" smtClean="0">
                <a:latin typeface="+mn-lt"/>
              </a:rPr>
              <a:t>fd</a:t>
            </a:r>
            <a:r>
              <a:rPr lang="en-US" altLang="en-US" sz="1600" b="1" dirty="0">
                <a:latin typeface="+mn-lt"/>
              </a:rPr>
              <a:t>, buffer, </a:t>
            </a:r>
            <a:r>
              <a:rPr lang="en-US" altLang="en-US" sz="1600" b="1" dirty="0" err="1">
                <a:latin typeface="+mn-lt"/>
              </a:rPr>
              <a:t>nbytes</a:t>
            </a:r>
            <a:r>
              <a:rPr lang="en-US" altLang="en-US" sz="1600" b="1" dirty="0">
                <a:latin typeface="+mn-lt"/>
              </a:rPr>
              <a:t>).</a:t>
            </a:r>
          </a:p>
        </p:txBody>
      </p:sp>
    </p:spTree>
    <p:extLst>
      <p:ext uri="{BB962C8B-B14F-4D97-AF65-F5344CB8AC3E}">
        <p14:creationId xmlns:p14="http://schemas.microsoft.com/office/powerpoint/2010/main" val="313957844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System Calls </a:t>
            </a:r>
            <a:r>
              <a:rPr lang="en-US" altLang="en-US" sz="2000" b="0" dirty="0" smtClean="0"/>
              <a:t>(</a:t>
            </a:r>
            <a:r>
              <a:rPr lang="en-US" altLang="en-US" sz="2000" b="0" dirty="0"/>
              <a:t>2</a:t>
            </a:r>
            <a:r>
              <a:rPr lang="en-US" altLang="en-US" sz="2000" b="0" dirty="0" smtClean="0"/>
              <a:t> of 5)</a:t>
            </a:r>
            <a:endParaRPr lang="en-US" sz="2000" b="0" dirty="0" smtClean="0">
              <a:ea typeface="ＭＳ Ｐゴシック" pitchFamily="34" charset="-128"/>
            </a:endParaRPr>
          </a:p>
        </p:txBody>
      </p:sp>
      <p:sp>
        <p:nvSpPr>
          <p:cNvPr id="2" name="Text Placeholder 1"/>
          <p:cNvSpPr>
            <a:spLocks noGrp="1"/>
          </p:cNvSpPr>
          <p:nvPr>
            <p:ph type="body" idx="1"/>
          </p:nvPr>
        </p:nvSpPr>
        <p:spPr>
          <a:xfrm>
            <a:off x="457200" y="1600201"/>
            <a:ext cx="8229600" cy="1686464"/>
          </a:xfrm>
        </p:spPr>
        <p:txBody>
          <a:bodyPr/>
          <a:lstStyle/>
          <a:p>
            <a:pPr marL="0" indent="0">
              <a:buNone/>
            </a:pPr>
            <a:r>
              <a:rPr lang="en-US" altLang="en-US" sz="1800" dirty="0" smtClean="0"/>
              <a:t>Some </a:t>
            </a:r>
            <a:r>
              <a:rPr lang="en-US" altLang="en-US" sz="1800" dirty="0"/>
              <a:t>of the major POSIX system calls. The return code </a:t>
            </a:r>
            <a:r>
              <a:rPr lang="en-US" altLang="en-US" sz="1800" i="1" dirty="0"/>
              <a:t>s</a:t>
            </a:r>
            <a:r>
              <a:rPr lang="en-US" altLang="en-US" sz="1800" dirty="0"/>
              <a:t> is −1 if an error has occurred. The return codes are as follows: </a:t>
            </a:r>
            <a:r>
              <a:rPr lang="en-US" altLang="en-US" sz="1800" b="1" dirty="0" err="1"/>
              <a:t>pid</a:t>
            </a:r>
            <a:r>
              <a:rPr lang="en-US" altLang="en-US" sz="1800" dirty="0"/>
              <a:t> is a process id, </a:t>
            </a:r>
            <a:r>
              <a:rPr lang="en-US" altLang="en-US" sz="1800" b="1" dirty="0" err="1"/>
              <a:t>fd</a:t>
            </a:r>
            <a:r>
              <a:rPr lang="en-US" altLang="en-US" sz="1800" dirty="0"/>
              <a:t> is a file descriptor, </a:t>
            </a:r>
            <a:r>
              <a:rPr lang="en-US" altLang="en-US" sz="1800" b="1" dirty="0"/>
              <a:t>n</a:t>
            </a:r>
            <a:r>
              <a:rPr lang="en-US" altLang="en-US" sz="1800" dirty="0"/>
              <a:t> is a byte count, </a:t>
            </a:r>
            <a:r>
              <a:rPr lang="en-US" altLang="en-US" sz="1800" b="1" dirty="0"/>
              <a:t>position</a:t>
            </a:r>
            <a:r>
              <a:rPr lang="en-US" altLang="en-US" sz="1800" dirty="0"/>
              <a:t> is an offset within the file, and </a:t>
            </a:r>
            <a:r>
              <a:rPr lang="en-US" altLang="en-US" sz="1800" b="1" dirty="0"/>
              <a:t>seconds</a:t>
            </a:r>
            <a:r>
              <a:rPr lang="en-US" altLang="en-US" sz="1800" dirty="0"/>
              <a:t> is the elapsed time</a:t>
            </a:r>
            <a:r>
              <a:rPr lang="en-US" altLang="en-US" sz="1800" dirty="0" smtClean="0"/>
              <a:t>.</a:t>
            </a:r>
          </a:p>
          <a:p>
            <a:pPr marL="0" indent="0">
              <a:buNone/>
            </a:pPr>
            <a:r>
              <a:rPr lang="en-US" altLang="en-US" sz="1800" dirty="0" smtClean="0"/>
              <a:t>Process Management</a:t>
            </a:r>
            <a:endParaRPr lang="en-US" altLang="en-US" sz="1800" dirty="0"/>
          </a:p>
        </p:txBody>
      </p:sp>
      <p:graphicFrame>
        <p:nvGraphicFramePr>
          <p:cNvPr id="3" name="Table 2"/>
          <p:cNvGraphicFramePr>
            <a:graphicFrameLocks noGrp="1"/>
          </p:cNvGraphicFramePr>
          <p:nvPr>
            <p:extLst>
              <p:ext uri="{D42A27DB-BD31-4B8C-83A1-F6EECF244321}">
                <p14:modId xmlns:p14="http://schemas.microsoft.com/office/powerpoint/2010/main" val="1638568218"/>
              </p:ext>
            </p:extLst>
          </p:nvPr>
        </p:nvGraphicFramePr>
        <p:xfrm>
          <a:off x="1524000" y="3361890"/>
          <a:ext cx="6096000" cy="2931160"/>
        </p:xfrm>
        <a:graphic>
          <a:graphicData uri="http://schemas.openxmlformats.org/drawingml/2006/table">
            <a:tbl>
              <a:tblPr firstRow="1" bandRow="1">
                <a:tableStyleId>{2D5ABB26-0587-4C30-8999-92F81FD0307C}</a:tableStyleId>
              </a:tblPr>
              <a:tblGrid>
                <a:gridCol w="2625305">
                  <a:extLst>
                    <a:ext uri="{9D8B030D-6E8A-4147-A177-3AD203B41FA5}">
                      <a16:colId xmlns:a16="http://schemas.microsoft.com/office/drawing/2014/main" val="1833414643"/>
                    </a:ext>
                  </a:extLst>
                </a:gridCol>
                <a:gridCol w="3470695">
                  <a:extLst>
                    <a:ext uri="{9D8B030D-6E8A-4147-A177-3AD203B41FA5}">
                      <a16:colId xmlns:a16="http://schemas.microsoft.com/office/drawing/2014/main" val="3787242710"/>
                    </a:ext>
                  </a:extLst>
                </a:gridCol>
              </a:tblGrid>
              <a:tr h="370840">
                <a:tc>
                  <a:txBody>
                    <a:bodyPr/>
                    <a:lstStyle/>
                    <a:p>
                      <a:r>
                        <a:rPr lang="en-US" sz="1800" b="1" dirty="0" smtClean="0"/>
                        <a:t>Call</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Description</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37329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a:t>
                      </a:r>
                      <a:r>
                        <a:rPr lang="en-US" sz="100" dirty="0" smtClean="0"/>
                        <a:t> </a:t>
                      </a:r>
                      <a:r>
                        <a:rPr lang="en-US" sz="1800" dirty="0" smtClean="0"/>
                        <a:t>i</a:t>
                      </a:r>
                      <a:r>
                        <a:rPr lang="en-US" sz="100" dirty="0" smtClean="0"/>
                        <a:t> </a:t>
                      </a:r>
                      <a:r>
                        <a:rPr lang="en-US" sz="1800" dirty="0" smtClean="0"/>
                        <a:t>d fork(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Create a child process identical to the parent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131316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a:t>
                      </a:r>
                      <a:r>
                        <a:rPr lang="en-US" sz="100" dirty="0" smtClean="0"/>
                        <a:t> </a:t>
                      </a:r>
                      <a:r>
                        <a:rPr lang="en-US" sz="1800" dirty="0" smtClean="0"/>
                        <a:t>i</a:t>
                      </a:r>
                      <a:r>
                        <a:rPr lang="en-US" sz="100" dirty="0" smtClean="0"/>
                        <a:t> </a:t>
                      </a:r>
                      <a:r>
                        <a:rPr lang="en-US" sz="1800" dirty="0" smtClean="0"/>
                        <a:t>d waitp</a:t>
                      </a:r>
                      <a:r>
                        <a:rPr lang="en-US" sz="100" dirty="0" smtClean="0"/>
                        <a:t> </a:t>
                      </a:r>
                      <a:r>
                        <a:rPr lang="en-US" sz="1800" dirty="0" smtClean="0"/>
                        <a:t>i</a:t>
                      </a:r>
                      <a:r>
                        <a:rPr lang="en-US" sz="100" dirty="0" smtClean="0"/>
                        <a:t> </a:t>
                      </a:r>
                      <a:r>
                        <a:rPr lang="en-US" sz="1800" dirty="0" smtClean="0"/>
                        <a:t>d( </a:t>
                      </a:r>
                      <a:r>
                        <a:rPr lang="en-US" sz="1800" dirty="0" err="1" smtClean="0"/>
                        <a:t>pid</a:t>
                      </a:r>
                      <a:r>
                        <a:rPr lang="en-US" sz="1800" dirty="0" smtClean="0"/>
                        <a:t>, &amp;statloc, options)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Wait for a child to terminate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2446161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s execve(name, argv, environp)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Replace a process' core image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89703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smtClean="0"/>
                        <a:t>exit(status)</a:t>
                      </a:r>
                    </a:p>
                    <a:p>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Terminate process execution and return status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5141690"/>
                  </a:ext>
                </a:extLst>
              </a:tr>
            </a:tbl>
          </a:graphicData>
        </a:graphic>
      </p:graphicFrame>
    </p:spTree>
    <p:extLst>
      <p:ext uri="{BB962C8B-B14F-4D97-AF65-F5344CB8AC3E}">
        <p14:creationId xmlns:p14="http://schemas.microsoft.com/office/powerpoint/2010/main" val="32891267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System Calls </a:t>
            </a:r>
            <a:r>
              <a:rPr lang="en-US" altLang="en-US" sz="2000" b="0" dirty="0" smtClean="0"/>
              <a:t>(3 of 5)</a:t>
            </a:r>
            <a:endParaRPr lang="en-US" sz="2000" b="0" dirty="0" smtClean="0">
              <a:ea typeface="ＭＳ Ｐゴシック" pitchFamily="34" charset="-128"/>
            </a:endParaRPr>
          </a:p>
        </p:txBody>
      </p:sp>
      <p:sp>
        <p:nvSpPr>
          <p:cNvPr id="2" name="Text Placeholder 1"/>
          <p:cNvSpPr>
            <a:spLocks noGrp="1"/>
          </p:cNvSpPr>
          <p:nvPr>
            <p:ph type="body" idx="1"/>
          </p:nvPr>
        </p:nvSpPr>
        <p:spPr>
          <a:xfrm>
            <a:off x="457200" y="1600201"/>
            <a:ext cx="8229600" cy="1617452"/>
          </a:xfrm>
        </p:spPr>
        <p:txBody>
          <a:bodyPr/>
          <a:lstStyle/>
          <a:p>
            <a:pPr marL="0" indent="0">
              <a:buNone/>
            </a:pPr>
            <a:r>
              <a:rPr lang="en-US" altLang="en-US" sz="1800" dirty="0" smtClean="0"/>
              <a:t>Some </a:t>
            </a:r>
            <a:r>
              <a:rPr lang="en-US" altLang="en-US" sz="1800" dirty="0"/>
              <a:t>of the major </a:t>
            </a:r>
            <a:r>
              <a:rPr lang="en-US" altLang="en-US" sz="1800" dirty="0" smtClean="0"/>
              <a:t>P</a:t>
            </a:r>
            <a:r>
              <a:rPr lang="en-US" altLang="en-US" sz="100" dirty="0" smtClean="0"/>
              <a:t> </a:t>
            </a:r>
            <a:r>
              <a:rPr lang="en-US" altLang="en-US" sz="1800" dirty="0" smtClean="0"/>
              <a:t>O</a:t>
            </a:r>
            <a:r>
              <a:rPr lang="en-US" altLang="en-US" sz="100" dirty="0" smtClean="0"/>
              <a:t> </a:t>
            </a:r>
            <a:r>
              <a:rPr lang="en-US" altLang="en-US" sz="1800" dirty="0" smtClean="0"/>
              <a:t>S</a:t>
            </a:r>
            <a:r>
              <a:rPr lang="en-US" altLang="en-US" sz="100" dirty="0" smtClean="0"/>
              <a:t> </a:t>
            </a:r>
            <a:r>
              <a:rPr lang="en-US" altLang="en-US" sz="1800" dirty="0" smtClean="0"/>
              <a:t>I</a:t>
            </a:r>
            <a:r>
              <a:rPr lang="en-US" altLang="en-US" sz="100" dirty="0" smtClean="0"/>
              <a:t> </a:t>
            </a:r>
            <a:r>
              <a:rPr lang="en-US" altLang="en-US" sz="1800" dirty="0" smtClean="0"/>
              <a:t>X </a:t>
            </a:r>
            <a:r>
              <a:rPr lang="en-US" altLang="en-US" sz="1800" dirty="0"/>
              <a:t>system calls. The return code </a:t>
            </a:r>
            <a:r>
              <a:rPr lang="en-US" altLang="en-US" sz="1800" i="1" dirty="0"/>
              <a:t>s</a:t>
            </a:r>
            <a:r>
              <a:rPr lang="en-US" altLang="en-US" sz="1800" dirty="0"/>
              <a:t> is −1 if an error has occurred. The return codes are as follows: </a:t>
            </a:r>
            <a:r>
              <a:rPr lang="en-US" sz="1800" b="1" dirty="0"/>
              <a:t>p</a:t>
            </a:r>
            <a:r>
              <a:rPr lang="en-US" sz="100" b="1" dirty="0"/>
              <a:t> </a:t>
            </a:r>
            <a:r>
              <a:rPr lang="en-US" sz="1800" b="1" dirty="0" err="1"/>
              <a:t>i</a:t>
            </a:r>
            <a:r>
              <a:rPr lang="en-US" sz="100" b="1" dirty="0"/>
              <a:t> </a:t>
            </a:r>
            <a:r>
              <a:rPr lang="en-US" sz="1800" b="1" dirty="0"/>
              <a:t>d</a:t>
            </a:r>
            <a:r>
              <a:rPr lang="en-US" altLang="en-US" sz="1800" b="1" dirty="0" smtClean="0"/>
              <a:t> </a:t>
            </a:r>
            <a:r>
              <a:rPr lang="en-US" altLang="en-US" sz="1800" dirty="0"/>
              <a:t>is a process id, </a:t>
            </a:r>
            <a:r>
              <a:rPr lang="en-US" altLang="en-US" sz="1800" b="1" dirty="0" err="1"/>
              <a:t>fd</a:t>
            </a:r>
            <a:r>
              <a:rPr lang="en-US" altLang="en-US" sz="1800" dirty="0"/>
              <a:t> is a file descriptor, </a:t>
            </a:r>
            <a:r>
              <a:rPr lang="en-US" altLang="en-US" sz="1800" b="1" dirty="0"/>
              <a:t>n</a:t>
            </a:r>
            <a:r>
              <a:rPr lang="en-US" altLang="en-US" sz="1800" dirty="0"/>
              <a:t> is a byte count, </a:t>
            </a:r>
            <a:r>
              <a:rPr lang="en-US" altLang="en-US" sz="1800" b="1" dirty="0"/>
              <a:t>position</a:t>
            </a:r>
            <a:r>
              <a:rPr lang="en-US" altLang="en-US" sz="1800" dirty="0"/>
              <a:t> is an offset within the file, and </a:t>
            </a:r>
            <a:r>
              <a:rPr lang="en-US" altLang="en-US" sz="1800" b="1" dirty="0"/>
              <a:t>seconds</a:t>
            </a:r>
            <a:r>
              <a:rPr lang="en-US" altLang="en-US" sz="1800" dirty="0"/>
              <a:t> is the elapsed time</a:t>
            </a:r>
            <a:r>
              <a:rPr lang="en-US" altLang="en-US" sz="1800" dirty="0" smtClean="0"/>
              <a:t>.</a:t>
            </a:r>
          </a:p>
          <a:p>
            <a:pPr marL="0" indent="0">
              <a:buNone/>
            </a:pPr>
            <a:r>
              <a:rPr lang="en-US" altLang="en-US" sz="1800" dirty="0" smtClean="0"/>
              <a:t>File Management</a:t>
            </a:r>
          </a:p>
        </p:txBody>
      </p:sp>
      <p:graphicFrame>
        <p:nvGraphicFramePr>
          <p:cNvPr id="3" name="Table 2"/>
          <p:cNvGraphicFramePr>
            <a:graphicFrameLocks noGrp="1"/>
          </p:cNvGraphicFramePr>
          <p:nvPr>
            <p:extLst>
              <p:ext uri="{D42A27DB-BD31-4B8C-83A1-F6EECF244321}">
                <p14:modId xmlns:p14="http://schemas.microsoft.com/office/powerpoint/2010/main" val="3056963547"/>
              </p:ext>
            </p:extLst>
          </p:nvPr>
        </p:nvGraphicFramePr>
        <p:xfrm>
          <a:off x="1135811" y="3410313"/>
          <a:ext cx="6872377" cy="2804160"/>
        </p:xfrm>
        <a:graphic>
          <a:graphicData uri="http://schemas.openxmlformats.org/drawingml/2006/table">
            <a:tbl>
              <a:tblPr firstRow="1" bandRow="1">
                <a:tableStyleId>{2D5ABB26-0587-4C30-8999-92F81FD0307C}</a:tableStyleId>
              </a:tblPr>
              <a:tblGrid>
                <a:gridCol w="2975027">
                  <a:extLst>
                    <a:ext uri="{9D8B030D-6E8A-4147-A177-3AD203B41FA5}">
                      <a16:colId xmlns:a16="http://schemas.microsoft.com/office/drawing/2014/main" val="2176968888"/>
                    </a:ext>
                  </a:extLst>
                </a:gridCol>
                <a:gridCol w="3897350">
                  <a:extLst>
                    <a:ext uri="{9D8B030D-6E8A-4147-A177-3AD203B41FA5}">
                      <a16:colId xmlns:a16="http://schemas.microsoft.com/office/drawing/2014/main" val="113698449"/>
                    </a:ext>
                  </a:extLst>
                </a:gridCol>
              </a:tblGrid>
              <a:tr h="370840">
                <a:tc>
                  <a:txBody>
                    <a:bodyPr/>
                    <a:lstStyle/>
                    <a:p>
                      <a:r>
                        <a:rPr lang="en-US" sz="1600" b="1" dirty="0" smtClean="0"/>
                        <a:t>Call</a:t>
                      </a:r>
                      <a:r>
                        <a:rPr lang="en-US" sz="1600" dirty="0" smtClean="0"/>
                        <a:t>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Description</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62195820"/>
                  </a:ext>
                </a:extLst>
              </a:tr>
              <a:tr h="370840">
                <a:tc>
                  <a:txBody>
                    <a:bodyPr/>
                    <a:lstStyle/>
                    <a:p>
                      <a:r>
                        <a:rPr lang="en-US" sz="1600" dirty="0" err="1" smtClean="0"/>
                        <a:t>fd</a:t>
                      </a:r>
                      <a:r>
                        <a:rPr lang="en-US" sz="1600" dirty="0" smtClean="0"/>
                        <a:t> open(file, how,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Open a file for reading, writing, or both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835019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s = close(</a:t>
                      </a:r>
                      <a:r>
                        <a:rPr lang="en-US" sz="1600" dirty="0" err="1" smtClean="0"/>
                        <a:t>fd</a:t>
                      </a:r>
                      <a:r>
                        <a:rPr lang="en-US" sz="16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Close an open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3241200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n = read(</a:t>
                      </a:r>
                      <a:r>
                        <a:rPr lang="en-US" sz="1600" dirty="0" err="1" smtClean="0"/>
                        <a:t>fd</a:t>
                      </a:r>
                      <a:r>
                        <a:rPr lang="en-US" sz="1600" dirty="0" smtClean="0"/>
                        <a:t>, buffer, </a:t>
                      </a:r>
                      <a:r>
                        <a:rPr lang="en-US" sz="1600" dirty="0" err="1" smtClean="0"/>
                        <a:t>nbytes</a:t>
                      </a:r>
                      <a:r>
                        <a:rPr lang="en-US" sz="16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Read data from a file into a buffer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072322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n = write(</a:t>
                      </a:r>
                      <a:r>
                        <a:rPr lang="en-US" sz="1600" dirty="0" err="1" smtClean="0"/>
                        <a:t>fd</a:t>
                      </a:r>
                      <a:r>
                        <a:rPr lang="en-US" sz="1600" dirty="0" smtClean="0"/>
                        <a:t>, buffer, </a:t>
                      </a:r>
                      <a:r>
                        <a:rPr lang="en-US" sz="1600" dirty="0" err="1" smtClean="0"/>
                        <a:t>nbytes</a:t>
                      </a:r>
                      <a:r>
                        <a:rPr lang="en-US" sz="16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Write data from a buffer into a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440056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Position = </a:t>
                      </a:r>
                      <a:r>
                        <a:rPr lang="en-US" sz="1600" dirty="0" err="1" smtClean="0"/>
                        <a:t>Iseek</a:t>
                      </a:r>
                      <a:r>
                        <a:rPr lang="en-US" sz="1600" dirty="0" smtClean="0"/>
                        <a:t>(</a:t>
                      </a:r>
                      <a:r>
                        <a:rPr lang="en-US" sz="1600" dirty="0" err="1" smtClean="0"/>
                        <a:t>fd</a:t>
                      </a:r>
                      <a:r>
                        <a:rPr lang="en-US" sz="1600" dirty="0" smtClean="0"/>
                        <a:t>, offset, whence)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Move the file pointer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79344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s = stat(name, &amp;</a:t>
                      </a:r>
                      <a:r>
                        <a:rPr lang="en-US" sz="1600" dirty="0" err="1" smtClean="0"/>
                        <a:t>buf</a:t>
                      </a:r>
                      <a:r>
                        <a:rPr lang="en-US" sz="16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Get a file's status information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4037970"/>
                  </a:ext>
                </a:extLst>
              </a:tr>
            </a:tbl>
          </a:graphicData>
        </a:graphic>
      </p:graphicFrame>
    </p:spTree>
    <p:extLst>
      <p:ext uri="{BB962C8B-B14F-4D97-AF65-F5344CB8AC3E}">
        <p14:creationId xmlns:p14="http://schemas.microsoft.com/office/powerpoint/2010/main" val="237761029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Components of a Modern Computer </a:t>
            </a:r>
            <a:r>
              <a:rPr lang="en-US" sz="2000" b="0" dirty="0" smtClean="0"/>
              <a:t>(2 of 2)</a:t>
            </a:r>
            <a:endParaRPr lang="en-US" sz="2000" b="0" dirty="0"/>
          </a:p>
        </p:txBody>
      </p:sp>
      <p:pic>
        <p:nvPicPr>
          <p:cNvPr id="7" name="Picture 2" descr="A modern computer has components in 4 levels. The first three levels are software and the last level is hardware. The bottom most software layer is the operating system, kernel mode. The top two software layers are the user mode, including the user interface program in one level and the web browser, email reader, and music player in the top most lev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580661"/>
            <a:ext cx="6057900" cy="35194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sz="1600" dirty="0">
                <a:latin typeface="+mn-lt"/>
              </a:rPr>
              <a:t>Figure 1-1. Where the operating system fits in</a:t>
            </a:r>
            <a:r>
              <a:rPr lang="en-US" sz="1600" dirty="0" smtClean="0">
                <a:latin typeface="+mn-lt"/>
              </a:rPr>
              <a:t>.</a:t>
            </a:r>
            <a:endParaRPr lang="en-US" sz="1600" dirty="0">
              <a:latin typeface="+mn-lt"/>
            </a:endParaRPr>
          </a:p>
        </p:txBody>
      </p:sp>
    </p:spTree>
    <p:extLst>
      <p:ext uri="{BB962C8B-B14F-4D97-AF65-F5344CB8AC3E}">
        <p14:creationId xmlns:p14="http://schemas.microsoft.com/office/powerpoint/2010/main" val="120337695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System Calls </a:t>
            </a:r>
            <a:r>
              <a:rPr lang="en-US" altLang="en-US" sz="2000" b="0" dirty="0" smtClean="0"/>
              <a:t>(4 of 5)</a:t>
            </a:r>
            <a:endParaRPr lang="en-US" sz="2000" b="0" dirty="0" smtClean="0">
              <a:ea typeface="ＭＳ Ｐゴシック" pitchFamily="34" charset="-128"/>
            </a:endParaRPr>
          </a:p>
        </p:txBody>
      </p:sp>
      <p:sp>
        <p:nvSpPr>
          <p:cNvPr id="2" name="Text Placeholder 1"/>
          <p:cNvSpPr>
            <a:spLocks noGrp="1"/>
          </p:cNvSpPr>
          <p:nvPr>
            <p:ph type="body" idx="1"/>
          </p:nvPr>
        </p:nvSpPr>
        <p:spPr>
          <a:xfrm>
            <a:off x="457200" y="1600200"/>
            <a:ext cx="8229600" cy="1850366"/>
          </a:xfrm>
        </p:spPr>
        <p:txBody>
          <a:bodyPr/>
          <a:lstStyle/>
          <a:p>
            <a:pPr marL="0" indent="0">
              <a:buNone/>
            </a:pPr>
            <a:r>
              <a:rPr lang="en-US" altLang="en-US" sz="2000" dirty="0" smtClean="0"/>
              <a:t>Some of the major </a:t>
            </a:r>
            <a:r>
              <a:rPr lang="en-US" altLang="en-US" sz="2000" dirty="0"/>
              <a:t>P</a:t>
            </a:r>
            <a:r>
              <a:rPr lang="en-US" altLang="en-US" sz="200" dirty="0"/>
              <a:t> </a:t>
            </a:r>
            <a:r>
              <a:rPr lang="en-US" altLang="en-US" sz="2000" dirty="0"/>
              <a:t>O</a:t>
            </a:r>
            <a:r>
              <a:rPr lang="en-US" altLang="en-US" sz="200" dirty="0"/>
              <a:t> </a:t>
            </a:r>
            <a:r>
              <a:rPr lang="en-US" altLang="en-US" sz="2000" dirty="0"/>
              <a:t>S</a:t>
            </a:r>
            <a:r>
              <a:rPr lang="en-US" altLang="en-US" sz="200" dirty="0"/>
              <a:t> </a:t>
            </a:r>
            <a:r>
              <a:rPr lang="en-US" altLang="en-US" sz="2000" dirty="0"/>
              <a:t>I</a:t>
            </a:r>
            <a:r>
              <a:rPr lang="en-US" altLang="en-US" sz="200" dirty="0"/>
              <a:t> </a:t>
            </a:r>
            <a:r>
              <a:rPr lang="en-US" altLang="en-US" sz="2000" dirty="0"/>
              <a:t>X </a:t>
            </a:r>
            <a:r>
              <a:rPr lang="en-US" altLang="en-US" sz="2000" dirty="0" smtClean="0"/>
              <a:t>system calls. The return code </a:t>
            </a:r>
            <a:r>
              <a:rPr lang="en-US" altLang="en-US" sz="2000" i="1" dirty="0" smtClean="0"/>
              <a:t>s</a:t>
            </a:r>
            <a:r>
              <a:rPr lang="en-US" altLang="en-US" sz="2000" dirty="0" smtClean="0"/>
              <a:t> is −1 if an error has occurred. The return codes are as follows: </a:t>
            </a:r>
            <a:r>
              <a:rPr lang="en-US" altLang="en-US" sz="2000" b="1" dirty="0" err="1" smtClean="0"/>
              <a:t>pid</a:t>
            </a:r>
            <a:r>
              <a:rPr lang="en-US" altLang="en-US" sz="2000" dirty="0" smtClean="0"/>
              <a:t> is a process id, </a:t>
            </a:r>
            <a:r>
              <a:rPr lang="en-US" altLang="en-US" sz="2000" b="1" dirty="0" err="1" smtClean="0"/>
              <a:t>fd</a:t>
            </a:r>
            <a:r>
              <a:rPr lang="en-US" altLang="en-US" sz="2000" dirty="0" smtClean="0"/>
              <a:t> is a file descriptor, </a:t>
            </a:r>
            <a:r>
              <a:rPr lang="en-US" altLang="en-US" sz="2000" b="1" dirty="0" smtClean="0"/>
              <a:t>n</a:t>
            </a:r>
            <a:r>
              <a:rPr lang="en-US" altLang="en-US" sz="2000" dirty="0" smtClean="0"/>
              <a:t> is a byte count, </a:t>
            </a:r>
            <a:r>
              <a:rPr lang="en-US" altLang="en-US" sz="2000" b="1" dirty="0" smtClean="0"/>
              <a:t>position</a:t>
            </a:r>
            <a:r>
              <a:rPr lang="en-US" altLang="en-US" sz="2000" dirty="0" smtClean="0"/>
              <a:t> is an offset within the file, and </a:t>
            </a:r>
            <a:r>
              <a:rPr lang="en-US" altLang="en-US" sz="2000" b="1" dirty="0" smtClean="0"/>
              <a:t>seconds</a:t>
            </a:r>
            <a:r>
              <a:rPr lang="en-US" altLang="en-US" sz="2000" dirty="0" smtClean="0"/>
              <a:t> is the elapsed time.</a:t>
            </a:r>
          </a:p>
          <a:p>
            <a:pPr marL="0" indent="0">
              <a:buNone/>
            </a:pPr>
            <a:r>
              <a:rPr lang="en-US" altLang="en-US" sz="2000" dirty="0" smtClean="0"/>
              <a:t>Directory and </a:t>
            </a:r>
            <a:r>
              <a:rPr lang="en-US" altLang="en-US" sz="2000" dirty="0"/>
              <a:t>f</a:t>
            </a:r>
            <a:r>
              <a:rPr lang="en-US" altLang="en-US" sz="2000" dirty="0" smtClean="0"/>
              <a:t>ile system </a:t>
            </a:r>
            <a:r>
              <a:rPr lang="en-US" altLang="en-US" sz="2000" dirty="0"/>
              <a:t>m</a:t>
            </a:r>
            <a:r>
              <a:rPr lang="en-US" altLang="en-US" sz="2000" dirty="0" smtClean="0"/>
              <a:t>anagement</a:t>
            </a:r>
            <a:endParaRPr lang="en-US" altLang="en-US" sz="2000" dirty="0"/>
          </a:p>
        </p:txBody>
      </p:sp>
      <p:graphicFrame>
        <p:nvGraphicFramePr>
          <p:cNvPr id="3" name="Table 2"/>
          <p:cNvGraphicFramePr>
            <a:graphicFrameLocks noGrp="1"/>
          </p:cNvGraphicFramePr>
          <p:nvPr>
            <p:extLst>
              <p:ext uri="{D42A27DB-BD31-4B8C-83A1-F6EECF244321}">
                <p14:modId xmlns:p14="http://schemas.microsoft.com/office/powerpoint/2010/main" val="3725193604"/>
              </p:ext>
            </p:extLst>
          </p:nvPr>
        </p:nvGraphicFramePr>
        <p:xfrm>
          <a:off x="1135811" y="3546988"/>
          <a:ext cx="6872377" cy="2595880"/>
        </p:xfrm>
        <a:graphic>
          <a:graphicData uri="http://schemas.openxmlformats.org/drawingml/2006/table">
            <a:tbl>
              <a:tblPr firstRow="1" bandRow="1">
                <a:tableStyleId>{2D5ABB26-0587-4C30-8999-92F81FD0307C}</a:tableStyleId>
              </a:tblPr>
              <a:tblGrid>
                <a:gridCol w="2975027">
                  <a:extLst>
                    <a:ext uri="{9D8B030D-6E8A-4147-A177-3AD203B41FA5}">
                      <a16:colId xmlns:a16="http://schemas.microsoft.com/office/drawing/2014/main" val="1671968203"/>
                    </a:ext>
                  </a:extLst>
                </a:gridCol>
                <a:gridCol w="3897350">
                  <a:extLst>
                    <a:ext uri="{9D8B030D-6E8A-4147-A177-3AD203B41FA5}">
                      <a16:colId xmlns:a16="http://schemas.microsoft.com/office/drawing/2014/main" val="789416982"/>
                    </a:ext>
                  </a:extLst>
                </a:gridCol>
              </a:tblGrid>
              <a:tr h="370840">
                <a:tc>
                  <a:txBody>
                    <a:bodyPr/>
                    <a:lstStyle/>
                    <a:p>
                      <a:r>
                        <a:rPr lang="en-US" sz="1600" b="1" dirty="0" smtClean="0"/>
                        <a:t>Call</a:t>
                      </a:r>
                      <a:r>
                        <a:rPr lang="en-US" sz="1600" dirty="0" smtClean="0"/>
                        <a:t> </a:t>
                      </a:r>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b="1" dirty="0" smtClean="0"/>
                        <a:t>Description</a:t>
                      </a:r>
                      <a:endParaRPr lang="en-US" sz="16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3925630"/>
                  </a:ext>
                </a:extLst>
              </a:tr>
              <a:tr h="370840">
                <a:tc>
                  <a:txBody>
                    <a:bodyPr/>
                    <a:lstStyle/>
                    <a:p>
                      <a:r>
                        <a:rPr lang="en-US" sz="1600" dirty="0" smtClean="0"/>
                        <a:t>s = </a:t>
                      </a:r>
                      <a:r>
                        <a:rPr lang="en-US" sz="1600" dirty="0" err="1" smtClean="0"/>
                        <a:t>mkdir</a:t>
                      </a:r>
                      <a:r>
                        <a:rPr lang="en-US" sz="1600" dirty="0" smtClean="0"/>
                        <a:t>(name, mode)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smtClean="0"/>
                        <a:t>Open a file for reading, writing, or both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7822117"/>
                  </a:ext>
                </a:extLst>
              </a:tr>
              <a:tr h="370840">
                <a:tc>
                  <a:txBody>
                    <a:bodyPr/>
                    <a:lstStyle/>
                    <a:p>
                      <a:r>
                        <a:rPr lang="en-US" sz="1600" dirty="0" smtClean="0"/>
                        <a:t>s= </a:t>
                      </a:r>
                      <a:r>
                        <a:rPr lang="en-US" sz="1600" dirty="0" err="1" smtClean="0"/>
                        <a:t>rmdir</a:t>
                      </a:r>
                      <a:r>
                        <a:rPr lang="en-US" sz="1600" dirty="0" smtClean="0"/>
                        <a:t>(name)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Close an open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2594616"/>
                  </a:ext>
                </a:extLst>
              </a:tr>
              <a:tr h="370840">
                <a:tc>
                  <a:txBody>
                    <a:bodyPr/>
                    <a:lstStyle/>
                    <a:p>
                      <a:r>
                        <a:rPr lang="en-US" sz="1600" dirty="0" smtClean="0"/>
                        <a:t>s= link(name1 , name2)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Read data from a file into a buffer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63634"/>
                  </a:ext>
                </a:extLst>
              </a:tr>
              <a:tr h="370840">
                <a:tc>
                  <a:txBody>
                    <a:bodyPr/>
                    <a:lstStyle/>
                    <a:p>
                      <a:r>
                        <a:rPr lang="en-US" sz="1600" dirty="0" smtClean="0"/>
                        <a:t>s= unlink(name)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Write data from a buffer into a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6281187"/>
                  </a:ext>
                </a:extLst>
              </a:tr>
              <a:tr h="370840">
                <a:tc>
                  <a:txBody>
                    <a:bodyPr/>
                    <a:lstStyle/>
                    <a:p>
                      <a:r>
                        <a:rPr lang="en-US" sz="1600" dirty="0" smtClean="0"/>
                        <a:t>s= mount(special, name, flag)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Move the file pointer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75369133"/>
                  </a:ext>
                </a:extLst>
              </a:tr>
              <a:tr h="370840">
                <a:tc>
                  <a:txBody>
                    <a:bodyPr/>
                    <a:lstStyle/>
                    <a:p>
                      <a:r>
                        <a:rPr lang="en-US" sz="1600" dirty="0" smtClean="0"/>
                        <a:t>s= </a:t>
                      </a:r>
                      <a:r>
                        <a:rPr lang="en-US" sz="1600" dirty="0" err="1" smtClean="0"/>
                        <a:t>umount</a:t>
                      </a:r>
                      <a:r>
                        <a:rPr lang="en-US" sz="1600" dirty="0" smtClean="0"/>
                        <a:t>(special)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smtClean="0"/>
                        <a:t>Get a file's status information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133972"/>
                  </a:ext>
                </a:extLst>
              </a:tr>
            </a:tbl>
          </a:graphicData>
        </a:graphic>
      </p:graphicFrame>
    </p:spTree>
    <p:extLst>
      <p:ext uri="{BB962C8B-B14F-4D97-AF65-F5344CB8AC3E}">
        <p14:creationId xmlns:p14="http://schemas.microsoft.com/office/powerpoint/2010/main" val="176536169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t>System Calls </a:t>
            </a:r>
            <a:r>
              <a:rPr lang="en-US" altLang="en-US" sz="2000" b="0" dirty="0" smtClean="0"/>
              <a:t>(5 of 5)</a:t>
            </a:r>
            <a:endParaRPr lang="en-US" sz="2000" b="0" dirty="0" smtClean="0">
              <a:ea typeface="ＭＳ Ｐゴシック" pitchFamily="34" charset="-128"/>
            </a:endParaRPr>
          </a:p>
        </p:txBody>
      </p:sp>
      <p:sp>
        <p:nvSpPr>
          <p:cNvPr id="2" name="Text Placeholder 1"/>
          <p:cNvSpPr>
            <a:spLocks noGrp="1"/>
          </p:cNvSpPr>
          <p:nvPr>
            <p:ph type="body" idx="1"/>
          </p:nvPr>
        </p:nvSpPr>
        <p:spPr>
          <a:xfrm>
            <a:off x="457200" y="1600201"/>
            <a:ext cx="8229600" cy="2462842"/>
          </a:xfrm>
        </p:spPr>
        <p:txBody>
          <a:bodyPr/>
          <a:lstStyle/>
          <a:p>
            <a:pPr marL="0" indent="0">
              <a:buNone/>
            </a:pPr>
            <a:r>
              <a:rPr lang="en-US" altLang="en-US" dirty="0" smtClean="0"/>
              <a:t>Some of the major P</a:t>
            </a:r>
            <a:r>
              <a:rPr lang="en-US" altLang="en-US" sz="100" dirty="0" smtClean="0"/>
              <a:t> </a:t>
            </a:r>
            <a:r>
              <a:rPr lang="en-US" altLang="en-US" dirty="0" smtClean="0"/>
              <a:t>O</a:t>
            </a:r>
            <a:r>
              <a:rPr lang="en-US" altLang="en-US" sz="100" dirty="0" smtClean="0"/>
              <a:t> </a:t>
            </a:r>
            <a:r>
              <a:rPr lang="en-US" altLang="en-US" dirty="0" smtClean="0"/>
              <a:t>S</a:t>
            </a:r>
            <a:r>
              <a:rPr lang="en-US" altLang="en-US" sz="100" dirty="0" smtClean="0"/>
              <a:t> </a:t>
            </a:r>
            <a:r>
              <a:rPr lang="en-US" altLang="en-US" dirty="0" smtClean="0"/>
              <a:t>I</a:t>
            </a:r>
            <a:r>
              <a:rPr lang="en-US" altLang="en-US" sz="100" dirty="0" smtClean="0"/>
              <a:t> </a:t>
            </a:r>
            <a:r>
              <a:rPr lang="en-US" altLang="en-US" dirty="0" smtClean="0"/>
              <a:t>X system calls. The return code </a:t>
            </a:r>
            <a:r>
              <a:rPr lang="en-US" altLang="en-US" i="1" dirty="0" smtClean="0"/>
              <a:t>s</a:t>
            </a:r>
            <a:r>
              <a:rPr lang="en-US" altLang="en-US" dirty="0" smtClean="0"/>
              <a:t> is −1 if an error has occurred. The return codes are as follows: </a:t>
            </a:r>
            <a:r>
              <a:rPr lang="en-US" altLang="en-US" b="1" dirty="0" err="1" smtClean="0"/>
              <a:t>pid</a:t>
            </a:r>
            <a:r>
              <a:rPr lang="en-US" altLang="en-US" dirty="0" smtClean="0"/>
              <a:t> is a process id, </a:t>
            </a:r>
            <a:r>
              <a:rPr lang="en-US" altLang="en-US" b="1" dirty="0" err="1" smtClean="0"/>
              <a:t>fd</a:t>
            </a:r>
            <a:r>
              <a:rPr lang="en-US" altLang="en-US" dirty="0" smtClean="0"/>
              <a:t> is a file descriptor, </a:t>
            </a:r>
            <a:r>
              <a:rPr lang="en-US" altLang="en-US" b="1" dirty="0" smtClean="0"/>
              <a:t>n</a:t>
            </a:r>
            <a:r>
              <a:rPr lang="en-US" altLang="en-US" dirty="0" smtClean="0"/>
              <a:t> is a byte count, </a:t>
            </a:r>
            <a:r>
              <a:rPr lang="en-US" altLang="en-US" b="1" dirty="0" smtClean="0"/>
              <a:t>position</a:t>
            </a:r>
            <a:r>
              <a:rPr lang="en-US" altLang="en-US" dirty="0" smtClean="0"/>
              <a:t> is an offset within the file, and </a:t>
            </a:r>
            <a:r>
              <a:rPr lang="en-US" altLang="en-US" b="1" dirty="0" smtClean="0"/>
              <a:t>seconds</a:t>
            </a:r>
            <a:r>
              <a:rPr lang="en-US" altLang="en-US" dirty="0" smtClean="0"/>
              <a:t> is the elapsed time.</a:t>
            </a:r>
          </a:p>
          <a:p>
            <a:pPr marL="0" indent="0">
              <a:buNone/>
            </a:pPr>
            <a:r>
              <a:rPr lang="en-US" altLang="en-US" dirty="0" smtClean="0"/>
              <a:t>Miscellaneous</a:t>
            </a: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3741207931"/>
              </p:ext>
            </p:extLst>
          </p:nvPr>
        </p:nvGraphicFramePr>
        <p:xfrm>
          <a:off x="1076864" y="4196741"/>
          <a:ext cx="6990272" cy="1849120"/>
        </p:xfrm>
        <a:graphic>
          <a:graphicData uri="http://schemas.openxmlformats.org/drawingml/2006/table">
            <a:tbl>
              <a:tblPr firstRow="1" bandRow="1">
                <a:tableStyleId>{2D5ABB26-0587-4C30-8999-92F81FD0307C}</a:tableStyleId>
              </a:tblPr>
              <a:tblGrid>
                <a:gridCol w="2566117">
                  <a:extLst>
                    <a:ext uri="{9D8B030D-6E8A-4147-A177-3AD203B41FA5}">
                      <a16:colId xmlns:a16="http://schemas.microsoft.com/office/drawing/2014/main" val="3778837786"/>
                    </a:ext>
                  </a:extLst>
                </a:gridCol>
                <a:gridCol w="4424155">
                  <a:extLst>
                    <a:ext uri="{9D8B030D-6E8A-4147-A177-3AD203B41FA5}">
                      <a16:colId xmlns:a16="http://schemas.microsoft.com/office/drawing/2014/main" val="3834452914"/>
                    </a:ext>
                  </a:extLst>
                </a:gridCol>
              </a:tblGrid>
              <a:tr h="345773">
                <a:tc>
                  <a:txBody>
                    <a:bodyPr/>
                    <a:lstStyle/>
                    <a:p>
                      <a:r>
                        <a:rPr lang="en-US" sz="1800" b="1" dirty="0" smtClean="0"/>
                        <a:t>Call</a:t>
                      </a:r>
                      <a:r>
                        <a:rPr lang="en-US" sz="1800" dirty="0" smtClean="0"/>
                        <a:t> </a:t>
                      </a:r>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1" dirty="0" smtClean="0"/>
                        <a:t>Description</a:t>
                      </a:r>
                      <a:endParaRPr lang="en-US" sz="18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5047"/>
                  </a:ext>
                </a:extLst>
              </a:tr>
              <a:tr h="370840">
                <a:tc>
                  <a:txBody>
                    <a:bodyPr/>
                    <a:lstStyle/>
                    <a:p>
                      <a:r>
                        <a:rPr lang="en-US" sz="1800" dirty="0" smtClean="0"/>
                        <a:t>s = </a:t>
                      </a:r>
                      <a:r>
                        <a:rPr lang="en-US" sz="1800" dirty="0" err="1" smtClean="0"/>
                        <a:t>chdir</a:t>
                      </a:r>
                      <a:r>
                        <a:rPr lang="en-US" sz="1800" dirty="0" smtClean="0"/>
                        <a:t>(</a:t>
                      </a:r>
                      <a:r>
                        <a:rPr lang="en-US" sz="1800" dirty="0" err="1" smtClean="0"/>
                        <a:t>dirname</a:t>
                      </a:r>
                      <a:r>
                        <a:rPr lang="en-US" sz="18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Change the working directory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6366491"/>
                  </a:ext>
                </a:extLst>
              </a:tr>
              <a:tr h="370840">
                <a:tc>
                  <a:txBody>
                    <a:bodyPr/>
                    <a:lstStyle/>
                    <a:p>
                      <a:r>
                        <a:rPr lang="en-US" sz="1800" dirty="0" smtClean="0"/>
                        <a:t>s= </a:t>
                      </a:r>
                      <a:r>
                        <a:rPr lang="en-US" sz="1800" dirty="0" err="1" smtClean="0"/>
                        <a:t>chmod</a:t>
                      </a:r>
                      <a:r>
                        <a:rPr lang="en-US" sz="1800" dirty="0" smtClean="0"/>
                        <a:t>(</a:t>
                      </a:r>
                      <a:r>
                        <a:rPr lang="en-US" sz="1800" dirty="0" err="1" smtClean="0"/>
                        <a:t>name,mode</a:t>
                      </a:r>
                      <a:r>
                        <a:rPr lang="en-US" sz="1800"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Change a file's protection bits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0066463"/>
                  </a:ext>
                </a:extLst>
              </a:tr>
              <a:tr h="370840">
                <a:tc>
                  <a:txBody>
                    <a:bodyPr/>
                    <a:lstStyle/>
                    <a:p>
                      <a:r>
                        <a:rPr lang="en-US" sz="1800" dirty="0" smtClean="0"/>
                        <a:t>s= kill(</a:t>
                      </a:r>
                      <a:r>
                        <a:rPr lang="en-US" sz="1800" dirty="0" err="1" smtClean="0"/>
                        <a:t>pid,signal</a:t>
                      </a:r>
                      <a:r>
                        <a:rPr lang="en-US" sz="1800" dirty="0" smtClean="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Send a signal to a process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8792254"/>
                  </a:ext>
                </a:extLst>
              </a:tr>
              <a:tr h="370840">
                <a:tc>
                  <a:txBody>
                    <a:bodyPr/>
                    <a:lstStyle/>
                    <a:p>
                      <a:r>
                        <a:rPr lang="en-US" sz="1800" dirty="0" smtClean="0"/>
                        <a:t>s= time(&amp;seconds)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smtClean="0"/>
                        <a:t>Get the elapsed time since Jan. 1, 1970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22006357"/>
                  </a:ext>
                </a:extLst>
              </a:tr>
            </a:tbl>
          </a:graphicData>
        </a:graphic>
      </p:graphicFrame>
    </p:spTree>
    <p:extLst>
      <p:ext uri="{BB962C8B-B14F-4D97-AF65-F5344CB8AC3E}">
        <p14:creationId xmlns:p14="http://schemas.microsoft.com/office/powerpoint/2010/main" val="279272115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System Calls for Process Management</a:t>
            </a:r>
            <a:endParaRPr lang="en-US" dirty="0"/>
          </a:p>
        </p:txBody>
      </p:sp>
      <p:pic>
        <p:nvPicPr>
          <p:cNvPr id="5" name="Picture 2" descr="Computer code lines read as follows. Line 1. Hash define TRUE 1. Line 2. While left parenthesis TRUE right parenthesis left brace. Line 3, indented once. Type underscore prompt left parenthesis right parenthesis semicolon forward slash asterisk repeat power forever asterisk forward slash. Line 4, indented once. Read underscore command left parenthesis command comma parameters right parenthesis semicolon. Forward slash asterisk read input from terminal asterisk forward slash. Line 5, indented once. If left parenthesis fork left parenthesis right parenthesis exclamation point equals 0 left brace forward slash asterisk fork off child process asterisk forward slash. Line 6, indented twice. Forward slash asterisk parent code period asterisk forward slash. Line 7, indented twice. wait p i d left parenthesis minus 1 comma ampersand status comma 0 right parenthesis semicolon forward slash asterisk wait for child to exit asterisk forward slash. Line 8, indented once. Right brace else left brace. Line 9, indented twice. Forward slash asterisk child code period asterisk forward slash. Line 10, indented twice. e x e c v e left parenthesis command comma parameters comma 0 right parenthesis semicolon forward slash execute command asterisk forward slash. Line 11, indented once. Right brace. Line 12. Right brac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9462" y="1710449"/>
            <a:ext cx="7585075" cy="3259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p:txBody>
          <a:bodyPr/>
          <a:lstStyle/>
          <a:p>
            <a:r>
              <a:rPr lang="en-US" altLang="en-US" dirty="0"/>
              <a:t>Figure 1-19. A stripped-down shell. Throughout this book, </a:t>
            </a:r>
            <a:r>
              <a:rPr lang="en-US" altLang="en-US" b="1" dirty="0"/>
              <a:t>TRUE</a:t>
            </a:r>
            <a:r>
              <a:rPr lang="en-US" altLang="en-US" dirty="0"/>
              <a:t> is assumed to be defined as 1.</a:t>
            </a:r>
          </a:p>
        </p:txBody>
      </p:sp>
    </p:spTree>
    <p:extLst>
      <p:ext uri="{BB962C8B-B14F-4D97-AF65-F5344CB8AC3E}">
        <p14:creationId xmlns:p14="http://schemas.microsoft.com/office/powerpoint/2010/main" val="392083776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System Calls for File Management</a:t>
            </a:r>
            <a:endParaRPr lang="en-US" dirty="0"/>
          </a:p>
        </p:txBody>
      </p:sp>
      <p:pic>
        <p:nvPicPr>
          <p:cNvPr id="6" name="Picture 2" descr="The various segments of a process. The process has three segments, Text, data and stack. Between stack and data there is a gap. To right of the process diagram is a hexadecimal address, F F F F and 0 0 0 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4613" y="1744580"/>
            <a:ext cx="3914775" cy="3190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p:txBody>
          <a:bodyPr/>
          <a:lstStyle/>
          <a:p>
            <a:r>
              <a:rPr lang="en-US" altLang="en-US" dirty="0"/>
              <a:t>Figure 1-20. Processes have three segments: </a:t>
            </a:r>
            <a:r>
              <a:rPr lang="en-US" altLang="en-US" dirty="0" smtClean="0"/>
              <a:t>text</a:t>
            </a:r>
            <a:r>
              <a:rPr lang="en-US" altLang="en-US" dirty="0"/>
              <a:t>, data, and </a:t>
            </a:r>
            <a:r>
              <a:rPr lang="en-US" altLang="en-US" dirty="0" smtClean="0"/>
              <a:t>stacks</a:t>
            </a:r>
            <a:endParaRPr lang="en-US" altLang="en-US" dirty="0"/>
          </a:p>
        </p:txBody>
      </p:sp>
    </p:spTree>
    <p:extLst>
      <p:ext uri="{BB962C8B-B14F-4D97-AF65-F5344CB8AC3E}">
        <p14:creationId xmlns:p14="http://schemas.microsoft.com/office/powerpoint/2010/main" val="13869728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System Calls for Directory Management </a:t>
            </a:r>
            <a:r>
              <a:rPr lang="en-US" altLang="en-US" sz="2000" b="0" dirty="0"/>
              <a:t>(</a:t>
            </a:r>
            <a:r>
              <a:rPr lang="en-US" altLang="en-US" sz="2000" b="0" dirty="0" smtClean="0"/>
              <a:t>1 of 2)</a:t>
            </a:r>
            <a:endParaRPr lang="en-US" sz="2000" b="0" dirty="0"/>
          </a:p>
        </p:txBody>
      </p:sp>
      <p:pic>
        <p:nvPicPr>
          <p:cNvPr id="5" name="Picture 2" descr="A, Before linking. Directory, forward slash u s r forward slash a s t contains mail, games and test with addresses 16, 81 and 40 respectively. Directory, forward slash u s r forward slash Jim contains Bin, memo, f period c period and p r o g 1 with addresses 31, 70, 59 and 38 respectively. B, after linking. Directory, forward slash u s r forward slash a s t contains mail, games, test and note with addresses 16, 81, 40 and 70. Directory, forward slash u s r forward slash Jim contains Bin, memo, f period c period and p r o g 1 with addresses 31, 70, 59 and 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966" y="2123415"/>
            <a:ext cx="7542068" cy="24332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p:txBody>
          <a:bodyPr/>
          <a:lstStyle/>
          <a:p>
            <a:r>
              <a:rPr lang="en-US" altLang="en-US" dirty="0"/>
              <a:t>Figure 1-21. (a) Two directories before linking </a:t>
            </a:r>
            <a:r>
              <a:rPr lang="en-US" altLang="en-US" b="1" dirty="0" err="1"/>
              <a:t>usr</a:t>
            </a:r>
            <a:r>
              <a:rPr lang="en-US" altLang="en-US" b="1" dirty="0"/>
              <a:t>/</a:t>
            </a:r>
            <a:r>
              <a:rPr lang="en-US" altLang="en-US" b="1" dirty="0" err="1"/>
              <a:t>jim</a:t>
            </a:r>
            <a:r>
              <a:rPr lang="en-US" altLang="en-US" b="1" dirty="0"/>
              <a:t>/memo to </a:t>
            </a:r>
            <a:r>
              <a:rPr lang="en-US" altLang="en-US" b="1" dirty="0" err="1"/>
              <a:t>ast’s</a:t>
            </a:r>
            <a:r>
              <a:rPr lang="en-US" altLang="en-US" b="1" dirty="0"/>
              <a:t> </a:t>
            </a:r>
            <a:r>
              <a:rPr lang="en-US" altLang="en-US" dirty="0"/>
              <a:t>directory. (b) The same directories after </a:t>
            </a:r>
            <a:r>
              <a:rPr lang="en-US" altLang="en-US" dirty="0" err="1" smtClean="0"/>
              <a:t>linking.s</a:t>
            </a:r>
            <a:endParaRPr lang="en-US" altLang="en-US" dirty="0"/>
          </a:p>
        </p:txBody>
      </p:sp>
    </p:spTree>
    <p:extLst>
      <p:ext uri="{BB962C8B-B14F-4D97-AF65-F5344CB8AC3E}">
        <p14:creationId xmlns:p14="http://schemas.microsoft.com/office/powerpoint/2010/main" val="234332739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System Calls for Directory Management </a:t>
            </a:r>
            <a:r>
              <a:rPr lang="en-US" altLang="en-US" sz="2000" b="0" dirty="0" smtClean="0"/>
              <a:t>(</a:t>
            </a:r>
            <a:r>
              <a:rPr lang="en-US" altLang="en-US" sz="2000" b="0" dirty="0"/>
              <a:t>2</a:t>
            </a:r>
            <a:r>
              <a:rPr lang="en-US" altLang="en-US" sz="2000" b="0" dirty="0" smtClean="0"/>
              <a:t> of 2)</a:t>
            </a:r>
            <a:endParaRPr lang="en-US" sz="2000" b="0" dirty="0"/>
          </a:p>
        </p:txBody>
      </p:sp>
      <p:pic>
        <p:nvPicPr>
          <p:cNvPr id="6" name="Picture 2" descr="A, a file system before the mount. The root directory creates the following directories, Bin, D e v, L i b, m n t and u s r. B, the m n t directory has been mounted into five other working directori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9293" y="2096211"/>
            <a:ext cx="7745413" cy="2487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p:txBody>
          <a:bodyPr/>
          <a:lstStyle/>
          <a:p>
            <a:r>
              <a:rPr lang="en-US" altLang="en-US" dirty="0"/>
              <a:t>Figure 1-22. (a) File system before the mount. </a:t>
            </a:r>
            <a:r>
              <a:rPr lang="en-US" altLang="en-US" dirty="0" smtClean="0"/>
              <a:t>(</a:t>
            </a:r>
            <a:r>
              <a:rPr lang="en-US" altLang="en-US" dirty="0"/>
              <a:t>b) File system after the mount.</a:t>
            </a:r>
          </a:p>
        </p:txBody>
      </p:sp>
    </p:spTree>
    <p:extLst>
      <p:ext uri="{BB962C8B-B14F-4D97-AF65-F5344CB8AC3E}">
        <p14:creationId xmlns:p14="http://schemas.microsoft.com/office/powerpoint/2010/main" val="21535124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dirty="0">
                <a:solidFill>
                  <a:srgbClr val="007FA3"/>
                </a:solidFill>
              </a:rPr>
              <a:t>The Windows Win32 </a:t>
            </a:r>
            <a:r>
              <a:rPr lang="en-US" altLang="en-US" dirty="0" smtClean="0">
                <a:solidFill>
                  <a:srgbClr val="007FA3"/>
                </a:solidFill>
              </a:rPr>
              <a:t>A</a:t>
            </a:r>
            <a:r>
              <a:rPr lang="en-US" altLang="en-US" sz="100" dirty="0" smtClean="0">
                <a:solidFill>
                  <a:srgbClr val="007FA3"/>
                </a:solidFill>
              </a:rPr>
              <a:t> </a:t>
            </a:r>
            <a:r>
              <a:rPr lang="en-US" altLang="en-US" dirty="0" smtClean="0">
                <a:solidFill>
                  <a:srgbClr val="007FA3"/>
                </a:solidFill>
              </a:rPr>
              <a:t>P</a:t>
            </a:r>
            <a:r>
              <a:rPr lang="en-US" altLang="en-US" sz="100" dirty="0" smtClean="0">
                <a:solidFill>
                  <a:srgbClr val="007FA3"/>
                </a:solidFill>
              </a:rPr>
              <a:t> </a:t>
            </a:r>
            <a:r>
              <a:rPr lang="en-US" altLang="en-US" dirty="0" smtClean="0">
                <a:solidFill>
                  <a:srgbClr val="007FA3"/>
                </a:solidFill>
              </a:rPr>
              <a:t>I </a:t>
            </a:r>
            <a:r>
              <a:rPr lang="en-US" altLang="en-US" sz="2000" b="0" dirty="0" smtClean="0">
                <a:solidFill>
                  <a:srgbClr val="007FA3"/>
                </a:solidFill>
              </a:rPr>
              <a:t>(1 </a:t>
            </a:r>
            <a:r>
              <a:rPr lang="en-US" altLang="en-US" sz="2000" b="0" dirty="0">
                <a:solidFill>
                  <a:srgbClr val="007FA3"/>
                </a:solidFill>
              </a:rPr>
              <a:t>of 2)</a:t>
            </a:r>
            <a:endParaRPr lang="en-US" altLang="en-US" dirty="0" smtClean="0"/>
          </a:p>
        </p:txBody>
      </p:sp>
      <p:sp>
        <p:nvSpPr>
          <p:cNvPr id="2" name="Text Placeholder 1"/>
          <p:cNvSpPr>
            <a:spLocks noGrp="1"/>
          </p:cNvSpPr>
          <p:nvPr>
            <p:ph type="body" idx="1"/>
          </p:nvPr>
        </p:nvSpPr>
        <p:spPr>
          <a:xfrm>
            <a:off x="457200" y="1495426"/>
            <a:ext cx="8229600" cy="816454"/>
          </a:xfrm>
        </p:spPr>
        <p:txBody>
          <a:bodyPr/>
          <a:lstStyle/>
          <a:p>
            <a:pPr marL="0" indent="0">
              <a:buNone/>
            </a:pPr>
            <a:r>
              <a:rPr lang="en-US" altLang="en-US" dirty="0" smtClean="0"/>
              <a:t>The </a:t>
            </a:r>
            <a:r>
              <a:rPr lang="en-US" altLang="en-US" dirty="0"/>
              <a:t>Win32 </a:t>
            </a:r>
            <a:r>
              <a:rPr lang="en-US" altLang="en-US" dirty="0" smtClean="0"/>
              <a:t>A</a:t>
            </a:r>
            <a:r>
              <a:rPr lang="en-US" altLang="en-US" sz="100" dirty="0" smtClean="0"/>
              <a:t> </a:t>
            </a:r>
            <a:r>
              <a:rPr lang="en-US" altLang="en-US" dirty="0" smtClean="0"/>
              <a:t>P</a:t>
            </a:r>
            <a:r>
              <a:rPr lang="en-US" altLang="en-US" sz="100" dirty="0" smtClean="0"/>
              <a:t> </a:t>
            </a:r>
            <a:r>
              <a:rPr lang="en-US" altLang="en-US" dirty="0" smtClean="0"/>
              <a:t>I </a:t>
            </a:r>
            <a:r>
              <a:rPr lang="en-US" altLang="en-US" dirty="0"/>
              <a:t>calls that roughly correspond to the </a:t>
            </a:r>
            <a:r>
              <a:rPr lang="en-US" altLang="en-US" dirty="0" smtClean="0"/>
              <a:t>U</a:t>
            </a:r>
            <a:r>
              <a:rPr lang="en-US" altLang="en-US" sz="100" dirty="0" smtClean="0"/>
              <a:t> </a:t>
            </a:r>
            <a:r>
              <a:rPr lang="en-US" altLang="en-US" dirty="0" smtClean="0"/>
              <a:t>N</a:t>
            </a:r>
            <a:r>
              <a:rPr lang="en-US" altLang="en-US" sz="100" dirty="0" smtClean="0"/>
              <a:t> </a:t>
            </a:r>
            <a:r>
              <a:rPr lang="en-US" altLang="en-US" dirty="0" smtClean="0"/>
              <a:t>I</a:t>
            </a:r>
            <a:r>
              <a:rPr lang="en-US" altLang="en-US" sz="100" dirty="0" smtClean="0"/>
              <a:t> </a:t>
            </a:r>
            <a:r>
              <a:rPr lang="en-US" altLang="en-US" dirty="0" smtClean="0"/>
              <a:t>X </a:t>
            </a:r>
            <a:r>
              <a:rPr lang="en-US" altLang="en-US" dirty="0"/>
              <a:t>calls of Fig. 1-18</a:t>
            </a:r>
            <a:r>
              <a:rPr lang="en-US" altLang="en-US" dirty="0" smtClean="0"/>
              <a:t>.</a:t>
            </a:r>
            <a:endParaRPr lang="en-US" altLang="en-US" dirty="0"/>
          </a:p>
        </p:txBody>
      </p:sp>
      <p:graphicFrame>
        <p:nvGraphicFramePr>
          <p:cNvPr id="8" name="Table 7"/>
          <p:cNvGraphicFramePr>
            <a:graphicFrameLocks noGrp="1"/>
          </p:cNvGraphicFramePr>
          <p:nvPr>
            <p:extLst>
              <p:ext uri="{D42A27DB-BD31-4B8C-83A1-F6EECF244321}">
                <p14:modId xmlns:p14="http://schemas.microsoft.com/office/powerpoint/2010/main" val="256895382"/>
              </p:ext>
            </p:extLst>
          </p:nvPr>
        </p:nvGraphicFramePr>
        <p:xfrm>
          <a:off x="1590459" y="2580921"/>
          <a:ext cx="5963081" cy="3700155"/>
        </p:xfrm>
        <a:graphic>
          <a:graphicData uri="http://schemas.openxmlformats.org/drawingml/2006/table">
            <a:tbl>
              <a:tblPr firstRow="1" bandRow="1">
                <a:tableStyleId>{2D5ABB26-0587-4C30-8999-92F81FD0307C}</a:tableStyleId>
              </a:tblPr>
              <a:tblGrid>
                <a:gridCol w="946065">
                  <a:extLst>
                    <a:ext uri="{9D8B030D-6E8A-4147-A177-3AD203B41FA5}">
                      <a16:colId xmlns:a16="http://schemas.microsoft.com/office/drawing/2014/main" val="758152324"/>
                    </a:ext>
                  </a:extLst>
                </a:gridCol>
                <a:gridCol w="1894254">
                  <a:extLst>
                    <a:ext uri="{9D8B030D-6E8A-4147-A177-3AD203B41FA5}">
                      <a16:colId xmlns:a16="http://schemas.microsoft.com/office/drawing/2014/main" val="2005054909"/>
                    </a:ext>
                  </a:extLst>
                </a:gridCol>
                <a:gridCol w="3122762">
                  <a:extLst>
                    <a:ext uri="{9D8B030D-6E8A-4147-A177-3AD203B41FA5}">
                      <a16:colId xmlns:a16="http://schemas.microsoft.com/office/drawing/2014/main" val="698234021"/>
                    </a:ext>
                  </a:extLst>
                </a:gridCol>
              </a:tblGrid>
              <a:tr h="345056">
                <a:tc>
                  <a:txBody>
                    <a:bodyPr/>
                    <a:lstStyle/>
                    <a:p>
                      <a:r>
                        <a:rPr lang="en-US" b="1" dirty="0" smtClean="0"/>
                        <a:t>UNIX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Win32</a:t>
                      </a:r>
                      <a:r>
                        <a:rPr lang="en-U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smtClean="0"/>
                        <a:t>Description</a:t>
                      </a:r>
                      <a:r>
                        <a:rPr lang="en-U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4905252"/>
                  </a:ext>
                </a:extLst>
              </a:tr>
              <a:tr h="2913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fork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CreateProcess</a:t>
                      </a:r>
                      <a:r>
                        <a:rPr lang="en-U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Create a new process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3973150"/>
                  </a:ext>
                </a:extLst>
              </a:tr>
              <a:tr h="291353">
                <a:tc>
                  <a:txBody>
                    <a:bodyPr/>
                    <a:lstStyle/>
                    <a:p>
                      <a:r>
                        <a:rPr lang="en-US" dirty="0" err="1" smtClean="0"/>
                        <a:t>waitpid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WaitForSingIeObject</a:t>
                      </a:r>
                      <a:r>
                        <a:rPr lang="en-U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Can wait for a process to exit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4347586"/>
                  </a:ext>
                </a:extLst>
              </a:tr>
              <a:tr h="2913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execve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Createprocess</a:t>
                      </a:r>
                      <a:r>
                        <a:rPr lang="en-US" dirty="0" smtClean="0"/>
                        <a:t> fork + execve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4455370"/>
                  </a:ext>
                </a:extLst>
              </a:tr>
              <a:tr h="2913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ExitProcess</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Terminate execution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2611034"/>
                  </a:ext>
                </a:extLst>
              </a:tr>
              <a:tr h="2913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open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createFile</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Create a file or open an existing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1095830"/>
                  </a:ext>
                </a:extLst>
              </a:tr>
              <a:tr h="291353">
                <a:tc>
                  <a:txBody>
                    <a:bodyPr/>
                    <a:lstStyle/>
                    <a:p>
                      <a:r>
                        <a:rPr lang="en-US" dirty="0" smtClean="0"/>
                        <a:t>close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CloseHandIe</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Close a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2461701"/>
                  </a:ext>
                </a:extLst>
              </a:tr>
              <a:tr h="291353">
                <a:tc>
                  <a:txBody>
                    <a:bodyPr/>
                    <a:lstStyle/>
                    <a:p>
                      <a:r>
                        <a:rPr lang="en-US" dirty="0" smtClean="0"/>
                        <a:t>read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ReadFile</a:t>
                      </a:r>
                      <a:r>
                        <a:rPr lang="en-U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Read data from a tile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082420"/>
                  </a:ext>
                </a:extLst>
              </a:tr>
              <a:tr h="26684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Write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WriteFile</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Write data to a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5852858"/>
                  </a:ext>
                </a:extLst>
              </a:tr>
              <a:tr h="30709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 seek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SetFilePointer</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Move the file pointer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41784"/>
                  </a:ext>
                </a:extLst>
              </a:tr>
              <a:tr h="2913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GetFileAttributesEx</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Get various file attributes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6218737"/>
                  </a:ext>
                </a:extLst>
              </a:tr>
              <a:tr h="291353">
                <a:tc>
                  <a:txBody>
                    <a:bodyPr/>
                    <a:lstStyle/>
                    <a:p>
                      <a:r>
                        <a:rPr lang="en-US" dirty="0" err="1" smtClean="0"/>
                        <a:t>mkdir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CreateDirectory</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Create a new</a:t>
                      </a:r>
                      <a:r>
                        <a:rPr lang="en-US" baseline="0" dirty="0" smtClean="0"/>
                        <a:t> directory</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751187"/>
                  </a:ext>
                </a:extLst>
              </a:tr>
            </a:tbl>
          </a:graphicData>
        </a:graphic>
      </p:graphicFrame>
    </p:spTree>
    <p:extLst>
      <p:ext uri="{BB962C8B-B14F-4D97-AF65-F5344CB8AC3E}">
        <p14:creationId xmlns:p14="http://schemas.microsoft.com/office/powerpoint/2010/main" val="18238774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p:txBody>
          <a:bodyPr/>
          <a:lstStyle/>
          <a:p>
            <a:r>
              <a:rPr lang="en-US" altLang="en-US" dirty="0" smtClean="0"/>
              <a:t>The Windows Win32 A</a:t>
            </a:r>
            <a:r>
              <a:rPr lang="en-US" altLang="en-US" sz="100" dirty="0" smtClean="0"/>
              <a:t> </a:t>
            </a:r>
            <a:r>
              <a:rPr lang="en-US" altLang="en-US" dirty="0" smtClean="0"/>
              <a:t>P</a:t>
            </a:r>
            <a:r>
              <a:rPr lang="en-US" altLang="en-US" sz="100" dirty="0" smtClean="0"/>
              <a:t> </a:t>
            </a:r>
            <a:r>
              <a:rPr lang="en-US" altLang="en-US" dirty="0" smtClean="0"/>
              <a:t>I </a:t>
            </a:r>
            <a:r>
              <a:rPr lang="en-US" altLang="en-US" sz="2000" b="0" dirty="0" smtClean="0"/>
              <a:t>(2 of 2)</a:t>
            </a:r>
            <a:endParaRPr lang="en-US" altLang="en-US" b="0" dirty="0" smtClean="0"/>
          </a:p>
        </p:txBody>
      </p:sp>
      <p:sp>
        <p:nvSpPr>
          <p:cNvPr id="3" name="Text Placeholder 2"/>
          <p:cNvSpPr>
            <a:spLocks noGrp="1"/>
          </p:cNvSpPr>
          <p:nvPr>
            <p:ph type="body" idx="1"/>
          </p:nvPr>
        </p:nvSpPr>
        <p:spPr>
          <a:xfrm>
            <a:off x="457200" y="1495425"/>
            <a:ext cx="8229600" cy="825081"/>
          </a:xfrm>
        </p:spPr>
        <p:txBody>
          <a:bodyPr/>
          <a:lstStyle/>
          <a:p>
            <a:pPr marL="0" indent="0">
              <a:buNone/>
            </a:pPr>
            <a:r>
              <a:rPr lang="en-US" altLang="en-US" dirty="0" smtClean="0"/>
              <a:t>The </a:t>
            </a:r>
            <a:r>
              <a:rPr lang="en-US" altLang="en-US" dirty="0"/>
              <a:t>Win32 A</a:t>
            </a:r>
            <a:r>
              <a:rPr lang="en-US" altLang="en-US" sz="100" dirty="0"/>
              <a:t> </a:t>
            </a:r>
            <a:r>
              <a:rPr lang="en-US" altLang="en-US" dirty="0"/>
              <a:t>P</a:t>
            </a:r>
            <a:r>
              <a:rPr lang="en-US" altLang="en-US" sz="100" dirty="0"/>
              <a:t> </a:t>
            </a:r>
            <a:r>
              <a:rPr lang="en-US" altLang="en-US" dirty="0"/>
              <a:t>I calls that roughly correspond to the U</a:t>
            </a:r>
            <a:r>
              <a:rPr lang="en-US" altLang="en-US" sz="100" dirty="0"/>
              <a:t> </a:t>
            </a:r>
            <a:r>
              <a:rPr lang="en-US" altLang="en-US" dirty="0"/>
              <a:t>N</a:t>
            </a:r>
            <a:r>
              <a:rPr lang="en-US" altLang="en-US" sz="100" dirty="0"/>
              <a:t> </a:t>
            </a:r>
            <a:r>
              <a:rPr lang="en-US" altLang="en-US" dirty="0"/>
              <a:t>I</a:t>
            </a:r>
            <a:r>
              <a:rPr lang="en-US" altLang="en-US" sz="100" dirty="0"/>
              <a:t> </a:t>
            </a:r>
            <a:r>
              <a:rPr lang="en-US" altLang="en-US" dirty="0"/>
              <a:t>X calls of Fig. 1-18</a:t>
            </a:r>
            <a:r>
              <a:rPr lang="en-US" altLang="en-US" dirty="0" smtClean="0"/>
              <a:t>.</a:t>
            </a:r>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887677774"/>
              </p:ext>
            </p:extLst>
          </p:nvPr>
        </p:nvGraphicFramePr>
        <p:xfrm>
          <a:off x="1482629" y="2503281"/>
          <a:ext cx="6178741" cy="3888212"/>
        </p:xfrm>
        <a:graphic>
          <a:graphicData uri="http://schemas.openxmlformats.org/drawingml/2006/table">
            <a:tbl>
              <a:tblPr firstRow="1" bandRow="1">
                <a:tableStyleId>{2D5ABB26-0587-4C30-8999-92F81FD0307C}</a:tableStyleId>
              </a:tblPr>
              <a:tblGrid>
                <a:gridCol w="946065">
                  <a:extLst>
                    <a:ext uri="{9D8B030D-6E8A-4147-A177-3AD203B41FA5}">
                      <a16:colId xmlns:a16="http://schemas.microsoft.com/office/drawing/2014/main" val="758152324"/>
                    </a:ext>
                  </a:extLst>
                </a:gridCol>
                <a:gridCol w="1806123">
                  <a:extLst>
                    <a:ext uri="{9D8B030D-6E8A-4147-A177-3AD203B41FA5}">
                      <a16:colId xmlns:a16="http://schemas.microsoft.com/office/drawing/2014/main" val="2005054909"/>
                    </a:ext>
                  </a:extLst>
                </a:gridCol>
                <a:gridCol w="3426553">
                  <a:extLst>
                    <a:ext uri="{9D8B030D-6E8A-4147-A177-3AD203B41FA5}">
                      <a16:colId xmlns:a16="http://schemas.microsoft.com/office/drawing/2014/main" val="698234021"/>
                    </a:ext>
                  </a:extLst>
                </a:gridCol>
              </a:tblGrid>
              <a:tr h="282376">
                <a:tc>
                  <a:txBody>
                    <a:bodyPr/>
                    <a:lstStyle/>
                    <a:p>
                      <a:r>
                        <a:rPr lang="en-US" dirty="0" err="1" smtClean="0"/>
                        <a:t>Iseek</a:t>
                      </a:r>
                      <a:r>
                        <a:rPr lang="en-U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SetFilePointer</a:t>
                      </a:r>
                      <a:r>
                        <a:rPr lang="en-U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smtClean="0"/>
                        <a:t>Move the tile pointer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4905252"/>
                  </a:ext>
                </a:extLst>
              </a:tr>
              <a:tr h="2913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stat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GetFileAttributesEx</a:t>
                      </a:r>
                      <a:r>
                        <a:rPr lang="en-U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Get various file attributes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3973150"/>
                  </a:ext>
                </a:extLst>
              </a:tr>
              <a:tr h="291353">
                <a:tc>
                  <a:txBody>
                    <a:bodyPr/>
                    <a:lstStyle/>
                    <a:p>
                      <a:r>
                        <a:rPr lang="en-US" dirty="0" err="1" smtClean="0"/>
                        <a:t>mkdir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CreateDirectory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Remove an empty directory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4347586"/>
                  </a:ext>
                </a:extLst>
              </a:tr>
              <a:tr h="291353">
                <a:tc>
                  <a:txBody>
                    <a:bodyPr/>
                    <a:lstStyle/>
                    <a:p>
                      <a:r>
                        <a:rPr lang="en-US" dirty="0" err="1" smtClean="0"/>
                        <a:t>rmdjr</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smtClean="0"/>
                        <a:t>RemoveDjrectory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Create a new directory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4455370"/>
                  </a:ext>
                </a:extLst>
              </a:tr>
              <a:tr h="2913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link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Win32 does not support links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2611034"/>
                  </a:ext>
                </a:extLst>
              </a:tr>
              <a:tr h="291353">
                <a:tc>
                  <a:txBody>
                    <a:bodyPr/>
                    <a:lstStyle/>
                    <a:p>
                      <a:r>
                        <a:rPr lang="en-US" dirty="0" smtClean="0"/>
                        <a:t>unlink</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DeleteFile</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Win32 does not support mount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01095830"/>
                  </a:ext>
                </a:extLst>
              </a:tr>
              <a:tr h="291353">
                <a:tc>
                  <a:txBody>
                    <a:bodyPr/>
                    <a:lstStyle/>
                    <a:p>
                      <a:r>
                        <a:rPr lang="en-US" dirty="0" smtClean="0"/>
                        <a:t>mount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Win32 does not support mount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2461701"/>
                  </a:ext>
                </a:extLst>
              </a:tr>
              <a:tr h="291353">
                <a:tc>
                  <a:txBody>
                    <a:bodyPr/>
                    <a:lstStyle/>
                    <a:p>
                      <a:r>
                        <a:rPr lang="en-US" dirty="0" err="1" smtClean="0"/>
                        <a:t>umount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Destroy an existing file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1082420"/>
                  </a:ext>
                </a:extLst>
              </a:tr>
              <a:tr h="3220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chdir</a:t>
                      </a:r>
                      <a:r>
                        <a:rPr lang="en-U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SetCurrentDirectory</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Change the current working directory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5852858"/>
                  </a:ext>
                </a:extLst>
              </a:tr>
              <a:tr h="480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chmod</a:t>
                      </a:r>
                      <a:r>
                        <a:rPr lang="en-US" dirty="0" smtClean="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Win32 does not support security (although NT does)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41784"/>
                  </a:ext>
                </a:extLst>
              </a:tr>
              <a:tr h="2913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kill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(none)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Win32 does not support signals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86218737"/>
                  </a:ext>
                </a:extLst>
              </a:tr>
              <a:tr h="291353">
                <a:tc>
                  <a:txBody>
                    <a:bodyPr/>
                    <a:lstStyle/>
                    <a:p>
                      <a:r>
                        <a:rPr lang="en-US" dirty="0" smtClean="0"/>
                        <a:t>time</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smtClean="0"/>
                        <a:t>GetLocamme</a:t>
                      </a:r>
                      <a:endParaRPr lang="en-US"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Get the current time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9751187"/>
                  </a:ext>
                </a:extLst>
              </a:tr>
            </a:tbl>
          </a:graphicData>
        </a:graphic>
      </p:graphicFrame>
    </p:spTree>
    <p:extLst>
      <p:ext uri="{BB962C8B-B14F-4D97-AF65-F5344CB8AC3E}">
        <p14:creationId xmlns:p14="http://schemas.microsoft.com/office/powerpoint/2010/main" val="82501138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Monolithic Systems </a:t>
            </a:r>
            <a:r>
              <a:rPr lang="en-US" altLang="en-US" sz="2000" b="0" dirty="0"/>
              <a:t>(1 of 2)</a:t>
            </a:r>
            <a:endParaRPr lang="en-US" dirty="0" smtClean="0">
              <a:ea typeface="ＭＳ Ｐゴシック" pitchFamily="34" charset="-128"/>
            </a:endParaRPr>
          </a:p>
        </p:txBody>
      </p:sp>
      <p:sp>
        <p:nvSpPr>
          <p:cNvPr id="9219" name="Content Placeholder 2"/>
          <p:cNvSpPr>
            <a:spLocks noGrp="1"/>
          </p:cNvSpPr>
          <p:nvPr>
            <p:ph type="body" idx="1"/>
          </p:nvPr>
        </p:nvSpPr>
        <p:spPr/>
        <p:txBody>
          <a:bodyPr/>
          <a:lstStyle/>
          <a:p>
            <a:pPr marL="0" indent="0">
              <a:buFont typeface="Arial" charset="0"/>
              <a:buNone/>
              <a:defRPr/>
            </a:pPr>
            <a:r>
              <a:rPr lang="en-US" dirty="0"/>
              <a:t>Basic structure of </a:t>
            </a:r>
            <a:r>
              <a:rPr lang="en-US" dirty="0" smtClean="0"/>
              <a:t>O</a:t>
            </a:r>
            <a:r>
              <a:rPr lang="en-US" sz="100" dirty="0" smtClean="0"/>
              <a:t> </a:t>
            </a:r>
            <a:r>
              <a:rPr lang="en-US" dirty="0" smtClean="0"/>
              <a:t>S</a:t>
            </a:r>
            <a:endParaRPr lang="en-US" dirty="0"/>
          </a:p>
          <a:p>
            <a:pPr marL="916686" lvl="1" indent="-429768">
              <a:buFont typeface="+mj-lt"/>
              <a:buAutoNum type="arabicPeriod"/>
              <a:defRPr/>
            </a:pPr>
            <a:r>
              <a:rPr lang="en-US" dirty="0"/>
              <a:t>A main program that invokes the requested service procedure.</a:t>
            </a:r>
          </a:p>
          <a:p>
            <a:pPr marL="916686" lvl="1" indent="-429768">
              <a:buFont typeface="+mj-lt"/>
              <a:buAutoNum type="arabicPeriod"/>
              <a:defRPr/>
            </a:pPr>
            <a:r>
              <a:rPr lang="en-US" dirty="0"/>
              <a:t>A set of service procedures that carry out the system calls.</a:t>
            </a:r>
          </a:p>
          <a:p>
            <a:pPr marL="916686" lvl="1" indent="-429768">
              <a:buFont typeface="+mj-lt"/>
              <a:buAutoNum type="arabicPeriod"/>
              <a:defRPr/>
            </a:pPr>
            <a:r>
              <a:rPr lang="en-US" dirty="0"/>
              <a:t>A set of utility procedures that help the service procedures</a:t>
            </a:r>
            <a:r>
              <a:rPr lang="en-US" dirty="0" smtClean="0"/>
              <a:t>.</a:t>
            </a:r>
            <a:endParaRPr lang="en-US" dirty="0"/>
          </a:p>
        </p:txBody>
      </p:sp>
    </p:spTree>
    <p:extLst>
      <p:ext uri="{BB962C8B-B14F-4D97-AF65-F5344CB8AC3E}">
        <p14:creationId xmlns:p14="http://schemas.microsoft.com/office/powerpoint/2010/main" val="39689969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t>Monolithic Systems </a:t>
            </a:r>
            <a:r>
              <a:rPr lang="en-US" altLang="en-US" sz="2000" b="0" dirty="0" smtClean="0"/>
              <a:t>(2 </a:t>
            </a:r>
            <a:r>
              <a:rPr lang="en-US" altLang="en-US" sz="2000" b="0" dirty="0"/>
              <a:t>of 2)</a:t>
            </a:r>
            <a:endParaRPr lang="en-US" dirty="0" smtClean="0">
              <a:ea typeface="ＭＳ Ｐゴシック" pitchFamily="34" charset="-128"/>
            </a:endParaRPr>
          </a:p>
        </p:txBody>
      </p:sp>
      <p:pic>
        <p:nvPicPr>
          <p:cNvPr id="5" name="Picture 2" descr="A simple monolithic system model. The main procedure invokes six more service procedures. The service procedures are supported by five utility procedures. Service procedure 1 is connected to utility procedures 1 and 2, Service procedure 2 is connected to utility procedures 1 and 4, Service procedure 3 is not connected to any of the utility procedures, Service procedure 5 is connected to utility procedure 2, Service procedure 6 is connected to utility procedures 3 and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7762" y="1778305"/>
            <a:ext cx="6848475" cy="312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 Placeholder 1"/>
          <p:cNvSpPr>
            <a:spLocks noGrp="1"/>
          </p:cNvSpPr>
          <p:nvPr>
            <p:ph type="body" idx="1"/>
          </p:nvPr>
        </p:nvSpPr>
        <p:spPr/>
        <p:txBody>
          <a:bodyPr/>
          <a:lstStyle/>
          <a:p>
            <a:r>
              <a:rPr lang="en-US" altLang="en-US" sz="1600" dirty="0">
                <a:latin typeface="+mn-lt"/>
              </a:rPr>
              <a:t>Figure 1-24. A simple structuring model </a:t>
            </a:r>
            <a:r>
              <a:rPr lang="en-US" altLang="en-US" sz="1600" dirty="0" smtClean="0">
                <a:latin typeface="+mn-lt"/>
              </a:rPr>
              <a:t>for </a:t>
            </a:r>
            <a:r>
              <a:rPr lang="en-US" altLang="en-US" sz="1600" dirty="0">
                <a:latin typeface="+mn-lt"/>
              </a:rPr>
              <a:t>a monolithic system.</a:t>
            </a:r>
          </a:p>
        </p:txBody>
      </p:sp>
    </p:spTree>
    <p:extLst>
      <p:ext uri="{BB962C8B-B14F-4D97-AF65-F5344CB8AC3E}">
        <p14:creationId xmlns:p14="http://schemas.microsoft.com/office/powerpoint/2010/main" val="26669598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Operating System as an Extended Machine</a:t>
            </a:r>
            <a:endParaRPr lang="en-US" sz="2000" b="0" dirty="0"/>
          </a:p>
        </p:txBody>
      </p:sp>
      <p:pic>
        <p:nvPicPr>
          <p:cNvPr id="8" name="Picture 2" descr="A modern computer has components in 5 levels, as follows from the bottom. Hardware, ugly interface, operating system, beautiful interface, and application program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819275"/>
            <a:ext cx="5334000" cy="3219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sz="1600" dirty="0">
                <a:latin typeface="+mn-lt"/>
              </a:rPr>
              <a:t>Figure 1-2. Operating systems turn ugly hardware into beautiful abstractions.</a:t>
            </a:r>
          </a:p>
        </p:txBody>
      </p:sp>
    </p:spTree>
    <p:extLst>
      <p:ext uri="{BB962C8B-B14F-4D97-AF65-F5344CB8AC3E}">
        <p14:creationId xmlns:p14="http://schemas.microsoft.com/office/powerpoint/2010/main" val="319432851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r>
              <a:rPr lang="en-US" altLang="en-US" dirty="0" smtClean="0">
                <a:solidFill>
                  <a:schemeClr val="tx2"/>
                </a:solidFill>
              </a:rPr>
              <a:t>Layered Systems</a:t>
            </a:r>
          </a:p>
        </p:txBody>
      </p:sp>
      <p:sp>
        <p:nvSpPr>
          <p:cNvPr id="3" name="Text Placeholder 2"/>
          <p:cNvSpPr>
            <a:spLocks noGrp="1"/>
          </p:cNvSpPr>
          <p:nvPr>
            <p:ph type="body" idx="1"/>
          </p:nvPr>
        </p:nvSpPr>
        <p:spPr>
          <a:xfrm>
            <a:off x="457200" y="1600200"/>
            <a:ext cx="8229600" cy="586409"/>
          </a:xfrm>
        </p:spPr>
        <p:txBody>
          <a:bodyPr/>
          <a:lstStyle/>
          <a:p>
            <a:pPr marL="0" indent="0">
              <a:buNone/>
            </a:pPr>
            <a:r>
              <a:rPr lang="en-US" altLang="en-US" dirty="0" smtClean="0"/>
              <a:t>Structure </a:t>
            </a:r>
            <a:r>
              <a:rPr lang="en-US" altLang="en-US" dirty="0"/>
              <a:t>of the </a:t>
            </a:r>
            <a:r>
              <a:rPr lang="en-US" altLang="en-US" dirty="0" err="1"/>
              <a:t>THE</a:t>
            </a:r>
            <a:r>
              <a:rPr lang="en-US" altLang="en-US" dirty="0"/>
              <a:t> operating system</a:t>
            </a:r>
            <a:r>
              <a:rPr lang="en-US" altLang="en-US" dirty="0" smtClean="0"/>
              <a:t>.</a:t>
            </a:r>
            <a:endParaRPr lang="en-US" altLang="en-US" dirty="0"/>
          </a:p>
        </p:txBody>
      </p:sp>
      <p:graphicFrame>
        <p:nvGraphicFramePr>
          <p:cNvPr id="2" name="Table 1"/>
          <p:cNvGraphicFramePr>
            <a:graphicFrameLocks noGrp="1"/>
          </p:cNvGraphicFramePr>
          <p:nvPr>
            <p:extLst>
              <p:ext uri="{D42A27DB-BD31-4B8C-83A1-F6EECF244321}">
                <p14:modId xmlns:p14="http://schemas.microsoft.com/office/powerpoint/2010/main" val="2244058110"/>
              </p:ext>
            </p:extLst>
          </p:nvPr>
        </p:nvGraphicFramePr>
        <p:xfrm>
          <a:off x="1524000" y="2594113"/>
          <a:ext cx="6096000" cy="3078480"/>
        </p:xfrm>
        <a:graphic>
          <a:graphicData uri="http://schemas.openxmlformats.org/drawingml/2006/table">
            <a:tbl>
              <a:tblPr firstRow="1" bandRow="1">
                <a:tableStyleId>{2D5ABB26-0587-4C30-8999-92F81FD0307C}</a:tableStyleId>
              </a:tblPr>
              <a:tblGrid>
                <a:gridCol w="1205602">
                  <a:extLst>
                    <a:ext uri="{9D8B030D-6E8A-4147-A177-3AD203B41FA5}">
                      <a16:colId xmlns:a16="http://schemas.microsoft.com/office/drawing/2014/main" val="4196961066"/>
                    </a:ext>
                  </a:extLst>
                </a:gridCol>
                <a:gridCol w="4890398">
                  <a:extLst>
                    <a:ext uri="{9D8B030D-6E8A-4147-A177-3AD203B41FA5}">
                      <a16:colId xmlns:a16="http://schemas.microsoft.com/office/drawing/2014/main" val="1911651676"/>
                    </a:ext>
                  </a:extLst>
                </a:gridCol>
              </a:tblGrid>
              <a:tr h="366163">
                <a:tc>
                  <a:txBody>
                    <a:bodyPr/>
                    <a:lstStyle/>
                    <a:p>
                      <a:r>
                        <a:rPr lang="en-US" sz="2000" b="1" dirty="0" smtClean="0"/>
                        <a:t>Layer</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b="1" dirty="0" smtClean="0"/>
                        <a:t>Function</a:t>
                      </a:r>
                      <a:endParaRPr lang="en-US" sz="2000"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29448840"/>
                  </a:ext>
                </a:extLst>
              </a:tr>
              <a:tr h="370840">
                <a:tc>
                  <a:txBody>
                    <a:bodyPr/>
                    <a:lstStyle/>
                    <a:p>
                      <a:r>
                        <a:rPr lang="en-US" sz="2000" dirty="0" smtClean="0"/>
                        <a:t>5</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000" dirty="0" smtClean="0"/>
                        <a:t>The operator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4296607"/>
                  </a:ext>
                </a:extLst>
              </a:tr>
              <a:tr h="370840">
                <a:tc>
                  <a:txBody>
                    <a:bodyPr/>
                    <a:lstStyle/>
                    <a:p>
                      <a:r>
                        <a:rPr lang="en-US" sz="2000" dirty="0" smtClean="0"/>
                        <a:t>4</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User programs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4708144"/>
                  </a:ext>
                </a:extLst>
              </a:tr>
              <a:tr h="370840">
                <a:tc>
                  <a:txBody>
                    <a:bodyPr/>
                    <a:lstStyle/>
                    <a:p>
                      <a:r>
                        <a:rPr lang="en-US" sz="2000" dirty="0" smtClean="0"/>
                        <a:t>3</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Input/output management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6516943"/>
                  </a:ext>
                </a:extLst>
              </a:tr>
              <a:tr h="370840">
                <a:tc>
                  <a:txBody>
                    <a:bodyPr/>
                    <a:lstStyle/>
                    <a:p>
                      <a:r>
                        <a:rPr lang="en-US" sz="2000" dirty="0" smtClean="0"/>
                        <a:t>2</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Operator-process communication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7809654"/>
                  </a:ext>
                </a:extLst>
              </a:tr>
              <a:tr h="370840">
                <a:tc>
                  <a:txBody>
                    <a:bodyPr/>
                    <a:lstStyle/>
                    <a:p>
                      <a:r>
                        <a:rPr lang="en-US" sz="2000" dirty="0" smtClean="0"/>
                        <a:t>1</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Memory and drum management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35263114"/>
                  </a:ext>
                </a:extLst>
              </a:tr>
              <a:tr h="370840">
                <a:tc>
                  <a:txBody>
                    <a:bodyPr/>
                    <a:lstStyle/>
                    <a:p>
                      <a:r>
                        <a:rPr lang="en-US" sz="2000" dirty="0" smtClean="0"/>
                        <a:t>0</a:t>
                      </a: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smtClean="0"/>
                        <a:t>Processor allocation and multiprogramming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6859564"/>
                  </a:ext>
                </a:extLst>
              </a:tr>
            </a:tbl>
          </a:graphicData>
        </a:graphic>
      </p:graphicFrame>
    </p:spTree>
    <p:extLst>
      <p:ext uri="{BB962C8B-B14F-4D97-AF65-F5344CB8AC3E}">
        <p14:creationId xmlns:p14="http://schemas.microsoft.com/office/powerpoint/2010/main" val="323607713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Microkernels</a:t>
            </a:r>
            <a:endParaRPr lang="en-US" dirty="0"/>
          </a:p>
        </p:txBody>
      </p:sp>
      <p:pic>
        <p:nvPicPr>
          <p:cNvPr id="6" name="Picture 2" descr="The simplified structure of the MINI X 3 system. The structure contains a Kernel handler named s y s and a user mode program. The microkernel handles interrupts, processes, scheduling, and inter processes communication. The user mode contains user programs, servers and drivers. The user programs contains shell, make and other. Servers include F S, P r o c, R e i n c and other. Drivers include disk, T T Y, Net w, print and other. The variable in all the layers of the user mode refers to proce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0612" y="1539792"/>
            <a:ext cx="6962775" cy="3600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p:txBody>
          <a:bodyPr/>
          <a:lstStyle/>
          <a:p>
            <a:r>
              <a:rPr lang="en-US" altLang="en-US" dirty="0"/>
              <a:t>Figure 1-26. Simplified structure of </a:t>
            </a:r>
            <a:r>
              <a:rPr lang="en-US" altLang="en-US" dirty="0" smtClean="0"/>
              <a:t>the M</a:t>
            </a:r>
            <a:r>
              <a:rPr lang="en-US" altLang="en-US" sz="100" dirty="0" smtClean="0"/>
              <a:t> </a:t>
            </a:r>
            <a:r>
              <a:rPr lang="en-US" altLang="en-US" dirty="0" smtClean="0"/>
              <a:t>I</a:t>
            </a:r>
            <a:r>
              <a:rPr lang="en-US" altLang="en-US" sz="100" dirty="0" smtClean="0"/>
              <a:t> </a:t>
            </a:r>
            <a:r>
              <a:rPr lang="en-US" altLang="en-US" dirty="0" smtClean="0"/>
              <a:t>N</a:t>
            </a:r>
            <a:r>
              <a:rPr lang="en-US" altLang="en-US" sz="100" dirty="0" smtClean="0"/>
              <a:t> </a:t>
            </a:r>
            <a:r>
              <a:rPr lang="en-US" altLang="en-US" dirty="0" smtClean="0"/>
              <a:t>I</a:t>
            </a:r>
            <a:r>
              <a:rPr lang="en-US" altLang="en-US" sz="100" dirty="0" smtClean="0"/>
              <a:t> </a:t>
            </a:r>
            <a:r>
              <a:rPr lang="en-US" altLang="en-US" dirty="0" smtClean="0"/>
              <a:t>X </a:t>
            </a:r>
            <a:r>
              <a:rPr lang="en-US" altLang="en-US" dirty="0"/>
              <a:t>3 system.</a:t>
            </a:r>
          </a:p>
        </p:txBody>
      </p:sp>
    </p:spTree>
    <p:extLst>
      <p:ext uri="{BB962C8B-B14F-4D97-AF65-F5344CB8AC3E}">
        <p14:creationId xmlns:p14="http://schemas.microsoft.com/office/powerpoint/2010/main" val="26695009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Client-Server Model</a:t>
            </a:r>
            <a:endParaRPr lang="en-US" dirty="0"/>
          </a:p>
        </p:txBody>
      </p:sp>
      <p:pic>
        <p:nvPicPr>
          <p:cNvPr id="5" name="Picture 2" descr="A block diagram of a client server model over a network. The model contains four machines, Machine 1, machine 2, machine 3 and machine 4. Machine 1 contains Client and Kernel, Machine 2 contains file server and Kernel. Machine 3 contains process server and Kernel, Machine 4 contains terminal server and Kernel. The client from machine can send messages to the file server located in machine 2. All the machines are connected to the networ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006" y="2129549"/>
            <a:ext cx="8027988" cy="24209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p:txBody>
          <a:bodyPr/>
          <a:lstStyle/>
          <a:p>
            <a:r>
              <a:rPr lang="en-US" altLang="en-US" dirty="0"/>
              <a:t>Figure 1-27. The client-server model over a network.</a:t>
            </a:r>
          </a:p>
        </p:txBody>
      </p:sp>
    </p:spTree>
    <p:extLst>
      <p:ext uri="{BB962C8B-B14F-4D97-AF65-F5344CB8AC3E}">
        <p14:creationId xmlns:p14="http://schemas.microsoft.com/office/powerpoint/2010/main" val="424571427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Machines</a:t>
            </a:r>
            <a:endParaRPr lang="en-US" dirty="0"/>
          </a:p>
        </p:txBody>
      </p:sp>
      <p:pic>
        <p:nvPicPr>
          <p:cNvPr id="6" name="Picture 3" descr="The structure of a virtual monitor 370 with conversational monitor system. The system contains 370 bare hardware and a 370 virtual monitor. The system is equipped with three conversational monitor systems, CMS. The input output instructions are placed on the first C M S and the trap is placed on the virtual monitor. The system calls are placed on the third block of the virtual 370 and the trap is placed in the third C M 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205" y="2263404"/>
            <a:ext cx="7833591" cy="2153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p:txBody>
          <a:bodyPr/>
          <a:lstStyle/>
          <a:p>
            <a:r>
              <a:rPr lang="en-US" altLang="en-US" dirty="0"/>
              <a:t>Figure 1-28. The structure of </a:t>
            </a:r>
            <a:r>
              <a:rPr lang="en-US" altLang="en-US" dirty="0" smtClean="0"/>
              <a:t>V</a:t>
            </a:r>
            <a:r>
              <a:rPr lang="en-US" altLang="en-US" sz="100" dirty="0" smtClean="0"/>
              <a:t> </a:t>
            </a:r>
            <a:r>
              <a:rPr lang="en-US" altLang="en-US" dirty="0" smtClean="0"/>
              <a:t>M/370 </a:t>
            </a:r>
            <a:r>
              <a:rPr lang="en-US" altLang="en-US" dirty="0"/>
              <a:t>with </a:t>
            </a:r>
            <a:r>
              <a:rPr lang="en-US" altLang="en-US" dirty="0" smtClean="0"/>
              <a:t>C</a:t>
            </a:r>
            <a:r>
              <a:rPr lang="en-US" altLang="en-US" sz="100" dirty="0" smtClean="0"/>
              <a:t> </a:t>
            </a:r>
            <a:r>
              <a:rPr lang="en-US" altLang="en-US" dirty="0" smtClean="0"/>
              <a:t>M</a:t>
            </a:r>
            <a:r>
              <a:rPr lang="en-US" altLang="en-US" sz="100" dirty="0" smtClean="0"/>
              <a:t> </a:t>
            </a:r>
            <a:r>
              <a:rPr lang="en-US" altLang="en-US" dirty="0" smtClean="0"/>
              <a:t>S</a:t>
            </a:r>
            <a:r>
              <a:rPr lang="en-US" altLang="en-US" dirty="0"/>
              <a:t>.</a:t>
            </a:r>
          </a:p>
        </p:txBody>
      </p:sp>
    </p:spTree>
    <p:extLst>
      <p:ext uri="{BB962C8B-B14F-4D97-AF65-F5344CB8AC3E}">
        <p14:creationId xmlns:p14="http://schemas.microsoft.com/office/powerpoint/2010/main" val="2253621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Virtual Machines Rediscovered</a:t>
            </a:r>
            <a:endParaRPr lang="en-US" dirty="0"/>
          </a:p>
        </p:txBody>
      </p:sp>
      <p:pic>
        <p:nvPicPr>
          <p:cNvPr id="5" name="Picture 6" descr="A, the type 1 hypervisor contains windows and Linux operating systems. Excel and word programs are installed on the windows O S, whereas M player and Apollon applications are installed on the Linux O S. B, a pure type hypervisor contains a host operating system, machine simulator and guest operating system. The machine simulator is common to the guest O S and host O S and it controls the process of both the Guest and the host operating systems. C, a practical type 2 hypervisor is similar to a pure type 2 hypervisor, but with an added Kernel modu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2" y="2040648"/>
            <a:ext cx="8156575" cy="2598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p:txBody>
          <a:bodyPr/>
          <a:lstStyle/>
          <a:p>
            <a:r>
              <a:rPr lang="en-US" altLang="en-US" dirty="0"/>
              <a:t>Figure 1-29. (a) A type 1 hypervisor. (b) A pure type 2 hypervisor. (c) A practical type 2 hypervisor.</a:t>
            </a:r>
          </a:p>
        </p:txBody>
      </p:sp>
    </p:spTree>
    <p:extLst>
      <p:ext uri="{BB962C8B-B14F-4D97-AF65-F5344CB8AC3E}">
        <p14:creationId xmlns:p14="http://schemas.microsoft.com/office/powerpoint/2010/main" val="36016546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Large Programming Projects</a:t>
            </a:r>
            <a:endParaRPr lang="en-US" dirty="0"/>
          </a:p>
        </p:txBody>
      </p:sp>
      <p:pic>
        <p:nvPicPr>
          <p:cNvPr id="6" name="Picture 2" descr="A flow diagram of the process of compiling and executing a C program. The C processor receives program inputs such as d e f period h, m a c period h, main period c, help period c and other period c. The C processor sends the processed program inputs to the C system compiler which compiles and distributes it to the main period o, help period o and other period o. The help period O sends the data to the linker, and at the same time the data from the linker are reverted to the main period o and other period o procedures. The linker receives an additional program input, l i b c period and generates the final output, a period out. The output a period out is an executable binary progra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1440" y="1436629"/>
            <a:ext cx="3221119" cy="38067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p:txBody>
          <a:bodyPr/>
          <a:lstStyle/>
          <a:p>
            <a:r>
              <a:rPr lang="en-US" altLang="en-US" dirty="0"/>
              <a:t>Figure 1-30. The process of compiling C and header </a:t>
            </a:r>
            <a:r>
              <a:rPr lang="en-US" altLang="en-US" dirty="0" smtClean="0"/>
              <a:t>files </a:t>
            </a:r>
            <a:r>
              <a:rPr lang="en-US" altLang="en-US" dirty="0"/>
              <a:t>to make an executable.</a:t>
            </a:r>
          </a:p>
        </p:txBody>
      </p:sp>
    </p:spTree>
    <p:extLst>
      <p:ext uri="{BB962C8B-B14F-4D97-AF65-F5344CB8AC3E}">
        <p14:creationId xmlns:p14="http://schemas.microsoft.com/office/powerpoint/2010/main" val="7896295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Metric Units</a:t>
            </a:r>
            <a:endParaRPr lang="en-US" dirty="0"/>
          </a:p>
        </p:txBody>
      </p:sp>
      <p:pic>
        <p:nvPicPr>
          <p:cNvPr id="5" name="Picture 2" descr="A table titled principal metric prefixes. The table has 8 rows and 6 columns. The columns have the following headings from left to right. E x p, Explicit, Prefix, E x p, Explicit, Prefix. The row entries are as follows. Row 1. E x p, 10 to the negative third power. Explicit, 0.001. Prefix, milli. E x p, 10 to the third power. Explicit, 1,000. Prefix, Kilo. Row 2. E x p, 10 to the negative sixth power. Explicit, 0.000001. Prefix, micro. E x p, 10 to the sixth power. Explicit, 1,000,000. Prefix, Mega. Row 3. E x p, 10 to the negative ninth power. Explicit, 0.000000001. Prefix, nano. E x p, 10 to the ninth power. Explicit, 1,000,000,000. Prefix, Giga. Row 4. E x p, 10 to the negative twelfth power. Explicit, 0.000000000001. Prefix, pico. E x p, 10 to the twelfth power. Explicit, 1,000,000,000,000. Prefix, Tera. Row 5. E x p, 10 to the negative fifteenth power. Explicit, 0.000000000000001. Prefix, femto. E x p, 10 to the fifteenth power. Explicit, 1,000,000,000,000,000. Prefix, Peta. Row 6. E x p, 10 to the negative eighteenth power. Explicit, 0.000000000000000001. Prefix, atto. E x p, 10 to the eighteenth power. Explicit, 1,000,000,000,000,000,000. Prefix, Exa. Row 7. E x p, 10 to the negative twenty first power. Explicit, 0.000000000000000000001. Prefix, zepto. E x p, 10 to the twenty first power. Explicit, 1,000,000,000,000,000,000,000,000. Prefix, Zetta. Row 8. E x p, 10 to the negative twenty fourth power. Explicit, 0.000000000000000000000001. Prefix, yocto. E x p, 10 to the twenty fourth power. Explicit, 1,000,000,000,000,000,000,000,000. Prefix, Yot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187" y="2050967"/>
            <a:ext cx="8175625" cy="257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 Placeholder 3"/>
          <p:cNvSpPr>
            <a:spLocks noGrp="1"/>
          </p:cNvSpPr>
          <p:nvPr>
            <p:ph type="body" idx="1"/>
          </p:nvPr>
        </p:nvSpPr>
        <p:spPr/>
        <p:txBody>
          <a:bodyPr/>
          <a:lstStyle/>
          <a:p>
            <a:r>
              <a:rPr lang="en-US" altLang="en-US" dirty="0"/>
              <a:t>Figure 1-31. The principal metric prefixes.</a:t>
            </a:r>
          </a:p>
        </p:txBody>
      </p:sp>
    </p:spTree>
    <p:extLst>
      <p:ext uri="{BB962C8B-B14F-4D97-AF65-F5344CB8AC3E}">
        <p14:creationId xmlns:p14="http://schemas.microsoft.com/office/powerpoint/2010/main" val="15582645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Title 1"/>
          <p:cNvSpPr txBox="1">
            <a:spLocks noGrp="1"/>
          </p:cNvSpPr>
          <p:nvPr>
            <p:ph type="title"/>
          </p:nvPr>
        </p:nvSpPr>
        <p:spPr>
          <a:xfrm>
            <a:off x="457200" y="215371"/>
            <a:ext cx="8229600" cy="1097400"/>
          </a:xfrm>
          <a:prstGeom prst="rect">
            <a:avLst/>
          </a:prstGeom>
        </p:spPr>
        <p:txBody>
          <a:bodyPr lIns="91425" tIns="91425" rIns="91425" bIns="91425" anchor="b" anchorCtr="0">
            <a:noAutofit/>
          </a:bodyPr>
          <a:lstStyle/>
          <a:p>
            <a:pPr lvl="0">
              <a:spcBef>
                <a:spcPts val="0"/>
              </a:spcBef>
              <a:buClr>
                <a:schemeClr val="lt2"/>
              </a:buClr>
              <a:buSzPct val="25000"/>
              <a:buFont typeface="Times New Roman"/>
              <a:buNone/>
            </a:pPr>
            <a:r>
              <a:rPr lang="en-US" dirty="0">
                <a:solidFill>
                  <a:schemeClr val="lt2"/>
                </a:solidFill>
              </a:rPr>
              <a:t>Copyright</a:t>
            </a:r>
          </a:p>
        </p:txBody>
      </p:sp>
      <p:pic>
        <p:nvPicPr>
          <p:cNvPr id="386" name="Picture 2"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a:blip r:embed="rId3">
            <a:alphaModFix/>
          </a:blip>
          <a:stretch>
            <a:fillRect/>
          </a:stretch>
        </p:blipFill>
        <p:spPr>
          <a:xfrm>
            <a:off x="715650" y="2310096"/>
            <a:ext cx="7419975" cy="2466975"/>
          </a:xfrm>
          <a:prstGeom prst="rect">
            <a:avLst/>
          </a:prstGeom>
          <a:noFill/>
          <a:ln>
            <a:noFill/>
          </a:ln>
        </p:spPr>
      </p:pic>
    </p:spTree>
    <p:extLst>
      <p:ext uri="{BB962C8B-B14F-4D97-AF65-F5344CB8AC3E}">
        <p14:creationId xmlns:p14="http://schemas.microsoft.com/office/powerpoint/2010/main" val="26313765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Operating System as a Resource Manager</a:t>
            </a:r>
            <a:endParaRPr lang="en-US" dirty="0"/>
          </a:p>
        </p:txBody>
      </p:sp>
      <p:sp>
        <p:nvSpPr>
          <p:cNvPr id="3" name="Content Placeholder 2"/>
          <p:cNvSpPr>
            <a:spLocks noGrp="1"/>
          </p:cNvSpPr>
          <p:nvPr>
            <p:ph type="body" idx="1"/>
          </p:nvPr>
        </p:nvSpPr>
        <p:spPr/>
        <p:txBody>
          <a:bodyPr/>
          <a:lstStyle/>
          <a:p>
            <a:r>
              <a:rPr lang="en-US" altLang="en-US" dirty="0"/>
              <a:t>Top down view</a:t>
            </a:r>
          </a:p>
          <a:p>
            <a:pPr lvl="1"/>
            <a:r>
              <a:rPr lang="en-US" altLang="en-US" dirty="0"/>
              <a:t>Provide abstractions to application programs</a:t>
            </a:r>
          </a:p>
          <a:p>
            <a:r>
              <a:rPr lang="en-US" altLang="en-US" dirty="0"/>
              <a:t>Bottom up view</a:t>
            </a:r>
          </a:p>
          <a:p>
            <a:pPr lvl="1"/>
            <a:r>
              <a:rPr lang="en-US" altLang="en-US" dirty="0"/>
              <a:t>Manage pieces of complex system</a:t>
            </a:r>
          </a:p>
          <a:p>
            <a:r>
              <a:rPr lang="en-US" altLang="en-US" dirty="0"/>
              <a:t>Alternative view</a:t>
            </a:r>
          </a:p>
          <a:p>
            <a:pPr lvl="1"/>
            <a:r>
              <a:rPr lang="en-US" altLang="en-US" dirty="0"/>
              <a:t>Provide orderly, controlled allocation of </a:t>
            </a:r>
            <a:r>
              <a:rPr lang="en-US" altLang="en-US" dirty="0" smtClean="0"/>
              <a:t>resources</a:t>
            </a:r>
            <a:endParaRPr lang="en-US" altLang="en-US" dirty="0"/>
          </a:p>
        </p:txBody>
      </p:sp>
    </p:spTree>
    <p:extLst>
      <p:ext uri="{BB962C8B-B14F-4D97-AF65-F5344CB8AC3E}">
        <p14:creationId xmlns:p14="http://schemas.microsoft.com/office/powerpoint/2010/main" val="14933513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History of Operating Systems</a:t>
            </a:r>
            <a:endParaRPr lang="en-US" dirty="0"/>
          </a:p>
        </p:txBody>
      </p:sp>
      <p:sp>
        <p:nvSpPr>
          <p:cNvPr id="3" name="Content Placeholder 2"/>
          <p:cNvSpPr>
            <a:spLocks noGrp="1"/>
          </p:cNvSpPr>
          <p:nvPr>
            <p:ph type="body" idx="1"/>
          </p:nvPr>
        </p:nvSpPr>
        <p:spPr/>
        <p:txBody>
          <a:bodyPr/>
          <a:lstStyle/>
          <a:p>
            <a:r>
              <a:rPr lang="en-US" altLang="en-US" dirty="0"/>
              <a:t>The first generation (</a:t>
            </a:r>
            <a:r>
              <a:rPr lang="en-US" altLang="en-US" dirty="0" smtClean="0"/>
              <a:t>1945-55</a:t>
            </a:r>
            <a:r>
              <a:rPr lang="en-US" altLang="en-US" dirty="0"/>
              <a:t>) vacuum tubes</a:t>
            </a:r>
          </a:p>
          <a:p>
            <a:r>
              <a:rPr lang="en-US" altLang="en-US" dirty="0"/>
              <a:t>The second generation (</a:t>
            </a:r>
            <a:r>
              <a:rPr lang="en-US" altLang="en-US" dirty="0" smtClean="0"/>
              <a:t>1955-65</a:t>
            </a:r>
            <a:r>
              <a:rPr lang="en-US" altLang="en-US" dirty="0"/>
              <a:t>) transistors and batch systems</a:t>
            </a:r>
          </a:p>
          <a:p>
            <a:r>
              <a:rPr lang="en-US" altLang="en-US" dirty="0"/>
              <a:t>The third generation (</a:t>
            </a:r>
            <a:r>
              <a:rPr lang="en-US" altLang="en-US" dirty="0" smtClean="0"/>
              <a:t>1965-1980</a:t>
            </a:r>
            <a:r>
              <a:rPr lang="en-US" altLang="en-US" dirty="0"/>
              <a:t>) </a:t>
            </a:r>
            <a:r>
              <a:rPr lang="en-US" altLang="en-US" dirty="0" smtClean="0"/>
              <a:t>I</a:t>
            </a:r>
            <a:r>
              <a:rPr lang="en-US" altLang="en-US" sz="100" dirty="0" smtClean="0"/>
              <a:t> </a:t>
            </a:r>
            <a:r>
              <a:rPr lang="en-US" altLang="en-US" dirty="0" smtClean="0"/>
              <a:t>Cs </a:t>
            </a:r>
            <a:r>
              <a:rPr lang="en-US" altLang="en-US" dirty="0"/>
              <a:t>and multiprogramming</a:t>
            </a:r>
          </a:p>
          <a:p>
            <a:r>
              <a:rPr lang="en-US" altLang="en-US" dirty="0"/>
              <a:t>The fourth generation (</a:t>
            </a:r>
            <a:r>
              <a:rPr lang="en-US" altLang="en-US" dirty="0" smtClean="0"/>
              <a:t>1980-present</a:t>
            </a:r>
            <a:r>
              <a:rPr lang="en-US" altLang="en-US" dirty="0"/>
              <a:t>) personal computers</a:t>
            </a:r>
          </a:p>
          <a:p>
            <a:r>
              <a:rPr lang="en-US" altLang="en-US" dirty="0"/>
              <a:t>The fifth generation (</a:t>
            </a:r>
            <a:r>
              <a:rPr lang="en-US" altLang="en-US" dirty="0" smtClean="0"/>
              <a:t>1990-present</a:t>
            </a:r>
            <a:r>
              <a:rPr lang="en-US" altLang="en-US" dirty="0"/>
              <a:t>) mobile computers</a:t>
            </a:r>
          </a:p>
        </p:txBody>
      </p:sp>
    </p:spTree>
    <p:extLst>
      <p:ext uri="{BB962C8B-B14F-4D97-AF65-F5344CB8AC3E}">
        <p14:creationId xmlns:p14="http://schemas.microsoft.com/office/powerpoint/2010/main" val="62095415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Transistors and Batch Systems </a:t>
            </a:r>
            <a:r>
              <a:rPr lang="en-US" altLang="en-US" sz="2000" b="0" dirty="0"/>
              <a:t>(</a:t>
            </a:r>
            <a:r>
              <a:rPr lang="en-US" altLang="en-US" sz="2000" b="0" dirty="0" smtClean="0"/>
              <a:t>1 of 3)</a:t>
            </a:r>
            <a:endParaRPr lang="en-US" sz="1200" b="0" dirty="0"/>
          </a:p>
        </p:txBody>
      </p:sp>
      <p:pic>
        <p:nvPicPr>
          <p:cNvPr id="6" name="Picture 2" descr="A programmer takes a card to the card reader and tape drive of 1 4 0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594" y="1666110"/>
            <a:ext cx="3960812" cy="3702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722394"/>
            <a:ext cx="8229600" cy="562621"/>
          </a:xfrm>
        </p:spPr>
        <p:txBody>
          <a:bodyPr/>
          <a:lstStyle/>
          <a:p>
            <a:r>
              <a:rPr lang="en-US" altLang="en-US" dirty="0"/>
              <a:t>Figure 1-3. An early batch system. (a) Programmers bring cards to 1401.  (b) 1401 reads batch of jobs onto tape.</a:t>
            </a:r>
          </a:p>
        </p:txBody>
      </p:sp>
    </p:spTree>
    <p:extLst>
      <p:ext uri="{BB962C8B-B14F-4D97-AF65-F5344CB8AC3E}">
        <p14:creationId xmlns:p14="http://schemas.microsoft.com/office/powerpoint/2010/main" val="11489330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Transistors and Batch Systems </a:t>
            </a:r>
            <a:r>
              <a:rPr lang="en-US" altLang="en-US" sz="2000" b="0" dirty="0" smtClean="0"/>
              <a:t>(</a:t>
            </a:r>
            <a:r>
              <a:rPr lang="en-US" altLang="en-US" sz="2000" b="0" dirty="0"/>
              <a:t>2</a:t>
            </a:r>
            <a:r>
              <a:rPr lang="en-US" altLang="en-US" sz="2000" b="0" dirty="0" smtClean="0"/>
              <a:t> of 3)</a:t>
            </a:r>
            <a:endParaRPr lang="en-US" sz="1200" b="0" dirty="0"/>
          </a:p>
        </p:txBody>
      </p:sp>
      <p:pic>
        <p:nvPicPr>
          <p:cNvPr id="7" name="Picture 2" descr="An operator takes the input tape to the system tape, 7 0 9 4, which results in an output tape. The operator takes the output tape from 7 0 9 4 to 1 4 0 1, where a printer prints the outp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0300" y="1521536"/>
            <a:ext cx="6883400" cy="36369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p:txBody>
          <a:bodyPr/>
          <a:lstStyle/>
          <a:p>
            <a:r>
              <a:rPr lang="en-US" altLang="en-US" dirty="0"/>
              <a:t>Figure 1-3. An early batch system. (c) Operator carries input tape to 7094.  (d)7094 does computing. (e) Operator carries output tape to 1401. (f) 1401 prints output.</a:t>
            </a:r>
          </a:p>
        </p:txBody>
      </p:sp>
    </p:spTree>
    <p:extLst>
      <p:ext uri="{BB962C8B-B14F-4D97-AF65-F5344CB8AC3E}">
        <p14:creationId xmlns:p14="http://schemas.microsoft.com/office/powerpoint/2010/main" val="3877983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Transistors and Batch Systems </a:t>
            </a:r>
            <a:r>
              <a:rPr lang="en-US" altLang="en-US" sz="2000" b="0" dirty="0" smtClean="0"/>
              <a:t>(3 of 3)</a:t>
            </a:r>
            <a:endParaRPr lang="en-US" sz="1200" b="0" dirty="0"/>
          </a:p>
        </p:txBody>
      </p:sp>
      <p:pic>
        <p:nvPicPr>
          <p:cNvPr id="6" name="Picture 2" descr="An F M S job consists of several cards, as follows. A job card reads, dollar sign job comma 10 comma 7 7 1 0 8 0 2 comma Marvin Tanenbaum. The second card reads, dollar sign, fortran. A series of cards after reads, fortran program. The next card reads, dollar sign load, and the card after that reads, dollar sign run. A series of cards after reads, data for program, and the final card reads, dollar sign e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6825" y="1433513"/>
            <a:ext cx="6610350" cy="3990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 Placeholder 4"/>
          <p:cNvSpPr>
            <a:spLocks noGrp="1"/>
          </p:cNvSpPr>
          <p:nvPr>
            <p:ph type="body" idx="1"/>
          </p:nvPr>
        </p:nvSpPr>
        <p:spPr>
          <a:xfrm>
            <a:off x="457200" y="5546126"/>
            <a:ext cx="8229600" cy="738890"/>
          </a:xfrm>
        </p:spPr>
        <p:txBody>
          <a:bodyPr/>
          <a:lstStyle/>
          <a:p>
            <a:r>
              <a:rPr lang="en-US" altLang="en-US" dirty="0"/>
              <a:t>Figure 1-4. Structure of a typical </a:t>
            </a:r>
            <a:r>
              <a:rPr lang="en-US" altLang="en-US" dirty="0" smtClean="0"/>
              <a:t>F</a:t>
            </a:r>
            <a:r>
              <a:rPr lang="en-US" altLang="en-US" sz="100" dirty="0" smtClean="0"/>
              <a:t> </a:t>
            </a:r>
            <a:r>
              <a:rPr lang="en-US" altLang="en-US" dirty="0" smtClean="0"/>
              <a:t>M</a:t>
            </a:r>
            <a:r>
              <a:rPr lang="en-US" altLang="en-US" sz="100" dirty="0" smtClean="0"/>
              <a:t> </a:t>
            </a:r>
            <a:r>
              <a:rPr lang="en-US" altLang="en-US" dirty="0" smtClean="0"/>
              <a:t>S </a:t>
            </a:r>
            <a:r>
              <a:rPr lang="en-US" altLang="en-US" dirty="0"/>
              <a:t>job.</a:t>
            </a:r>
          </a:p>
        </p:txBody>
      </p:sp>
    </p:spTree>
    <p:extLst>
      <p:ext uri="{BB962C8B-B14F-4D97-AF65-F5344CB8AC3E}">
        <p14:creationId xmlns:p14="http://schemas.microsoft.com/office/powerpoint/2010/main" val="2430893015"/>
      </p:ext>
    </p:extLst>
  </p:cSld>
  <p:clrMapOvr>
    <a:masterClrMapping/>
  </p:clrMapOvr>
  <p:timing>
    <p:tnLst>
      <p:par>
        <p:cTn id="1" dur="indefinite" restart="never" nodeType="tmRoot"/>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64F4933ACCA1D499DD9E6536031753F" ma:contentTypeVersion="0" ma:contentTypeDescription="Create a new document." ma:contentTypeScope="" ma:versionID="f6e0b48212c743127a9bbfd65621b9c2">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05C30F1-3CA1-4610-A2EC-6FA60B0B5FE9}">
  <ds:schemaRefs>
    <ds:schemaRef ds:uri="http://schemas.microsoft.com/sharepoint/v3/contenttype/forms"/>
  </ds:schemaRefs>
</ds:datastoreItem>
</file>

<file path=customXml/itemProps2.xml><?xml version="1.0" encoding="utf-8"?>
<ds:datastoreItem xmlns:ds="http://schemas.openxmlformats.org/officeDocument/2006/customXml" ds:itemID="{75D850D1-D5E6-4580-AAEF-BDAD0E74B1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810F48C7-979E-4437-A76A-50919CDCE47E}">
  <ds:schemaRef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http://purl.org/dc/terms/"/>
    <ds:schemaRef ds:uri="http://purl.org/dc/dcmitype/"/>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8733</TotalTime>
  <Words>1950</Words>
  <Application>Microsoft Office PowerPoint</Application>
  <PresentationFormat>On-screen Show (4:3)</PresentationFormat>
  <Paragraphs>308</Paragraphs>
  <Slides>47</Slides>
  <Notes>29</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47</vt:i4>
      </vt:variant>
    </vt:vector>
  </HeadingPairs>
  <TitlesOfParts>
    <vt:vector size="54" baseType="lpstr">
      <vt:lpstr>Arial</vt:lpstr>
      <vt:lpstr>Noto Sans Symbols</vt:lpstr>
      <vt:lpstr>Times New Roman</vt:lpstr>
      <vt:lpstr>MS PGothic</vt:lpstr>
      <vt:lpstr>Verdana</vt:lpstr>
      <vt:lpstr>508 Lecture</vt:lpstr>
      <vt:lpstr>1_508 Lecture</vt:lpstr>
      <vt:lpstr>Modern Operating Systems</vt:lpstr>
      <vt:lpstr>Components of a Modern Computer (1 of 2)</vt:lpstr>
      <vt:lpstr>Components of a Modern Computer (2 of 2)</vt:lpstr>
      <vt:lpstr>The Operating System as an Extended Machine</vt:lpstr>
      <vt:lpstr>The Operating System as a Resource Manager</vt:lpstr>
      <vt:lpstr>History of Operating Systems</vt:lpstr>
      <vt:lpstr>Transistors and Batch Systems (1 of 3)</vt:lpstr>
      <vt:lpstr>Transistors and Batch Systems (2 of 3)</vt:lpstr>
      <vt:lpstr>Transistors and Batch Systems (3 of 3)</vt:lpstr>
      <vt:lpstr>I Cs and Multiprogramming</vt:lpstr>
      <vt:lpstr>Processors (1 of 2)</vt:lpstr>
      <vt:lpstr>Processors (2 of 2)</vt:lpstr>
      <vt:lpstr>Memory (1 of 3)</vt:lpstr>
      <vt:lpstr>Memory (2 of 3)</vt:lpstr>
      <vt:lpstr>Memory (3 of 3)</vt:lpstr>
      <vt:lpstr>Disks</vt:lpstr>
      <vt:lpstr>I/O Devices (1 of 2)</vt:lpstr>
      <vt:lpstr>I/O Devices (2 of 2)</vt:lpstr>
      <vt:lpstr>Buses</vt:lpstr>
      <vt:lpstr>The Operating System Zoo</vt:lpstr>
      <vt:lpstr>Processes (1 of 2)</vt:lpstr>
      <vt:lpstr>Processes (2 of 2)</vt:lpstr>
      <vt:lpstr>Files (1 of 3)</vt:lpstr>
      <vt:lpstr>Files (2 of 3)</vt:lpstr>
      <vt:lpstr>Files (3 of 3)</vt:lpstr>
      <vt:lpstr>Ontogeny Recapitulates Phylogeny</vt:lpstr>
      <vt:lpstr>System Calls (1 of 5)</vt:lpstr>
      <vt:lpstr>System Calls (2 of 5)</vt:lpstr>
      <vt:lpstr>System Calls (3 of 5)</vt:lpstr>
      <vt:lpstr>System Calls (4 of 5)</vt:lpstr>
      <vt:lpstr>System Calls (5 of 5)</vt:lpstr>
      <vt:lpstr>System Calls for Process Management</vt:lpstr>
      <vt:lpstr>System Calls for File Management</vt:lpstr>
      <vt:lpstr>System Calls for Directory Management (1 of 2)</vt:lpstr>
      <vt:lpstr>System Calls for Directory Management (2 of 2)</vt:lpstr>
      <vt:lpstr>The Windows Win32 A P I (1 of 2)</vt:lpstr>
      <vt:lpstr>The Windows Win32 A P I (2 of 2)</vt:lpstr>
      <vt:lpstr>Monolithic Systems (1 of 2)</vt:lpstr>
      <vt:lpstr>Monolithic Systems (2 of 2)</vt:lpstr>
      <vt:lpstr>Layered Systems</vt:lpstr>
      <vt:lpstr>Microkernels</vt:lpstr>
      <vt:lpstr>Client-Server Model</vt:lpstr>
      <vt:lpstr>Virtual Machines</vt:lpstr>
      <vt:lpstr>Virtual Machines Rediscovered</vt:lpstr>
      <vt:lpstr>Large Programming Projects</vt:lpstr>
      <vt:lpstr>Metric Units</vt:lpstr>
      <vt:lpstr>Copyright</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Modern Operating Systems, 4e</dc:title>
  <dc:subject>ECS</dc:subject>
  <dc:creator>Tanenbaum/Bos</dc:creator>
  <cp:keywords>ECS</cp:keywords>
  <cp:lastModifiedBy>Pasupuleti, Rajeswari (Cognizant)</cp:lastModifiedBy>
  <cp:revision>332</cp:revision>
  <dcterms:modified xsi:type="dcterms:W3CDTF">2018-04-12T09:03:30Z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UniqueId">
    <vt:lpwstr>682739</vt:lpwstr>
  </property>
  <property fmtid="{D5CDD505-2E9C-101B-9397-08002B2CF9AE}" pid="3" name="Offisync_ServerID">
    <vt:lpwstr>7e960520-0e88-4f05-9fa0-24079b61e486</vt:lpwstr>
  </property>
  <property fmtid="{D5CDD505-2E9C-101B-9397-08002B2CF9AE}" pid="4" name="Offisync_UpdateToken">
    <vt:lpwstr>2</vt:lpwstr>
  </property>
  <property fmtid="{D5CDD505-2E9C-101B-9397-08002B2CF9AE}" pid="5" name="Jive_VersionGuid">
    <vt:lpwstr>2e874262-9747-49d3-bf1e-677aeb587663</vt:lpwstr>
  </property>
  <property fmtid="{D5CDD505-2E9C-101B-9397-08002B2CF9AE}" pid="6" name="Offisync_ProviderInitializationData">
    <vt:lpwstr>https://neo.pearson.com</vt:lpwstr>
  </property>
  <property fmtid="{D5CDD505-2E9C-101B-9397-08002B2CF9AE}" pid="7" name="Jive_LatestUserAccountName">
    <vt:lpwstr>joel</vt:lpwstr>
  </property>
  <property fmtid="{D5CDD505-2E9C-101B-9397-08002B2CF9AE}" pid="8" name="ContentTypeId">
    <vt:lpwstr>0x010100964F4933ACCA1D499DD9E6536031753F</vt:lpwstr>
  </property>
</Properties>
</file>