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4"/>
    <p:sldMasterId id="2147483674" r:id="rId5"/>
  </p:sldMasterIdLst>
  <p:notesMasterIdLst>
    <p:notesMasterId r:id="rId81"/>
  </p:notesMasterIdLst>
  <p:handoutMasterIdLst>
    <p:handoutMasterId r:id="rId82"/>
  </p:handoutMasterIdLst>
  <p:sldIdLst>
    <p:sldId id="403" r:id="rId6"/>
    <p:sldId id="322" r:id="rId7"/>
    <p:sldId id="356" r:id="rId8"/>
    <p:sldId id="357" r:id="rId9"/>
    <p:sldId id="258" r:id="rId10"/>
    <p:sldId id="358" r:id="rId11"/>
    <p:sldId id="359" r:id="rId12"/>
    <p:sldId id="360" r:id="rId13"/>
    <p:sldId id="361" r:id="rId14"/>
    <p:sldId id="362" r:id="rId15"/>
    <p:sldId id="363" r:id="rId16"/>
    <p:sldId id="323" r:id="rId17"/>
    <p:sldId id="324" r:id="rId18"/>
    <p:sldId id="364" r:id="rId19"/>
    <p:sldId id="365" r:id="rId20"/>
    <p:sldId id="366" r:id="rId21"/>
    <p:sldId id="291" r:id="rId22"/>
    <p:sldId id="367" r:id="rId23"/>
    <p:sldId id="368" r:id="rId24"/>
    <p:sldId id="292" r:id="rId25"/>
    <p:sldId id="369" r:id="rId26"/>
    <p:sldId id="370" r:id="rId27"/>
    <p:sldId id="325" r:id="rId28"/>
    <p:sldId id="326" r:id="rId29"/>
    <p:sldId id="327" r:id="rId30"/>
    <p:sldId id="328" r:id="rId31"/>
    <p:sldId id="329" r:id="rId32"/>
    <p:sldId id="330" r:id="rId33"/>
    <p:sldId id="293" r:id="rId34"/>
    <p:sldId id="331" r:id="rId35"/>
    <p:sldId id="332" r:id="rId36"/>
    <p:sldId id="333" r:id="rId37"/>
    <p:sldId id="334" r:id="rId38"/>
    <p:sldId id="335" r:id="rId39"/>
    <p:sldId id="371" r:id="rId40"/>
    <p:sldId id="372" r:id="rId41"/>
    <p:sldId id="373" r:id="rId42"/>
    <p:sldId id="374" r:id="rId43"/>
    <p:sldId id="375" r:id="rId44"/>
    <p:sldId id="259" r:id="rId45"/>
    <p:sldId id="376" r:id="rId46"/>
    <p:sldId id="377" r:id="rId47"/>
    <p:sldId id="378" r:id="rId48"/>
    <p:sldId id="379" r:id="rId49"/>
    <p:sldId id="380" r:id="rId50"/>
    <p:sldId id="381" r:id="rId51"/>
    <p:sldId id="382" r:id="rId52"/>
    <p:sldId id="383" r:id="rId53"/>
    <p:sldId id="384" r:id="rId54"/>
    <p:sldId id="385" r:id="rId55"/>
    <p:sldId id="386" r:id="rId56"/>
    <p:sldId id="387" r:id="rId57"/>
    <p:sldId id="388" r:id="rId58"/>
    <p:sldId id="389" r:id="rId59"/>
    <p:sldId id="390" r:id="rId60"/>
    <p:sldId id="391" r:id="rId61"/>
    <p:sldId id="261" r:id="rId62"/>
    <p:sldId id="336" r:id="rId63"/>
    <p:sldId id="392" r:id="rId64"/>
    <p:sldId id="393" r:id="rId65"/>
    <p:sldId id="296" r:id="rId66"/>
    <p:sldId id="394" r:id="rId67"/>
    <p:sldId id="337" r:id="rId68"/>
    <p:sldId id="338" r:id="rId69"/>
    <p:sldId id="262" r:id="rId70"/>
    <p:sldId id="299" r:id="rId71"/>
    <p:sldId id="395" r:id="rId72"/>
    <p:sldId id="396" r:id="rId73"/>
    <p:sldId id="397" r:id="rId74"/>
    <p:sldId id="398" r:id="rId75"/>
    <p:sldId id="399" r:id="rId76"/>
    <p:sldId id="400" r:id="rId77"/>
    <p:sldId id="401" r:id="rId78"/>
    <p:sldId id="402" r:id="rId79"/>
    <p:sldId id="290" r:id="rId80"/>
  </p:sldIdLst>
  <p:sldSz cx="9144000" cy="6858000" type="screen4x3"/>
  <p:notesSz cx="6858000" cy="9144000"/>
  <p:embeddedFontLst>
    <p:embeddedFont>
      <p:font typeface="Calibri" panose="020F0502020204030204" pitchFamily="34" charset="0"/>
      <p:regular r:id="rId83"/>
      <p:bold r:id="rId84"/>
      <p:italic r:id="rId85"/>
      <p:boldItalic r:id="rId86"/>
    </p:embeddedFont>
    <p:embeddedFont>
      <p:font typeface="MS PGothic" panose="020B0600070205080204" pitchFamily="34" charset="-128"/>
      <p:regular r:id="rId87"/>
    </p:embeddedFont>
    <p:embeddedFont>
      <p:font typeface="Verdana" panose="020B0604030504040204" pitchFamily="34" charset="0"/>
      <p:regular r:id="rId88"/>
      <p:bold r:id="rId89"/>
      <p:italic r:id="rId90"/>
      <p:boldItalic r:id="rId9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imon, Nelson" initials="NS" lastIdx="4" clrIdx="6"/>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65B2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395" autoAdjust="0"/>
  </p:normalViewPr>
  <p:slideViewPr>
    <p:cSldViewPr snapToGrid="0" snapToObjects="1">
      <p:cViewPr varScale="1">
        <p:scale>
          <a:sx n="96" d="100"/>
          <a:sy n="96" d="100"/>
        </p:scale>
        <p:origin x="1578"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8" d="100"/>
          <a:sy n="88" d="100"/>
        </p:scale>
        <p:origin x="2994"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font" Target="fonts/font2.fntdata"/><Relationship Id="rId89" Type="http://schemas.openxmlformats.org/officeDocument/2006/relationships/font" Target="fonts/font7.fntdata"/><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font" Target="fonts/font8.fntdata"/><Relationship Id="rId9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font" Target="fonts/font3.fntdata"/><Relationship Id="rId93"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font" Target="fonts/font1.fntdata"/><Relationship Id="rId88" Type="http://schemas.openxmlformats.org/officeDocument/2006/relationships/font" Target="fonts/font6.fntdata"/><Relationship Id="rId91" Type="http://schemas.openxmlformats.org/officeDocument/2006/relationships/font" Target="fonts/font9.fntdata"/><Relationship Id="rId9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notesMaster" Target="notesMasters/notesMaster1.xml"/><Relationship Id="rId86" Type="http://schemas.openxmlformats.org/officeDocument/2006/relationships/font" Target="fonts/font4.fntdata"/><Relationship Id="rId9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commentAuthors" Target="commentAuthors.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font" Target="fonts/font5.fntdata"/><Relationship Id="rId61" Type="http://schemas.openxmlformats.org/officeDocument/2006/relationships/slide" Target="slides/slide56.xml"/><Relationship Id="rId82" Type="http://schemas.openxmlformats.org/officeDocument/2006/relationships/handoutMaster" Target="handoutMasters/handoutMaster1.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4/12/2018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1) </a:t>
            </a:r>
            <a:r>
              <a:rPr lang="en-US" sz="1200" b="0" i="0" u="none" strike="noStrike" kern="1200" cap="none" dirty="0" err="1" smtClean="0">
                <a:solidFill>
                  <a:schemeClr val="dk1"/>
                </a:solidFill>
                <a:effectLst/>
                <a:latin typeface="Arial" panose="020B0604020202020204" pitchFamily="34" charset="0"/>
                <a:ea typeface="Arial"/>
                <a:cs typeface="Arial" panose="020B0604020202020204" pitchFamily="34" charset="0"/>
                <a:sym typeface="Arial"/>
              </a:rPr>
              <a:t>MathType</a:t>
            </a:r>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 Plugin</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2) Math Player (free versions available)</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3) NVDA Reader (free versions available)</a:t>
            </a:r>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682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9673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23196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22669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4378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7602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72754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64400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88735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054651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33089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958864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86894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88292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11239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517108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25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557947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23819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267771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043003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64427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82102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769951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599155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335389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306246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063358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0548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876152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583525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317217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69614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350572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ea typeface="ＭＳ Ｐゴシック" pitchFamily="34" charset="-128"/>
            </a:endParaRPr>
          </a:p>
        </p:txBody>
      </p:sp>
      <p:sp>
        <p:nvSpPr>
          <p:cNvPr id="34820" name="Slide Number Placeholder 3"/>
          <p:cNvSpPr>
            <a:spLocks noGrp="1"/>
          </p:cNvSpPr>
          <p:nvPr>
            <p:ph type="sldNum" sz="quarter" idx="5"/>
          </p:nvPr>
        </p:nvSpPr>
        <p:spPr>
          <a:noFill/>
        </p:spPr>
        <p:txBody>
          <a:bodyPr/>
          <a:lstStyle/>
          <a:p>
            <a:fld id="{573EB6BC-CD47-424F-9B3D-A161CE092236}" type="slidenum">
              <a:rPr lang="en-US" smtClean="0">
                <a:latin typeface="Arial" charset="0"/>
              </a:rPr>
              <a:pPr/>
              <a:t>40</a:t>
            </a:fld>
            <a:endParaRPr lang="en-US" smtClean="0">
              <a:latin typeface="Arial" charset="0"/>
            </a:endParaRPr>
          </a:p>
        </p:txBody>
      </p:sp>
    </p:spTree>
    <p:extLst>
      <p:ext uri="{BB962C8B-B14F-4D97-AF65-F5344CB8AC3E}">
        <p14:creationId xmlns:p14="http://schemas.microsoft.com/office/powerpoint/2010/main" val="42007268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ea typeface="ＭＳ Ｐゴシック" pitchFamily="34" charset="-128"/>
            </a:endParaRPr>
          </a:p>
        </p:txBody>
      </p:sp>
      <p:sp>
        <p:nvSpPr>
          <p:cNvPr id="34820" name="Slide Number Placeholder 3"/>
          <p:cNvSpPr>
            <a:spLocks noGrp="1"/>
          </p:cNvSpPr>
          <p:nvPr>
            <p:ph type="sldNum" sz="quarter" idx="5"/>
          </p:nvPr>
        </p:nvSpPr>
        <p:spPr>
          <a:noFill/>
        </p:spPr>
        <p:txBody>
          <a:bodyPr/>
          <a:lstStyle/>
          <a:p>
            <a:fld id="{573EB6BC-CD47-424F-9B3D-A161CE092236}" type="slidenum">
              <a:rPr lang="en-US" smtClean="0">
                <a:latin typeface="Arial" charset="0"/>
              </a:rPr>
              <a:pPr/>
              <a:t>41</a:t>
            </a:fld>
            <a:endParaRPr lang="en-US" smtClean="0">
              <a:latin typeface="Arial" charset="0"/>
            </a:endParaRPr>
          </a:p>
        </p:txBody>
      </p:sp>
    </p:spTree>
    <p:extLst>
      <p:ext uri="{BB962C8B-B14F-4D97-AF65-F5344CB8AC3E}">
        <p14:creationId xmlns:p14="http://schemas.microsoft.com/office/powerpoint/2010/main" val="3970306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ea typeface="ＭＳ Ｐゴシック" pitchFamily="34" charset="-128"/>
            </a:endParaRPr>
          </a:p>
        </p:txBody>
      </p:sp>
      <p:sp>
        <p:nvSpPr>
          <p:cNvPr id="34820" name="Slide Number Placeholder 3"/>
          <p:cNvSpPr>
            <a:spLocks noGrp="1"/>
          </p:cNvSpPr>
          <p:nvPr>
            <p:ph type="sldNum" sz="quarter" idx="5"/>
          </p:nvPr>
        </p:nvSpPr>
        <p:spPr>
          <a:noFill/>
        </p:spPr>
        <p:txBody>
          <a:bodyPr/>
          <a:lstStyle/>
          <a:p>
            <a:fld id="{573EB6BC-CD47-424F-9B3D-A161CE092236}" type="slidenum">
              <a:rPr lang="en-US" smtClean="0">
                <a:latin typeface="Arial" charset="0"/>
              </a:rPr>
              <a:pPr/>
              <a:t>42</a:t>
            </a:fld>
            <a:endParaRPr lang="en-US" smtClean="0">
              <a:latin typeface="Arial" charset="0"/>
            </a:endParaRPr>
          </a:p>
        </p:txBody>
      </p:sp>
    </p:spTree>
    <p:extLst>
      <p:ext uri="{BB962C8B-B14F-4D97-AF65-F5344CB8AC3E}">
        <p14:creationId xmlns:p14="http://schemas.microsoft.com/office/powerpoint/2010/main" val="3202280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ea typeface="ＭＳ Ｐゴシック" pitchFamily="34" charset="-128"/>
            </a:endParaRPr>
          </a:p>
        </p:txBody>
      </p:sp>
      <p:sp>
        <p:nvSpPr>
          <p:cNvPr id="34820" name="Slide Number Placeholder 3"/>
          <p:cNvSpPr>
            <a:spLocks noGrp="1"/>
          </p:cNvSpPr>
          <p:nvPr>
            <p:ph type="sldNum" sz="quarter" idx="5"/>
          </p:nvPr>
        </p:nvSpPr>
        <p:spPr>
          <a:noFill/>
        </p:spPr>
        <p:txBody>
          <a:bodyPr/>
          <a:lstStyle/>
          <a:p>
            <a:fld id="{573EB6BC-CD47-424F-9B3D-A161CE092236}" type="slidenum">
              <a:rPr lang="en-US" smtClean="0">
                <a:latin typeface="Arial" charset="0"/>
              </a:rPr>
              <a:pPr/>
              <a:t>43</a:t>
            </a:fld>
            <a:endParaRPr lang="en-US" smtClean="0">
              <a:latin typeface="Arial" charset="0"/>
            </a:endParaRPr>
          </a:p>
        </p:txBody>
      </p:sp>
    </p:spTree>
    <p:extLst>
      <p:ext uri="{BB962C8B-B14F-4D97-AF65-F5344CB8AC3E}">
        <p14:creationId xmlns:p14="http://schemas.microsoft.com/office/powerpoint/2010/main" val="11848140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ea typeface="ＭＳ Ｐゴシック" pitchFamily="34" charset="-128"/>
            </a:endParaRPr>
          </a:p>
        </p:txBody>
      </p:sp>
      <p:sp>
        <p:nvSpPr>
          <p:cNvPr id="34820" name="Slide Number Placeholder 3"/>
          <p:cNvSpPr>
            <a:spLocks noGrp="1"/>
          </p:cNvSpPr>
          <p:nvPr>
            <p:ph type="sldNum" sz="quarter" idx="5"/>
          </p:nvPr>
        </p:nvSpPr>
        <p:spPr>
          <a:noFill/>
        </p:spPr>
        <p:txBody>
          <a:bodyPr/>
          <a:lstStyle/>
          <a:p>
            <a:fld id="{573EB6BC-CD47-424F-9B3D-A161CE092236}" type="slidenum">
              <a:rPr lang="en-US" smtClean="0">
                <a:latin typeface="Arial" charset="0"/>
              </a:rPr>
              <a:pPr/>
              <a:t>44</a:t>
            </a:fld>
            <a:endParaRPr lang="en-US" smtClean="0">
              <a:latin typeface="Arial" charset="0"/>
            </a:endParaRPr>
          </a:p>
        </p:txBody>
      </p:sp>
    </p:spTree>
    <p:extLst>
      <p:ext uri="{BB962C8B-B14F-4D97-AF65-F5344CB8AC3E}">
        <p14:creationId xmlns:p14="http://schemas.microsoft.com/office/powerpoint/2010/main" val="42845405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ea typeface="ＭＳ Ｐゴシック" pitchFamily="34" charset="-128"/>
            </a:endParaRPr>
          </a:p>
        </p:txBody>
      </p:sp>
      <p:sp>
        <p:nvSpPr>
          <p:cNvPr id="34820" name="Slide Number Placeholder 3"/>
          <p:cNvSpPr>
            <a:spLocks noGrp="1"/>
          </p:cNvSpPr>
          <p:nvPr>
            <p:ph type="sldNum" sz="quarter" idx="5"/>
          </p:nvPr>
        </p:nvSpPr>
        <p:spPr>
          <a:noFill/>
        </p:spPr>
        <p:txBody>
          <a:bodyPr/>
          <a:lstStyle/>
          <a:p>
            <a:fld id="{573EB6BC-CD47-424F-9B3D-A161CE092236}" type="slidenum">
              <a:rPr lang="en-US" smtClean="0">
                <a:latin typeface="Arial" charset="0"/>
              </a:rPr>
              <a:pPr/>
              <a:t>45</a:t>
            </a:fld>
            <a:endParaRPr lang="en-US" smtClean="0">
              <a:latin typeface="Arial" charset="0"/>
            </a:endParaRPr>
          </a:p>
        </p:txBody>
      </p:sp>
    </p:spTree>
    <p:extLst>
      <p:ext uri="{BB962C8B-B14F-4D97-AF65-F5344CB8AC3E}">
        <p14:creationId xmlns:p14="http://schemas.microsoft.com/office/powerpoint/2010/main" val="36964502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ea typeface="ＭＳ Ｐゴシック" pitchFamily="34" charset="-128"/>
            </a:endParaRPr>
          </a:p>
        </p:txBody>
      </p:sp>
      <p:sp>
        <p:nvSpPr>
          <p:cNvPr id="34820" name="Slide Number Placeholder 3"/>
          <p:cNvSpPr>
            <a:spLocks noGrp="1"/>
          </p:cNvSpPr>
          <p:nvPr>
            <p:ph type="sldNum" sz="quarter" idx="5"/>
          </p:nvPr>
        </p:nvSpPr>
        <p:spPr>
          <a:noFill/>
        </p:spPr>
        <p:txBody>
          <a:bodyPr/>
          <a:lstStyle/>
          <a:p>
            <a:fld id="{573EB6BC-CD47-424F-9B3D-A161CE092236}" type="slidenum">
              <a:rPr lang="en-US" smtClean="0">
                <a:latin typeface="Arial" charset="0"/>
              </a:rPr>
              <a:pPr/>
              <a:t>46</a:t>
            </a:fld>
            <a:endParaRPr lang="en-US" smtClean="0">
              <a:latin typeface="Arial" charset="0"/>
            </a:endParaRPr>
          </a:p>
        </p:txBody>
      </p:sp>
    </p:spTree>
    <p:extLst>
      <p:ext uri="{BB962C8B-B14F-4D97-AF65-F5344CB8AC3E}">
        <p14:creationId xmlns:p14="http://schemas.microsoft.com/office/powerpoint/2010/main" val="8137792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ea typeface="ＭＳ Ｐゴシック" pitchFamily="34" charset="-128"/>
            </a:endParaRPr>
          </a:p>
        </p:txBody>
      </p:sp>
      <p:sp>
        <p:nvSpPr>
          <p:cNvPr id="34820" name="Slide Number Placeholder 3"/>
          <p:cNvSpPr>
            <a:spLocks noGrp="1"/>
          </p:cNvSpPr>
          <p:nvPr>
            <p:ph type="sldNum" sz="quarter" idx="5"/>
          </p:nvPr>
        </p:nvSpPr>
        <p:spPr>
          <a:noFill/>
        </p:spPr>
        <p:txBody>
          <a:bodyPr/>
          <a:lstStyle/>
          <a:p>
            <a:fld id="{573EB6BC-CD47-424F-9B3D-A161CE092236}" type="slidenum">
              <a:rPr lang="en-US" smtClean="0">
                <a:latin typeface="Arial" charset="0"/>
              </a:rPr>
              <a:pPr/>
              <a:t>47</a:t>
            </a:fld>
            <a:endParaRPr lang="en-US" smtClean="0">
              <a:latin typeface="Arial" charset="0"/>
            </a:endParaRPr>
          </a:p>
        </p:txBody>
      </p:sp>
    </p:spTree>
    <p:extLst>
      <p:ext uri="{BB962C8B-B14F-4D97-AF65-F5344CB8AC3E}">
        <p14:creationId xmlns:p14="http://schemas.microsoft.com/office/powerpoint/2010/main" val="26420678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ea typeface="ＭＳ Ｐゴシック" pitchFamily="34" charset="-128"/>
            </a:endParaRPr>
          </a:p>
        </p:txBody>
      </p:sp>
      <p:sp>
        <p:nvSpPr>
          <p:cNvPr id="34820" name="Slide Number Placeholder 3"/>
          <p:cNvSpPr>
            <a:spLocks noGrp="1"/>
          </p:cNvSpPr>
          <p:nvPr>
            <p:ph type="sldNum" sz="quarter" idx="5"/>
          </p:nvPr>
        </p:nvSpPr>
        <p:spPr>
          <a:noFill/>
        </p:spPr>
        <p:txBody>
          <a:bodyPr/>
          <a:lstStyle/>
          <a:p>
            <a:fld id="{573EB6BC-CD47-424F-9B3D-A161CE092236}" type="slidenum">
              <a:rPr lang="en-US" smtClean="0">
                <a:latin typeface="Arial" charset="0"/>
              </a:rPr>
              <a:pPr/>
              <a:t>48</a:t>
            </a:fld>
            <a:endParaRPr lang="en-US" smtClean="0">
              <a:latin typeface="Arial" charset="0"/>
            </a:endParaRPr>
          </a:p>
        </p:txBody>
      </p:sp>
    </p:spTree>
    <p:extLst>
      <p:ext uri="{BB962C8B-B14F-4D97-AF65-F5344CB8AC3E}">
        <p14:creationId xmlns:p14="http://schemas.microsoft.com/office/powerpoint/2010/main" val="31929331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ea typeface="ＭＳ Ｐゴシック" pitchFamily="34" charset="-128"/>
            </a:endParaRPr>
          </a:p>
        </p:txBody>
      </p:sp>
      <p:sp>
        <p:nvSpPr>
          <p:cNvPr id="34820" name="Slide Number Placeholder 3"/>
          <p:cNvSpPr>
            <a:spLocks noGrp="1"/>
          </p:cNvSpPr>
          <p:nvPr>
            <p:ph type="sldNum" sz="quarter" idx="5"/>
          </p:nvPr>
        </p:nvSpPr>
        <p:spPr>
          <a:noFill/>
        </p:spPr>
        <p:txBody>
          <a:bodyPr/>
          <a:lstStyle/>
          <a:p>
            <a:fld id="{573EB6BC-CD47-424F-9B3D-A161CE092236}" type="slidenum">
              <a:rPr lang="en-US" smtClean="0">
                <a:latin typeface="Arial" charset="0"/>
              </a:rPr>
              <a:pPr/>
              <a:t>49</a:t>
            </a:fld>
            <a:endParaRPr lang="en-US" smtClean="0">
              <a:latin typeface="Arial" charset="0"/>
            </a:endParaRPr>
          </a:p>
        </p:txBody>
      </p:sp>
    </p:spTree>
    <p:extLst>
      <p:ext uri="{BB962C8B-B14F-4D97-AF65-F5344CB8AC3E}">
        <p14:creationId xmlns:p14="http://schemas.microsoft.com/office/powerpoint/2010/main" val="2799779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686869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ea typeface="ＭＳ Ｐゴシック" pitchFamily="34" charset="-128"/>
            </a:endParaRPr>
          </a:p>
        </p:txBody>
      </p:sp>
      <p:sp>
        <p:nvSpPr>
          <p:cNvPr id="34820" name="Slide Number Placeholder 3"/>
          <p:cNvSpPr>
            <a:spLocks noGrp="1"/>
          </p:cNvSpPr>
          <p:nvPr>
            <p:ph type="sldNum" sz="quarter" idx="5"/>
          </p:nvPr>
        </p:nvSpPr>
        <p:spPr>
          <a:noFill/>
        </p:spPr>
        <p:txBody>
          <a:bodyPr/>
          <a:lstStyle/>
          <a:p>
            <a:fld id="{573EB6BC-CD47-424F-9B3D-A161CE092236}" type="slidenum">
              <a:rPr lang="en-US" smtClean="0">
                <a:latin typeface="Arial" charset="0"/>
              </a:rPr>
              <a:pPr/>
              <a:t>50</a:t>
            </a:fld>
            <a:endParaRPr lang="en-US" smtClean="0">
              <a:latin typeface="Arial" charset="0"/>
            </a:endParaRPr>
          </a:p>
        </p:txBody>
      </p:sp>
    </p:spTree>
    <p:extLst>
      <p:ext uri="{BB962C8B-B14F-4D97-AF65-F5344CB8AC3E}">
        <p14:creationId xmlns:p14="http://schemas.microsoft.com/office/powerpoint/2010/main" val="19532767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ea typeface="ＭＳ Ｐゴシック" pitchFamily="34" charset="-128"/>
            </a:endParaRPr>
          </a:p>
        </p:txBody>
      </p:sp>
      <p:sp>
        <p:nvSpPr>
          <p:cNvPr id="34820" name="Slide Number Placeholder 3"/>
          <p:cNvSpPr>
            <a:spLocks noGrp="1"/>
          </p:cNvSpPr>
          <p:nvPr>
            <p:ph type="sldNum" sz="quarter" idx="5"/>
          </p:nvPr>
        </p:nvSpPr>
        <p:spPr>
          <a:noFill/>
        </p:spPr>
        <p:txBody>
          <a:bodyPr/>
          <a:lstStyle/>
          <a:p>
            <a:fld id="{573EB6BC-CD47-424F-9B3D-A161CE092236}" type="slidenum">
              <a:rPr lang="en-US" smtClean="0">
                <a:latin typeface="Arial" charset="0"/>
              </a:rPr>
              <a:pPr/>
              <a:t>51</a:t>
            </a:fld>
            <a:endParaRPr lang="en-US" smtClean="0">
              <a:latin typeface="Arial" charset="0"/>
            </a:endParaRPr>
          </a:p>
        </p:txBody>
      </p:sp>
    </p:spTree>
    <p:extLst>
      <p:ext uri="{BB962C8B-B14F-4D97-AF65-F5344CB8AC3E}">
        <p14:creationId xmlns:p14="http://schemas.microsoft.com/office/powerpoint/2010/main" val="16609367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ea typeface="ＭＳ Ｐゴシック" pitchFamily="34" charset="-128"/>
            </a:endParaRPr>
          </a:p>
        </p:txBody>
      </p:sp>
      <p:sp>
        <p:nvSpPr>
          <p:cNvPr id="34820" name="Slide Number Placeholder 3"/>
          <p:cNvSpPr>
            <a:spLocks noGrp="1"/>
          </p:cNvSpPr>
          <p:nvPr>
            <p:ph type="sldNum" sz="quarter" idx="5"/>
          </p:nvPr>
        </p:nvSpPr>
        <p:spPr>
          <a:noFill/>
        </p:spPr>
        <p:txBody>
          <a:bodyPr/>
          <a:lstStyle/>
          <a:p>
            <a:fld id="{573EB6BC-CD47-424F-9B3D-A161CE092236}" type="slidenum">
              <a:rPr lang="en-US" smtClean="0">
                <a:latin typeface="Arial" charset="0"/>
              </a:rPr>
              <a:pPr/>
              <a:t>52</a:t>
            </a:fld>
            <a:endParaRPr lang="en-US" smtClean="0">
              <a:latin typeface="Arial" charset="0"/>
            </a:endParaRPr>
          </a:p>
        </p:txBody>
      </p:sp>
    </p:spTree>
    <p:extLst>
      <p:ext uri="{BB962C8B-B14F-4D97-AF65-F5344CB8AC3E}">
        <p14:creationId xmlns:p14="http://schemas.microsoft.com/office/powerpoint/2010/main" val="29220511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ea typeface="ＭＳ Ｐゴシック" pitchFamily="34" charset="-128"/>
            </a:endParaRPr>
          </a:p>
        </p:txBody>
      </p:sp>
      <p:sp>
        <p:nvSpPr>
          <p:cNvPr id="34820" name="Slide Number Placeholder 3"/>
          <p:cNvSpPr>
            <a:spLocks noGrp="1"/>
          </p:cNvSpPr>
          <p:nvPr>
            <p:ph type="sldNum" sz="quarter" idx="5"/>
          </p:nvPr>
        </p:nvSpPr>
        <p:spPr>
          <a:noFill/>
        </p:spPr>
        <p:txBody>
          <a:bodyPr/>
          <a:lstStyle/>
          <a:p>
            <a:fld id="{573EB6BC-CD47-424F-9B3D-A161CE092236}" type="slidenum">
              <a:rPr lang="en-US" smtClean="0">
                <a:latin typeface="Arial" charset="0"/>
              </a:rPr>
              <a:pPr/>
              <a:t>53</a:t>
            </a:fld>
            <a:endParaRPr lang="en-US" smtClean="0">
              <a:latin typeface="Arial" charset="0"/>
            </a:endParaRPr>
          </a:p>
        </p:txBody>
      </p:sp>
    </p:spTree>
    <p:extLst>
      <p:ext uri="{BB962C8B-B14F-4D97-AF65-F5344CB8AC3E}">
        <p14:creationId xmlns:p14="http://schemas.microsoft.com/office/powerpoint/2010/main" val="35272607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ea typeface="ＭＳ Ｐゴシック" pitchFamily="34" charset="-128"/>
            </a:endParaRPr>
          </a:p>
        </p:txBody>
      </p:sp>
      <p:sp>
        <p:nvSpPr>
          <p:cNvPr id="34820" name="Slide Number Placeholder 3"/>
          <p:cNvSpPr>
            <a:spLocks noGrp="1"/>
          </p:cNvSpPr>
          <p:nvPr>
            <p:ph type="sldNum" sz="quarter" idx="5"/>
          </p:nvPr>
        </p:nvSpPr>
        <p:spPr>
          <a:noFill/>
        </p:spPr>
        <p:txBody>
          <a:bodyPr/>
          <a:lstStyle/>
          <a:p>
            <a:fld id="{573EB6BC-CD47-424F-9B3D-A161CE092236}" type="slidenum">
              <a:rPr lang="en-US" smtClean="0">
                <a:latin typeface="Arial" charset="0"/>
              </a:rPr>
              <a:pPr/>
              <a:t>54</a:t>
            </a:fld>
            <a:endParaRPr lang="en-US" smtClean="0">
              <a:latin typeface="Arial" charset="0"/>
            </a:endParaRPr>
          </a:p>
        </p:txBody>
      </p:sp>
    </p:spTree>
    <p:extLst>
      <p:ext uri="{BB962C8B-B14F-4D97-AF65-F5344CB8AC3E}">
        <p14:creationId xmlns:p14="http://schemas.microsoft.com/office/powerpoint/2010/main" val="19096603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ea typeface="ＭＳ Ｐゴシック" pitchFamily="34" charset="-128"/>
            </a:endParaRPr>
          </a:p>
        </p:txBody>
      </p:sp>
      <p:sp>
        <p:nvSpPr>
          <p:cNvPr id="34820" name="Slide Number Placeholder 3"/>
          <p:cNvSpPr>
            <a:spLocks noGrp="1"/>
          </p:cNvSpPr>
          <p:nvPr>
            <p:ph type="sldNum" sz="quarter" idx="5"/>
          </p:nvPr>
        </p:nvSpPr>
        <p:spPr>
          <a:noFill/>
        </p:spPr>
        <p:txBody>
          <a:bodyPr/>
          <a:lstStyle/>
          <a:p>
            <a:fld id="{573EB6BC-CD47-424F-9B3D-A161CE092236}" type="slidenum">
              <a:rPr lang="en-US" smtClean="0">
                <a:latin typeface="Arial" charset="0"/>
              </a:rPr>
              <a:pPr/>
              <a:t>55</a:t>
            </a:fld>
            <a:endParaRPr lang="en-US" smtClean="0">
              <a:latin typeface="Arial" charset="0"/>
            </a:endParaRPr>
          </a:p>
        </p:txBody>
      </p:sp>
    </p:spTree>
    <p:extLst>
      <p:ext uri="{BB962C8B-B14F-4D97-AF65-F5344CB8AC3E}">
        <p14:creationId xmlns:p14="http://schemas.microsoft.com/office/powerpoint/2010/main" val="30530454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ea typeface="ＭＳ Ｐゴシック" pitchFamily="34" charset="-128"/>
            </a:endParaRPr>
          </a:p>
        </p:txBody>
      </p:sp>
      <p:sp>
        <p:nvSpPr>
          <p:cNvPr id="34820" name="Slide Number Placeholder 3"/>
          <p:cNvSpPr>
            <a:spLocks noGrp="1"/>
          </p:cNvSpPr>
          <p:nvPr>
            <p:ph type="sldNum" sz="quarter" idx="5"/>
          </p:nvPr>
        </p:nvSpPr>
        <p:spPr>
          <a:noFill/>
        </p:spPr>
        <p:txBody>
          <a:bodyPr/>
          <a:lstStyle/>
          <a:p>
            <a:fld id="{573EB6BC-CD47-424F-9B3D-A161CE092236}" type="slidenum">
              <a:rPr lang="en-US" smtClean="0">
                <a:latin typeface="Arial" charset="0"/>
              </a:rPr>
              <a:pPr/>
              <a:t>56</a:t>
            </a:fld>
            <a:endParaRPr lang="en-US" smtClean="0">
              <a:latin typeface="Arial" charset="0"/>
            </a:endParaRPr>
          </a:p>
        </p:txBody>
      </p:sp>
    </p:spTree>
    <p:extLst>
      <p:ext uri="{BB962C8B-B14F-4D97-AF65-F5344CB8AC3E}">
        <p14:creationId xmlns:p14="http://schemas.microsoft.com/office/powerpoint/2010/main" val="5433341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529914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986303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buFontTx/>
              <a:buChar char="•"/>
            </a:pPr>
            <a:r>
              <a:rPr lang="en-US" altLang="en-US" dirty="0" smtClean="0">
                <a:ea typeface="ＭＳ Ｐゴシック" panose="020B0600070205080204" pitchFamily="34" charset="-128"/>
              </a:rPr>
              <a:t>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70095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586065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4597715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pPr eaLnBrk="1" hangingPunct="1">
              <a:spcBef>
                <a:spcPct val="0"/>
              </a:spcBef>
              <a:buFontTx/>
              <a:buNone/>
            </a:pPr>
            <a:endParaRPr lang="en-US" altLang="en-US" dirty="0" smtClean="0">
              <a:ea typeface="ＭＳ Ｐゴシック" panose="020B0600070205080204" pitchFamily="34" charset="-128"/>
            </a:endParaRPr>
          </a:p>
          <a:p>
            <a:endParaRPr lang="en-US" dirty="0" smtClean="0">
              <a:ea typeface="ＭＳ Ｐゴシック" pitchFamily="34" charset="-128"/>
            </a:endParaRPr>
          </a:p>
        </p:txBody>
      </p:sp>
      <p:sp>
        <p:nvSpPr>
          <p:cNvPr id="43012" name="Slide Number Placeholder 3"/>
          <p:cNvSpPr>
            <a:spLocks noGrp="1"/>
          </p:cNvSpPr>
          <p:nvPr>
            <p:ph type="sldNum" sz="quarter" idx="5"/>
          </p:nvPr>
        </p:nvSpPr>
        <p:spPr>
          <a:noFill/>
        </p:spPr>
        <p:txBody>
          <a:bodyPr/>
          <a:lstStyle/>
          <a:p>
            <a:fld id="{FB9FD296-27EC-4574-ADB1-0CC1D9466AD0}" type="slidenum">
              <a:rPr lang="en-US" smtClean="0">
                <a:latin typeface="Arial" charset="0"/>
              </a:rPr>
              <a:pPr/>
              <a:t>61</a:t>
            </a:fld>
            <a:endParaRPr lang="en-US" smtClean="0">
              <a:latin typeface="Arial" charset="0"/>
            </a:endParaRPr>
          </a:p>
        </p:txBody>
      </p:sp>
    </p:spTree>
    <p:extLst>
      <p:ext uri="{BB962C8B-B14F-4D97-AF65-F5344CB8AC3E}">
        <p14:creationId xmlns:p14="http://schemas.microsoft.com/office/powerpoint/2010/main" val="7516454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buFontTx/>
              <a:buNone/>
            </a:pP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940199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pPr eaLnBrk="1" hangingPunct="1">
              <a:spcBef>
                <a:spcPct val="0"/>
              </a:spcBef>
              <a:buFontTx/>
              <a:buNone/>
            </a:pPr>
            <a:endParaRPr lang="en-US" altLang="en-US" dirty="0" smtClean="0">
              <a:ea typeface="ＭＳ Ｐゴシック" panose="020B0600070205080204" pitchFamily="34" charset="-128"/>
            </a:endParaRPr>
          </a:p>
          <a:p>
            <a:endParaRPr lang="en-US" dirty="0" smtClean="0">
              <a:ea typeface="ＭＳ Ｐゴシック" pitchFamily="34" charset="-128"/>
            </a:endParaRPr>
          </a:p>
        </p:txBody>
      </p:sp>
      <p:sp>
        <p:nvSpPr>
          <p:cNvPr id="43012" name="Slide Number Placeholder 3"/>
          <p:cNvSpPr>
            <a:spLocks noGrp="1"/>
          </p:cNvSpPr>
          <p:nvPr>
            <p:ph type="sldNum" sz="quarter" idx="5"/>
          </p:nvPr>
        </p:nvSpPr>
        <p:spPr>
          <a:noFill/>
        </p:spPr>
        <p:txBody>
          <a:bodyPr/>
          <a:lstStyle/>
          <a:p>
            <a:fld id="{FB9FD296-27EC-4574-ADB1-0CC1D9466AD0}" type="slidenum">
              <a:rPr lang="en-US" smtClean="0">
                <a:latin typeface="Arial" charset="0"/>
              </a:rPr>
              <a:pPr/>
              <a:t>63</a:t>
            </a:fld>
            <a:endParaRPr lang="en-US" smtClean="0">
              <a:latin typeface="Arial" charset="0"/>
            </a:endParaRPr>
          </a:p>
        </p:txBody>
      </p:sp>
    </p:spTree>
    <p:extLst>
      <p:ext uri="{BB962C8B-B14F-4D97-AF65-F5344CB8AC3E}">
        <p14:creationId xmlns:p14="http://schemas.microsoft.com/office/powerpoint/2010/main" val="33371659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dirty="0" smtClean="0">
              <a:ea typeface="ＭＳ Ｐゴシック" pitchFamily="34" charset="-128"/>
            </a:endParaRPr>
          </a:p>
        </p:txBody>
      </p:sp>
      <p:sp>
        <p:nvSpPr>
          <p:cNvPr id="43012" name="Slide Number Placeholder 3"/>
          <p:cNvSpPr>
            <a:spLocks noGrp="1"/>
          </p:cNvSpPr>
          <p:nvPr>
            <p:ph type="sldNum" sz="quarter" idx="5"/>
          </p:nvPr>
        </p:nvSpPr>
        <p:spPr>
          <a:noFill/>
        </p:spPr>
        <p:txBody>
          <a:bodyPr/>
          <a:lstStyle/>
          <a:p>
            <a:fld id="{FB9FD296-27EC-4574-ADB1-0CC1D9466AD0}" type="slidenum">
              <a:rPr lang="en-US" smtClean="0">
                <a:latin typeface="Arial" charset="0"/>
              </a:rPr>
              <a:pPr/>
              <a:t>64</a:t>
            </a:fld>
            <a:endParaRPr lang="en-US" smtClean="0">
              <a:latin typeface="Arial" charset="0"/>
            </a:endParaRPr>
          </a:p>
        </p:txBody>
      </p:sp>
    </p:spTree>
    <p:extLst>
      <p:ext uri="{BB962C8B-B14F-4D97-AF65-F5344CB8AC3E}">
        <p14:creationId xmlns:p14="http://schemas.microsoft.com/office/powerpoint/2010/main" val="181320223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7220874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1435015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7118865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291463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49922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970247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887859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6906888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0732080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5031376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2160838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t>75</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049794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3163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40923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6" name="Shape 26"/>
          <p:cNvSpPr txBox="1">
            <a:spLocks noGrp="1"/>
          </p:cNvSpPr>
          <p:nvPr>
            <p:ph type="body" idx="1" hasCustomPrompt="1"/>
          </p:nvPr>
        </p:nvSpPr>
        <p:spPr>
          <a:xfrm>
            <a:off x="457200" y="1495425"/>
            <a:ext cx="8229600" cy="4838699"/>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7432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First</a:t>
            </a:r>
          </a:p>
          <a:p>
            <a:pPr lvl="1"/>
            <a:r>
              <a:rPr lang="en-US" dirty="0" smtClean="0"/>
              <a:t>Second</a:t>
            </a:r>
          </a:p>
          <a:p>
            <a:pPr lvl="2"/>
            <a:r>
              <a:rPr lang="en-US" dirty="0" smtClean="0"/>
              <a:t>Third</a:t>
            </a:r>
          </a:p>
          <a:p>
            <a:pPr lvl="3"/>
            <a:r>
              <a:rPr lang="en-US" dirty="0" smtClean="0"/>
              <a:t>Fourth</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92540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6062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74"/>
        <p:cNvGrpSpPr/>
        <p:nvPr/>
      </p:nvGrpSpPr>
      <p:grpSpPr>
        <a:xfrm>
          <a:off x="0" y="0"/>
          <a:ext cx="0" cy="0"/>
          <a:chOff x="0" y="0"/>
          <a:chExt cx="0" cy="0"/>
        </a:xfrm>
      </p:grpSpPr>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2529040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82249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7" name="Picture 1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3" name="Text Placeholder 2"/>
          <p:cNvSpPr>
            <a:spLocks noGrp="1"/>
          </p:cNvSpPr>
          <p:nvPr>
            <p:ph type="body" sz="quarter" idx="16"/>
          </p:nvPr>
        </p:nvSpPr>
        <p:spPr>
          <a:xfrm>
            <a:off x="3810000" y="6477000"/>
            <a:ext cx="5257800" cy="279400"/>
          </a:xfrm>
        </p:spPr>
        <p:txBody>
          <a:bodyPr/>
          <a:lstStyle>
            <a:lvl1pPr marL="0" indent="0">
              <a:buNone/>
              <a:defRPr sz="1200">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Tree>
    <p:extLst>
      <p:ext uri="{BB962C8B-B14F-4D97-AF65-F5344CB8AC3E}">
        <p14:creationId xmlns:p14="http://schemas.microsoft.com/office/powerpoint/2010/main" val="4650931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7" name="Text Placeholder 6"/>
          <p:cNvSpPr>
            <a:spLocks noGrp="1"/>
          </p:cNvSpPr>
          <p:nvPr>
            <p:ph type="body" sz="quarter" idx="12"/>
          </p:nvPr>
        </p:nvSpPr>
        <p:spPr>
          <a:xfrm>
            <a:off x="886759" y="5513948"/>
            <a:ext cx="7759700" cy="833437"/>
          </a:xfrm>
        </p:spPr>
        <p:txBody>
          <a:bodyPr>
            <a:noAutofit/>
          </a:bodyPr>
          <a:lstStyle>
            <a:lvl1pPr marL="0" indent="0" algn="ctr">
              <a:buNone/>
              <a:defRPr sz="2400"/>
            </a:lvl1pPr>
          </a:lstStyle>
          <a:p>
            <a:pPr lvl="0"/>
            <a:r>
              <a:rPr lang="en-US" dirty="0" smtClean="0"/>
              <a:t>Click to edit Master text styles</a:t>
            </a:r>
          </a:p>
        </p:txBody>
      </p:sp>
      <p:sp>
        <p:nvSpPr>
          <p:cNvPr id="4" name="Footer Placeholder 3"/>
          <p:cNvSpPr>
            <a:spLocks noGrp="1"/>
          </p:cNvSpPr>
          <p:nvPr>
            <p:ph type="ftr" sz="quarter" idx="13"/>
          </p:nvPr>
        </p:nvSpPr>
        <p:spPr>
          <a:xfrm>
            <a:off x="215900" y="6492875"/>
            <a:ext cx="8672513" cy="365125"/>
          </a:xfrm>
        </p:spPr>
        <p:txBody>
          <a:bodyPr/>
          <a:lstStyle>
            <a:lvl1pPr>
              <a:defRPr/>
            </a:lvl1pPr>
          </a:lstStyle>
          <a:p>
            <a:pPr>
              <a:defRPr/>
            </a:pPr>
            <a:r>
              <a:rPr lang="en-US"/>
              <a:t>Tanenbaum &amp; Bo, Modern  Operating Systems:4th ed., (c) 2013 Prentice-Hall, Inc. All rights reserved. </a:t>
            </a:r>
          </a:p>
        </p:txBody>
      </p:sp>
    </p:spTree>
    <p:extLst>
      <p:ext uri="{BB962C8B-B14F-4D97-AF65-F5344CB8AC3E}">
        <p14:creationId xmlns:p14="http://schemas.microsoft.com/office/powerpoint/2010/main" val="1717378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45076"/>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dirty="0" smtClean="0"/>
              <a:t>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smtClean="0">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43847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7" name="Text Placeholder 6"/>
          <p:cNvSpPr>
            <a:spLocks noGrp="1"/>
          </p:cNvSpPr>
          <p:nvPr>
            <p:ph type="body" sz="quarter" idx="12"/>
          </p:nvPr>
        </p:nvSpPr>
        <p:spPr>
          <a:xfrm>
            <a:off x="886759" y="5513948"/>
            <a:ext cx="7759700" cy="833437"/>
          </a:xfrm>
        </p:spPr>
        <p:txBody>
          <a:bodyPr>
            <a:noAutofit/>
          </a:bodyPr>
          <a:lstStyle>
            <a:lvl1pPr marL="0" indent="0" algn="ctr">
              <a:buNone/>
              <a:defRPr sz="2400"/>
            </a:lvl1pPr>
          </a:lstStyle>
          <a:p>
            <a:pPr lvl="0"/>
            <a:r>
              <a:rPr lang="en-US" dirty="0" smtClean="0"/>
              <a:t>Click to edit Master text styles</a:t>
            </a:r>
          </a:p>
        </p:txBody>
      </p:sp>
      <p:sp>
        <p:nvSpPr>
          <p:cNvPr id="4" name="Footer Placeholder 3"/>
          <p:cNvSpPr>
            <a:spLocks noGrp="1"/>
          </p:cNvSpPr>
          <p:nvPr>
            <p:ph type="ftr" sz="quarter" idx="13"/>
          </p:nvPr>
        </p:nvSpPr>
        <p:spPr>
          <a:xfrm>
            <a:off x="215900" y="6492875"/>
            <a:ext cx="8672513" cy="365125"/>
          </a:xfrm>
        </p:spPr>
        <p:txBody>
          <a:bodyPr/>
          <a:lstStyle>
            <a:lvl1pPr>
              <a:defRPr/>
            </a:lvl1pPr>
          </a:lstStyle>
          <a:p>
            <a:pPr>
              <a:defRPr/>
            </a:pPr>
            <a:r>
              <a:rPr lang="en-US"/>
              <a:t>Tanenbaum &amp; Bo, Modern  Operating Systems:4th ed., (c) 2013 Prentice-Hall, Inc. All rights reserved. </a:t>
            </a:r>
          </a:p>
        </p:txBody>
      </p:sp>
    </p:spTree>
    <p:extLst>
      <p:ext uri="{BB962C8B-B14F-4D97-AF65-F5344CB8AC3E}">
        <p14:creationId xmlns:p14="http://schemas.microsoft.com/office/powerpoint/2010/main" val="4163251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42364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381916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2Content">
    <p:spTree>
      <p:nvGrpSpPr>
        <p:cNvPr id="1" name="Shape 24"/>
        <p:cNvGrpSpPr/>
        <p:nvPr/>
      </p:nvGrpSpPr>
      <p:grpSpPr>
        <a:xfrm>
          <a:off x="0" y="0"/>
          <a:ext cx="0" cy="0"/>
          <a:chOff x="0" y="0"/>
          <a:chExt cx="0" cy="0"/>
        </a:xfrm>
      </p:grpSpPr>
      <p:sp>
        <p:nvSpPr>
          <p:cNvPr id="26" name="Shape 26"/>
          <p:cNvSpPr txBox="1">
            <a:spLocks noGrp="1"/>
          </p:cNvSpPr>
          <p:nvPr>
            <p:ph type="body" idx="1"/>
          </p:nvPr>
        </p:nvSpPr>
        <p:spPr>
          <a:xfrm>
            <a:off x="457200" y="1600200"/>
            <a:ext cx="8229600" cy="1262641"/>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p:cNvSpPr>
            <a:spLocks noGrp="1"/>
          </p:cNvSpPr>
          <p:nvPr>
            <p:ph sz="quarter" idx="13"/>
          </p:nvPr>
        </p:nvSpPr>
        <p:spPr>
          <a:xfrm>
            <a:off x="457200" y="4420587"/>
            <a:ext cx="8229600" cy="12709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64822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866791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Figure + Caption">
    <p:spTree>
      <p:nvGrpSpPr>
        <p:cNvPr id="1" name="Shape 53"/>
        <p:cNvGrpSpPr/>
        <p:nvPr/>
      </p:nvGrpSpPr>
      <p:grpSpPr>
        <a:xfrm>
          <a:off x="0" y="0"/>
          <a:ext cx="0" cy="0"/>
          <a:chOff x="0" y="0"/>
          <a:chExt cx="0" cy="0"/>
        </a:xfrm>
      </p:grpSpPr>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4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2608250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10"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760541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theme" Target="../theme/theme2.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6">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606228263"/>
      </p:ext>
    </p:extLst>
  </p:cSld>
  <p:clrMap bg1="lt1" tx1="dk1" bg2="dk2" tx2="lt2" accent1="accent1" accent2="accent2" accent3="accent3" accent4="accent4" accent5="accent5" accent6="accent6" hlink="hlink" folHlink="folHlink"/>
  <p:sldLayoutIdLst>
    <p:sldLayoutId id="2147483664" r:id="rId1"/>
    <p:sldLayoutId id="2147483668" r:id="rId2"/>
    <p:sldLayoutId id="2147483683" r:id="rId3"/>
    <p:sldLayoutId id="2147483686"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2">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335180775"/>
      </p:ext>
    </p:extLst>
  </p:cSld>
  <p:clrMap bg1="lt1" tx1="dk1" bg2="dk2" tx2="lt2" accent1="accent1" accent2="accent2" accent3="accent3" accent4="accent4" accent5="accent5" accent6="accent6" hlink="hlink" folHlink="folHlink"/>
  <p:sldLayoutIdLst>
    <p:sldLayoutId id="2147483675" r:id="rId1"/>
    <p:sldLayoutId id="2147483685" r:id="rId2"/>
    <p:sldLayoutId id="2147483676" r:id="rId3"/>
    <p:sldLayoutId id="2147483677" r:id="rId4"/>
    <p:sldLayoutId id="2147483678" r:id="rId5"/>
    <p:sldLayoutId id="2147483679" r:id="rId6"/>
    <p:sldLayoutId id="2147483680" r:id="rId7"/>
    <p:sldLayoutId id="2147483681" r:id="rId8"/>
    <p:sldLayoutId id="2147483682" r:id="rId9"/>
    <p:sldLayoutId id="214748368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9.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2.xml"/><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3.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4.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p:txBody>
          <a:bodyPr/>
          <a:lstStyle/>
          <a:p>
            <a:pPr lvl="0"/>
            <a:r>
              <a:rPr lang="en-US" dirty="0" smtClean="0"/>
              <a:t>Modern Operating Systems</a:t>
            </a:r>
            <a:endParaRPr lang="en-US" dirty="0">
              <a:sym typeface="Times New Roman"/>
            </a:endParaRPr>
          </a:p>
        </p:txBody>
      </p:sp>
      <p:sp>
        <p:nvSpPr>
          <p:cNvPr id="196" name="Text Placeholder 2"/>
          <p:cNvSpPr txBox="1">
            <a:spLocks noGrp="1"/>
          </p:cNvSpPr>
          <p:nvPr>
            <p:ph type="body" idx="1"/>
          </p:nvPr>
        </p:nvSpPr>
        <p:spPr>
          <a:xfrm>
            <a:off x="457200" y="838199"/>
            <a:ext cx="8229600" cy="457200"/>
          </a:xfrm>
        </p:spPr>
        <p:txBody>
          <a:bodyPr/>
          <a:lstStyle/>
          <a:p>
            <a:r>
              <a:rPr lang="en-US" dirty="0" smtClean="0"/>
              <a:t>Fourth Edition	</a:t>
            </a:r>
            <a:endParaRPr lang="en-US" dirty="0"/>
          </a:p>
        </p:txBody>
      </p:sp>
      <p:sp>
        <p:nvSpPr>
          <p:cNvPr id="198" name="Text Placeholder 3"/>
          <p:cNvSpPr txBox="1">
            <a:spLocks noGrp="1"/>
          </p:cNvSpPr>
          <p:nvPr>
            <p:ph type="body" idx="2"/>
          </p:nvPr>
        </p:nvSpPr>
        <p:spPr/>
        <p:txBody>
          <a:bodyPr/>
          <a:lstStyle/>
          <a:p>
            <a:pPr lvl="0"/>
            <a:r>
              <a:rPr lang="en-US" dirty="0" smtClean="0">
                <a:sym typeface="Arial"/>
              </a:rPr>
              <a:t>Chapter </a:t>
            </a:r>
            <a:r>
              <a:rPr lang="en-US" dirty="0"/>
              <a:t>2</a:t>
            </a:r>
            <a:endParaRPr lang="en-US" dirty="0">
              <a:sym typeface="Arial"/>
            </a:endParaRPr>
          </a:p>
        </p:txBody>
      </p:sp>
      <p:sp>
        <p:nvSpPr>
          <p:cNvPr id="199" name="Text Placeholder 4"/>
          <p:cNvSpPr txBox="1">
            <a:spLocks noGrp="1"/>
          </p:cNvSpPr>
          <p:nvPr>
            <p:ph type="body" idx="3"/>
          </p:nvPr>
        </p:nvSpPr>
        <p:spPr/>
        <p:txBody>
          <a:bodyPr/>
          <a:lstStyle/>
          <a:p>
            <a:r>
              <a:rPr lang="en-US" dirty="0">
                <a:ea typeface="ＭＳ Ｐゴシック" charset="0"/>
              </a:rPr>
              <a:t>Processes and Threads</a:t>
            </a:r>
            <a:endParaRPr lang="en-US" dirty="0"/>
          </a:p>
        </p:txBody>
      </p:sp>
      <p:pic>
        <p:nvPicPr>
          <p:cNvPr id="7" name="Picture 5" descr="Front Cover: Modern Operating Systems Fourth Edition by Tanenbaum and Bos."/>
          <p:cNvPicPr>
            <a:picLocks noChangeAspect="1"/>
          </p:cNvPicPr>
          <p:nvPr/>
        </p:nvPicPr>
        <p:blipFill rotWithShape="1">
          <a:blip r:embed="rId3">
            <a:extLst>
              <a:ext uri="{28A0092B-C50C-407E-A947-70E740481C1C}">
                <a14:useLocalDpi xmlns:a14="http://schemas.microsoft.com/office/drawing/2010/main" val="0"/>
              </a:ext>
            </a:extLst>
          </a:blip>
          <a:srcRect l="873" t="1033"/>
          <a:stretch/>
        </p:blipFill>
        <p:spPr>
          <a:xfrm>
            <a:off x="759125" y="1515353"/>
            <a:ext cx="3372928" cy="4567154"/>
          </a:xfrm>
          <a:prstGeom prst="rect">
            <a:avLst/>
          </a:prstGeom>
        </p:spPr>
      </p:pic>
      <p:sp>
        <p:nvSpPr>
          <p:cNvPr id="5" name="Text Placeholder 6"/>
          <p:cNvSpPr>
            <a:spLocks noGrp="1"/>
          </p:cNvSpPr>
          <p:nvPr>
            <p:ph type="body" sz="quarter" idx="4294967295"/>
          </p:nvPr>
        </p:nvSpPr>
        <p:spPr>
          <a:xfrm>
            <a:off x="3260469" y="6384433"/>
            <a:ext cx="5502275" cy="231775"/>
          </a:xfrm>
        </p:spPr>
        <p:txBody>
          <a:bodyPr/>
          <a:lstStyle/>
          <a:p>
            <a:pPr marL="101600" lvl="0" indent="0" algn="r">
              <a:buNone/>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2014 Pearson Education, Inc. All Rights Reserved</a:t>
            </a:r>
          </a:p>
        </p:txBody>
      </p:sp>
    </p:spTree>
    <p:extLst>
      <p:ext uri="{BB962C8B-B14F-4D97-AF65-F5344CB8AC3E}">
        <p14:creationId xmlns:p14="http://schemas.microsoft.com/office/powerpoint/2010/main" val="2510428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Implementation of Processes </a:t>
            </a:r>
            <a:r>
              <a:rPr lang="en-US" altLang="en-US" sz="2000" b="0" dirty="0"/>
              <a:t>(1 of </a:t>
            </a:r>
            <a:r>
              <a:rPr lang="en-US" altLang="en-US" sz="2000" b="0" dirty="0" smtClean="0"/>
              <a:t>2)</a:t>
            </a:r>
            <a:endParaRPr lang="en-US" sz="2000" b="0" dirty="0"/>
          </a:p>
        </p:txBody>
      </p:sp>
      <p:sp>
        <p:nvSpPr>
          <p:cNvPr id="3" name="Content Placeholder 2"/>
          <p:cNvSpPr>
            <a:spLocks noGrp="1"/>
          </p:cNvSpPr>
          <p:nvPr>
            <p:ph type="body" idx="1"/>
          </p:nvPr>
        </p:nvSpPr>
        <p:spPr>
          <a:xfrm>
            <a:off x="457200" y="1495426"/>
            <a:ext cx="8229600" cy="850960"/>
          </a:xfrm>
        </p:spPr>
        <p:txBody>
          <a:bodyPr/>
          <a:lstStyle/>
          <a:p>
            <a:pPr marL="0" indent="0">
              <a:buNone/>
              <a:defRPr/>
            </a:pPr>
            <a:r>
              <a:rPr lang="en-US" altLang="en-US" dirty="0" smtClean="0"/>
              <a:t>Some </a:t>
            </a:r>
            <a:r>
              <a:rPr lang="en-US" altLang="en-US" dirty="0"/>
              <a:t>of the fields of a typical process table entry</a:t>
            </a:r>
            <a:r>
              <a:rPr lang="en-US" altLang="en-US" dirty="0" smtClean="0"/>
              <a:t>.</a:t>
            </a:r>
            <a:endParaRPr lang="en-US" altLang="en-US" dirty="0"/>
          </a:p>
        </p:txBody>
      </p:sp>
      <p:graphicFrame>
        <p:nvGraphicFramePr>
          <p:cNvPr id="4" name="Table 3"/>
          <p:cNvGraphicFramePr>
            <a:graphicFrameLocks noGrp="1"/>
          </p:cNvGraphicFramePr>
          <p:nvPr>
            <p:extLst>
              <p:ext uri="{D42A27DB-BD31-4B8C-83A1-F6EECF244321}">
                <p14:modId xmlns:p14="http://schemas.microsoft.com/office/powerpoint/2010/main" val="1772330176"/>
              </p:ext>
            </p:extLst>
          </p:nvPr>
        </p:nvGraphicFramePr>
        <p:xfrm>
          <a:off x="457202" y="2363638"/>
          <a:ext cx="8229598" cy="3992880"/>
        </p:xfrm>
        <a:graphic>
          <a:graphicData uri="http://schemas.openxmlformats.org/drawingml/2006/table">
            <a:tbl>
              <a:tblPr firstRow="1" bandRow="1">
                <a:tableStyleId>{616DA210-FB5B-4158-B5E0-FEB733F419BA}</a:tableStyleId>
              </a:tblPr>
              <a:tblGrid>
                <a:gridCol w="2640414">
                  <a:extLst>
                    <a:ext uri="{9D8B030D-6E8A-4147-A177-3AD203B41FA5}">
                      <a16:colId xmlns:a16="http://schemas.microsoft.com/office/drawing/2014/main" val="4218572557"/>
                    </a:ext>
                  </a:extLst>
                </a:gridCol>
                <a:gridCol w="3343160">
                  <a:extLst>
                    <a:ext uri="{9D8B030D-6E8A-4147-A177-3AD203B41FA5}">
                      <a16:colId xmlns:a16="http://schemas.microsoft.com/office/drawing/2014/main" val="2125726067"/>
                    </a:ext>
                  </a:extLst>
                </a:gridCol>
                <a:gridCol w="2246024">
                  <a:extLst>
                    <a:ext uri="{9D8B030D-6E8A-4147-A177-3AD203B41FA5}">
                      <a16:colId xmlns:a16="http://schemas.microsoft.com/office/drawing/2014/main" val="2513341248"/>
                    </a:ext>
                  </a:extLst>
                </a:gridCol>
              </a:tblGrid>
              <a:tr h="3932497">
                <a:tc>
                  <a:txBody>
                    <a:bodyPr/>
                    <a:lstStyle/>
                    <a:p>
                      <a:r>
                        <a:rPr lang="en-US" sz="1600" dirty="0" smtClean="0"/>
                        <a:t>Process management </a:t>
                      </a:r>
                    </a:p>
                    <a:p>
                      <a:r>
                        <a:rPr lang="en-US" sz="1600" b="0" dirty="0" smtClean="0"/>
                        <a:t>Registers </a:t>
                      </a:r>
                    </a:p>
                    <a:p>
                      <a:r>
                        <a:rPr lang="en-US" sz="1600" b="0" dirty="0" smtClean="0"/>
                        <a:t>Program counter </a:t>
                      </a:r>
                    </a:p>
                    <a:p>
                      <a:r>
                        <a:rPr lang="en-US" sz="1600" b="0" dirty="0" smtClean="0"/>
                        <a:t>Program status word </a:t>
                      </a:r>
                    </a:p>
                    <a:p>
                      <a:r>
                        <a:rPr lang="en-US" sz="1600" b="0" dirty="0" smtClean="0"/>
                        <a:t>Stack pointer </a:t>
                      </a:r>
                    </a:p>
                    <a:p>
                      <a:r>
                        <a:rPr lang="en-US" sz="1600" b="0" dirty="0" smtClean="0"/>
                        <a:t>Process state </a:t>
                      </a:r>
                    </a:p>
                    <a:p>
                      <a:r>
                        <a:rPr lang="en-US" sz="1600" b="0" dirty="0" smtClean="0"/>
                        <a:t>Priority </a:t>
                      </a:r>
                    </a:p>
                    <a:p>
                      <a:r>
                        <a:rPr lang="en-US" sz="1600" b="0" dirty="0" smtClean="0"/>
                        <a:t>Scheduling parameters </a:t>
                      </a:r>
                    </a:p>
                    <a:p>
                      <a:r>
                        <a:rPr lang="en-US" sz="1600" b="0" dirty="0" smtClean="0"/>
                        <a:t>Process I</a:t>
                      </a:r>
                      <a:r>
                        <a:rPr lang="en-US" sz="100" b="0" dirty="0" smtClean="0"/>
                        <a:t> </a:t>
                      </a:r>
                      <a:r>
                        <a:rPr lang="en-US" sz="1600" b="0" dirty="0" smtClean="0"/>
                        <a:t>D</a:t>
                      </a:r>
                    </a:p>
                    <a:p>
                      <a:r>
                        <a:rPr lang="en-US" sz="1600" b="0" dirty="0" smtClean="0"/>
                        <a:t>Parent process </a:t>
                      </a:r>
                    </a:p>
                    <a:p>
                      <a:r>
                        <a:rPr lang="en-US" sz="1600" b="0" dirty="0" smtClean="0"/>
                        <a:t>Process group </a:t>
                      </a:r>
                    </a:p>
                    <a:p>
                      <a:r>
                        <a:rPr lang="en-US" sz="1600" b="0" dirty="0" smtClean="0"/>
                        <a:t>Signals </a:t>
                      </a:r>
                    </a:p>
                    <a:p>
                      <a:r>
                        <a:rPr lang="en-US" sz="1600" b="0" dirty="0" smtClean="0"/>
                        <a:t>Time when process started </a:t>
                      </a:r>
                    </a:p>
                    <a:p>
                      <a:r>
                        <a:rPr lang="en-US" sz="1600" b="0" dirty="0" smtClean="0"/>
                        <a:t>C</a:t>
                      </a:r>
                      <a:r>
                        <a:rPr lang="en-US" sz="100" b="0" dirty="0" smtClean="0"/>
                        <a:t> </a:t>
                      </a:r>
                      <a:r>
                        <a:rPr lang="en-US" sz="1600" b="0" dirty="0" smtClean="0"/>
                        <a:t>P</a:t>
                      </a:r>
                      <a:r>
                        <a:rPr lang="en-US" sz="100" b="0" dirty="0" smtClean="0"/>
                        <a:t> </a:t>
                      </a:r>
                      <a:r>
                        <a:rPr lang="en-US" sz="1600" b="0" dirty="0" smtClean="0"/>
                        <a:t>U time used </a:t>
                      </a:r>
                    </a:p>
                    <a:p>
                      <a:r>
                        <a:rPr lang="en-US" sz="1600" b="0" dirty="0" smtClean="0"/>
                        <a:t>Children's C</a:t>
                      </a:r>
                      <a:r>
                        <a:rPr lang="en-US" sz="100" b="0" dirty="0" smtClean="0"/>
                        <a:t> </a:t>
                      </a:r>
                      <a:r>
                        <a:rPr lang="en-US" sz="1600" b="0" dirty="0" smtClean="0"/>
                        <a:t>P</a:t>
                      </a:r>
                      <a:r>
                        <a:rPr lang="en-US" sz="100" b="0" dirty="0" smtClean="0"/>
                        <a:t> </a:t>
                      </a:r>
                      <a:r>
                        <a:rPr lang="en-US" sz="1600" b="0" dirty="0" smtClean="0"/>
                        <a:t>U time </a:t>
                      </a:r>
                    </a:p>
                    <a:p>
                      <a:r>
                        <a:rPr lang="en-US" sz="1600" b="0" dirty="0" smtClean="0"/>
                        <a:t>Time of next alarm </a:t>
                      </a:r>
                    </a:p>
                  </a:txBody>
                  <a:tcPr/>
                </a:tc>
                <a:tc>
                  <a:txBody>
                    <a:bodyPr/>
                    <a:lstStyle/>
                    <a:p>
                      <a:r>
                        <a:rPr lang="en-US" sz="1600" dirty="0" smtClean="0"/>
                        <a:t>Memory management </a:t>
                      </a:r>
                    </a:p>
                    <a:p>
                      <a:r>
                        <a:rPr lang="en-US" sz="1600" b="0" dirty="0" smtClean="0"/>
                        <a:t>Pointer to text segment info </a:t>
                      </a:r>
                    </a:p>
                    <a:p>
                      <a:r>
                        <a:rPr lang="en-US" sz="1600" b="0" dirty="0" smtClean="0"/>
                        <a:t>Pointer to data segment info </a:t>
                      </a:r>
                    </a:p>
                    <a:p>
                      <a:r>
                        <a:rPr lang="en-US" sz="1600" b="0" dirty="0" smtClean="0"/>
                        <a:t>Pointer to stack segment info </a:t>
                      </a:r>
                    </a:p>
                    <a:p>
                      <a:endParaRPr lang="en-US" sz="1600" dirty="0"/>
                    </a:p>
                  </a:txBody>
                  <a:tcPr/>
                </a:tc>
                <a:tc>
                  <a:txBody>
                    <a:bodyPr/>
                    <a:lstStyle/>
                    <a:p>
                      <a:r>
                        <a:rPr lang="en-US" sz="1600" dirty="0" smtClean="0"/>
                        <a:t>File management </a:t>
                      </a:r>
                    </a:p>
                    <a:p>
                      <a:r>
                        <a:rPr lang="en-US" sz="1600" b="0" dirty="0" smtClean="0"/>
                        <a:t>Root directory </a:t>
                      </a:r>
                    </a:p>
                    <a:p>
                      <a:r>
                        <a:rPr lang="en-US" sz="1600" b="0" dirty="0" smtClean="0"/>
                        <a:t>Working directory </a:t>
                      </a:r>
                    </a:p>
                    <a:p>
                      <a:r>
                        <a:rPr lang="en-US" sz="1600" b="0" dirty="0" smtClean="0"/>
                        <a:t>File descriptors </a:t>
                      </a:r>
                    </a:p>
                    <a:p>
                      <a:r>
                        <a:rPr lang="en-US" sz="1600" b="0" dirty="0" smtClean="0"/>
                        <a:t>User I</a:t>
                      </a:r>
                      <a:r>
                        <a:rPr lang="en-US" sz="100" b="0" dirty="0" smtClean="0"/>
                        <a:t> </a:t>
                      </a:r>
                      <a:r>
                        <a:rPr lang="en-US" sz="1600" b="0" dirty="0" smtClean="0"/>
                        <a:t>D </a:t>
                      </a:r>
                    </a:p>
                    <a:p>
                      <a:r>
                        <a:rPr lang="en-US" sz="1600" b="0" dirty="0" smtClean="0"/>
                        <a:t>Group I</a:t>
                      </a:r>
                      <a:r>
                        <a:rPr lang="en-US" sz="100" b="0" dirty="0" smtClean="0"/>
                        <a:t> </a:t>
                      </a:r>
                      <a:r>
                        <a:rPr lang="en-US" sz="1600" b="0" dirty="0" smtClean="0"/>
                        <a:t>D </a:t>
                      </a:r>
                      <a:endParaRPr lang="en-US" sz="1600" b="0" dirty="0"/>
                    </a:p>
                  </a:txBody>
                  <a:tcPr/>
                </a:tc>
                <a:extLst>
                  <a:ext uri="{0D108BD9-81ED-4DB2-BD59-A6C34878D82A}">
                    <a16:rowId xmlns:a16="http://schemas.microsoft.com/office/drawing/2014/main" val="328749154"/>
                  </a:ext>
                </a:extLst>
              </a:tr>
            </a:tbl>
          </a:graphicData>
        </a:graphic>
      </p:graphicFrame>
    </p:spTree>
    <p:extLst>
      <p:ext uri="{BB962C8B-B14F-4D97-AF65-F5344CB8AC3E}">
        <p14:creationId xmlns:p14="http://schemas.microsoft.com/office/powerpoint/2010/main" val="1327558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Implementation of Processes </a:t>
            </a:r>
            <a:r>
              <a:rPr lang="en-US" altLang="en-US" sz="2000" b="0" dirty="0" smtClean="0"/>
              <a:t>(2 </a:t>
            </a:r>
            <a:r>
              <a:rPr lang="en-US" altLang="en-US" sz="2000" b="0" dirty="0"/>
              <a:t>of </a:t>
            </a:r>
            <a:r>
              <a:rPr lang="en-US" altLang="en-US" sz="2000" b="0" dirty="0" smtClean="0"/>
              <a:t>2)</a:t>
            </a:r>
            <a:endParaRPr lang="en-US" sz="2000" b="0" dirty="0"/>
          </a:p>
        </p:txBody>
      </p:sp>
      <p:sp>
        <p:nvSpPr>
          <p:cNvPr id="3" name="Content Placeholder 2"/>
          <p:cNvSpPr>
            <a:spLocks noGrp="1"/>
          </p:cNvSpPr>
          <p:nvPr>
            <p:ph type="body" idx="1"/>
          </p:nvPr>
        </p:nvSpPr>
        <p:spPr>
          <a:xfrm>
            <a:off x="457200" y="1495425"/>
            <a:ext cx="8229600" cy="4801857"/>
          </a:xfrm>
        </p:spPr>
        <p:txBody>
          <a:bodyPr/>
          <a:lstStyle/>
          <a:p>
            <a:pPr marL="0" indent="0" eaLnBrk="1" hangingPunct="1">
              <a:buNone/>
            </a:pPr>
            <a:r>
              <a:rPr lang="en-US" altLang="en-US" sz="2000" dirty="0"/>
              <a:t>Skeleton of what the lowest level of the operating system does when an interrupt occurs</a:t>
            </a:r>
            <a:r>
              <a:rPr lang="en-US" altLang="en-US" sz="2000" dirty="0" smtClean="0"/>
              <a:t>.</a:t>
            </a:r>
          </a:p>
          <a:p>
            <a:pPr marL="915336" lvl="1" indent="-429768">
              <a:buFont typeface="+mj-lt"/>
              <a:buAutoNum type="arabicPeriod"/>
            </a:pPr>
            <a:r>
              <a:rPr lang="en-US" altLang="en-US" sz="2000" dirty="0" smtClean="0"/>
              <a:t>Hardware </a:t>
            </a:r>
            <a:r>
              <a:rPr lang="en-US" altLang="en-US" sz="2000" dirty="0"/>
              <a:t>stacks program counter, etc. </a:t>
            </a:r>
          </a:p>
          <a:p>
            <a:pPr marL="915336" lvl="1" indent="-429768">
              <a:buFont typeface="+mj-lt"/>
              <a:buAutoNum type="arabicPeriod"/>
            </a:pPr>
            <a:r>
              <a:rPr lang="en-US" altLang="en-US" sz="2000" dirty="0" smtClean="0"/>
              <a:t>Hardware </a:t>
            </a:r>
            <a:r>
              <a:rPr lang="en-US" altLang="en-US" sz="2000" dirty="0"/>
              <a:t>loads new program counter from interrupt vector. </a:t>
            </a:r>
          </a:p>
          <a:p>
            <a:pPr marL="915336" lvl="1" indent="-429768">
              <a:buFont typeface="+mj-lt"/>
              <a:buAutoNum type="arabicPeriod"/>
            </a:pPr>
            <a:r>
              <a:rPr lang="en-US" altLang="en-US" sz="2000" dirty="0" smtClean="0"/>
              <a:t>Assembly </a:t>
            </a:r>
            <a:r>
              <a:rPr lang="en-US" altLang="en-US" sz="2000" dirty="0"/>
              <a:t>language procedure saves registers. </a:t>
            </a:r>
          </a:p>
          <a:p>
            <a:pPr marL="915336" lvl="1" indent="-429768">
              <a:buFont typeface="+mj-lt"/>
              <a:buAutoNum type="arabicPeriod"/>
            </a:pPr>
            <a:r>
              <a:rPr lang="en-US" altLang="en-US" sz="2000" dirty="0" smtClean="0"/>
              <a:t>Assembly </a:t>
            </a:r>
            <a:r>
              <a:rPr lang="en-US" altLang="en-US" sz="2000" dirty="0"/>
              <a:t>language procedure sets up new stack. </a:t>
            </a:r>
          </a:p>
          <a:p>
            <a:pPr marL="915336" lvl="1" indent="-429768">
              <a:buFont typeface="+mj-lt"/>
              <a:buAutoNum type="arabicPeriod"/>
            </a:pPr>
            <a:r>
              <a:rPr lang="en-US" altLang="en-US" sz="2000" dirty="0" smtClean="0"/>
              <a:t>C </a:t>
            </a:r>
            <a:r>
              <a:rPr lang="en-US" altLang="en-US" sz="2000" dirty="0"/>
              <a:t>interrupt service runs (typically reads and buffers input). </a:t>
            </a:r>
          </a:p>
          <a:p>
            <a:pPr marL="915336" lvl="1" indent="-429768">
              <a:buFont typeface="+mj-lt"/>
              <a:buAutoNum type="arabicPeriod"/>
            </a:pPr>
            <a:r>
              <a:rPr lang="en-US" altLang="en-US" sz="2000" dirty="0" smtClean="0"/>
              <a:t>Scheduler </a:t>
            </a:r>
            <a:r>
              <a:rPr lang="en-US" altLang="en-US" sz="2000" dirty="0"/>
              <a:t>decides which process is to run next. </a:t>
            </a:r>
          </a:p>
          <a:p>
            <a:pPr marL="915336" lvl="1" indent="-429768">
              <a:buFont typeface="+mj-lt"/>
              <a:buAutoNum type="arabicPeriod"/>
            </a:pPr>
            <a:r>
              <a:rPr lang="en-US" altLang="en-US" sz="2000" dirty="0" smtClean="0"/>
              <a:t>C </a:t>
            </a:r>
            <a:r>
              <a:rPr lang="en-US" altLang="en-US" sz="2000" dirty="0"/>
              <a:t>procedure returns to the assembly code. </a:t>
            </a:r>
          </a:p>
          <a:p>
            <a:pPr marL="915336" lvl="1" indent="-429768">
              <a:buFont typeface="+mj-lt"/>
              <a:buAutoNum type="arabicPeriod"/>
            </a:pPr>
            <a:r>
              <a:rPr lang="en-US" altLang="en-US" sz="2000" dirty="0" smtClean="0"/>
              <a:t>Assembly </a:t>
            </a:r>
            <a:r>
              <a:rPr lang="en-US" altLang="en-US" sz="2000" dirty="0"/>
              <a:t>language procedure starts up new current process. </a:t>
            </a:r>
          </a:p>
        </p:txBody>
      </p:sp>
    </p:spTree>
    <p:extLst>
      <p:ext uri="{BB962C8B-B14F-4D97-AF65-F5344CB8AC3E}">
        <p14:creationId xmlns:p14="http://schemas.microsoft.com/office/powerpoint/2010/main" val="2735142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Modeling Multiprogramming</a:t>
            </a:r>
            <a:endParaRPr lang="en-US" sz="2000" b="0" dirty="0"/>
          </a:p>
        </p:txBody>
      </p:sp>
      <p:pic>
        <p:nvPicPr>
          <p:cNvPr id="6" name="Picture 2" descr="A graph plots the approximate degree of multiprogramming against C P U utilization in percent. Three curved lines corresponding to 20 percent I O wait, 50 percent I O wait and 80 percent I O wait originate from the origin. The coordinates of the curve corresponding to the 80 percent I O wait are as follows. (1, 20), (2, 40), (3, 50), (4, 60), (5, 70), (6, 75), (7, 78), (8, 80), (10, 82). The curve corresponding to 50 percent I O wait has the following coordinates. (1, 50), (2, 75), (3, 83), (4, 90), (5, 95), (6, 97), (7, 100), (8, 100), (10, 100). The coordinates of the 20 percent Input output wait are as follows. (1, 80), (2, 95), (3, 98), (4, 100), (5, 100), (6, 100), (7, 100), (8, 100), (10, 1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562" y="1740205"/>
            <a:ext cx="5476875"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pPr eaLnBrk="1" hangingPunct="1"/>
            <a:r>
              <a:rPr lang="en-US" altLang="en-US" sz="1600" dirty="0">
                <a:latin typeface="+mn-lt"/>
              </a:rPr>
              <a:t>Figure 2-6. </a:t>
            </a:r>
            <a:r>
              <a:rPr lang="en-US" altLang="en-US" sz="1600" dirty="0" smtClean="0">
                <a:latin typeface="+mn-lt"/>
              </a:rPr>
              <a:t>C</a:t>
            </a:r>
            <a:r>
              <a:rPr lang="en-US" altLang="en-US" sz="100" dirty="0" smtClean="0">
                <a:latin typeface="+mn-lt"/>
              </a:rPr>
              <a:t> </a:t>
            </a:r>
            <a:r>
              <a:rPr lang="en-US" altLang="en-US" sz="1600" dirty="0" smtClean="0">
                <a:latin typeface="+mn-lt"/>
              </a:rPr>
              <a:t>P</a:t>
            </a:r>
            <a:r>
              <a:rPr lang="en-US" altLang="en-US" sz="100" dirty="0" smtClean="0">
                <a:latin typeface="+mn-lt"/>
              </a:rPr>
              <a:t> </a:t>
            </a:r>
            <a:r>
              <a:rPr lang="en-US" altLang="en-US" sz="1600" dirty="0" smtClean="0">
                <a:latin typeface="+mn-lt"/>
              </a:rPr>
              <a:t>U </a:t>
            </a:r>
            <a:r>
              <a:rPr lang="en-US" altLang="en-US" sz="1600" dirty="0">
                <a:latin typeface="+mn-lt"/>
              </a:rPr>
              <a:t>utilization as a function of the number of processes in memory.</a:t>
            </a:r>
          </a:p>
        </p:txBody>
      </p:sp>
    </p:spTree>
    <p:extLst>
      <p:ext uri="{BB962C8B-B14F-4D97-AF65-F5344CB8AC3E}">
        <p14:creationId xmlns:p14="http://schemas.microsoft.com/office/powerpoint/2010/main" val="3194328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Thread Usage </a:t>
            </a:r>
            <a:r>
              <a:rPr lang="en-US" altLang="en-US" sz="2000" b="0" dirty="0"/>
              <a:t>(</a:t>
            </a:r>
            <a:r>
              <a:rPr lang="en-US" altLang="en-US" sz="2000" b="0" dirty="0" smtClean="0"/>
              <a:t>1 of 4)</a:t>
            </a:r>
            <a:endParaRPr lang="en-US" sz="900" b="0" dirty="0"/>
          </a:p>
        </p:txBody>
      </p:sp>
      <p:pic>
        <p:nvPicPr>
          <p:cNvPr id="7" name="Picture 2" descr="A word processor has three Kernel threads. The threads correspond to a text document, keyboard input and a disk drive respectivel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88" y="1538977"/>
            <a:ext cx="8048625"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814204"/>
            <a:ext cx="8229600" cy="470812"/>
          </a:xfrm>
        </p:spPr>
        <p:txBody>
          <a:bodyPr/>
          <a:lstStyle/>
          <a:p>
            <a:r>
              <a:rPr lang="en-US" altLang="en-US" dirty="0"/>
              <a:t>Figure 2-7. A word processor with three threads.</a:t>
            </a:r>
          </a:p>
        </p:txBody>
      </p:sp>
    </p:spTree>
    <p:extLst>
      <p:ext uri="{BB962C8B-B14F-4D97-AF65-F5344CB8AC3E}">
        <p14:creationId xmlns:p14="http://schemas.microsoft.com/office/powerpoint/2010/main" val="11489330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Thread Usage </a:t>
            </a:r>
            <a:r>
              <a:rPr lang="en-US" altLang="en-US" sz="2000" b="0" dirty="0" smtClean="0"/>
              <a:t>(</a:t>
            </a:r>
            <a:r>
              <a:rPr lang="en-US" altLang="en-US" sz="2000" b="0" dirty="0"/>
              <a:t>2</a:t>
            </a:r>
            <a:r>
              <a:rPr lang="en-US" altLang="en-US" sz="2000" b="0" dirty="0" smtClean="0"/>
              <a:t> of 4)</a:t>
            </a:r>
            <a:endParaRPr lang="en-US" sz="900" b="0" dirty="0"/>
          </a:p>
        </p:txBody>
      </p:sp>
      <p:pic>
        <p:nvPicPr>
          <p:cNvPr id="6" name="Picture 2" descr="The organization of a web server process. The dispatcher thread receives the incoming requests from the network connection and sends the request to a worker thread. The worker thread checks if the request could be found of the webpage cache. The entire web server process happens in the user space, whereas the Kernel stays in the Kernel 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225" y="1519927"/>
            <a:ext cx="6305550"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814204"/>
            <a:ext cx="8229600" cy="470812"/>
          </a:xfrm>
        </p:spPr>
        <p:txBody>
          <a:bodyPr/>
          <a:lstStyle/>
          <a:p>
            <a:r>
              <a:rPr lang="en-US" altLang="en-US" dirty="0"/>
              <a:t>Figure 2-8. A multithreaded Web server.</a:t>
            </a:r>
          </a:p>
        </p:txBody>
      </p:sp>
    </p:spTree>
    <p:extLst>
      <p:ext uri="{BB962C8B-B14F-4D97-AF65-F5344CB8AC3E}">
        <p14:creationId xmlns:p14="http://schemas.microsoft.com/office/powerpoint/2010/main" val="2666282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Thread Usage </a:t>
            </a:r>
            <a:r>
              <a:rPr lang="en-US" altLang="en-US" sz="2000" b="0" dirty="0" smtClean="0"/>
              <a:t>(3 of 4)</a:t>
            </a:r>
            <a:endParaRPr lang="en-US" sz="900" b="0" dirty="0"/>
          </a:p>
        </p:txBody>
      </p:sp>
      <p:pic>
        <p:nvPicPr>
          <p:cNvPr id="7" name="Picture 2" descr="A, computer code has 4 lines. The lines read as follows. Line 1. While left parenthesis TRUE right parenthesis left brace. Line 2, indented once. Get underscore next underscore request left parenthesis ampersand b u f right parenthesis semicolon. Line 3, indented once. Hand off underscore work left parenthesis ampersand b u f right parenthesis semicolon. Line 4. Right brace. B, computer code has 6 lines. The lines read as follows. Line 1. While left parenthesis TRUE right parenthesis left brace. Line 2, indented once. Wait underscore for underscore work left parenthesis ampersand b u f right parenthesis. Line 3, indented once. Look underscore for underscore page underscore in underscore cache left parenthesis ampersand but comma ampersand percent symbol page right parenthesis semicolon. Line 4, indented once. If left parenthesis page underscore not underscore in underscore cache left parenthesis ampersand page right parenthesis, right parenthesis. Line 5, indented twice. Read underscore page underscore from underscore disk left parenthesis ampersand b u f page right parenthesis semicolon. Line 6, indented once. Return underscore page left parenthesis ampersand page right parenthesis semicolon. Line 7. Right br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 y="2399551"/>
            <a:ext cx="786765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658928"/>
            <a:ext cx="8229600" cy="626088"/>
          </a:xfrm>
        </p:spPr>
        <p:txBody>
          <a:bodyPr/>
          <a:lstStyle/>
          <a:p>
            <a:r>
              <a:rPr lang="en-US" altLang="en-US" dirty="0"/>
              <a:t>Figure 2-9. A rough outline of the code for Fig. 2-8. </a:t>
            </a:r>
            <a:r>
              <a:rPr lang="en-US" altLang="en-US" dirty="0" smtClean="0"/>
              <a:t>(</a:t>
            </a:r>
            <a:r>
              <a:rPr lang="en-US" altLang="en-US" dirty="0"/>
              <a:t>a) Dispatcher thread. (b) Worker thread.</a:t>
            </a:r>
          </a:p>
        </p:txBody>
      </p:sp>
    </p:spTree>
    <p:extLst>
      <p:ext uri="{BB962C8B-B14F-4D97-AF65-F5344CB8AC3E}">
        <p14:creationId xmlns:p14="http://schemas.microsoft.com/office/powerpoint/2010/main" val="39573744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Thread Usage </a:t>
            </a:r>
            <a:r>
              <a:rPr lang="en-US" altLang="en-US" sz="2000" b="0" dirty="0" smtClean="0"/>
              <a:t>(4 of 4)</a:t>
            </a:r>
            <a:endParaRPr lang="en-US" sz="900" b="0" dirty="0"/>
          </a:p>
        </p:txBody>
      </p:sp>
      <p:sp>
        <p:nvSpPr>
          <p:cNvPr id="5" name="Text Placeholder 4"/>
          <p:cNvSpPr>
            <a:spLocks noGrp="1"/>
          </p:cNvSpPr>
          <p:nvPr>
            <p:ph type="body" idx="1"/>
          </p:nvPr>
        </p:nvSpPr>
        <p:spPr>
          <a:xfrm>
            <a:off x="457200" y="1495425"/>
            <a:ext cx="8229600" cy="583541"/>
          </a:xfrm>
        </p:spPr>
        <p:txBody>
          <a:bodyPr/>
          <a:lstStyle/>
          <a:p>
            <a:pPr marL="0" indent="0">
              <a:buNone/>
            </a:pPr>
            <a:r>
              <a:rPr lang="en-US" altLang="en-US" dirty="0" smtClean="0"/>
              <a:t>Three </a:t>
            </a:r>
            <a:r>
              <a:rPr lang="en-US" altLang="en-US" dirty="0"/>
              <a:t>ways to construct a server.</a:t>
            </a:r>
          </a:p>
        </p:txBody>
      </p:sp>
      <p:graphicFrame>
        <p:nvGraphicFramePr>
          <p:cNvPr id="3" name="Table 2"/>
          <p:cNvGraphicFramePr>
            <a:graphicFrameLocks noGrp="1"/>
          </p:cNvGraphicFramePr>
          <p:nvPr>
            <p:extLst>
              <p:ext uri="{D42A27DB-BD31-4B8C-83A1-F6EECF244321}">
                <p14:modId xmlns:p14="http://schemas.microsoft.com/office/powerpoint/2010/main" val="4074430478"/>
              </p:ext>
            </p:extLst>
          </p:nvPr>
        </p:nvGraphicFramePr>
        <p:xfrm>
          <a:off x="691910" y="2824762"/>
          <a:ext cx="7760179" cy="1483360"/>
        </p:xfrm>
        <a:graphic>
          <a:graphicData uri="http://schemas.openxmlformats.org/drawingml/2006/table">
            <a:tbl>
              <a:tblPr firstRow="1" bandRow="1">
                <a:tableStyleId>{2D5ABB26-0587-4C30-8999-92F81FD0307C}</a:tableStyleId>
              </a:tblPr>
              <a:tblGrid>
                <a:gridCol w="2684253">
                  <a:extLst>
                    <a:ext uri="{9D8B030D-6E8A-4147-A177-3AD203B41FA5}">
                      <a16:colId xmlns:a16="http://schemas.microsoft.com/office/drawing/2014/main" val="3565892965"/>
                    </a:ext>
                  </a:extLst>
                </a:gridCol>
                <a:gridCol w="5075926">
                  <a:extLst>
                    <a:ext uri="{9D8B030D-6E8A-4147-A177-3AD203B41FA5}">
                      <a16:colId xmlns:a16="http://schemas.microsoft.com/office/drawing/2014/main" val="3395449790"/>
                    </a:ext>
                  </a:extLst>
                </a:gridCol>
              </a:tblGrid>
              <a:tr h="370840">
                <a:tc>
                  <a:txBody>
                    <a:bodyPr/>
                    <a:lstStyle/>
                    <a:p>
                      <a:r>
                        <a:rPr lang="en-US" sz="1800" b="1" dirty="0" smtClean="0"/>
                        <a:t>Model </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dirty="0" smtClean="0"/>
                        <a:t>Characteristics</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5759114"/>
                  </a:ext>
                </a:extLst>
              </a:tr>
              <a:tr h="370840">
                <a:tc>
                  <a:txBody>
                    <a:bodyPr/>
                    <a:lstStyle/>
                    <a:p>
                      <a:r>
                        <a:rPr lang="en-US" sz="1800" dirty="0" smtClean="0"/>
                        <a:t>Threads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smtClean="0"/>
                        <a:t>Parallelism, blocking system calls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934240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Single-threaded process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No parallelism, blocking system calls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32501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Finite-state machine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Parallelism, </a:t>
                      </a:r>
                      <a:r>
                        <a:rPr lang="en-US" sz="1800" dirty="0" err="1" smtClean="0"/>
                        <a:t>nonblocking</a:t>
                      </a:r>
                      <a:r>
                        <a:rPr lang="en-US" sz="1800" dirty="0" smtClean="0"/>
                        <a:t> system calls, interrupts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686396"/>
                  </a:ext>
                </a:extLst>
              </a:tr>
            </a:tbl>
          </a:graphicData>
        </a:graphic>
      </p:graphicFrame>
    </p:spTree>
    <p:extLst>
      <p:ext uri="{BB962C8B-B14F-4D97-AF65-F5344CB8AC3E}">
        <p14:creationId xmlns:p14="http://schemas.microsoft.com/office/powerpoint/2010/main" val="16182891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Classical Thread Model </a:t>
            </a:r>
            <a:r>
              <a:rPr lang="en-US" altLang="en-US" sz="2000" b="0" dirty="0"/>
              <a:t>(1 of </a:t>
            </a:r>
            <a:r>
              <a:rPr lang="en-US" altLang="en-US" sz="2000" b="0" dirty="0" smtClean="0"/>
              <a:t>3)</a:t>
            </a:r>
            <a:endParaRPr lang="en-US" dirty="0"/>
          </a:p>
        </p:txBody>
      </p:sp>
      <p:pic>
        <p:nvPicPr>
          <p:cNvPr id="5" name="Picture 2" descr="A, three processes, 1, 2, and 3, each have one thread. The user space contains the processes and the Kernel space contains the Kernel operating system. B, a single process contains three kernel threa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75" y="1777917"/>
            <a:ext cx="748665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1"/>
          </p:nvPr>
        </p:nvSpPr>
        <p:spPr/>
        <p:txBody>
          <a:bodyPr/>
          <a:lstStyle/>
          <a:p>
            <a:r>
              <a:rPr lang="en-US" altLang="en-US" dirty="0"/>
              <a:t>Figure 2-11. (a) Three processes each with one thread. </a:t>
            </a:r>
            <a:r>
              <a:rPr lang="en-US" altLang="en-US" dirty="0" smtClean="0"/>
              <a:t>(</a:t>
            </a:r>
            <a:r>
              <a:rPr lang="en-US" altLang="en-US" dirty="0"/>
              <a:t>b) One process with three threads</a:t>
            </a:r>
            <a:r>
              <a:rPr lang="en-US" altLang="en-US" dirty="0" smtClean="0"/>
              <a:t>.</a:t>
            </a:r>
            <a:endParaRPr lang="en-US" altLang="en-US" dirty="0"/>
          </a:p>
        </p:txBody>
      </p:sp>
    </p:spTree>
    <p:extLst>
      <p:ext uri="{BB962C8B-B14F-4D97-AF65-F5344CB8AC3E}">
        <p14:creationId xmlns:p14="http://schemas.microsoft.com/office/powerpoint/2010/main" val="14933513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Classical Thread Model </a:t>
            </a:r>
            <a:r>
              <a:rPr lang="en-US" altLang="en-US" sz="2000" b="0" dirty="0" smtClean="0"/>
              <a:t>(2 </a:t>
            </a:r>
            <a:r>
              <a:rPr lang="en-US" altLang="en-US" sz="2000" b="0" dirty="0"/>
              <a:t>of </a:t>
            </a:r>
            <a:r>
              <a:rPr lang="en-US" altLang="en-US" sz="2000" b="0" dirty="0" smtClean="0"/>
              <a:t>3)</a:t>
            </a:r>
            <a:endParaRPr lang="en-US" dirty="0"/>
          </a:p>
        </p:txBody>
      </p:sp>
      <p:sp>
        <p:nvSpPr>
          <p:cNvPr id="3" name="Text Placeholder 2"/>
          <p:cNvSpPr>
            <a:spLocks noGrp="1"/>
          </p:cNvSpPr>
          <p:nvPr>
            <p:ph type="body" idx="1"/>
          </p:nvPr>
        </p:nvSpPr>
        <p:spPr>
          <a:xfrm>
            <a:off x="457200" y="1495425"/>
            <a:ext cx="8229600" cy="1204643"/>
          </a:xfrm>
        </p:spPr>
        <p:txBody>
          <a:bodyPr/>
          <a:lstStyle/>
          <a:p>
            <a:pPr marL="0" indent="0">
              <a:buNone/>
            </a:pPr>
            <a:r>
              <a:rPr lang="en-US" altLang="en-US" dirty="0" smtClean="0"/>
              <a:t>The </a:t>
            </a:r>
            <a:r>
              <a:rPr lang="en-US" altLang="en-US" dirty="0"/>
              <a:t>first column lists some items shared by all threads in a process.  The second one lists some items private to each thread</a:t>
            </a:r>
            <a:r>
              <a:rPr lang="en-US" altLang="en-US" dirty="0" smtClean="0"/>
              <a:t>.</a:t>
            </a:r>
            <a:endParaRPr lang="en-US" altLang="en-US" dirty="0"/>
          </a:p>
        </p:txBody>
      </p:sp>
      <p:graphicFrame>
        <p:nvGraphicFramePr>
          <p:cNvPr id="6" name="Table 5"/>
          <p:cNvGraphicFramePr>
            <a:graphicFrameLocks noGrp="1"/>
          </p:cNvGraphicFramePr>
          <p:nvPr>
            <p:extLst>
              <p:ext uri="{D42A27DB-BD31-4B8C-83A1-F6EECF244321}">
                <p14:modId xmlns:p14="http://schemas.microsoft.com/office/powerpoint/2010/main" val="535712532"/>
              </p:ext>
            </p:extLst>
          </p:nvPr>
        </p:nvGraphicFramePr>
        <p:xfrm>
          <a:off x="1524000" y="3271032"/>
          <a:ext cx="6096000" cy="2518434"/>
        </p:xfrm>
        <a:graphic>
          <a:graphicData uri="http://schemas.openxmlformats.org/drawingml/2006/table">
            <a:tbl>
              <a:tblPr firstRow="1" bandRow="1">
                <a:tableStyleId>{2D5ABB26-0587-4C30-8999-92F81FD0307C}</a:tableStyleId>
              </a:tblPr>
              <a:tblGrid>
                <a:gridCol w="3048000">
                  <a:extLst>
                    <a:ext uri="{9D8B030D-6E8A-4147-A177-3AD203B41FA5}">
                      <a16:colId xmlns:a16="http://schemas.microsoft.com/office/drawing/2014/main" val="528901606"/>
                    </a:ext>
                  </a:extLst>
                </a:gridCol>
                <a:gridCol w="3048000">
                  <a:extLst>
                    <a:ext uri="{9D8B030D-6E8A-4147-A177-3AD203B41FA5}">
                      <a16:colId xmlns:a16="http://schemas.microsoft.com/office/drawing/2014/main" val="3352592281"/>
                    </a:ext>
                  </a:extLst>
                </a:gridCol>
              </a:tblGrid>
              <a:tr h="2518434">
                <a:tc>
                  <a:txBody>
                    <a:bodyPr/>
                    <a:lstStyle/>
                    <a:p>
                      <a:r>
                        <a:rPr lang="en-US" sz="1800" b="1" dirty="0" smtClean="0"/>
                        <a:t>Per process items </a:t>
                      </a:r>
                    </a:p>
                    <a:p>
                      <a:r>
                        <a:rPr lang="en-US" sz="1800" dirty="0" smtClean="0"/>
                        <a:t>Address space </a:t>
                      </a:r>
                    </a:p>
                    <a:p>
                      <a:r>
                        <a:rPr lang="en-US" sz="1800" dirty="0" smtClean="0"/>
                        <a:t>Global variables </a:t>
                      </a:r>
                    </a:p>
                    <a:p>
                      <a:r>
                        <a:rPr lang="en-US" sz="1800" dirty="0" smtClean="0"/>
                        <a:t>Open files </a:t>
                      </a:r>
                    </a:p>
                    <a:p>
                      <a:r>
                        <a:rPr lang="en-US" sz="1800" dirty="0" smtClean="0"/>
                        <a:t>Child processes </a:t>
                      </a:r>
                    </a:p>
                    <a:p>
                      <a:r>
                        <a:rPr lang="en-US" sz="1800" dirty="0" smtClean="0"/>
                        <a:t>Pending alarms </a:t>
                      </a:r>
                    </a:p>
                    <a:p>
                      <a:r>
                        <a:rPr lang="en-US" sz="1800" dirty="0" smtClean="0"/>
                        <a:t>Signals and signal handlers </a:t>
                      </a:r>
                    </a:p>
                    <a:p>
                      <a:r>
                        <a:rPr lang="en-US" sz="1800" dirty="0" smtClean="0"/>
                        <a:t>Accounting information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smtClean="0"/>
                        <a:t>Per thread items </a:t>
                      </a:r>
                    </a:p>
                    <a:p>
                      <a:r>
                        <a:rPr lang="en-US" sz="1800" dirty="0" smtClean="0"/>
                        <a:t>Program counter </a:t>
                      </a:r>
                    </a:p>
                    <a:p>
                      <a:r>
                        <a:rPr lang="en-US" sz="1800" dirty="0" smtClean="0"/>
                        <a:t>Registers </a:t>
                      </a:r>
                    </a:p>
                    <a:p>
                      <a:r>
                        <a:rPr lang="en-US" sz="1800" dirty="0" smtClean="0"/>
                        <a:t>Stack </a:t>
                      </a:r>
                    </a:p>
                    <a:p>
                      <a:r>
                        <a:rPr lang="en-US" sz="1800" dirty="0" smtClean="0"/>
                        <a:t>State </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5000370"/>
                  </a:ext>
                </a:extLst>
              </a:tr>
            </a:tbl>
          </a:graphicData>
        </a:graphic>
      </p:graphicFrame>
    </p:spTree>
    <p:extLst>
      <p:ext uri="{BB962C8B-B14F-4D97-AF65-F5344CB8AC3E}">
        <p14:creationId xmlns:p14="http://schemas.microsoft.com/office/powerpoint/2010/main" val="7635815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Classical Thread Model </a:t>
            </a:r>
            <a:r>
              <a:rPr lang="en-US" altLang="en-US" sz="2000" b="0" dirty="0" smtClean="0"/>
              <a:t>(3 </a:t>
            </a:r>
            <a:r>
              <a:rPr lang="en-US" altLang="en-US" sz="2000" b="0" dirty="0"/>
              <a:t>of </a:t>
            </a:r>
            <a:r>
              <a:rPr lang="en-US" altLang="en-US" sz="2000" b="0" dirty="0" smtClean="0"/>
              <a:t>3)</a:t>
            </a:r>
            <a:endParaRPr lang="en-US" dirty="0"/>
          </a:p>
        </p:txBody>
      </p:sp>
      <p:pic>
        <p:nvPicPr>
          <p:cNvPr id="6" name="Picture 2" descr="An operating system contains a Kernel and a process. A single process contains three threads, threads 1, 2 and 3, and each thread has its own st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412" y="1563605"/>
            <a:ext cx="6353175" cy="3552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1"/>
          </p:nvPr>
        </p:nvSpPr>
        <p:spPr/>
        <p:txBody>
          <a:bodyPr/>
          <a:lstStyle/>
          <a:p>
            <a:r>
              <a:rPr lang="en-US" altLang="en-US" dirty="0"/>
              <a:t>Figure 2-13. Each thread has its own stack.</a:t>
            </a:r>
          </a:p>
        </p:txBody>
      </p:sp>
    </p:spTree>
    <p:extLst>
      <p:ext uri="{BB962C8B-B14F-4D97-AF65-F5344CB8AC3E}">
        <p14:creationId xmlns:p14="http://schemas.microsoft.com/office/powerpoint/2010/main" val="1744534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Process Model </a:t>
            </a:r>
            <a:r>
              <a:rPr lang="en-US" altLang="en-US" sz="2000" b="0" dirty="0"/>
              <a:t>(</a:t>
            </a:r>
            <a:r>
              <a:rPr lang="en-US" altLang="en-US" sz="2000" b="0" dirty="0" smtClean="0"/>
              <a:t>1 of 3)</a:t>
            </a:r>
            <a:endParaRPr lang="en-US" sz="1200" b="0" dirty="0"/>
          </a:p>
        </p:txBody>
      </p:sp>
      <p:pic>
        <p:nvPicPr>
          <p:cNvPr id="6" name="Picture 2" descr="The parallel processing of four programs in memory. Four programs A, B, C and D are processed at the same time. The processor contains a single program counter and common process swit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5594" y="1554163"/>
            <a:ext cx="3452812" cy="3735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pPr eaLnBrk="1" hangingPunct="1"/>
            <a:r>
              <a:rPr lang="en-US" altLang="en-US" sz="1600" dirty="0">
                <a:latin typeface="+mn-lt"/>
              </a:rPr>
              <a:t>Figure 2-1. (a) Multiprogramming of four programs.</a:t>
            </a:r>
          </a:p>
        </p:txBody>
      </p:sp>
    </p:spTree>
    <p:extLst>
      <p:ext uri="{BB962C8B-B14F-4D97-AF65-F5344CB8AC3E}">
        <p14:creationId xmlns:p14="http://schemas.microsoft.com/office/powerpoint/2010/main" val="12033769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P</a:t>
            </a:r>
            <a:r>
              <a:rPr lang="en-US" altLang="en-US" sz="100" dirty="0" smtClean="0"/>
              <a:t> </a:t>
            </a:r>
            <a:r>
              <a:rPr lang="en-US" altLang="en-US" dirty="0" smtClean="0"/>
              <a:t>O</a:t>
            </a:r>
            <a:r>
              <a:rPr lang="en-US" altLang="en-US" sz="100" dirty="0" smtClean="0"/>
              <a:t> </a:t>
            </a:r>
            <a:r>
              <a:rPr lang="en-US" altLang="en-US" dirty="0" smtClean="0"/>
              <a:t>S</a:t>
            </a:r>
            <a:r>
              <a:rPr lang="en-US" altLang="en-US" sz="100" dirty="0" smtClean="0"/>
              <a:t> </a:t>
            </a:r>
            <a:r>
              <a:rPr lang="en-US" altLang="en-US" dirty="0" smtClean="0"/>
              <a:t>I</a:t>
            </a:r>
            <a:r>
              <a:rPr lang="en-US" altLang="en-US" sz="100" dirty="0" smtClean="0"/>
              <a:t> </a:t>
            </a:r>
            <a:r>
              <a:rPr lang="en-US" altLang="en-US" dirty="0" smtClean="0"/>
              <a:t>X </a:t>
            </a:r>
            <a:r>
              <a:rPr lang="en-US" altLang="en-US" dirty="0"/>
              <a:t>Threads </a:t>
            </a:r>
            <a:r>
              <a:rPr lang="en-US" altLang="en-US" sz="2000" b="0" dirty="0" smtClean="0"/>
              <a:t>(1 </a:t>
            </a:r>
            <a:r>
              <a:rPr lang="en-US" altLang="en-US" sz="2000" b="0" dirty="0"/>
              <a:t>of 3)</a:t>
            </a:r>
            <a:endParaRPr lang="en-US" dirty="0"/>
          </a:p>
        </p:txBody>
      </p:sp>
      <p:sp>
        <p:nvSpPr>
          <p:cNvPr id="4" name="Text Placeholder 3"/>
          <p:cNvSpPr>
            <a:spLocks noGrp="1"/>
          </p:cNvSpPr>
          <p:nvPr>
            <p:ph type="body" idx="1"/>
          </p:nvPr>
        </p:nvSpPr>
        <p:spPr>
          <a:xfrm>
            <a:off x="457200" y="1495425"/>
            <a:ext cx="8229600" cy="462771"/>
          </a:xfrm>
        </p:spPr>
        <p:txBody>
          <a:bodyPr/>
          <a:lstStyle/>
          <a:p>
            <a:pPr marL="0" indent="0">
              <a:buNone/>
            </a:pPr>
            <a:r>
              <a:rPr lang="en-US" altLang="en-US" dirty="0" smtClean="0"/>
              <a:t>Some </a:t>
            </a:r>
            <a:r>
              <a:rPr lang="en-US" altLang="en-US" dirty="0"/>
              <a:t>of the Pthreads function calls</a:t>
            </a:r>
            <a:r>
              <a:rPr lang="en-US" altLang="en-US" dirty="0" smtClean="0"/>
              <a:t>.</a:t>
            </a:r>
            <a:endParaRPr lang="en-US" altLang="en-US" dirty="0"/>
          </a:p>
        </p:txBody>
      </p:sp>
      <p:graphicFrame>
        <p:nvGraphicFramePr>
          <p:cNvPr id="5" name="Table 4"/>
          <p:cNvGraphicFramePr>
            <a:graphicFrameLocks noGrp="1"/>
          </p:cNvGraphicFramePr>
          <p:nvPr>
            <p:extLst>
              <p:ext uri="{D42A27DB-BD31-4B8C-83A1-F6EECF244321}">
                <p14:modId xmlns:p14="http://schemas.microsoft.com/office/powerpoint/2010/main" val="1471128403"/>
              </p:ext>
            </p:extLst>
          </p:nvPr>
        </p:nvGraphicFramePr>
        <p:xfrm>
          <a:off x="646981" y="2669061"/>
          <a:ext cx="7850038" cy="2595880"/>
        </p:xfrm>
        <a:graphic>
          <a:graphicData uri="http://schemas.openxmlformats.org/drawingml/2006/table">
            <a:tbl>
              <a:tblPr firstRow="1" bandRow="1">
                <a:tableStyleId>{2D5ABB26-0587-4C30-8999-92F81FD0307C}</a:tableStyleId>
              </a:tblPr>
              <a:tblGrid>
                <a:gridCol w="2522576">
                  <a:extLst>
                    <a:ext uri="{9D8B030D-6E8A-4147-A177-3AD203B41FA5}">
                      <a16:colId xmlns:a16="http://schemas.microsoft.com/office/drawing/2014/main" val="503239396"/>
                    </a:ext>
                  </a:extLst>
                </a:gridCol>
                <a:gridCol w="5327462">
                  <a:extLst>
                    <a:ext uri="{9D8B030D-6E8A-4147-A177-3AD203B41FA5}">
                      <a16:colId xmlns:a16="http://schemas.microsoft.com/office/drawing/2014/main" val="2148908849"/>
                    </a:ext>
                  </a:extLst>
                </a:gridCol>
              </a:tblGrid>
              <a:tr h="370840">
                <a:tc>
                  <a:txBody>
                    <a:bodyPr/>
                    <a:lstStyle/>
                    <a:p>
                      <a:r>
                        <a:rPr lang="en-US" sz="1800" b="1" dirty="0" smtClean="0">
                          <a:solidFill>
                            <a:sysClr val="windowText" lastClr="000000"/>
                          </a:solidFill>
                        </a:rPr>
                        <a:t>Thread call</a:t>
                      </a:r>
                      <a:endParaRPr lang="en-US" sz="18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smtClean="0">
                          <a:solidFill>
                            <a:sysClr val="windowText" lastClr="000000"/>
                          </a:solidFill>
                        </a:rPr>
                        <a:t>Description </a:t>
                      </a:r>
                      <a:endParaRPr lang="en-US" sz="18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9420734"/>
                  </a:ext>
                </a:extLst>
              </a:tr>
              <a:tr h="370840">
                <a:tc>
                  <a:txBody>
                    <a:bodyPr/>
                    <a:lstStyle/>
                    <a:p>
                      <a:r>
                        <a:rPr lang="en-US" sz="1800" dirty="0" err="1" smtClean="0">
                          <a:solidFill>
                            <a:sysClr val="windowText" lastClr="000000"/>
                          </a:solidFill>
                        </a:rPr>
                        <a:t>Pthread_create</a:t>
                      </a:r>
                      <a:r>
                        <a:rPr lang="en-US" sz="1800" dirty="0" smtClean="0">
                          <a:solidFill>
                            <a:sysClr val="windowText" lastClr="000000"/>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solidFill>
                            <a:sysClr val="windowText" lastClr="000000"/>
                          </a:solidFill>
                        </a:rPr>
                        <a:t>Create a new thread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4244090"/>
                  </a:ext>
                </a:extLst>
              </a:tr>
              <a:tr h="370840">
                <a:tc>
                  <a:txBody>
                    <a:bodyPr/>
                    <a:lstStyle/>
                    <a:p>
                      <a:r>
                        <a:rPr lang="en-US" sz="1800" dirty="0" err="1" smtClean="0">
                          <a:solidFill>
                            <a:sysClr val="windowText" lastClr="000000"/>
                          </a:solidFill>
                        </a:rPr>
                        <a:t>Pthread</a:t>
                      </a:r>
                      <a:r>
                        <a:rPr lang="en-US" sz="1800" dirty="0" smtClean="0">
                          <a:solidFill>
                            <a:sysClr val="windowText" lastClr="000000"/>
                          </a:solidFill>
                        </a:rPr>
                        <a:t>—exit</a:t>
                      </a:r>
                      <a:endParaRPr lang="en-US" sz="1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ysClr val="windowText" lastClr="000000"/>
                          </a:solidFill>
                        </a:rPr>
                        <a:t>Terminate the calling thread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87618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smtClean="0">
                          <a:solidFill>
                            <a:sysClr val="windowText" lastClr="000000"/>
                          </a:solidFill>
                        </a:rPr>
                        <a:t>Pthread_join</a:t>
                      </a:r>
                      <a:r>
                        <a:rPr lang="en-US" sz="1800" dirty="0" smtClean="0">
                          <a:solidFill>
                            <a:sysClr val="windowText" lastClr="000000"/>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ysClr val="windowText" lastClr="000000"/>
                          </a:solidFill>
                        </a:rPr>
                        <a:t>Wait for a specific thread to exit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35529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smtClean="0">
                          <a:solidFill>
                            <a:sysClr val="windowText" lastClr="000000"/>
                          </a:solidFill>
                        </a:rPr>
                        <a:t>Pthread_yield</a:t>
                      </a:r>
                      <a:r>
                        <a:rPr lang="en-US" sz="1800" dirty="0" smtClean="0">
                          <a:solidFill>
                            <a:sysClr val="windowText" lastClr="000000"/>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ysClr val="windowText" lastClr="000000"/>
                          </a:solidFill>
                        </a:rPr>
                        <a:t>Release the CPU to let another thread run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45111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smtClean="0">
                          <a:solidFill>
                            <a:sysClr val="windowText" lastClr="000000"/>
                          </a:solidFill>
                        </a:rPr>
                        <a:t>Pthread_attr</a:t>
                      </a:r>
                      <a:r>
                        <a:rPr lang="en-US" sz="1800" dirty="0" smtClean="0">
                          <a:solidFill>
                            <a:sysClr val="windowText" lastClr="000000"/>
                          </a:solidFill>
                        </a:rPr>
                        <a:t>—</a:t>
                      </a:r>
                      <a:r>
                        <a:rPr lang="en-US" sz="1800" dirty="0" err="1" smtClean="0">
                          <a:solidFill>
                            <a:sysClr val="windowText" lastClr="000000"/>
                          </a:solidFill>
                        </a:rPr>
                        <a:t>init</a:t>
                      </a:r>
                      <a:r>
                        <a:rPr lang="en-US" sz="1800" dirty="0" smtClean="0">
                          <a:solidFill>
                            <a:sysClr val="windowText" lastClr="000000"/>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ysClr val="windowText" lastClr="000000"/>
                          </a:solidFill>
                        </a:rPr>
                        <a:t>Create and initialize a thread's attribute structure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95174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smtClean="0">
                          <a:solidFill>
                            <a:sysClr val="windowText" lastClr="000000"/>
                          </a:solidFill>
                        </a:rPr>
                        <a:t>Pthread_attr_destroy</a:t>
                      </a:r>
                      <a:r>
                        <a:rPr lang="en-US" sz="1800" dirty="0" smtClean="0">
                          <a:solidFill>
                            <a:sysClr val="windowText" lastClr="000000"/>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ysClr val="windowText" lastClr="000000"/>
                          </a:solidFill>
                        </a:rPr>
                        <a:t>Remove a thread's attribute structure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9731168"/>
                  </a:ext>
                </a:extLst>
              </a:tr>
            </a:tbl>
          </a:graphicData>
        </a:graphic>
      </p:graphicFrame>
    </p:spTree>
    <p:extLst>
      <p:ext uri="{BB962C8B-B14F-4D97-AF65-F5344CB8AC3E}">
        <p14:creationId xmlns:p14="http://schemas.microsoft.com/office/powerpoint/2010/main" val="6209541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P</a:t>
            </a:r>
            <a:r>
              <a:rPr lang="en-US" altLang="en-US" sz="100" dirty="0" smtClean="0"/>
              <a:t> </a:t>
            </a:r>
            <a:r>
              <a:rPr lang="en-US" altLang="en-US" dirty="0" smtClean="0"/>
              <a:t>O</a:t>
            </a:r>
            <a:r>
              <a:rPr lang="en-US" altLang="en-US" sz="100" dirty="0" smtClean="0"/>
              <a:t> </a:t>
            </a:r>
            <a:r>
              <a:rPr lang="en-US" altLang="en-US" dirty="0" smtClean="0"/>
              <a:t>S</a:t>
            </a:r>
            <a:r>
              <a:rPr lang="en-US" altLang="en-US" sz="100" dirty="0" smtClean="0"/>
              <a:t> </a:t>
            </a:r>
            <a:r>
              <a:rPr lang="en-US" altLang="en-US" dirty="0" smtClean="0"/>
              <a:t>I</a:t>
            </a:r>
            <a:r>
              <a:rPr lang="en-US" altLang="en-US" sz="100" dirty="0" smtClean="0"/>
              <a:t> </a:t>
            </a:r>
            <a:r>
              <a:rPr lang="en-US" altLang="en-US" dirty="0" smtClean="0"/>
              <a:t>X </a:t>
            </a:r>
            <a:r>
              <a:rPr lang="en-US" altLang="en-US" dirty="0"/>
              <a:t>Threads </a:t>
            </a:r>
            <a:r>
              <a:rPr lang="en-US" altLang="en-US" sz="2000" b="0" dirty="0"/>
              <a:t>(2 of 3)</a:t>
            </a:r>
            <a:endParaRPr lang="en-US" dirty="0"/>
          </a:p>
        </p:txBody>
      </p:sp>
      <p:pic>
        <p:nvPicPr>
          <p:cNvPr id="6" name="Picture 2" descr="Computer code. code has 13 lines. The lines read as follows. Line 1. hash include less than sign p thread period h greater than sign hash include less than sign s t d I o period h greater than sign hash include less than sign s t d l I b period h greater than sign. Line 2. hash define NUMBER underscore OF underscore THREADS 10. Line 3. void asterisk print underscore hello underscore world left parenthesis void asterisk t I d right parenthesis left brace. Line 4, indented once. forward slash asterisk this function prints the thread's identifier and then exits period asterisk forward slash. Line 5, indented once. Print f left parenthesis double quote Hello World Period Greetings from thread double quote percent sign d back slash n double quote comma t I d right parenthesis semicolon. Line 6, indented once. P thread underscore exit left parenthesis NULL right parenthesis semicolon. Line 7. right brace. Line 8. I n t main left parenthesis I n t, a r g c comma c h a r asterisk a r g v left bracket right bracket right parenthesis left brace. Line 9, indented once. forward slash asterisk The main program creates 10 threads and then exits period asterisk forward slash. Line 10, indented once. P thread underscore t threads left bracket NUMBER underscore OF underscore THREADS right bracket semicolon I n t status comma i semicolon. Line 11, indented once. for left parenthesis i equals 0 semicolon i less than sign NUMBER underscore OF underscore THREADS semicolon i plus, plus right parenthesis left brace. Line 12, indented once. print f left parenthesis double quote main here period creating thread percent sign d backward slash n double quote comma i right parenthesis semicolon period. Line 13, indented once. Status equals p thread underscore create left parenthesis ampersand threads left brace i right brace comma NULL comma print underscore hello underscore world period left parenthesis void asterisk right parenthesis i right parenthesis semicolon period."/>
          <p:cNvPicPr>
            <a:picLocks noChangeAspect="1" noChangeArrowheads="1"/>
          </p:cNvPicPr>
          <p:nvPr/>
        </p:nvPicPr>
        <p:blipFill>
          <a:blip r:embed="rId3">
            <a:extLst>
              <a:ext uri="{28A0092B-C50C-407E-A947-70E740481C1C}">
                <a14:useLocalDpi xmlns:a14="http://schemas.microsoft.com/office/drawing/2010/main" val="0"/>
              </a:ext>
            </a:extLst>
          </a:blip>
          <a:srcRect l="1982" t="2446" r="1788"/>
          <a:stretch>
            <a:fillRect/>
          </a:stretch>
        </p:blipFill>
        <p:spPr bwMode="auto">
          <a:xfrm>
            <a:off x="1700572" y="1581371"/>
            <a:ext cx="5742856" cy="4066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1"/>
          </p:nvPr>
        </p:nvSpPr>
        <p:spPr>
          <a:xfrm>
            <a:off x="457200" y="5917720"/>
            <a:ext cx="8229600" cy="367295"/>
          </a:xfrm>
        </p:spPr>
        <p:txBody>
          <a:bodyPr/>
          <a:lstStyle/>
          <a:p>
            <a:r>
              <a:rPr lang="en-US" altLang="en-US" dirty="0"/>
              <a:t>Figure 2-15. An example program using threads</a:t>
            </a:r>
            <a:r>
              <a:rPr lang="en-US" altLang="en-US" dirty="0" smtClean="0"/>
              <a:t>.</a:t>
            </a:r>
            <a:endParaRPr lang="en-US" altLang="en-US" dirty="0"/>
          </a:p>
        </p:txBody>
      </p:sp>
    </p:spTree>
    <p:extLst>
      <p:ext uri="{BB962C8B-B14F-4D97-AF65-F5344CB8AC3E}">
        <p14:creationId xmlns:p14="http://schemas.microsoft.com/office/powerpoint/2010/main" val="29798888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P</a:t>
            </a:r>
            <a:r>
              <a:rPr lang="en-US" altLang="en-US" sz="100" dirty="0" smtClean="0"/>
              <a:t> </a:t>
            </a:r>
            <a:r>
              <a:rPr lang="en-US" altLang="en-US" dirty="0" smtClean="0"/>
              <a:t>O</a:t>
            </a:r>
            <a:r>
              <a:rPr lang="en-US" altLang="en-US" sz="100" dirty="0" smtClean="0"/>
              <a:t> </a:t>
            </a:r>
            <a:r>
              <a:rPr lang="en-US" altLang="en-US" dirty="0" smtClean="0"/>
              <a:t>S</a:t>
            </a:r>
            <a:r>
              <a:rPr lang="en-US" altLang="en-US" sz="100" dirty="0" smtClean="0"/>
              <a:t> </a:t>
            </a:r>
            <a:r>
              <a:rPr lang="en-US" altLang="en-US" dirty="0" smtClean="0"/>
              <a:t>I</a:t>
            </a:r>
            <a:r>
              <a:rPr lang="en-US" altLang="en-US" sz="100" dirty="0" smtClean="0"/>
              <a:t> </a:t>
            </a:r>
            <a:r>
              <a:rPr lang="en-US" altLang="en-US" dirty="0" smtClean="0"/>
              <a:t>X </a:t>
            </a:r>
            <a:r>
              <a:rPr lang="en-US" altLang="en-US" dirty="0"/>
              <a:t>Threads </a:t>
            </a:r>
            <a:r>
              <a:rPr lang="en-US" altLang="en-US" sz="2000" b="0" dirty="0" smtClean="0"/>
              <a:t>(3 </a:t>
            </a:r>
            <a:r>
              <a:rPr lang="en-US" altLang="en-US" sz="2000" b="0" dirty="0"/>
              <a:t>of 3)</a:t>
            </a:r>
            <a:endParaRPr lang="en-US" dirty="0"/>
          </a:p>
        </p:txBody>
      </p:sp>
      <p:pic>
        <p:nvPicPr>
          <p:cNvPr id="5" name="Picture 2" descr="Computer code. The code has 10 lines. The lines read as follows. Line 1, indented once. for left parenthesis i equals 0 semicolon i less than sign NUMBER OF THREADS semicolon i plus, plus right parenthesis left brace. Line 2, indented twice. Print f left parenthesis double quote Main here period Creating thread percent sign d back slash n double quote comma i right parenthesis semicolon. Line 3, indented twice. status equals p thread create left parenthesis ampersand threads left bracket i right bracket comma NULL comma print hello world comma left parenthesis void asterisk right parenthesis i right parenthesis semicolon. Line 4, indented twice. if left parenthesis status exclamation point equals 0 right parenthesis left brace. Line 5, indented 3 times. Print f left parenthesis double quote Oops period p thread create returned error code percent sign d back slash n double quote comma status right parenthesis semicolon. Line 6, indented 3 times. exit left parenthesis hyphen 1 right parenthesis semicolon. Line 7, indented twice. right brace. Line 8, indented once. right brace. Line 9, indented once. exit left parenthesis NULL right parenthesis semicolon. Line 10. right brace."/>
          <p:cNvPicPr>
            <a:picLocks noChangeAspect="1" noChangeArrowheads="1"/>
          </p:cNvPicPr>
          <p:nvPr/>
        </p:nvPicPr>
        <p:blipFill>
          <a:blip r:embed="rId3">
            <a:extLst>
              <a:ext uri="{28A0092B-C50C-407E-A947-70E740481C1C}">
                <a14:useLocalDpi xmlns:a14="http://schemas.microsoft.com/office/drawing/2010/main" val="0"/>
              </a:ext>
            </a:extLst>
          </a:blip>
          <a:srcRect l="2858" r="1558" b="4025"/>
          <a:stretch>
            <a:fillRect/>
          </a:stretch>
        </p:blipFill>
        <p:spPr bwMode="auto">
          <a:xfrm>
            <a:off x="1057275" y="2179697"/>
            <a:ext cx="7029450" cy="287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1"/>
          </p:nvPr>
        </p:nvSpPr>
        <p:spPr>
          <a:xfrm>
            <a:off x="457200" y="5917720"/>
            <a:ext cx="8229600" cy="367295"/>
          </a:xfrm>
        </p:spPr>
        <p:txBody>
          <a:bodyPr/>
          <a:lstStyle/>
          <a:p>
            <a:r>
              <a:rPr lang="en-US" altLang="en-US" dirty="0"/>
              <a:t>Figure 2-15. An example program using threads</a:t>
            </a:r>
            <a:r>
              <a:rPr lang="en-US" altLang="en-US" dirty="0" smtClean="0"/>
              <a:t>.</a:t>
            </a:r>
            <a:endParaRPr lang="en-US" altLang="en-US" dirty="0"/>
          </a:p>
        </p:txBody>
      </p:sp>
    </p:spTree>
    <p:extLst>
      <p:ext uri="{BB962C8B-B14F-4D97-AF65-F5344CB8AC3E}">
        <p14:creationId xmlns:p14="http://schemas.microsoft.com/office/powerpoint/2010/main" val="19057359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Implementing Threads </a:t>
            </a:r>
            <a:r>
              <a:rPr lang="en-US" altLang="en-US" dirty="0" smtClean="0"/>
              <a:t>in </a:t>
            </a:r>
            <a:r>
              <a:rPr lang="en-US" altLang="en-US" dirty="0"/>
              <a:t>User Space</a:t>
            </a:r>
            <a:endParaRPr lang="en-US" sz="1200" b="0" dirty="0"/>
          </a:p>
        </p:txBody>
      </p:sp>
      <p:pic>
        <p:nvPicPr>
          <p:cNvPr id="6" name="Picture 2" descr="A, a user level thread package. The user space contains two processes with three and four threads respectively. Both the process are equipped with an individual run time system which consists of thread table. The Kernel space contains the Kernel and the process table. B, the threads managed by a Kernel. The Kernel space contains the process table and the thread table. The user space contains the processes with threa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8" y="1530267"/>
            <a:ext cx="7553325" cy="361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dirty="0"/>
              <a:t>Figure 2-16. (a) A user-level threads package. </a:t>
            </a:r>
            <a:r>
              <a:rPr lang="en-US" altLang="en-US" dirty="0" smtClean="0"/>
              <a:t>(</a:t>
            </a:r>
            <a:r>
              <a:rPr lang="en-US" altLang="en-US" dirty="0"/>
              <a:t>b) A threads package managed by the kernel.</a:t>
            </a:r>
          </a:p>
        </p:txBody>
      </p:sp>
    </p:spTree>
    <p:extLst>
      <p:ext uri="{BB962C8B-B14F-4D97-AF65-F5344CB8AC3E}">
        <p14:creationId xmlns:p14="http://schemas.microsoft.com/office/powerpoint/2010/main" val="387798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Hybrid Implementations</a:t>
            </a:r>
            <a:endParaRPr lang="en-US" sz="1200" b="0" dirty="0"/>
          </a:p>
        </p:txBody>
      </p:sp>
      <p:pic>
        <p:nvPicPr>
          <p:cNvPr id="7" name="Picture 2" descr="In the user space, multiple user threads are on a kernel thread in a process. The kernel threads extend into the kernel sp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1577892"/>
            <a:ext cx="6000750"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dirty="0"/>
              <a:t>Figure 2-17. Multiplexing user-level threads </a:t>
            </a:r>
            <a:r>
              <a:rPr lang="en-US" altLang="en-US" dirty="0" smtClean="0"/>
              <a:t>onto </a:t>
            </a:r>
            <a:r>
              <a:rPr lang="en-US" altLang="en-US" dirty="0"/>
              <a:t>kernel-level threads.</a:t>
            </a:r>
          </a:p>
        </p:txBody>
      </p:sp>
    </p:spTree>
    <p:extLst>
      <p:ext uri="{BB962C8B-B14F-4D97-AF65-F5344CB8AC3E}">
        <p14:creationId xmlns:p14="http://schemas.microsoft.com/office/powerpoint/2010/main" val="24308930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Pop-Up Threads</a:t>
            </a:r>
            <a:endParaRPr lang="en-US" sz="1200" b="0" dirty="0"/>
          </a:p>
        </p:txBody>
      </p:sp>
      <p:pic>
        <p:nvPicPr>
          <p:cNvPr id="6" name="Picture 2" descr="A process is connected to a network connection. A, the process contains a single existing thread. B, an incoming message arrives through the network connection to the process, which generates a pop up thread to handle the incoming mess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275" y="1437452"/>
            <a:ext cx="7029450" cy="412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687354"/>
            <a:ext cx="8229600" cy="597662"/>
          </a:xfrm>
        </p:spPr>
        <p:txBody>
          <a:bodyPr/>
          <a:lstStyle/>
          <a:p>
            <a:r>
              <a:rPr lang="en-US" altLang="en-US" dirty="0"/>
              <a:t>Figure 2-18. Creation of a new thread when a message arrives. (a) Before the message arrives. (b) After the message arrives.</a:t>
            </a:r>
          </a:p>
        </p:txBody>
      </p:sp>
    </p:spTree>
    <p:extLst>
      <p:ext uri="{BB962C8B-B14F-4D97-AF65-F5344CB8AC3E}">
        <p14:creationId xmlns:p14="http://schemas.microsoft.com/office/powerpoint/2010/main" val="4776564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Making Single-Threaded </a:t>
            </a:r>
            <a:r>
              <a:rPr lang="en-US" altLang="en-US" dirty="0" smtClean="0"/>
              <a:t>Code Multithreaded </a:t>
            </a:r>
            <a:r>
              <a:rPr lang="en-US" altLang="en-US" sz="2000" b="0" dirty="0"/>
              <a:t>(</a:t>
            </a:r>
            <a:r>
              <a:rPr lang="en-US" altLang="en-US" sz="2000" b="0" dirty="0" smtClean="0"/>
              <a:t>1 of 2)</a:t>
            </a:r>
            <a:endParaRPr lang="en-US" sz="900" b="0" dirty="0"/>
          </a:p>
        </p:txBody>
      </p:sp>
      <p:pic>
        <p:nvPicPr>
          <p:cNvPr id="7" name="Picture 2" descr="The the conflict between threads over the use of variable called e r r no. Over time, thread 1 executes the system call to access e r r no set. The operating system provides the access to open e r r no overwritten files in thread 2 and immediately switches to the E r r no inspected in thread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8313" y="1535030"/>
            <a:ext cx="5667375" cy="360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dirty="0"/>
              <a:t>Figure 2-19. Conflicts between threads over the </a:t>
            </a:r>
            <a:r>
              <a:rPr lang="en-US" altLang="en-US" dirty="0" smtClean="0"/>
              <a:t>use </a:t>
            </a:r>
            <a:r>
              <a:rPr lang="en-US" altLang="en-US" dirty="0"/>
              <a:t>of a global variable.</a:t>
            </a:r>
          </a:p>
        </p:txBody>
      </p:sp>
    </p:spTree>
    <p:extLst>
      <p:ext uri="{BB962C8B-B14F-4D97-AF65-F5344CB8AC3E}">
        <p14:creationId xmlns:p14="http://schemas.microsoft.com/office/powerpoint/2010/main" val="21222901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Making Single-Threaded Code Multithreaded </a:t>
            </a:r>
            <a:r>
              <a:rPr lang="en-US" altLang="en-US" sz="2000" b="0" dirty="0" smtClean="0"/>
              <a:t>(2 </a:t>
            </a:r>
            <a:r>
              <a:rPr lang="en-US" altLang="en-US" sz="2000" b="0" dirty="0"/>
              <a:t>of 2)</a:t>
            </a:r>
            <a:endParaRPr lang="en-US" sz="1200" b="0" dirty="0"/>
          </a:p>
        </p:txBody>
      </p:sp>
      <p:pic>
        <p:nvPicPr>
          <p:cNvPr id="7" name="Picture 2" descr="The procedure of assigning private global variables to each thread. The diagram has six layers that correspond to the codes, stacks and global variables of thread 1 and thread 2. An arrow from the stack of thread 1 points at the borderline between the stack of thread 2 and the global variable of thread 1. Similarly, an arrow from the stack of thread points at the borderline between the global variable of thread 1 and global variable of thread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9412" y="1473117"/>
            <a:ext cx="3305175"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dirty="0"/>
              <a:t>Figure 2-20. Threads can have private global variables.</a:t>
            </a:r>
          </a:p>
        </p:txBody>
      </p:sp>
    </p:spTree>
    <p:extLst>
      <p:ext uri="{BB962C8B-B14F-4D97-AF65-F5344CB8AC3E}">
        <p14:creationId xmlns:p14="http://schemas.microsoft.com/office/powerpoint/2010/main" val="8670714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Race Conditions</a:t>
            </a:r>
            <a:endParaRPr lang="en-US" sz="1200" b="0" dirty="0"/>
          </a:p>
        </p:txBody>
      </p:sp>
      <p:pic>
        <p:nvPicPr>
          <p:cNvPr id="6" name="Picture 2" descr="The simultaneous access of the shared memory by two processes. The following processes of the spooler directory displayed. 4, a b c. 5, p r o g period c. 6, p r o g period n. 7. Address 4 has an output of 4. Address 7 has an input of 7. Processes A and B attempt simultaneous access of the process stored in address 7 of the shared mem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163" y="1782680"/>
            <a:ext cx="4257675" cy="311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dirty="0"/>
              <a:t>Figure 2-21. Two processes want to access </a:t>
            </a:r>
            <a:r>
              <a:rPr lang="en-US" altLang="en-US" dirty="0" smtClean="0"/>
              <a:t>shared </a:t>
            </a:r>
            <a:r>
              <a:rPr lang="en-US" altLang="en-US" dirty="0"/>
              <a:t>memory at the same time.</a:t>
            </a:r>
          </a:p>
        </p:txBody>
      </p:sp>
    </p:spTree>
    <p:extLst>
      <p:ext uri="{BB962C8B-B14F-4D97-AF65-F5344CB8AC3E}">
        <p14:creationId xmlns:p14="http://schemas.microsoft.com/office/powerpoint/2010/main" val="7525622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numCol="2" anchor="b" anchorCtr="1">
            <a:normAutofit/>
          </a:bodyPr>
          <a:lstStyle/>
          <a:p>
            <a:pPr>
              <a:tabLst>
                <a:tab pos="1082675" algn="l"/>
              </a:tabLst>
            </a:pPr>
            <a:r>
              <a:rPr lang="en-US" altLang="en-US" dirty="0"/>
              <a:t>Critical Regions </a:t>
            </a:r>
            <a:r>
              <a:rPr lang="en-US" altLang="en-US" sz="2000" b="0" dirty="0" smtClean="0"/>
              <a:t>(1 </a:t>
            </a:r>
            <a:r>
              <a:rPr lang="en-US" altLang="en-US" sz="2000" b="0" dirty="0"/>
              <a:t>of 2)</a:t>
            </a:r>
            <a:endParaRPr lang="en-US" dirty="0"/>
          </a:p>
        </p:txBody>
      </p:sp>
      <p:sp>
        <p:nvSpPr>
          <p:cNvPr id="5" name="Content Placeholder 2"/>
          <p:cNvSpPr>
            <a:spLocks noGrp="1"/>
          </p:cNvSpPr>
          <p:nvPr>
            <p:ph type="body" idx="1"/>
          </p:nvPr>
        </p:nvSpPr>
        <p:spPr>
          <a:xfrm>
            <a:off x="457200" y="1495425"/>
            <a:ext cx="8229600" cy="4838699"/>
          </a:xfrm>
        </p:spPr>
        <p:txBody>
          <a:bodyPr/>
          <a:lstStyle/>
          <a:p>
            <a:pPr marL="0" indent="0">
              <a:buNone/>
              <a:defRPr/>
            </a:pPr>
            <a:r>
              <a:rPr lang="en-US" dirty="0"/>
              <a:t>Requirements to avoid race conditions:</a:t>
            </a:r>
          </a:p>
          <a:p>
            <a:pPr marL="916686" lvl="1" indent="-429768">
              <a:buFont typeface="+mj-lt"/>
              <a:buAutoNum type="arabicPeriod"/>
              <a:defRPr/>
            </a:pPr>
            <a:r>
              <a:rPr lang="en-US" dirty="0"/>
              <a:t>No two processes may be simultaneously inside their critical regions.</a:t>
            </a:r>
          </a:p>
          <a:p>
            <a:pPr marL="916686" lvl="1" indent="-429768">
              <a:buFont typeface="+mj-lt"/>
              <a:buAutoNum type="arabicPeriod"/>
              <a:defRPr/>
            </a:pPr>
            <a:r>
              <a:rPr lang="en-US" dirty="0"/>
              <a:t>No assumptions may be made about speeds or the number of CPUs.</a:t>
            </a:r>
          </a:p>
          <a:p>
            <a:pPr marL="916686" lvl="1" indent="-429768">
              <a:buFont typeface="+mj-lt"/>
              <a:buAutoNum type="arabicPeriod"/>
              <a:defRPr/>
            </a:pPr>
            <a:r>
              <a:rPr lang="en-US" dirty="0"/>
              <a:t>No process running outside its critical region may block other processes.</a:t>
            </a:r>
          </a:p>
          <a:p>
            <a:pPr marL="916686" lvl="1" indent="-429768">
              <a:buFont typeface="+mj-lt"/>
              <a:buAutoNum type="arabicPeriod"/>
              <a:defRPr/>
            </a:pPr>
            <a:r>
              <a:rPr lang="en-US" dirty="0"/>
              <a:t>No process should have to wait forever to enter its critical region</a:t>
            </a:r>
            <a:r>
              <a:rPr lang="en-US" dirty="0" smtClean="0"/>
              <a:t>.</a:t>
            </a:r>
            <a:endParaRPr lang="en-US" dirty="0"/>
          </a:p>
        </p:txBody>
      </p:sp>
    </p:spTree>
    <p:extLst>
      <p:ext uri="{BB962C8B-B14F-4D97-AF65-F5344CB8AC3E}">
        <p14:creationId xmlns:p14="http://schemas.microsoft.com/office/powerpoint/2010/main" val="524079111"/>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Process Model </a:t>
            </a:r>
            <a:r>
              <a:rPr lang="en-US" altLang="en-US" sz="2000" b="0" dirty="0" smtClean="0"/>
              <a:t>(</a:t>
            </a:r>
            <a:r>
              <a:rPr lang="en-US" altLang="en-US" sz="2000" b="0" dirty="0"/>
              <a:t>2</a:t>
            </a:r>
            <a:r>
              <a:rPr lang="en-US" altLang="en-US" sz="2000" b="0" dirty="0" smtClean="0"/>
              <a:t> of 3)</a:t>
            </a:r>
            <a:endParaRPr lang="en-US" sz="1200" b="0" dirty="0"/>
          </a:p>
        </p:txBody>
      </p:sp>
      <p:pic>
        <p:nvPicPr>
          <p:cNvPr id="6" name="Picture 2" descr="Four program counters A, B, C and D have their independent flow of control, represented by downward arrow ma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1702105"/>
            <a:ext cx="446405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pPr>
              <a:defRPr/>
            </a:pPr>
            <a:r>
              <a:rPr lang="en-US" sz="1600" dirty="0">
                <a:latin typeface="+mn-lt"/>
              </a:rPr>
              <a:t>Figure 2-1. (b) Conceptual model </a:t>
            </a:r>
            <a:r>
              <a:rPr lang="en-US" sz="1600" dirty="0" smtClean="0">
                <a:latin typeface="+mn-lt"/>
              </a:rPr>
              <a:t>of four </a:t>
            </a:r>
            <a:r>
              <a:rPr lang="en-US" sz="1600" dirty="0">
                <a:latin typeface="+mn-lt"/>
              </a:rPr>
              <a:t>independent, sequential processes. </a:t>
            </a:r>
          </a:p>
        </p:txBody>
      </p:sp>
    </p:spTree>
    <p:extLst>
      <p:ext uri="{BB962C8B-B14F-4D97-AF65-F5344CB8AC3E}">
        <p14:creationId xmlns:p14="http://schemas.microsoft.com/office/powerpoint/2010/main" val="30402428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Critical Regions </a:t>
            </a:r>
            <a:r>
              <a:rPr lang="en-US" altLang="en-US" sz="2000" b="0" dirty="0" smtClean="0"/>
              <a:t>(2 of 2</a:t>
            </a:r>
            <a:r>
              <a:rPr lang="en-US" altLang="en-US" sz="2000" b="0" dirty="0"/>
              <a:t>)</a:t>
            </a:r>
            <a:endParaRPr lang="en-US" sz="900" b="0" dirty="0"/>
          </a:p>
        </p:txBody>
      </p:sp>
      <p:pic>
        <p:nvPicPr>
          <p:cNvPr id="7" name="Picture 2" descr="The concept of mutual exclusion at critical regions. At time T sub 1, process A enters the critical region and leaves the critical region at time T sub 3. Meanwhile, process B attempts to enter the same critical region at time T sub 2. However, the process gets blocked and enters the critical region only at time T sub 3, after process A leaves, and process B leaves the critical region at T sub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1511217"/>
            <a:ext cx="754380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dirty="0"/>
              <a:t>Figure 2-22. Mutual exclusion using critical regions.</a:t>
            </a:r>
          </a:p>
        </p:txBody>
      </p:sp>
    </p:spTree>
    <p:extLst>
      <p:ext uri="{BB962C8B-B14F-4D97-AF65-F5344CB8AC3E}">
        <p14:creationId xmlns:p14="http://schemas.microsoft.com/office/powerpoint/2010/main" val="16412319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Mutual Exclusion with Busy </a:t>
            </a:r>
            <a:r>
              <a:rPr lang="en-US" altLang="en-US" dirty="0" smtClean="0"/>
              <a:t>Waiting: Strict </a:t>
            </a:r>
            <a:r>
              <a:rPr lang="en-US" altLang="en-US" dirty="0"/>
              <a:t>Alternation</a:t>
            </a:r>
            <a:endParaRPr lang="en-US" b="0" dirty="0"/>
          </a:p>
        </p:txBody>
      </p:sp>
      <p:pic>
        <p:nvPicPr>
          <p:cNvPr id="6" name="Picture 2" descr="A, computer code has 6 lines. The lines read as follows. Line 1. While left parenthesis TRUE right parenthesis left brace. Line 2, indented once. While left parenthesis turn exclamation point equals 0 right parenthesis forward slash asterisk loop asterisk forward slash semicolon. Line 3, indented once. Critical underscore region left parenthesis right parenthesis semicolon. Line 4, indented once. Turn equals 1 semicolon. Line 5, indented once. Non-critical underscore region left parenthesis right parenthesis semicolon. Line 6. Right brace. B, computer code has 5 lines. The lines read as follows. Line 1. While left parenthesis TRUE right parenthesis left brace. Line 2, indented once. While left parenthesis turn exclamation point equals 1 right parenthesis forward slash asterisk loop asterisk forward slash semicolon. Line 3, indented once. critical underscore region left parenthesis right parenthesis semicolon. Line 4, indented once. turn equals 0 semicolon. Line 5, indented once. Non-critical underscore region left parenthesis right parenthesis semicolon. Line 6. Right br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40" y="2210728"/>
            <a:ext cx="7790295" cy="2258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dirty="0"/>
              <a:t>Figure 2-23. A proposed solution to the critical region problem. (a) Process 0. (b) Process 1. In both cases, be sure to note the semicolons terminating the </a:t>
            </a:r>
            <a:r>
              <a:rPr lang="en-US" altLang="en-US" b="1" dirty="0"/>
              <a:t>while</a:t>
            </a:r>
            <a:r>
              <a:rPr lang="en-US" altLang="en-US" dirty="0"/>
              <a:t> statements.</a:t>
            </a:r>
          </a:p>
        </p:txBody>
      </p:sp>
    </p:spTree>
    <p:extLst>
      <p:ext uri="{BB962C8B-B14F-4D97-AF65-F5344CB8AC3E}">
        <p14:creationId xmlns:p14="http://schemas.microsoft.com/office/powerpoint/2010/main" val="7962734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Mutual Exclusion with Busy </a:t>
            </a:r>
            <a:r>
              <a:rPr lang="en-US" altLang="en-US" dirty="0" smtClean="0"/>
              <a:t>Waiting: Peterson’s </a:t>
            </a:r>
            <a:r>
              <a:rPr lang="en-US" altLang="en-US" dirty="0"/>
              <a:t>Solution</a:t>
            </a:r>
            <a:endParaRPr lang="en-US" sz="1200" b="0" dirty="0"/>
          </a:p>
        </p:txBody>
      </p:sp>
      <p:pic>
        <p:nvPicPr>
          <p:cNvPr id="7" name="Picture 2" descr="Computer code. The code has 17 lines. The lines read as follows. Line 1. hash define FALSE 0. Line 2. hash define TRUE 1. Line 3. hash define N 2 forward slash asterisk number of processes asterisk forward slash. Line 4. I n t turn semicolon forward slash asterisk whose turn is it question mark asterisk forward slash. Line 5. I n t interested left bracket N right bracket semicolon forward slash asterisk all values initially 0 left parenthesis FALSE right parenthesis asterisk forward slash. Line 6. void enter region left parenthesis I n t process right parenthesis semicolon forward slash asterisk process is 0 or 1 asterisk forward slash. Line 7. left brace. Line 8, indented once. I n t other semicolon forward slash asterisk number of the other process asterisk forward slash. Line 9, indented once. other equals 1 − process semicolon forward slash asterisk the opposite of process asterisk forward slash. Line 10, indented once. interested left bracket process right bracket equals TRUE semicolon forward slash asterisk show that you are interested asterisk forward slash. Line 11, indented once. turn equals process semicolon forward slash asterisk set flag asterisk forward slash. Line 12, indented once. while left parenthesis turn equals, equals process ampersand, ampersand interested left bracket other right bracket equals, equals TRUE right parenthesis forward slash asterisk null statement asterisk forward slash semicolon. Line 13. right brace. Line 14. void leave region left parenthesis I n t process right parenthesis forward slash asterisk process colon who is leaving asterisk forward slash. Line 15. left brace. Line 16, indented once. interested left bracket process right bracket equals FALSE semicolon forward slash asterisk indicate departure from critical region asterisk forward slash. Line 17. right br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9218" y="1526516"/>
            <a:ext cx="6405563" cy="4094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835320"/>
            <a:ext cx="8229600" cy="449696"/>
          </a:xfrm>
        </p:spPr>
        <p:txBody>
          <a:bodyPr/>
          <a:lstStyle/>
          <a:p>
            <a:r>
              <a:rPr lang="en-US" altLang="en-US" dirty="0"/>
              <a:t>Figure 2-24. Peterson’s solution for achieving mutual exclusion.</a:t>
            </a:r>
          </a:p>
        </p:txBody>
      </p:sp>
    </p:spTree>
    <p:extLst>
      <p:ext uri="{BB962C8B-B14F-4D97-AF65-F5344CB8AC3E}">
        <p14:creationId xmlns:p14="http://schemas.microsoft.com/office/powerpoint/2010/main" val="34431588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Mutual Exclusion with Busy </a:t>
            </a:r>
            <a:r>
              <a:rPr lang="en-US" altLang="en-US" dirty="0" smtClean="0"/>
              <a:t>Waiting: The </a:t>
            </a:r>
            <a:r>
              <a:rPr lang="en-US" altLang="en-US" dirty="0"/>
              <a:t>TSL Instruction </a:t>
            </a:r>
            <a:r>
              <a:rPr lang="en-US" altLang="en-US" sz="2000" b="0" dirty="0"/>
              <a:t>(1 of 2)</a:t>
            </a:r>
            <a:endParaRPr lang="en-US" sz="1200" b="0" dirty="0"/>
          </a:p>
        </p:txBody>
      </p:sp>
      <p:pic>
        <p:nvPicPr>
          <p:cNvPr id="6" name="Picture 2" descr="Computer code has 8 lines. The lines read as follows. Line 1. enter region colon. Line 2, indented once. TSL REGISTER comma LOCK pipe copy lock to register and set lock to 1. Line 3, indented once. CMP REGISTER comma hash 0 pipe was lock zero question mark. Line 4, indented once. JNE enter region pipe if it was not zero comma lock was set comma so loop. Line 5, indented once. RET pipe return to caller semicolon critical region entered. Line 6. leave region colon. Line 7, indented once. MOVE LOCK comma hash 0 pipe store a 0 in lock. Line 8, indented once. RET pipe retu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2205637"/>
            <a:ext cx="802005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690200"/>
            <a:ext cx="8229600" cy="594816"/>
          </a:xfrm>
        </p:spPr>
        <p:txBody>
          <a:bodyPr/>
          <a:lstStyle/>
          <a:p>
            <a:r>
              <a:rPr lang="en-US" altLang="en-US" dirty="0"/>
              <a:t>Figure 2-25. Entering and leaving a critical region </a:t>
            </a:r>
            <a:r>
              <a:rPr lang="en-US" altLang="en-US" dirty="0" smtClean="0"/>
              <a:t>using </a:t>
            </a:r>
            <a:r>
              <a:rPr lang="en-US" altLang="en-US" dirty="0"/>
              <a:t>the </a:t>
            </a:r>
            <a:r>
              <a:rPr lang="en-US" altLang="en-US" dirty="0" smtClean="0"/>
              <a:t>T</a:t>
            </a:r>
            <a:r>
              <a:rPr lang="en-US" altLang="en-US" sz="100" dirty="0" smtClean="0"/>
              <a:t> </a:t>
            </a:r>
            <a:r>
              <a:rPr lang="en-US" altLang="en-US" dirty="0" smtClean="0"/>
              <a:t>S</a:t>
            </a:r>
            <a:r>
              <a:rPr lang="en-US" altLang="en-US" sz="100" dirty="0" smtClean="0"/>
              <a:t> </a:t>
            </a:r>
            <a:r>
              <a:rPr lang="en-US" altLang="en-US" dirty="0" smtClean="0"/>
              <a:t>L </a:t>
            </a:r>
            <a:r>
              <a:rPr lang="en-US" altLang="en-US" dirty="0"/>
              <a:t>instruction.</a:t>
            </a:r>
          </a:p>
        </p:txBody>
      </p:sp>
    </p:spTree>
    <p:extLst>
      <p:ext uri="{BB962C8B-B14F-4D97-AF65-F5344CB8AC3E}">
        <p14:creationId xmlns:p14="http://schemas.microsoft.com/office/powerpoint/2010/main" val="38728928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Mutual Exclusion with Busy </a:t>
            </a:r>
            <a:r>
              <a:rPr lang="en-US" altLang="en-US" dirty="0" smtClean="0"/>
              <a:t>Waiting: The </a:t>
            </a:r>
            <a:r>
              <a:rPr lang="en-US" altLang="en-US" dirty="0"/>
              <a:t>TSL Instruction </a:t>
            </a:r>
            <a:r>
              <a:rPr lang="en-US" altLang="en-US" sz="2000" b="0" dirty="0" smtClean="0"/>
              <a:t>(2 </a:t>
            </a:r>
            <a:r>
              <a:rPr lang="en-US" altLang="en-US" sz="2000" b="0" dirty="0"/>
              <a:t>of 2)</a:t>
            </a:r>
            <a:endParaRPr lang="en-US" sz="1200" b="0" dirty="0"/>
          </a:p>
        </p:txBody>
      </p:sp>
      <p:pic>
        <p:nvPicPr>
          <p:cNvPr id="7" name="Picture 2" descr="Computer 9 lines. The lines read as follows. Line 1. enter region colon. Line 2, indented once. MOVE REGISTER comma hash 1 pipe put a 1 in the register. Line 3, indented once. X C H G REGISTER comma LOCK pipe swap the contents of the register and lock variable. Line 4, indented once. C M P REGISTER comma hash 0 pipe was lock zero question mark. Line 5, indented once. J N E enter region pipe if it was non zero comma lock was set comma so loop. Line 6, indented once. R E T pipe return to caller semicolon critical region entered. Line 7. leave region colon. Line 8, indented once. MOVE LOCK comma hash 0 pipe store a 0 in lock. Line 9, indented once. R E T pipe return to call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563" y="2197700"/>
            <a:ext cx="8404225" cy="260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690200"/>
            <a:ext cx="8229600" cy="594816"/>
          </a:xfrm>
        </p:spPr>
        <p:txBody>
          <a:bodyPr/>
          <a:lstStyle/>
          <a:p>
            <a:r>
              <a:rPr lang="en-US" altLang="en-US" dirty="0"/>
              <a:t>Figure 2-26. Entering and leaving a critical region </a:t>
            </a:r>
            <a:r>
              <a:rPr lang="en-US" altLang="en-US" dirty="0" smtClean="0"/>
              <a:t>using </a:t>
            </a:r>
            <a:r>
              <a:rPr lang="en-US" altLang="en-US" dirty="0"/>
              <a:t>the XCHG instruction</a:t>
            </a:r>
          </a:p>
        </p:txBody>
      </p:sp>
    </p:spTree>
    <p:extLst>
      <p:ext uri="{BB962C8B-B14F-4D97-AF65-F5344CB8AC3E}">
        <p14:creationId xmlns:p14="http://schemas.microsoft.com/office/powerpoint/2010/main" val="16737696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Sleep and </a:t>
            </a:r>
            <a:r>
              <a:rPr lang="en-US" altLang="en-US" dirty="0" smtClean="0"/>
              <a:t>Wakeup: The </a:t>
            </a:r>
            <a:r>
              <a:rPr lang="en-US" altLang="en-US" dirty="0"/>
              <a:t>Producer-Consumer Problem </a:t>
            </a:r>
            <a:r>
              <a:rPr lang="en-US" altLang="en-US" sz="2000" b="0" dirty="0" smtClean="0"/>
              <a:t>(1 </a:t>
            </a:r>
            <a:r>
              <a:rPr lang="en-US" altLang="en-US" sz="2000" b="0" dirty="0"/>
              <a:t>of 2)</a:t>
            </a:r>
            <a:endParaRPr lang="en-US" b="0" dirty="0"/>
          </a:p>
        </p:txBody>
      </p:sp>
      <p:pic>
        <p:nvPicPr>
          <p:cNvPr id="6" name="Picture 2" descr="Computer code. The code has 15 lines. The lines read as follows. Line 1. hash define N 100 forward slash asterisk number of slots in the buffer asterisk forward slash. Line 2. I n t count equals 0 semicolon forward slash asterisk number of items in the buffer asterisk forward slash. Line 3. void producer left parenthesis void right parenthesis. Line 4. left brace. Line 5, indented once. I n t item semicolon. Line 6, indented once. while left parenthesis TRUE right parenthesis left brace forward slash asterisk repeat forever asterisk forward slash. Line 7, indented twice. item equals produce item left parenthesis right parenthesis semicolon forward slash asterisk generate next item asterisk forward slash. Line 8, indented twice. if left parenthesis count equals, equals N right parenthesis sleep left parenthesis right parenthesis semicolon forward slash asterisk if buffer is full comma go to sleep asterisk forward slash. Line 9, indented twice. insert item left parenthesis item right parenthesis semicolon forward slash asterisk put item in buffer asterisk forward slash. Line 10, indented twice. count equals count plus 1 semicolon forward slash asterisk increment count of items in buffer asterisk forward slash. Line 11, indented twice. if left parenthesis count equals, equals 1 right parenthesis wakeup left parenthesis consumer right parenthesis semicolon forward slash asterisk was buffer empty question mark asterisk forward slash. Line 12, indented once. right brace. Line 13. right brace. Line 14. void consumer left parenthesis void right parenthesis. Line 15. left brace."/>
          <p:cNvPicPr>
            <a:picLocks noChangeAspect="1" noChangeArrowheads="1"/>
          </p:cNvPicPr>
          <p:nvPr/>
        </p:nvPicPr>
        <p:blipFill>
          <a:blip r:embed="rId3">
            <a:extLst>
              <a:ext uri="{28A0092B-C50C-407E-A947-70E740481C1C}">
                <a14:useLocalDpi xmlns:a14="http://schemas.microsoft.com/office/drawing/2010/main" val="0"/>
              </a:ext>
            </a:extLst>
          </a:blip>
          <a:srcRect l="2115" t="3957" r="2115"/>
          <a:stretch>
            <a:fillRect/>
          </a:stretch>
        </p:blipFill>
        <p:spPr bwMode="auto">
          <a:xfrm>
            <a:off x="1065212" y="1561906"/>
            <a:ext cx="7013575" cy="3878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690200"/>
            <a:ext cx="8229600" cy="594816"/>
          </a:xfrm>
        </p:spPr>
        <p:txBody>
          <a:bodyPr/>
          <a:lstStyle/>
          <a:p>
            <a:r>
              <a:rPr lang="en-US" altLang="en-US" dirty="0"/>
              <a:t>Figure 2-27. The producer-consumer problem </a:t>
            </a:r>
            <a:r>
              <a:rPr lang="en-US" altLang="en-US" dirty="0" smtClean="0"/>
              <a:t>with </a:t>
            </a:r>
            <a:r>
              <a:rPr lang="en-US" altLang="en-US" dirty="0"/>
              <a:t>a fatal race condition.</a:t>
            </a:r>
          </a:p>
        </p:txBody>
      </p:sp>
    </p:spTree>
    <p:extLst>
      <p:ext uri="{BB962C8B-B14F-4D97-AF65-F5344CB8AC3E}">
        <p14:creationId xmlns:p14="http://schemas.microsoft.com/office/powerpoint/2010/main" val="15344252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Sleep and </a:t>
            </a:r>
            <a:r>
              <a:rPr lang="en-US" altLang="en-US" dirty="0" smtClean="0"/>
              <a:t>Wakeup: The </a:t>
            </a:r>
            <a:r>
              <a:rPr lang="en-US" altLang="en-US" dirty="0"/>
              <a:t>Producer-Consumer Problem </a:t>
            </a:r>
            <a:r>
              <a:rPr lang="en-US" altLang="en-US" sz="2000" b="0" dirty="0"/>
              <a:t>(2 of 2)</a:t>
            </a:r>
            <a:endParaRPr lang="en-US" b="0" dirty="0"/>
          </a:p>
        </p:txBody>
      </p:sp>
      <p:pic>
        <p:nvPicPr>
          <p:cNvPr id="7" name="Picture 2" descr="Computer code. The code has 13 lines. The lines read as follows. Line 1. right brace. Line 2. right brace. Line 3. void consumer left parenthesis void right parenthesis. Line 4. left brace. Line 5, indented once. I n t item semicolon. Line 6, indented once. while left parenthesis TRUE right parenthesis left brace forward slash asterisk repeat forever asterisk forward slash. Line 7, indented twice. if left parenthesis count equals, equals 0 right parenthesis sleep left parenthesis right parenthesis semicolon forward slash asterisk if buffer is empty comma got to sleep asterisk forward slash. Line 8, indented twice. item equals remove item left parenthesis right parenthesis semicolon forward slash asterisk take item out of buffer asterisk forward slash. Line 9, indented twice. count equals count minus 1 semicolon forward slash asterisk decrement count of items in buffer asterisk forward slash. Line 10, indented twice. if left parenthesis count equals, equals N minus 1 right parenthesis wakeup left parenthesis producer right parenthesis semicolon forward slash asterisk was buffer full question mark asterisk forward slash. Line 11, indented twice. consume item left parenthesis item right parenthesis semicolon forward slash asterisk p r, I n t item asterisk forward slash. Line 12, indented once. right brace. Line 13. right brace."/>
          <p:cNvPicPr>
            <a:picLocks noChangeAspect="1" noChangeArrowheads="1"/>
          </p:cNvPicPr>
          <p:nvPr/>
        </p:nvPicPr>
        <p:blipFill>
          <a:blip r:embed="rId3">
            <a:extLst>
              <a:ext uri="{28A0092B-C50C-407E-A947-70E740481C1C}">
                <a14:useLocalDpi xmlns:a14="http://schemas.microsoft.com/office/drawing/2010/main" val="0"/>
              </a:ext>
            </a:extLst>
          </a:blip>
          <a:srcRect l="5089" r="4556" b="2863"/>
          <a:stretch>
            <a:fillRect/>
          </a:stretch>
        </p:blipFill>
        <p:spPr bwMode="auto">
          <a:xfrm>
            <a:off x="1112837" y="1817493"/>
            <a:ext cx="6918325" cy="3367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690200"/>
            <a:ext cx="8229600" cy="594816"/>
          </a:xfrm>
        </p:spPr>
        <p:txBody>
          <a:bodyPr/>
          <a:lstStyle/>
          <a:p>
            <a:r>
              <a:rPr lang="en-US" altLang="en-US" dirty="0"/>
              <a:t>Figure 2-27. The producer-consumer problem </a:t>
            </a:r>
            <a:r>
              <a:rPr lang="en-US" altLang="en-US" dirty="0" smtClean="0"/>
              <a:t>with </a:t>
            </a:r>
            <a:r>
              <a:rPr lang="en-US" altLang="en-US" dirty="0"/>
              <a:t>a fatal race condition.</a:t>
            </a:r>
          </a:p>
        </p:txBody>
      </p:sp>
    </p:spTree>
    <p:extLst>
      <p:ext uri="{BB962C8B-B14F-4D97-AF65-F5344CB8AC3E}">
        <p14:creationId xmlns:p14="http://schemas.microsoft.com/office/powerpoint/2010/main" val="39203468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Semaphores </a:t>
            </a:r>
            <a:r>
              <a:rPr lang="en-US" altLang="en-US" sz="2000" b="0" dirty="0" smtClean="0"/>
              <a:t>(1 </a:t>
            </a:r>
            <a:r>
              <a:rPr lang="en-US" altLang="en-US" sz="2000" b="0" dirty="0"/>
              <a:t>of 2)</a:t>
            </a:r>
            <a:endParaRPr lang="en-US" b="0" dirty="0"/>
          </a:p>
        </p:txBody>
      </p:sp>
      <p:pic>
        <p:nvPicPr>
          <p:cNvPr id="6" name="Picture 2" descr="Computer has 28 lines. The lines read as follows. Line 1. hash define N 100 forward slash asterisk number of slots in the buffer asterisk forward slash. Line 2. Type d e f, I n t semaphore semicolon forward slash asterisk semaphores are a special kind of I n t asterisk forward slash. Line 3. semaphore mute x equals 1 semicolon forward slash asterisk controls access to critical region asterisk forward slash. Line 4. semaphore empty equals N semicolon forward slash asterisk counts empty buffer slots asterisk forward slash. Line 5. semaphore full equals 0 semicolon forward slash asterisk counts full buffer slots asterisk forward slash. Line 6. void producer left parenthesis void right parenthesis left brace. Line 7, indented once. I n t item semicolon. Line 8, indented once. while left parenthesis TRUE right parenthesis left brace forward slash asterisk TRUE is the constant 1 asterisk forward slash. Line 9, indented twice. item equals produce item left parenthesis right parenthesis semicolon forward slash asterisk generate something to put in buffer asterisk forward slash. Line 10, indented twice. down left parenthesis ampersand empty right parenthesis semicolon forward slash asterisk decrement empty count asterisk forward slash. Line 11, indented twice. down left parenthesis ampersand mute x right parenthesis semicolon forward slash asterisk enter critical region asterisk forward slash. Line 12, indented twice. insert item left parenthesis item right parenthesis semicolon forward slash asterisk put new item in buffer asterisk forward slash. Line 13, indented twice. up left parenthesis ampersand mute x right parenthesis semicolon forward slash asterisk leave critical region asterisk forward slash. Line 14, indented twice. up left parenthesis ampersand full right parenthesis semicolon forward slash asterisk increment count of full slots asterisk forward slash. Line 15, indented once. right brace. Line 16. right brace. "/>
          <p:cNvPicPr>
            <a:picLocks noChangeAspect="1" noChangeArrowheads="1"/>
          </p:cNvPicPr>
          <p:nvPr/>
        </p:nvPicPr>
        <p:blipFill>
          <a:blip r:embed="rId3">
            <a:extLst>
              <a:ext uri="{28A0092B-C50C-407E-A947-70E740481C1C}">
                <a14:useLocalDpi xmlns:a14="http://schemas.microsoft.com/office/drawing/2010/main" val="0"/>
              </a:ext>
            </a:extLst>
          </a:blip>
          <a:srcRect l="5058" t="4613" r="4395"/>
          <a:stretch>
            <a:fillRect/>
          </a:stretch>
        </p:blipFill>
        <p:spPr bwMode="auto">
          <a:xfrm>
            <a:off x="1221581" y="1344418"/>
            <a:ext cx="6700837" cy="4313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690200"/>
            <a:ext cx="8229600" cy="594816"/>
          </a:xfrm>
        </p:spPr>
        <p:txBody>
          <a:bodyPr/>
          <a:lstStyle/>
          <a:p>
            <a:r>
              <a:rPr lang="en-US" altLang="en-US" dirty="0"/>
              <a:t>Figure 2-28. The producer-consumer problem </a:t>
            </a:r>
            <a:r>
              <a:rPr lang="en-US" altLang="en-US" dirty="0" smtClean="0"/>
              <a:t>using </a:t>
            </a:r>
            <a:r>
              <a:rPr lang="en-US" altLang="en-US" dirty="0"/>
              <a:t>semaphores.</a:t>
            </a:r>
          </a:p>
        </p:txBody>
      </p:sp>
    </p:spTree>
    <p:extLst>
      <p:ext uri="{BB962C8B-B14F-4D97-AF65-F5344CB8AC3E}">
        <p14:creationId xmlns:p14="http://schemas.microsoft.com/office/powerpoint/2010/main" val="34357286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Semaphores </a:t>
            </a:r>
            <a:r>
              <a:rPr lang="en-US" altLang="en-US" sz="2000" b="0" dirty="0" smtClean="0"/>
              <a:t>(2 </a:t>
            </a:r>
            <a:r>
              <a:rPr lang="en-US" altLang="en-US" sz="2000" b="0" dirty="0"/>
              <a:t>of 2)</a:t>
            </a:r>
            <a:endParaRPr lang="en-US" b="0" dirty="0"/>
          </a:p>
        </p:txBody>
      </p:sp>
      <p:pic>
        <p:nvPicPr>
          <p:cNvPr id="7" name="Picture 2" descr="The code continues. Line 17. void consumer left parenthesis void right parenthesis. Line 18. left brace. Line 19, indented once. I n t item semicolon. Line 20, indented once. while left parenthesis TRUE right parenthesis left brace forward slash asterisk infinite loop asterisk forward slash. Line 21, indented twice. down left parenthesis ampersand full right parenthesis semicolon forward slash asterisk decrement full count asterisk forward slash. Line 22, indented twice. down left parenthesis ampersand mute x right parenthesis semicolon forward slash asterisk enter critical region asterisk forward slash. Line 23, indented twice. item equals remove item left parenthesis right parenthesis semicolon forward slash asterisk take item from buffer asterisk forward slash. Line 24, indented twice. up left parenthesis ampersand mute x right parenthesis semicolon forward slash asterisk leave critical region asterisk forward slash. Line 25, indented twice. up left parenthesis ampersand empty right parenthesis semicolon forward slash asterisk increment count of empty slots asterisk forward slash. Line 26, indented twice. consume item left parenthesis item right parenthesis semicolon forward slash asterisk do something with the item asterisk forward slash. Line 27, indented once. right brace. Line 28. right brace."/>
          <p:cNvPicPr>
            <a:picLocks noChangeAspect="1" noChangeArrowheads="1"/>
          </p:cNvPicPr>
          <p:nvPr/>
        </p:nvPicPr>
        <p:blipFill>
          <a:blip r:embed="rId3">
            <a:extLst>
              <a:ext uri="{28A0092B-C50C-407E-A947-70E740481C1C}">
                <a14:useLocalDpi xmlns:a14="http://schemas.microsoft.com/office/drawing/2010/main" val="0"/>
              </a:ext>
            </a:extLst>
          </a:blip>
          <a:srcRect l="2769" r="6308" b="4050"/>
          <a:stretch>
            <a:fillRect/>
          </a:stretch>
        </p:blipFill>
        <p:spPr bwMode="auto">
          <a:xfrm>
            <a:off x="1050925" y="1480943"/>
            <a:ext cx="7015163" cy="4040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690200"/>
            <a:ext cx="8229600" cy="594816"/>
          </a:xfrm>
        </p:spPr>
        <p:txBody>
          <a:bodyPr/>
          <a:lstStyle/>
          <a:p>
            <a:r>
              <a:rPr lang="en-US" altLang="en-US" dirty="0"/>
              <a:t>Figure 2-28. The producer-consumer problem </a:t>
            </a:r>
            <a:r>
              <a:rPr lang="en-US" altLang="en-US" dirty="0" smtClean="0"/>
              <a:t>using </a:t>
            </a:r>
            <a:r>
              <a:rPr lang="en-US" altLang="en-US" dirty="0"/>
              <a:t>semaphores.</a:t>
            </a:r>
          </a:p>
        </p:txBody>
      </p:sp>
    </p:spTree>
    <p:extLst>
      <p:ext uri="{BB962C8B-B14F-4D97-AF65-F5344CB8AC3E}">
        <p14:creationId xmlns:p14="http://schemas.microsoft.com/office/powerpoint/2010/main" val="24361544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Mutexes</a:t>
            </a:r>
            <a:endParaRPr lang="en-US" b="0" dirty="0"/>
          </a:p>
        </p:txBody>
      </p:sp>
      <p:pic>
        <p:nvPicPr>
          <p:cNvPr id="6" name="Picture 2" descr="Computer code has 10 lines. The lines read as follows. Line 1. mute x lock colon. Line 2, indented once. TSL REGISTER comma MUTE X pipe copy mute x to register and set mute x to 1. Line 3, indented once. CMP REGISTER comma hash 0 pipe was mute x zero question mark. Line 4, indented once. JZE ok pipe if it was zero comma mute x was unlocked comma so return. Line 5, indented once. CALL thread yield pipe mute x is busy semicolon schedule another thread. Line 6, indented once. JMP mute x lock pipe try again. Line 7. ok colon RET pipe return to caller semicolon critical region entered. Line 8. mute x unlock colon. Line 9, indented once. MOVE MUTE X comma hash 0 pipe store a to in mute x. Line 10, indented once. RET pipe return to call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986562"/>
            <a:ext cx="809625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690200"/>
            <a:ext cx="8229600" cy="594816"/>
          </a:xfrm>
        </p:spPr>
        <p:txBody>
          <a:bodyPr/>
          <a:lstStyle/>
          <a:p>
            <a:r>
              <a:rPr lang="en-US" altLang="en-US" dirty="0"/>
              <a:t>Figure 2-29. Implementation of </a:t>
            </a:r>
            <a:r>
              <a:rPr lang="en-US" altLang="en-US" b="1" dirty="0" err="1"/>
              <a:t>mutex_lock</a:t>
            </a:r>
            <a:r>
              <a:rPr lang="en-US" altLang="en-US" i="1" dirty="0"/>
              <a:t> </a:t>
            </a:r>
            <a:r>
              <a:rPr lang="en-US" altLang="en-US" dirty="0" smtClean="0"/>
              <a:t>and </a:t>
            </a:r>
            <a:r>
              <a:rPr lang="en-US" altLang="en-US" b="1" dirty="0" err="1"/>
              <a:t>mutex_unlock</a:t>
            </a:r>
            <a:r>
              <a:rPr lang="en-US" altLang="en-US" b="1" dirty="0"/>
              <a:t>.</a:t>
            </a:r>
          </a:p>
        </p:txBody>
      </p:sp>
    </p:spTree>
    <p:extLst>
      <p:ext uri="{BB962C8B-B14F-4D97-AF65-F5344CB8AC3E}">
        <p14:creationId xmlns:p14="http://schemas.microsoft.com/office/powerpoint/2010/main" val="182797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Process Model </a:t>
            </a:r>
            <a:r>
              <a:rPr lang="en-US" altLang="en-US" sz="2000" b="0" dirty="0" smtClean="0"/>
              <a:t>(</a:t>
            </a:r>
            <a:r>
              <a:rPr lang="en-US" altLang="en-US" sz="2000" b="0" dirty="0"/>
              <a:t>3</a:t>
            </a:r>
            <a:r>
              <a:rPr lang="en-US" altLang="en-US" sz="2000" b="0" dirty="0" smtClean="0"/>
              <a:t> of 3)</a:t>
            </a:r>
            <a:endParaRPr lang="en-US" sz="1200" b="0" dirty="0"/>
          </a:p>
        </p:txBody>
      </p:sp>
      <p:pic>
        <p:nvPicPr>
          <p:cNvPr id="6" name="Picture 2" descr="A graph illustrates a program's progress. Processes A, B, C and D each progress over time, but only one process runes at time, so that A runs, B runs, C runs, D runs, then A runs again and B runs ag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525" y="1600505"/>
            <a:ext cx="4298950" cy="347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pPr eaLnBrk="1" hangingPunct="1"/>
            <a:r>
              <a:rPr lang="en-US" altLang="en-US" sz="1600" dirty="0">
                <a:latin typeface="+mn-lt"/>
              </a:rPr>
              <a:t>Figure 2-1. (c) Only one program is active at once.</a:t>
            </a:r>
          </a:p>
        </p:txBody>
      </p:sp>
    </p:spTree>
    <p:extLst>
      <p:ext uri="{BB962C8B-B14F-4D97-AF65-F5344CB8AC3E}">
        <p14:creationId xmlns:p14="http://schemas.microsoft.com/office/powerpoint/2010/main" val="40651260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a:t>Mutexes in Pthreads </a:t>
            </a:r>
            <a:r>
              <a:rPr lang="en-US" altLang="en-US" sz="2000" b="0" dirty="0" smtClean="0"/>
              <a:t>(1 </a:t>
            </a:r>
            <a:r>
              <a:rPr lang="en-US" altLang="en-US" sz="2000" b="0" dirty="0"/>
              <a:t>of </a:t>
            </a:r>
            <a:r>
              <a:rPr lang="en-US" altLang="en-US" sz="2000" b="0" dirty="0" smtClean="0"/>
              <a:t>5)</a:t>
            </a:r>
            <a:endParaRPr lang="en-US" dirty="0" smtClean="0">
              <a:ea typeface="ＭＳ Ｐゴシック" pitchFamily="34" charset="-128"/>
            </a:endParaRPr>
          </a:p>
        </p:txBody>
      </p:sp>
      <p:sp>
        <p:nvSpPr>
          <p:cNvPr id="5123" name="Content Placeholder 2"/>
          <p:cNvSpPr>
            <a:spLocks noGrp="1"/>
          </p:cNvSpPr>
          <p:nvPr>
            <p:ph type="body" idx="1"/>
          </p:nvPr>
        </p:nvSpPr>
        <p:spPr>
          <a:xfrm>
            <a:off x="457200" y="1495425"/>
            <a:ext cx="8229600" cy="876839"/>
          </a:xfrm>
        </p:spPr>
        <p:txBody>
          <a:bodyPr/>
          <a:lstStyle/>
          <a:p>
            <a:pPr marL="0" indent="0">
              <a:buNone/>
            </a:pPr>
            <a:r>
              <a:rPr lang="en-US" altLang="en-US" dirty="0" smtClean="0"/>
              <a:t>Some </a:t>
            </a:r>
            <a:r>
              <a:rPr lang="en-US" altLang="en-US" dirty="0"/>
              <a:t>of the Pthreads calls relating to </a:t>
            </a:r>
            <a:r>
              <a:rPr lang="en-US" altLang="en-US" dirty="0" err="1"/>
              <a:t>mutexes</a:t>
            </a:r>
            <a:r>
              <a:rPr lang="en-US" altLang="en-US" dirty="0" smtClean="0"/>
              <a:t>.</a:t>
            </a:r>
            <a:endParaRPr lang="en-US" altLang="en-US" dirty="0"/>
          </a:p>
        </p:txBody>
      </p:sp>
      <p:graphicFrame>
        <p:nvGraphicFramePr>
          <p:cNvPr id="4" name="Table 3"/>
          <p:cNvGraphicFramePr>
            <a:graphicFrameLocks noGrp="1"/>
          </p:cNvGraphicFramePr>
          <p:nvPr>
            <p:extLst>
              <p:ext uri="{D42A27DB-BD31-4B8C-83A1-F6EECF244321}">
                <p14:modId xmlns:p14="http://schemas.microsoft.com/office/powerpoint/2010/main" val="1472265216"/>
              </p:ext>
            </p:extLst>
          </p:nvPr>
        </p:nvGraphicFramePr>
        <p:xfrm>
          <a:off x="1130180" y="2923395"/>
          <a:ext cx="6883640" cy="2377440"/>
        </p:xfrm>
        <a:graphic>
          <a:graphicData uri="http://schemas.openxmlformats.org/drawingml/2006/table">
            <a:tbl>
              <a:tblPr firstRow="1" bandRow="1">
                <a:tableStyleId>{2D5ABB26-0587-4C30-8999-92F81FD0307C}</a:tableStyleId>
              </a:tblPr>
              <a:tblGrid>
                <a:gridCol w="2527301">
                  <a:extLst>
                    <a:ext uri="{9D8B030D-6E8A-4147-A177-3AD203B41FA5}">
                      <a16:colId xmlns:a16="http://schemas.microsoft.com/office/drawing/2014/main" val="638412851"/>
                    </a:ext>
                  </a:extLst>
                </a:gridCol>
                <a:gridCol w="4356339">
                  <a:extLst>
                    <a:ext uri="{9D8B030D-6E8A-4147-A177-3AD203B41FA5}">
                      <a16:colId xmlns:a16="http://schemas.microsoft.com/office/drawing/2014/main" val="2965444144"/>
                    </a:ext>
                  </a:extLst>
                </a:gridCol>
              </a:tblGrid>
              <a:tr h="370840">
                <a:tc>
                  <a:txBody>
                    <a:bodyPr/>
                    <a:lstStyle/>
                    <a:p>
                      <a:r>
                        <a:rPr lang="en-US" sz="2000" b="1" dirty="0" smtClean="0">
                          <a:latin typeface="+mn-lt"/>
                          <a:cs typeface="Arial" panose="020B0604020202020204" pitchFamily="34" charset="0"/>
                        </a:rPr>
                        <a:t>Thread Call</a:t>
                      </a:r>
                      <a:endParaRPr lang="en-US" sz="2000" b="1" dirty="0">
                        <a:latin typeface="+mn-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smtClean="0">
                          <a:latin typeface="+mn-lt"/>
                          <a:cs typeface="Arial" panose="020B0604020202020204" pitchFamily="34" charset="0"/>
                        </a:rPr>
                        <a:t>Description</a:t>
                      </a:r>
                      <a:endParaRPr lang="en-US" sz="2000" b="1" dirty="0">
                        <a:latin typeface="+mn-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5479808"/>
                  </a:ext>
                </a:extLst>
              </a:tr>
              <a:tr h="370840">
                <a:tc>
                  <a:txBody>
                    <a:bodyPr/>
                    <a:lstStyle/>
                    <a:p>
                      <a:r>
                        <a:rPr lang="en-US" sz="2000" dirty="0" err="1" smtClean="0">
                          <a:latin typeface="+mn-lt"/>
                          <a:cs typeface="Arial" panose="020B0604020202020204" pitchFamily="34" charset="0"/>
                        </a:rPr>
                        <a:t>Pthread_mutex</a:t>
                      </a:r>
                      <a:endParaRPr lang="en-US" sz="2000" dirty="0" smtClean="0">
                        <a:latin typeface="+mn-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mn-lt"/>
                          <a:cs typeface="Arial" panose="020B0604020202020204" pitchFamily="34" charset="0"/>
                        </a:rPr>
                        <a:t>Create a </a:t>
                      </a:r>
                      <a:r>
                        <a:rPr lang="en-US" sz="2000" dirty="0" err="1" smtClean="0">
                          <a:latin typeface="+mn-lt"/>
                          <a:cs typeface="Arial" panose="020B0604020202020204" pitchFamily="34" charset="0"/>
                        </a:rPr>
                        <a:t>mutex</a:t>
                      </a:r>
                      <a:endParaRPr lang="en-US" sz="2000" dirty="0">
                        <a:latin typeface="+mn-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41610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smtClean="0">
                          <a:latin typeface="+mn-lt"/>
                          <a:cs typeface="Arial" panose="020B0604020202020204" pitchFamily="34" charset="0"/>
                        </a:rPr>
                        <a:t>Pthread_mutex</a:t>
                      </a:r>
                      <a:endParaRPr lang="en-US" sz="2000" dirty="0" smtClean="0">
                        <a:latin typeface="+mn-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mn-lt"/>
                          <a:cs typeface="Arial" panose="020B0604020202020204" pitchFamily="34" charset="0"/>
                        </a:rPr>
                        <a:t>Destroy an existing </a:t>
                      </a:r>
                      <a:r>
                        <a:rPr lang="en-US" sz="2000" dirty="0" err="1" smtClean="0">
                          <a:latin typeface="+mn-lt"/>
                          <a:cs typeface="Arial" panose="020B0604020202020204" pitchFamily="34" charset="0"/>
                        </a:rPr>
                        <a:t>mutex</a:t>
                      </a:r>
                      <a:endParaRPr lang="en-US" sz="2000" dirty="0">
                        <a:latin typeface="+mn-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34136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smtClean="0">
                          <a:latin typeface="+mn-lt"/>
                          <a:cs typeface="Arial" panose="020B0604020202020204" pitchFamily="34" charset="0"/>
                        </a:rPr>
                        <a:t>Pthread</a:t>
                      </a:r>
                      <a:r>
                        <a:rPr lang="en-US" sz="2000" dirty="0" smtClean="0">
                          <a:latin typeface="+mn-lt"/>
                          <a:cs typeface="Arial" panose="020B0604020202020204" pitchFamily="34" charset="0"/>
                        </a:rPr>
                        <a:t> _</a:t>
                      </a:r>
                      <a:r>
                        <a:rPr lang="en-US" sz="2000" dirty="0" err="1" smtClean="0">
                          <a:latin typeface="+mn-lt"/>
                          <a:cs typeface="Arial" panose="020B0604020202020204" pitchFamily="34" charset="0"/>
                        </a:rPr>
                        <a:t>mutex</a:t>
                      </a:r>
                      <a:endParaRPr lang="en-US" sz="2000" dirty="0" smtClean="0">
                        <a:latin typeface="+mn-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mn-lt"/>
                          <a:cs typeface="Arial" panose="020B0604020202020204" pitchFamily="34" charset="0"/>
                        </a:rPr>
                        <a:t>Acquire</a:t>
                      </a:r>
                      <a:r>
                        <a:rPr lang="en-US" sz="2000" baseline="0" dirty="0" smtClean="0">
                          <a:latin typeface="+mn-lt"/>
                          <a:cs typeface="Arial" panose="020B0604020202020204" pitchFamily="34" charset="0"/>
                        </a:rPr>
                        <a:t> a lock or block</a:t>
                      </a:r>
                      <a:endParaRPr lang="en-US" sz="2000" dirty="0">
                        <a:latin typeface="+mn-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76887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smtClean="0">
                          <a:latin typeface="+mn-lt"/>
                          <a:cs typeface="Arial" panose="020B0604020202020204" pitchFamily="34" charset="0"/>
                        </a:rPr>
                        <a:t>Pthread_mutex</a:t>
                      </a:r>
                      <a:endParaRPr lang="en-US" sz="2000" dirty="0" smtClean="0">
                        <a:latin typeface="+mn-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mn-lt"/>
                          <a:cs typeface="Arial" panose="020B0604020202020204" pitchFamily="34" charset="0"/>
                        </a:rPr>
                        <a:t>Acquire</a:t>
                      </a:r>
                      <a:r>
                        <a:rPr lang="en-US" sz="2000" baseline="0" dirty="0" smtClean="0">
                          <a:latin typeface="+mn-lt"/>
                          <a:cs typeface="Arial" panose="020B0604020202020204" pitchFamily="34" charset="0"/>
                        </a:rPr>
                        <a:t> a lock or fail</a:t>
                      </a:r>
                      <a:endParaRPr lang="en-US" sz="2000" dirty="0" smtClean="0">
                        <a:latin typeface="+mn-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60540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smtClean="0">
                          <a:latin typeface="+mn-lt"/>
                          <a:cs typeface="Arial" panose="020B0604020202020204" pitchFamily="34" charset="0"/>
                        </a:rPr>
                        <a:t>Pthread_mutex</a:t>
                      </a:r>
                      <a:endParaRPr lang="en-US" sz="2000" dirty="0" smtClean="0">
                        <a:latin typeface="+mn-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mn-lt"/>
                          <a:cs typeface="Arial" panose="020B0604020202020204" pitchFamily="34" charset="0"/>
                        </a:rPr>
                        <a:t>Release a lock</a:t>
                      </a:r>
                      <a:endParaRPr lang="en-US" sz="2000" dirty="0">
                        <a:latin typeface="+mn-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9029375"/>
                  </a:ext>
                </a:extLst>
              </a:tr>
            </a:tbl>
          </a:graphicData>
        </a:graphic>
      </p:graphicFrame>
    </p:spTree>
    <p:extLst>
      <p:ext uri="{BB962C8B-B14F-4D97-AF65-F5344CB8AC3E}">
        <p14:creationId xmlns:p14="http://schemas.microsoft.com/office/powerpoint/2010/main" val="21098109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a:t>Mutexes in Pthreads </a:t>
            </a:r>
            <a:r>
              <a:rPr lang="en-US" altLang="en-US" sz="2000" b="0" dirty="0" smtClean="0"/>
              <a:t>(2 </a:t>
            </a:r>
            <a:r>
              <a:rPr lang="en-US" altLang="en-US" sz="2000" b="0" dirty="0"/>
              <a:t>of </a:t>
            </a:r>
            <a:r>
              <a:rPr lang="en-US" altLang="en-US" sz="2000" b="0" dirty="0" smtClean="0"/>
              <a:t>5)</a:t>
            </a:r>
            <a:endParaRPr lang="en-US" dirty="0" smtClean="0">
              <a:ea typeface="ＭＳ Ｐゴシック" pitchFamily="34" charset="-128"/>
            </a:endParaRPr>
          </a:p>
        </p:txBody>
      </p:sp>
      <p:sp>
        <p:nvSpPr>
          <p:cNvPr id="5123" name="Content Placeholder 2"/>
          <p:cNvSpPr>
            <a:spLocks noGrp="1"/>
          </p:cNvSpPr>
          <p:nvPr>
            <p:ph type="body" idx="1"/>
          </p:nvPr>
        </p:nvSpPr>
        <p:spPr>
          <a:xfrm>
            <a:off x="457200" y="1600200"/>
            <a:ext cx="8229600" cy="1030857"/>
          </a:xfrm>
        </p:spPr>
        <p:txBody>
          <a:bodyPr/>
          <a:lstStyle/>
          <a:p>
            <a:pPr marL="0" indent="0">
              <a:buNone/>
            </a:pPr>
            <a:r>
              <a:rPr lang="en-US" altLang="en-US" dirty="0" smtClean="0"/>
              <a:t>Some </a:t>
            </a:r>
            <a:r>
              <a:rPr lang="en-US" altLang="en-US" dirty="0"/>
              <a:t>of the Pthreads calls relating </a:t>
            </a:r>
            <a:r>
              <a:rPr lang="en-US" altLang="en-US" dirty="0" smtClean="0"/>
              <a:t>to </a:t>
            </a:r>
            <a:r>
              <a:rPr lang="en-US" altLang="en-US" dirty="0"/>
              <a:t>condition variables.</a:t>
            </a:r>
          </a:p>
        </p:txBody>
      </p:sp>
      <p:graphicFrame>
        <p:nvGraphicFramePr>
          <p:cNvPr id="4" name="Table 3"/>
          <p:cNvGraphicFramePr>
            <a:graphicFrameLocks noGrp="1"/>
          </p:cNvGraphicFramePr>
          <p:nvPr>
            <p:extLst>
              <p:ext uri="{D42A27DB-BD31-4B8C-83A1-F6EECF244321}">
                <p14:modId xmlns:p14="http://schemas.microsoft.com/office/powerpoint/2010/main" val="175782347"/>
              </p:ext>
            </p:extLst>
          </p:nvPr>
        </p:nvGraphicFramePr>
        <p:xfrm>
          <a:off x="1130180" y="2923395"/>
          <a:ext cx="6883640" cy="2377440"/>
        </p:xfrm>
        <a:graphic>
          <a:graphicData uri="http://schemas.openxmlformats.org/drawingml/2006/table">
            <a:tbl>
              <a:tblPr firstRow="1" bandRow="1">
                <a:tableStyleId>{2D5ABB26-0587-4C30-8999-92F81FD0307C}</a:tableStyleId>
              </a:tblPr>
              <a:tblGrid>
                <a:gridCol w="3200280">
                  <a:extLst>
                    <a:ext uri="{9D8B030D-6E8A-4147-A177-3AD203B41FA5}">
                      <a16:colId xmlns:a16="http://schemas.microsoft.com/office/drawing/2014/main" val="638412851"/>
                    </a:ext>
                  </a:extLst>
                </a:gridCol>
                <a:gridCol w="3683360">
                  <a:extLst>
                    <a:ext uri="{9D8B030D-6E8A-4147-A177-3AD203B41FA5}">
                      <a16:colId xmlns:a16="http://schemas.microsoft.com/office/drawing/2014/main" val="2965444144"/>
                    </a:ext>
                  </a:extLst>
                </a:gridCol>
              </a:tblGrid>
              <a:tr h="370840">
                <a:tc>
                  <a:txBody>
                    <a:bodyPr/>
                    <a:lstStyle/>
                    <a:p>
                      <a:r>
                        <a:rPr lang="en-US" sz="2000" b="1" dirty="0" smtClean="0">
                          <a:latin typeface="+mn-lt"/>
                          <a:cs typeface="Arial" panose="020B0604020202020204" pitchFamily="34" charset="0"/>
                        </a:rPr>
                        <a:t>Thread Call</a:t>
                      </a:r>
                      <a:endParaRPr lang="en-US" sz="2000" b="1" dirty="0">
                        <a:latin typeface="+mn-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smtClean="0">
                          <a:latin typeface="+mn-lt"/>
                          <a:cs typeface="Arial" panose="020B0604020202020204" pitchFamily="34" charset="0"/>
                        </a:rPr>
                        <a:t>Description</a:t>
                      </a:r>
                      <a:endParaRPr lang="en-US" sz="2000" b="1" dirty="0">
                        <a:latin typeface="+mn-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5479808"/>
                  </a:ext>
                </a:extLst>
              </a:tr>
              <a:tr h="370840">
                <a:tc>
                  <a:txBody>
                    <a:bodyPr/>
                    <a:lstStyle/>
                    <a:p>
                      <a:r>
                        <a:rPr lang="en-US" sz="2000" dirty="0" err="1" smtClean="0">
                          <a:latin typeface="+mn-lt"/>
                          <a:cs typeface="Arial" panose="020B0604020202020204" pitchFamily="34" charset="0"/>
                        </a:rPr>
                        <a:t>Pthread_cond_init</a:t>
                      </a:r>
                      <a:endParaRPr lang="en-US" sz="2000" dirty="0" smtClean="0">
                        <a:latin typeface="+mn-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mn-lt"/>
                          <a:cs typeface="Arial" panose="020B0604020202020204" pitchFamily="34" charset="0"/>
                        </a:rPr>
                        <a:t>Create a </a:t>
                      </a:r>
                      <a:r>
                        <a:rPr lang="en-US" sz="2000" dirty="0" err="1" smtClean="0">
                          <a:latin typeface="+mn-lt"/>
                          <a:cs typeface="Arial" panose="020B0604020202020204" pitchFamily="34" charset="0"/>
                        </a:rPr>
                        <a:t>mutex</a:t>
                      </a:r>
                      <a:endParaRPr lang="en-US" sz="2000" dirty="0">
                        <a:latin typeface="+mn-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41610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smtClean="0">
                          <a:latin typeface="+mn-lt"/>
                          <a:cs typeface="Arial" panose="020B0604020202020204" pitchFamily="34" charset="0"/>
                        </a:rPr>
                        <a:t>Pthread_cond_destroy</a:t>
                      </a:r>
                      <a:endParaRPr lang="en-US" sz="2000" dirty="0" smtClean="0">
                        <a:latin typeface="+mn-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mn-lt"/>
                          <a:cs typeface="Arial" panose="020B0604020202020204" pitchFamily="34" charset="0"/>
                        </a:rPr>
                        <a:t>Destroy an existing </a:t>
                      </a:r>
                      <a:r>
                        <a:rPr lang="en-US" sz="2000" dirty="0" err="1" smtClean="0">
                          <a:latin typeface="+mn-lt"/>
                          <a:cs typeface="Arial" panose="020B0604020202020204" pitchFamily="34" charset="0"/>
                        </a:rPr>
                        <a:t>mutex</a:t>
                      </a:r>
                      <a:endParaRPr lang="en-US" sz="2000" dirty="0">
                        <a:latin typeface="+mn-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34136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smtClean="0">
                          <a:latin typeface="+mn-lt"/>
                          <a:cs typeface="Arial" panose="020B0604020202020204" pitchFamily="34" charset="0"/>
                        </a:rPr>
                        <a:t>Pthread</a:t>
                      </a:r>
                      <a:r>
                        <a:rPr lang="en-US" sz="2000" dirty="0" smtClean="0">
                          <a:latin typeface="+mn-lt"/>
                          <a:cs typeface="Arial" panose="020B0604020202020204" pitchFamily="34" charset="0"/>
                        </a:rPr>
                        <a:t> _</a:t>
                      </a:r>
                      <a:r>
                        <a:rPr lang="en-US" sz="2000" dirty="0" err="1" smtClean="0">
                          <a:latin typeface="+mn-lt"/>
                          <a:cs typeface="Arial" panose="020B0604020202020204" pitchFamily="34" charset="0"/>
                        </a:rPr>
                        <a:t>cond_wait</a:t>
                      </a:r>
                      <a:endParaRPr lang="en-US" sz="2000" dirty="0" smtClean="0">
                        <a:latin typeface="+mn-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mn-lt"/>
                          <a:cs typeface="Arial" panose="020B0604020202020204" pitchFamily="34" charset="0"/>
                        </a:rPr>
                        <a:t>Acquire</a:t>
                      </a:r>
                      <a:r>
                        <a:rPr lang="en-US" sz="2000" baseline="0" dirty="0" smtClean="0">
                          <a:latin typeface="+mn-lt"/>
                          <a:cs typeface="Arial" panose="020B0604020202020204" pitchFamily="34" charset="0"/>
                        </a:rPr>
                        <a:t> a lock or block</a:t>
                      </a:r>
                      <a:endParaRPr lang="en-US" sz="2000" dirty="0">
                        <a:latin typeface="+mn-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76887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smtClean="0">
                          <a:latin typeface="+mn-lt"/>
                          <a:cs typeface="Arial" panose="020B0604020202020204" pitchFamily="34" charset="0"/>
                        </a:rPr>
                        <a:t>Pthread_cond_signal</a:t>
                      </a:r>
                      <a:endParaRPr lang="en-US" sz="2000" dirty="0" smtClean="0">
                        <a:latin typeface="+mn-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mn-lt"/>
                          <a:cs typeface="Arial" panose="020B0604020202020204" pitchFamily="34" charset="0"/>
                        </a:rPr>
                        <a:t>Acquire</a:t>
                      </a:r>
                      <a:r>
                        <a:rPr lang="en-US" sz="2000" baseline="0" dirty="0" smtClean="0">
                          <a:latin typeface="+mn-lt"/>
                          <a:cs typeface="Arial" panose="020B0604020202020204" pitchFamily="34" charset="0"/>
                        </a:rPr>
                        <a:t> a lock or fail</a:t>
                      </a:r>
                      <a:endParaRPr lang="en-US" sz="2000" dirty="0" smtClean="0">
                        <a:latin typeface="+mn-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60540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smtClean="0">
                          <a:latin typeface="+mn-lt"/>
                          <a:cs typeface="Arial" panose="020B0604020202020204" pitchFamily="34" charset="0"/>
                        </a:rPr>
                        <a:t>Pthread_cond_broadcast</a:t>
                      </a:r>
                      <a:endParaRPr lang="en-US" sz="2000" dirty="0" smtClean="0">
                        <a:latin typeface="+mn-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latin typeface="+mn-lt"/>
                          <a:cs typeface="Arial" panose="020B0604020202020204" pitchFamily="34" charset="0"/>
                        </a:rPr>
                        <a:t>Release a lock</a:t>
                      </a:r>
                      <a:endParaRPr lang="en-US" sz="2000" dirty="0">
                        <a:latin typeface="+mn-lt"/>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9029375"/>
                  </a:ext>
                </a:extLst>
              </a:tr>
            </a:tbl>
          </a:graphicData>
        </a:graphic>
      </p:graphicFrame>
    </p:spTree>
    <p:extLst>
      <p:ext uri="{BB962C8B-B14F-4D97-AF65-F5344CB8AC3E}">
        <p14:creationId xmlns:p14="http://schemas.microsoft.com/office/powerpoint/2010/main" val="24403999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a:t>Mutexes in Pthreads </a:t>
            </a:r>
            <a:r>
              <a:rPr lang="en-US" altLang="en-US" sz="2000" b="0" dirty="0" smtClean="0"/>
              <a:t>(3 </a:t>
            </a:r>
            <a:r>
              <a:rPr lang="en-US" altLang="en-US" sz="2000" b="0" dirty="0"/>
              <a:t>of </a:t>
            </a:r>
            <a:r>
              <a:rPr lang="en-US" altLang="en-US" sz="2000" b="0" dirty="0" smtClean="0"/>
              <a:t>5)</a:t>
            </a:r>
            <a:endParaRPr lang="en-US" dirty="0" smtClean="0">
              <a:ea typeface="ＭＳ Ｐゴシック" pitchFamily="34" charset="-128"/>
            </a:endParaRPr>
          </a:p>
        </p:txBody>
      </p:sp>
      <p:pic>
        <p:nvPicPr>
          <p:cNvPr id="5" name="Picture 2" descr="Computer code. The code has 42 lines. The lines read as follows. Line 1. hash include less than sign s t d I o period h greater than sign. Line 2. hash include less than sign p thread period h greater than sign. Line 3. hash define MAX 1000000000 forward slash asterisk how many numbers to produce asterisk forward slash. Line 4. P thread mute x t the mute x semicolon. Line 5. P thread c o n d t c o n d c comma c o n d p semicolon forward slash asterisk used for signaling asterisk forward slash. Line 6. I n t buffer equals 0 semicolon forward slash asterisk buffer used between producer and consumer asterisk forward slash. Line 7. void asterisk producer left parenthesis void asterisk p t r right parenthesis forward slash asterisk produce data asterisk forward slash. Line 8. left brace I n t, i semicolon. Line 9, indented once. for left parenthesis i equals 1 semicolon i less than sign equals MAX semicolon i plus, plus right parenthesis left brace. Line 10, indented twice. P thread mute x lock left parenthesis ampersand the mute x right parenthesis semicolon forward slash asterisk get exclusive access to buffer asterisk forward slash. Line 11, indented twice. while left parenthesis buffer exclamation point equals 0 right parenthesis p thread c o n d wait left parenthesis ampersand c o n d, p comma ampersand the mute x right parenthesis semicolon. Line 12, indented twice. buffer equals i semicolon forward slash asterisk put item in buffer asterisk forward slash. Line 13, indented twice. P thread c o n d signal left parenthesis ampersand c o n d, c right parenthesis semicolon forward slash asterisk wake up consumer asterisk forward slash. Line 14, indented twice. P thread mute x unlock left parenthesis ampersand the mute x right parenthesis semicolon forward slash asterisk release access to buffer asterisk forward slash. Line 15, indented once. right brace. Line 16, indented once. P thread exit left parenthesis 0 right parenthesis semicolon. Line 17. right br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9688" y="1541463"/>
            <a:ext cx="6850062" cy="360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p:txBody>
          <a:bodyPr/>
          <a:lstStyle/>
          <a:p>
            <a:r>
              <a:rPr lang="en-US" altLang="en-US" dirty="0"/>
              <a:t>Figure 2-32. Using threads to solve the </a:t>
            </a:r>
            <a:r>
              <a:rPr lang="en-US" altLang="en-US" dirty="0" smtClean="0"/>
              <a:t>producer-consumer </a:t>
            </a:r>
            <a:r>
              <a:rPr lang="en-US" altLang="en-US" dirty="0"/>
              <a:t>problem</a:t>
            </a:r>
            <a:r>
              <a:rPr lang="en-US" altLang="en-US" dirty="0" smtClean="0"/>
              <a:t>.</a:t>
            </a:r>
            <a:endParaRPr lang="en-US" altLang="en-US" dirty="0"/>
          </a:p>
        </p:txBody>
      </p:sp>
    </p:spTree>
    <p:extLst>
      <p:ext uri="{BB962C8B-B14F-4D97-AF65-F5344CB8AC3E}">
        <p14:creationId xmlns:p14="http://schemas.microsoft.com/office/powerpoint/2010/main" val="12074999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a:t>Mutexes in Pthreads </a:t>
            </a:r>
            <a:r>
              <a:rPr lang="en-US" altLang="en-US" sz="2000" b="0" dirty="0" smtClean="0"/>
              <a:t>(4 </a:t>
            </a:r>
            <a:r>
              <a:rPr lang="en-US" altLang="en-US" sz="2000" b="0" dirty="0"/>
              <a:t>of </a:t>
            </a:r>
            <a:r>
              <a:rPr lang="en-US" altLang="en-US" sz="2000" b="0" dirty="0" smtClean="0"/>
              <a:t>5)</a:t>
            </a:r>
            <a:endParaRPr lang="en-US" dirty="0" smtClean="0">
              <a:ea typeface="ＭＳ Ｐゴシック" pitchFamily="34" charset="-128"/>
            </a:endParaRPr>
          </a:p>
        </p:txBody>
      </p:sp>
      <p:pic>
        <p:nvPicPr>
          <p:cNvPr id="6" name="Picture 2" descr="The code continues. Line 18. void asterisk consumer left parenthesis void asterisk p t r right parenthesis forward slash asterisk consume data asterisk forward slash. Line 19. left brace I n t, i semicolon. Line 20, indented once. for left parenthesis i equals 1 semicolon i less than sign equals MAX semicolon i plus, plus right parenthesis left brace. Line 21, indented twice. P thread mute x lock left parenthesis ampersand the mute x right parenthesis semicolon forward slash asterisk get exclusive access to buffer asterisk forward slash. Line 22, indented twice. while left parenthesis buffer equals, equals 0 right parenthesis p thread c o n d wait left parenthesis ampersand c o n d c comma ampersand the mute x right parenthesis semicolon. Line 23, indented twice. buffer equals 0 semicolon forward slash asterisk take item out of buffer asterisk forward slash. Line 24, indented twice. P thread c o n d signal left parenthesis ampersand c o n d p right parenthesis semicolon forward slash asterisk wake up producer asterisk forward slash. Line 25, indented twice. P thread mute x unlock left parenthesis ampersand the mute x right parenthesis semicolon forward slash asterisk release access to buffer asterisk forward slash. Line 26, indented once. right brace. Line 27, indented once. P thread exit left parenthesis 0 right parenthesis semicolon. Line 28. right brace. Line 29. I n t main left parenthesis I n t, a r g c comma c h a r asterisk, asterisk a r g, v right parenthesi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037" y="1400886"/>
            <a:ext cx="7019925" cy="3878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p:txBody>
          <a:bodyPr/>
          <a:lstStyle/>
          <a:p>
            <a:r>
              <a:rPr lang="en-US" altLang="en-US" dirty="0"/>
              <a:t>Figure 2-32. Using threads to solve the </a:t>
            </a:r>
            <a:r>
              <a:rPr lang="en-US" altLang="en-US" dirty="0" smtClean="0"/>
              <a:t>producer-consumer </a:t>
            </a:r>
            <a:r>
              <a:rPr lang="en-US" altLang="en-US" dirty="0"/>
              <a:t>problem</a:t>
            </a:r>
            <a:r>
              <a:rPr lang="en-US" altLang="en-US" dirty="0" smtClean="0"/>
              <a:t>.</a:t>
            </a:r>
            <a:endParaRPr lang="en-US" altLang="en-US" dirty="0"/>
          </a:p>
        </p:txBody>
      </p:sp>
    </p:spTree>
    <p:extLst>
      <p:ext uri="{BB962C8B-B14F-4D97-AF65-F5344CB8AC3E}">
        <p14:creationId xmlns:p14="http://schemas.microsoft.com/office/powerpoint/2010/main" val="36099877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a:t>Mutexes in Pthreads </a:t>
            </a:r>
            <a:r>
              <a:rPr lang="en-US" altLang="en-US" sz="2000" b="0" dirty="0" smtClean="0"/>
              <a:t>(5 </a:t>
            </a:r>
            <a:r>
              <a:rPr lang="en-US" altLang="en-US" sz="2000" b="0" dirty="0"/>
              <a:t>of </a:t>
            </a:r>
            <a:r>
              <a:rPr lang="en-US" altLang="en-US" sz="2000" b="0" dirty="0" smtClean="0"/>
              <a:t>5)</a:t>
            </a:r>
            <a:endParaRPr lang="en-US" dirty="0" smtClean="0">
              <a:ea typeface="ＭＳ Ｐゴシック" pitchFamily="34" charset="-128"/>
            </a:endParaRPr>
          </a:p>
        </p:txBody>
      </p:sp>
      <p:pic>
        <p:nvPicPr>
          <p:cNvPr id="5" name="Picture 2" descr="The code continues. Line 31, indented once. P thread underscore t pro comma con semicolon. Line 32, indented once. P thread underscore mute x I n I t left parenthesis ampersand the mute x comma 0 right parenthesis semicolon. Line 33, indented once. P thread underscore c o n d, I n I t left parenthesis ampersand c o n d c comma 0 right parenthesis semicolon. Line 34, indented once. P thread underscore c o n d, I n I t left parenthesis ampersand c o n d p comma 0 right parenthesis semicolon. Line 35, indented once. P thread underscore create left parenthesis ampersand con comma 0 comma consumer comma 0 right parenthesis semicolon. Line 36, indented once. P thread underscore create left parenthesis ampersand pro comma 0 comma producer comma 0 right parenthesis semicolon. Line 37, indented once. P thread underscore join left parenthesis pro comma 0 right parenthesis semicolon. Line 38, indented once. P thread underscore join left parenthesis con comma 0 right parenthesis semicolon. Line 39, indented once. P thread underscore c o n d destroy left parenthesis ampersand c o n d c right parenthesis semicolon. Line 40, indented once. P thread underscore c o n d destroy left parenthesis ampersand c o n d p right parenthesis semicolon. Line 41, indented once. p thread underscore mute x underscore destroy left parenthesis ampersand the underscore mute x right parenthesis semicolon period. Line 42, indented once. right br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212" y="1499311"/>
            <a:ext cx="4981575" cy="3681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p:txBody>
          <a:bodyPr/>
          <a:lstStyle/>
          <a:p>
            <a:r>
              <a:rPr lang="en-US" altLang="en-US" dirty="0"/>
              <a:t>Figure 2-32. Using threads to solve the </a:t>
            </a:r>
            <a:r>
              <a:rPr lang="en-US" altLang="en-US" dirty="0" smtClean="0"/>
              <a:t>producer-consumer </a:t>
            </a:r>
            <a:r>
              <a:rPr lang="en-US" altLang="en-US" dirty="0"/>
              <a:t>problem</a:t>
            </a:r>
            <a:r>
              <a:rPr lang="en-US" altLang="en-US" dirty="0" smtClean="0"/>
              <a:t>.</a:t>
            </a:r>
            <a:endParaRPr lang="en-US" altLang="en-US" dirty="0"/>
          </a:p>
        </p:txBody>
      </p:sp>
    </p:spTree>
    <p:extLst>
      <p:ext uri="{BB962C8B-B14F-4D97-AF65-F5344CB8AC3E}">
        <p14:creationId xmlns:p14="http://schemas.microsoft.com/office/powerpoint/2010/main" val="24206882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a:t>Monitors </a:t>
            </a:r>
            <a:r>
              <a:rPr lang="en-US" altLang="en-US" sz="2000" b="0" dirty="0" smtClean="0"/>
              <a:t>(1 </a:t>
            </a:r>
            <a:r>
              <a:rPr lang="en-US" altLang="en-US" sz="2000" b="0" dirty="0"/>
              <a:t>of </a:t>
            </a:r>
            <a:r>
              <a:rPr lang="en-US" altLang="en-US" sz="2000" b="0" dirty="0" smtClean="0"/>
              <a:t>6)</a:t>
            </a:r>
            <a:endParaRPr lang="en-US" dirty="0" smtClean="0">
              <a:ea typeface="ＭＳ Ｐゴシック" pitchFamily="34" charset="-128"/>
            </a:endParaRPr>
          </a:p>
        </p:txBody>
      </p:sp>
      <p:pic>
        <p:nvPicPr>
          <p:cNvPr id="6" name="Picture 2" descr="Computer code. The code has 12 lines. The lines read as follows. Line 1. monitor example. Line 2, indented once. integer i semicolon. Line 3, indented once. condition c semicolon. Line 4, indented once. procedure producer left parenthesis right parenthesis semicolon. Line 5. Unspecified. Line 6. Unspecified. Line 7. Unspecified. Line 8, indented once. end semicolon. Line 9, indented once. procedure consumer left parenthesis right parenthesis semicolon. Line 10. Incomplete line of code. Line 11, indented once. end semicolon. Line 12. end moni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012" y="1499311"/>
            <a:ext cx="3863975" cy="3681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p:txBody>
          <a:bodyPr/>
          <a:lstStyle/>
          <a:p>
            <a:r>
              <a:rPr lang="en-US" altLang="en-US" dirty="0"/>
              <a:t>Figure 2-33. A monitor.</a:t>
            </a:r>
          </a:p>
        </p:txBody>
      </p:sp>
    </p:spTree>
    <p:extLst>
      <p:ext uri="{BB962C8B-B14F-4D97-AF65-F5344CB8AC3E}">
        <p14:creationId xmlns:p14="http://schemas.microsoft.com/office/powerpoint/2010/main" val="28489506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a:t>Monitors </a:t>
            </a:r>
            <a:r>
              <a:rPr lang="en-US" altLang="en-US" sz="2000" b="0" dirty="0" smtClean="0"/>
              <a:t>(2 </a:t>
            </a:r>
            <a:r>
              <a:rPr lang="en-US" altLang="en-US" sz="2000" b="0" dirty="0"/>
              <a:t>of </a:t>
            </a:r>
            <a:r>
              <a:rPr lang="en-US" altLang="en-US" sz="2000" b="0" dirty="0" smtClean="0"/>
              <a:t>6)</a:t>
            </a:r>
            <a:endParaRPr lang="en-US" dirty="0" smtClean="0">
              <a:ea typeface="ＭＳ Ｐゴシック" pitchFamily="34" charset="-128"/>
            </a:endParaRPr>
          </a:p>
        </p:txBody>
      </p:sp>
      <p:pic>
        <p:nvPicPr>
          <p:cNvPr id="5" name="Picture 2" descr="Computer code has 35 lines. The lines read as follows. Line 1. monitor Producer Consumer. Line 2, indented once. condition full comma empty semicolon. Line 3, indented once. integer count semicolon. Line 4, indented once. procedure insert left parenthesis item colon integer right parenthesis semicolon. Line 5, indented once. begin. Line 6, indented twice. if count equals N then wait left parenthesis full right parenthesis semicolon. Line 7, indented twice. insert item left parenthesis item right parenthesis semicolon. Line 8, indented twice. count colon equals count plus 1 semicolon. Line 9, indented twice. if count equals 1then signal left parenthesis empty right parenthesis. Line 10, indented once. end semicolon. Line 11, indented once. function remove colon integer semicolon. Line 12, indented once. begin. Line 13, indented twice. if count equals 0 then wait left parenthesis empty right parenthesis semicolon. Line 14, indented twice. remove equals remove item semicolon count colon equals. Line 15, indented twice. count minus 1 semicolon. Line 16, indented twice. if count equals N minus 1 then signal left parenthesis full right parenthesis. Line 17, indented once. end semicolon. Line 18, indented once. count colon equals 0 semicolon. Line 19, indented once. end monitor semicol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6825" y="1457416"/>
            <a:ext cx="3390350" cy="3976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a:xfrm>
            <a:off x="457200" y="5579075"/>
            <a:ext cx="8229600" cy="602423"/>
          </a:xfrm>
        </p:spPr>
        <p:txBody>
          <a:bodyPr/>
          <a:lstStyle/>
          <a:p>
            <a:r>
              <a:rPr lang="en-US" altLang="en-US" dirty="0"/>
              <a:t>Figure 2-34. An outline of the producer-consumer problem with monitors. Only one monitor procedure at a time is active. The buffer has N slots.</a:t>
            </a:r>
          </a:p>
        </p:txBody>
      </p:sp>
    </p:spTree>
    <p:extLst>
      <p:ext uri="{BB962C8B-B14F-4D97-AF65-F5344CB8AC3E}">
        <p14:creationId xmlns:p14="http://schemas.microsoft.com/office/powerpoint/2010/main" val="13818083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a:t>Monitors </a:t>
            </a:r>
            <a:r>
              <a:rPr lang="en-US" altLang="en-US" sz="2000" b="0" dirty="0" smtClean="0"/>
              <a:t>(3 </a:t>
            </a:r>
            <a:r>
              <a:rPr lang="en-US" altLang="en-US" sz="2000" b="0" dirty="0"/>
              <a:t>of </a:t>
            </a:r>
            <a:r>
              <a:rPr lang="en-US" altLang="en-US" sz="2000" b="0" dirty="0" smtClean="0"/>
              <a:t>6)</a:t>
            </a:r>
            <a:endParaRPr lang="en-US" dirty="0" smtClean="0">
              <a:ea typeface="ＭＳ Ｐゴシック" pitchFamily="34" charset="-128"/>
            </a:endParaRPr>
          </a:p>
        </p:txBody>
      </p:sp>
      <p:pic>
        <p:nvPicPr>
          <p:cNvPr id="6" name="Picture 2" descr="The code continues. Line 20. procedure producer semicolon. Line 21. begin. Line 22, indented once. while true do. Line 23, indented once. begin. Line 24, indented twice. item equals produce item semicolon. Line 25, indented twice. Producer Consumer period insert left parenthesis item right parenthesis. Line 26, indented once. end. Line 27. end semicolon. Line 28. procedure consumer semicolon. Line 29. begin. Line 30, indented once. while true do. Line 31, indented once. begin. Line 32, indented twice. item equals Producer Consumer period remove semicolon. Line 33, indented twice. consume item left parenthesis item right parenthesis. Line 34, indented once. end. Line 35. end semicol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6318" y="1496818"/>
            <a:ext cx="4551363" cy="3897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a:xfrm>
            <a:off x="457200" y="5579075"/>
            <a:ext cx="8229600" cy="602423"/>
          </a:xfrm>
        </p:spPr>
        <p:txBody>
          <a:bodyPr/>
          <a:lstStyle/>
          <a:p>
            <a:r>
              <a:rPr lang="en-US" altLang="en-US" dirty="0"/>
              <a:t>Figure 2-34. An outline of the producer-consumer problem with monitors. Only one monitor procedure at a time is active. The buffer has N slots.</a:t>
            </a:r>
          </a:p>
        </p:txBody>
      </p:sp>
    </p:spTree>
    <p:extLst>
      <p:ext uri="{BB962C8B-B14F-4D97-AF65-F5344CB8AC3E}">
        <p14:creationId xmlns:p14="http://schemas.microsoft.com/office/powerpoint/2010/main" val="18170121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a:t>Monitors </a:t>
            </a:r>
            <a:r>
              <a:rPr lang="en-US" altLang="en-US" sz="2000" b="0" dirty="0" smtClean="0"/>
              <a:t>(4 </a:t>
            </a:r>
            <a:r>
              <a:rPr lang="en-US" altLang="en-US" sz="2000" b="0" dirty="0"/>
              <a:t>of </a:t>
            </a:r>
            <a:r>
              <a:rPr lang="en-US" altLang="en-US" sz="2000" b="0" dirty="0" smtClean="0"/>
              <a:t>6)</a:t>
            </a:r>
            <a:endParaRPr lang="en-US" dirty="0" smtClean="0">
              <a:ea typeface="ＭＳ Ｐゴシック" pitchFamily="34" charset="-128"/>
            </a:endParaRPr>
          </a:p>
        </p:txBody>
      </p:sp>
      <p:pic>
        <p:nvPicPr>
          <p:cNvPr id="5" name="Picture 2" descr="Computer code has 50 lines. The lines read as follows. Line 1. public class Producer Consumer left brace. Line 2, indented once. static final I n t, N equals 100 semicolon forward slash forward slash constant giving the buffer size. Line 3, indented once. static producer p equals new producer left parenthesis right parenthesis semicolon forward slash forward slash instantiate a new producer thread. Line 4, indented once. static consumer c equals new consumer left parenthesis right parenthesis semicolon forward slash forward slash instantiate a new consumer thread. Line 5, indented once. static our monitor mon equals new our monitor left parenthesis right parenthesis semicolon forward slash forward slash instantiate a new monitor. Line 6, indented once. public static void main left parenthesis String a r g s left bracket right bracket right parenthesis left brace. Line 7, indented twice. p period start left parenthesis right parenthesis semicolon forward slash forward slash start the producer thread. Line 8, indented twice. c period start left parenthesis right parenthesis semicolon forward slash forward slash start the consumer thread. Line 9, indented once. right brace. Line 10, indented once. static class producer extends Thread left brace. Line 11, indented twice. public void run left parenthesis right parenthesis left brace forward slash forward slash run method contains the thread code. Line 12, indented 3 times. I n t item semicolon. Line 13, indented 3 times. while left parenthesis true right parenthesis left brace forward slash forward slash producer loop. Line 14, indented 4 times. item equals produce item left parenthesis right parenthesis semicolon. Line 15, indented 4 times. m o n period insert left parenthesis item right parenthesis semicolon. Line 16, indented 3 times. right brace. Line 17, indented twice. right brace. Line 18, indented twice. private I n t produce item left parenthesis right parenthesis left brace period, period, period right brace forward slash forward slash actually produce. Line 19, indented once. right brace. Line 20, indented once. static class consumer extends Thread left brace. Line 21, indented once. public void run left parenthesis right parenthesis left brace run method contains the thread code. Line 22, indented twice. i n t item semicolon. Line 23, indented twice. while left parenthesis true right parenthesis left brace forward slash forward slash consumer loop. Line 24, indented 3 times. item equals mon period remove left parenthesis right parenthesis semicolon. Line 25, indented 3 times. consume underscore item left parenthesis item right parenthesis semicolon. Line 26, indented twice. right brace. Line 27, indented once. right br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787" y="1464275"/>
            <a:ext cx="5686425"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a:xfrm>
            <a:off x="457200" y="5579075"/>
            <a:ext cx="8229600" cy="602423"/>
          </a:xfrm>
        </p:spPr>
        <p:txBody>
          <a:bodyPr/>
          <a:lstStyle/>
          <a:p>
            <a:r>
              <a:rPr lang="en-US" altLang="en-US" dirty="0"/>
              <a:t>Figure 2-35. A solution to the producer-consumer </a:t>
            </a:r>
            <a:r>
              <a:rPr lang="en-US" altLang="en-US" dirty="0" smtClean="0"/>
              <a:t>problem </a:t>
            </a:r>
            <a:r>
              <a:rPr lang="en-US" altLang="en-US" dirty="0"/>
              <a:t>in Java.</a:t>
            </a:r>
          </a:p>
        </p:txBody>
      </p:sp>
    </p:spTree>
    <p:extLst>
      <p:ext uri="{BB962C8B-B14F-4D97-AF65-F5344CB8AC3E}">
        <p14:creationId xmlns:p14="http://schemas.microsoft.com/office/powerpoint/2010/main" val="35664268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a:t>Monitors </a:t>
            </a:r>
            <a:r>
              <a:rPr lang="en-US" altLang="en-US" sz="2000" b="0" dirty="0" smtClean="0"/>
              <a:t>(5 </a:t>
            </a:r>
            <a:r>
              <a:rPr lang="en-US" altLang="en-US" sz="2000" b="0" dirty="0"/>
              <a:t>of </a:t>
            </a:r>
            <a:r>
              <a:rPr lang="en-US" altLang="en-US" sz="2000" b="0" dirty="0" smtClean="0"/>
              <a:t>6)</a:t>
            </a:r>
            <a:endParaRPr lang="en-US" dirty="0" smtClean="0">
              <a:ea typeface="ＭＳ Ｐゴシック" pitchFamily="34" charset="-128"/>
            </a:endParaRPr>
          </a:p>
        </p:txBody>
      </p:sp>
      <p:pic>
        <p:nvPicPr>
          <p:cNvPr id="6" name="Picture 2" descr="The code continues. Line 28, indented once. private void consume item left parenthesis I n t item right parenthesis left brace period, period, period right brace forward slash forward slash actually consume. Line 29. right brace. Line 30. static class our monitor left brace forward slash forward slash this is a monitor. Line 31, indented once. private I n t buffer left bracket right bracket equals new I n t left bracket N right bracket semicolon. Line 32, indented once. private I n t count equals 0 comma lo equals 0 comma hi equals 0 semicolon forward slash forward slash counters and indices. Line 33, indented once. public synchronized void insert left parenthesis i n t comma v a l right parenthesis left brace. Line 34, indented once. if left parenthesis count equals, equals N right parenthesis go to sleep left parenthesis right parenthesis semicolon forward slash forward slash if the buffer is full comma go to sleep. Line 35, indented once. buffer left bracket hi right bracket equals val semicolon forward slash forward slash insert an item into the buffer. Line 36, indented once. hi equals left parenthesis hi plus 1 right parenthesis percent sign N semicolon forward slash forward slash slot to place next item in. Line 37, indented once. count equals count plus 1 semicolon forward slash forward slash one more item in the buffer now. Line 38, indented once. if left parenthesis count equals, equals 1 right parenthesis notify left parenthesis right parenthesis semicolon forward slash forward slash if consumer was sleeping comma wake it up. Line 39. right brace. Line 40. public synchronized I n t remove left parenthesis right parenthesis left br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6293" y="1479356"/>
            <a:ext cx="4951413" cy="3932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a:xfrm>
            <a:off x="457200" y="5579075"/>
            <a:ext cx="8229600" cy="602423"/>
          </a:xfrm>
        </p:spPr>
        <p:txBody>
          <a:bodyPr/>
          <a:lstStyle/>
          <a:p>
            <a:r>
              <a:rPr lang="en-US" altLang="en-US" dirty="0"/>
              <a:t>Figure 2-35. A solution to the producer-consumer </a:t>
            </a:r>
            <a:r>
              <a:rPr lang="en-US" altLang="en-US" dirty="0" smtClean="0"/>
              <a:t>problem </a:t>
            </a:r>
            <a:r>
              <a:rPr lang="en-US" altLang="en-US" dirty="0"/>
              <a:t>in Java.</a:t>
            </a:r>
          </a:p>
        </p:txBody>
      </p:sp>
    </p:spTree>
    <p:extLst>
      <p:ext uri="{BB962C8B-B14F-4D97-AF65-F5344CB8AC3E}">
        <p14:creationId xmlns:p14="http://schemas.microsoft.com/office/powerpoint/2010/main" val="3162067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Process Creation</a:t>
            </a:r>
            <a:endParaRPr lang="en-US" sz="2000" b="0" dirty="0"/>
          </a:p>
        </p:txBody>
      </p:sp>
      <p:sp>
        <p:nvSpPr>
          <p:cNvPr id="3" name="Content Placeholder 2"/>
          <p:cNvSpPr>
            <a:spLocks noGrp="1"/>
          </p:cNvSpPr>
          <p:nvPr>
            <p:ph type="body" idx="1"/>
          </p:nvPr>
        </p:nvSpPr>
        <p:spPr>
          <a:xfrm>
            <a:off x="457200" y="1495425"/>
            <a:ext cx="8229600" cy="4925253"/>
          </a:xfrm>
        </p:spPr>
        <p:txBody>
          <a:bodyPr/>
          <a:lstStyle/>
          <a:p>
            <a:pPr marL="0" indent="0">
              <a:buNone/>
              <a:defRPr/>
            </a:pPr>
            <a:r>
              <a:rPr lang="en-US" dirty="0"/>
              <a:t>Four principal events that cause processes to be created:</a:t>
            </a:r>
          </a:p>
          <a:p>
            <a:pPr marL="916686" lvl="1" indent="-429768">
              <a:buFont typeface="+mj-lt"/>
              <a:buAutoNum type="arabicPeriod"/>
              <a:defRPr/>
            </a:pPr>
            <a:r>
              <a:rPr lang="en-US" dirty="0"/>
              <a:t>System initialization.</a:t>
            </a:r>
          </a:p>
          <a:p>
            <a:pPr marL="916686" lvl="1" indent="-429768">
              <a:buFont typeface="+mj-lt"/>
              <a:buAutoNum type="arabicPeriod"/>
              <a:defRPr/>
            </a:pPr>
            <a:r>
              <a:rPr lang="en-US" dirty="0"/>
              <a:t>Execution of a process creation system call by a running process.</a:t>
            </a:r>
          </a:p>
          <a:p>
            <a:pPr marL="916686" lvl="1" indent="-429768">
              <a:buFont typeface="+mj-lt"/>
              <a:buAutoNum type="arabicPeriod"/>
              <a:defRPr/>
            </a:pPr>
            <a:r>
              <a:rPr lang="en-US" dirty="0"/>
              <a:t>A user request to create a new process.</a:t>
            </a:r>
          </a:p>
          <a:p>
            <a:pPr marL="916686" lvl="1" indent="-429768">
              <a:buFont typeface="+mj-lt"/>
              <a:buAutoNum type="arabicPeriod"/>
              <a:defRPr/>
            </a:pPr>
            <a:r>
              <a:rPr lang="en-US" dirty="0"/>
              <a:t>Initiation of a batch job.</a:t>
            </a:r>
          </a:p>
        </p:txBody>
      </p:sp>
    </p:spTree>
    <p:extLst>
      <p:ext uri="{BB962C8B-B14F-4D97-AF65-F5344CB8AC3E}">
        <p14:creationId xmlns:p14="http://schemas.microsoft.com/office/powerpoint/2010/main" val="20481749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a:t>Monitors </a:t>
            </a:r>
            <a:r>
              <a:rPr lang="en-US" altLang="en-US" sz="2000" b="0" dirty="0" smtClean="0"/>
              <a:t>(6 </a:t>
            </a:r>
            <a:r>
              <a:rPr lang="en-US" altLang="en-US" sz="2000" b="0" dirty="0"/>
              <a:t>of </a:t>
            </a:r>
            <a:r>
              <a:rPr lang="en-US" altLang="en-US" sz="2000" b="0" dirty="0" smtClean="0"/>
              <a:t>6)</a:t>
            </a:r>
            <a:endParaRPr lang="en-US" dirty="0" smtClean="0">
              <a:ea typeface="ＭＳ Ｐゴシック" pitchFamily="34" charset="-128"/>
            </a:endParaRPr>
          </a:p>
        </p:txBody>
      </p:sp>
      <p:pic>
        <p:nvPicPr>
          <p:cNvPr id="5" name="Picture 2" descr="The code continues. Line 41, indented once. I n t, v a l semicolon. Line 42, indented once. if left parenthesis count equals, equals 0 right parenthesis go to sleep left parenthesis right parenthesis semicolon forward slash forward slash if the buffer is empty comma go to sleep. Line 43, indented once. V a l equals buffer left bracket lo right bracket semicolon forward slash forward slash fetch an item from the buffer. Line 44, indented once. lo equals left parenthesis lo plus 1 right parenthesis percent sign N semicolon forward slash forward slash slot to fetch next item from. Line 45, indented once. count equals count − 1 semicolon forward slash forward slash one few items in the buffer. Line 46, indented once. if left parenthesis count equals, equals N minus 1 right parenthesis notify left parenthesis right parenthesis semicolon forward slash forward slash if producer was sleeping comma wake it up. Line 47, indented once. return v a l semicolon. Line 48. right brace. Line 49, indented once. private void go to sleep left parenthesis right parenthesis left brace try left brace wait left parenthesis right parenthesis semicolon right brace catch left parenthesis Interrupted Exception e x c right parenthesis left brace right brace semicolon right brace. Line 50. right br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4768" y="1453162"/>
            <a:ext cx="6494463" cy="398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a:xfrm>
            <a:off x="457200" y="5579075"/>
            <a:ext cx="8229600" cy="602423"/>
          </a:xfrm>
        </p:spPr>
        <p:txBody>
          <a:bodyPr/>
          <a:lstStyle/>
          <a:p>
            <a:r>
              <a:rPr lang="en-US" altLang="en-US" dirty="0"/>
              <a:t>Figure 2-35. A solution to the producer-consumer </a:t>
            </a:r>
            <a:r>
              <a:rPr lang="en-US" altLang="en-US" dirty="0" smtClean="0"/>
              <a:t>problem </a:t>
            </a:r>
            <a:r>
              <a:rPr lang="en-US" altLang="en-US" dirty="0"/>
              <a:t>in Java.</a:t>
            </a:r>
          </a:p>
        </p:txBody>
      </p:sp>
    </p:spTree>
    <p:extLst>
      <p:ext uri="{BB962C8B-B14F-4D97-AF65-F5344CB8AC3E}">
        <p14:creationId xmlns:p14="http://schemas.microsoft.com/office/powerpoint/2010/main" val="40734558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a:t>The Producer-Consumer Problem with Message Passing </a:t>
            </a:r>
            <a:r>
              <a:rPr lang="en-US" altLang="en-US" sz="2000" b="0" dirty="0" smtClean="0"/>
              <a:t>(1 of 2)</a:t>
            </a:r>
            <a:endParaRPr lang="en-US" dirty="0" smtClean="0">
              <a:ea typeface="ＭＳ Ｐゴシック" pitchFamily="34" charset="-128"/>
            </a:endParaRPr>
          </a:p>
        </p:txBody>
      </p:sp>
      <p:pic>
        <p:nvPicPr>
          <p:cNvPr id="6" name="Picture 2" descr="Computer code has 24 lines. The lines read as follows. Line 1. hash define N 100 forward slash asterisk number of slots in the buffer asterisk forward slash. Line 2. void producer left parenthesis void right parenthesis. Line 3. left brace. Line 4, indented once. I n t, item semicolon. Line 5, indented once. message m semicolon forward slash asterisk message buffer asterisk forward slash. Line 6, indented once. while left parenthesis TRUE right parenthesis left brace item equals produce. Line 7, indented twice. item left parenthesis right parenthesis semicolon forward slash asterisk generate something to put in buffer asterisk forward slash. Line 8, indented twice. receive left parenthesis consumer comma ampersand m right parenthesis semicolon forward slash asterisk wait for an empty to arrive asterisk forward slash. Line 9, indented twice. build message left parenthesis ampersand m comma item right parenthesis semicolon forward slash asterisk construct a message to send asterisk forward slash. Line 10, indented twice. send left parenthesis consumer comma ampersand m right parenthesis semicolon forward slash asterisk send item to consumer asterisk forward slash. Line 11, indented once. right brace. Line 12. right br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863" y="1511900"/>
            <a:ext cx="7534275" cy="386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a:xfrm>
            <a:off x="457200" y="5579075"/>
            <a:ext cx="8229600" cy="602423"/>
          </a:xfrm>
        </p:spPr>
        <p:txBody>
          <a:bodyPr/>
          <a:lstStyle/>
          <a:p>
            <a:r>
              <a:rPr lang="en-US" altLang="en-US" dirty="0"/>
              <a:t>Figure 2-36. The producer-consumer </a:t>
            </a:r>
            <a:r>
              <a:rPr lang="en-US" altLang="en-US" dirty="0" smtClean="0"/>
              <a:t>problem </a:t>
            </a:r>
            <a:r>
              <a:rPr lang="en-US" altLang="en-US" dirty="0"/>
              <a:t>with </a:t>
            </a:r>
            <a:r>
              <a:rPr lang="en-US" altLang="en-US" b="1" dirty="0"/>
              <a:t>N</a:t>
            </a:r>
            <a:r>
              <a:rPr lang="en-US" altLang="en-US" dirty="0"/>
              <a:t> messages.</a:t>
            </a:r>
          </a:p>
        </p:txBody>
      </p:sp>
    </p:spTree>
    <p:extLst>
      <p:ext uri="{BB962C8B-B14F-4D97-AF65-F5344CB8AC3E}">
        <p14:creationId xmlns:p14="http://schemas.microsoft.com/office/powerpoint/2010/main" val="22441669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a:t>The Producer-Consumer Problem with Message Passing </a:t>
            </a:r>
            <a:r>
              <a:rPr lang="en-US" altLang="en-US" sz="2000" b="0" dirty="0" smtClean="0"/>
              <a:t>(2 of 2)</a:t>
            </a:r>
            <a:endParaRPr lang="en-US" dirty="0" smtClean="0">
              <a:ea typeface="ＭＳ Ｐゴシック" pitchFamily="34" charset="-128"/>
            </a:endParaRPr>
          </a:p>
        </p:txBody>
      </p:sp>
      <p:pic>
        <p:nvPicPr>
          <p:cNvPr id="5" name="Picture 2" descr="The code continues. Line 13. void consumer left parenthesis void right parenthesis. Line 14. left brace. Line 15, indented once. I n t item comma i semicolon. Line 16, indented once. message m semicolon. Line 17, indented once. for left parenthesis i equals 0 semicolon i less than sign N semicolon i plus, plus right parenthesis send left parenthesis producer comma ampersand m right parenthesis semicolon forward slash asterisk send N empties asterisk forward slash. Line 18, indented once. while left parenthesis TRUE right parenthesis left brace. Line 19, indented twice. receive left parenthesis producer comma ampersand m right parenthesis semicolon forward slash asterisk get message containing. Line 20, indented twice. item asterisk forward slash item equals extract item left parenthesis ampersand m right parenthesis semicolon forward slash asterisk extract item from message asterisk forward slash. Line 21, indented twice. send left parenthesis producer comma ampersand m right parenthesis semicolon forward slash asterisk send back empty reply asterisk forward slash. Line 22, indented twice. consume item left parenthesis item right parenthesis semicolon forward slash asterisk do something with the item asterisk forward slash. Line 23, indented once. right brace. Line 24. right br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038" y="1535712"/>
            <a:ext cx="7019925" cy="381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a:xfrm>
            <a:off x="457200" y="5579075"/>
            <a:ext cx="8229600" cy="602423"/>
          </a:xfrm>
        </p:spPr>
        <p:txBody>
          <a:bodyPr/>
          <a:lstStyle/>
          <a:p>
            <a:r>
              <a:rPr lang="en-US" altLang="en-US" dirty="0"/>
              <a:t>Figure 2-36. The producer-consumer </a:t>
            </a:r>
            <a:r>
              <a:rPr lang="en-US" altLang="en-US" dirty="0" smtClean="0"/>
              <a:t>problem </a:t>
            </a:r>
            <a:r>
              <a:rPr lang="en-US" altLang="en-US" dirty="0"/>
              <a:t>with </a:t>
            </a:r>
            <a:r>
              <a:rPr lang="en-US" altLang="en-US" b="1" dirty="0"/>
              <a:t>N</a:t>
            </a:r>
            <a:r>
              <a:rPr lang="en-US" altLang="en-US" dirty="0"/>
              <a:t> messages.</a:t>
            </a:r>
          </a:p>
        </p:txBody>
      </p:sp>
    </p:spTree>
    <p:extLst>
      <p:ext uri="{BB962C8B-B14F-4D97-AF65-F5344CB8AC3E}">
        <p14:creationId xmlns:p14="http://schemas.microsoft.com/office/powerpoint/2010/main" val="36923607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a:t>Barriers</a:t>
            </a:r>
            <a:endParaRPr lang="en-US" dirty="0" smtClean="0">
              <a:ea typeface="ＭＳ Ｐゴシック" pitchFamily="34" charset="-128"/>
            </a:endParaRPr>
          </a:p>
        </p:txBody>
      </p:sp>
      <p:pic>
        <p:nvPicPr>
          <p:cNvPr id="6" name="Picture 2" descr="The use of barriers. In A, processes A, B, C and are approaching a barrier. In B, A, B and D are blocked by the barrier while C is still approaching. In C, all the processes have passed through the barri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233" y="1680827"/>
            <a:ext cx="7903533" cy="3253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a:xfrm>
            <a:off x="457200" y="5305245"/>
            <a:ext cx="8229600" cy="876253"/>
          </a:xfrm>
        </p:spPr>
        <p:txBody>
          <a:bodyPr/>
          <a:lstStyle/>
          <a:p>
            <a:r>
              <a:rPr lang="en-US" altLang="en-US" dirty="0"/>
              <a:t>Figure 2-37. Use of a barrier. (a) Processes approaching a barrier. (b) All processes but one blocked at the barrier. (c) When the last process arrives at the barrier, all of them are let through.</a:t>
            </a:r>
          </a:p>
        </p:txBody>
      </p:sp>
    </p:spTree>
    <p:extLst>
      <p:ext uri="{BB962C8B-B14F-4D97-AF65-F5344CB8AC3E}">
        <p14:creationId xmlns:p14="http://schemas.microsoft.com/office/powerpoint/2010/main" val="2434825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a:t>Avoiding Locks: Read-Copy-Update </a:t>
            </a:r>
            <a:r>
              <a:rPr lang="en-US" altLang="en-US" sz="2000" b="0" dirty="0"/>
              <a:t>(</a:t>
            </a:r>
            <a:r>
              <a:rPr lang="en-US" altLang="en-US" sz="2000" b="0" dirty="0" smtClean="0"/>
              <a:t>1 of 2)</a:t>
            </a:r>
            <a:endParaRPr lang="en-US" b="0" dirty="0" smtClean="0">
              <a:ea typeface="ＭＳ Ｐゴシック" pitchFamily="34" charset="-128"/>
            </a:endParaRPr>
          </a:p>
        </p:txBody>
      </p:sp>
      <p:pic>
        <p:nvPicPr>
          <p:cNvPr id="5" name="Picture 2" descr="The process of inserting a node from the tree. A, the original tree. The root node has branches B and E. B has branches C and D. B, initialize node x and connect E to X. Any readers in A and E are not affected. C, when X is completely initialized, connect X to A. Readers currently in E will have read the old version, while readers in A will pick up the new version of the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16656"/>
            <a:ext cx="8229600" cy="32744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a:xfrm>
            <a:off x="457200" y="5305245"/>
            <a:ext cx="8229600" cy="876253"/>
          </a:xfrm>
        </p:spPr>
        <p:txBody>
          <a:bodyPr/>
          <a:lstStyle/>
          <a:p>
            <a:r>
              <a:rPr lang="en-US" altLang="en-US" dirty="0"/>
              <a:t>Figure 2-38. Read-Copy-Update: inserting a node in the tree and then removing a </a:t>
            </a:r>
            <a:r>
              <a:rPr lang="en-US" altLang="en-US" dirty="0" smtClean="0"/>
              <a:t>branch-all </a:t>
            </a:r>
            <a:r>
              <a:rPr lang="en-US" altLang="en-US" dirty="0"/>
              <a:t>without locks</a:t>
            </a:r>
          </a:p>
        </p:txBody>
      </p:sp>
    </p:spTree>
    <p:extLst>
      <p:ext uri="{BB962C8B-B14F-4D97-AF65-F5344CB8AC3E}">
        <p14:creationId xmlns:p14="http://schemas.microsoft.com/office/powerpoint/2010/main" val="23174716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a:t>Avoiding Locks: Read-Copy-Update </a:t>
            </a:r>
            <a:r>
              <a:rPr lang="en-US" altLang="en-US" sz="2000" b="0" dirty="0" smtClean="0"/>
              <a:t>(</a:t>
            </a:r>
            <a:r>
              <a:rPr lang="en-US" altLang="en-US" sz="2000" b="0" dirty="0"/>
              <a:t>2</a:t>
            </a:r>
            <a:r>
              <a:rPr lang="en-US" altLang="en-US" sz="2000" b="0" dirty="0" smtClean="0"/>
              <a:t> of 2)</a:t>
            </a:r>
            <a:endParaRPr lang="en-US" b="0" dirty="0" smtClean="0">
              <a:ea typeface="ＭＳ Ｐゴシック" pitchFamily="34" charset="-128"/>
            </a:endParaRPr>
          </a:p>
        </p:txBody>
      </p:sp>
      <p:pic>
        <p:nvPicPr>
          <p:cNvPr id="6" name="Picture 2" descr="The process of removing a branch from the tree. D, a tree has a root node of A, with sub nodes of B and X. B has sub nodes of C and D, while X has a sub node of E. Decouple B from A. Note that there may still be readers in B. All readers in B will see the old version of the tree, while all readers currently in A will see the new version. E, wait until we are sure that all readers have left B and D. These nodes cannot be accessed any more. F, now we can safely remove B and D. The final tree has root node A with branches C and X. X has a branch 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78619"/>
            <a:ext cx="8229600" cy="3329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a:xfrm>
            <a:off x="457200" y="5305245"/>
            <a:ext cx="8229600" cy="876253"/>
          </a:xfrm>
        </p:spPr>
        <p:txBody>
          <a:bodyPr/>
          <a:lstStyle/>
          <a:p>
            <a:r>
              <a:rPr lang="en-US" altLang="en-US" dirty="0"/>
              <a:t>Figure 2-38. Read-Copy-Update: inserting a node in the tree and then removing a </a:t>
            </a:r>
            <a:r>
              <a:rPr lang="en-US" altLang="en-US" dirty="0" smtClean="0"/>
              <a:t>branch-all </a:t>
            </a:r>
            <a:r>
              <a:rPr lang="en-US" altLang="en-US" dirty="0"/>
              <a:t>without locks</a:t>
            </a:r>
          </a:p>
        </p:txBody>
      </p:sp>
    </p:spTree>
    <p:extLst>
      <p:ext uri="{BB962C8B-B14F-4D97-AF65-F5344CB8AC3E}">
        <p14:creationId xmlns:p14="http://schemas.microsoft.com/office/powerpoint/2010/main" val="10001361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a:t>Introduction to </a:t>
            </a:r>
            <a:r>
              <a:rPr lang="en-US" altLang="en-US" dirty="0" smtClean="0"/>
              <a:t>Scheduling </a:t>
            </a:r>
            <a:r>
              <a:rPr lang="en-US" altLang="en-US" sz="3200" dirty="0" smtClean="0"/>
              <a:t>Process </a:t>
            </a:r>
            <a:r>
              <a:rPr lang="en-US" altLang="en-US" sz="3200" dirty="0"/>
              <a:t>Behavior</a:t>
            </a:r>
            <a:endParaRPr lang="en-US" b="0" dirty="0" smtClean="0">
              <a:ea typeface="ＭＳ Ｐゴシック" pitchFamily="34" charset="-128"/>
            </a:endParaRPr>
          </a:p>
        </p:txBody>
      </p:sp>
      <p:pic>
        <p:nvPicPr>
          <p:cNvPr id="5" name="Picture 2" descr="Long and short C P U bursts. A, a sequence of long C P U bursts waiting for the Input and output. B, a sequence of alternating long and short C P U burst's waiting for the Input and outp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13" y="1819275"/>
            <a:ext cx="7648575"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a:xfrm>
            <a:off x="457200" y="5305245"/>
            <a:ext cx="8229600" cy="876253"/>
          </a:xfrm>
        </p:spPr>
        <p:txBody>
          <a:bodyPr/>
          <a:lstStyle/>
          <a:p>
            <a:r>
              <a:rPr lang="en-US" altLang="en-US" dirty="0"/>
              <a:t>Figure 2-39. Bursts of </a:t>
            </a:r>
            <a:r>
              <a:rPr lang="en-US" altLang="en-US" dirty="0" smtClean="0"/>
              <a:t>C</a:t>
            </a:r>
            <a:r>
              <a:rPr lang="en-US" altLang="en-US" sz="100" dirty="0" smtClean="0"/>
              <a:t> </a:t>
            </a:r>
            <a:r>
              <a:rPr lang="en-US" altLang="en-US" dirty="0" smtClean="0"/>
              <a:t>P</a:t>
            </a:r>
            <a:r>
              <a:rPr lang="en-US" altLang="en-US" sz="100" dirty="0" smtClean="0"/>
              <a:t> </a:t>
            </a:r>
            <a:r>
              <a:rPr lang="en-US" altLang="en-US" dirty="0" smtClean="0"/>
              <a:t>U </a:t>
            </a:r>
            <a:r>
              <a:rPr lang="en-US" altLang="en-US" dirty="0"/>
              <a:t>usage alternate with periods of waiting for I/O. (a) A </a:t>
            </a:r>
            <a:r>
              <a:rPr lang="en-US" altLang="en-US" dirty="0" smtClean="0"/>
              <a:t>C</a:t>
            </a:r>
            <a:r>
              <a:rPr lang="en-US" altLang="en-US" sz="100" dirty="0" smtClean="0"/>
              <a:t> </a:t>
            </a:r>
            <a:r>
              <a:rPr lang="en-US" altLang="en-US" dirty="0" smtClean="0"/>
              <a:t>P</a:t>
            </a:r>
            <a:r>
              <a:rPr lang="en-US" altLang="en-US" sz="100" dirty="0" smtClean="0"/>
              <a:t> </a:t>
            </a:r>
            <a:r>
              <a:rPr lang="en-US" altLang="en-US" dirty="0" smtClean="0"/>
              <a:t>U-bound </a:t>
            </a:r>
            <a:r>
              <a:rPr lang="en-US" altLang="en-US" dirty="0"/>
              <a:t>process. (b) An I/O-bound process.</a:t>
            </a:r>
          </a:p>
        </p:txBody>
      </p:sp>
    </p:spTree>
    <p:extLst>
      <p:ext uri="{BB962C8B-B14F-4D97-AF65-F5344CB8AC3E}">
        <p14:creationId xmlns:p14="http://schemas.microsoft.com/office/powerpoint/2010/main" val="1600727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a:t>Categories of Scheduling Algorithms</a:t>
            </a:r>
            <a:endParaRPr lang="en-US" sz="2000" b="0" dirty="0" smtClean="0">
              <a:ea typeface="ＭＳ Ｐゴシック" pitchFamily="34" charset="-128"/>
            </a:endParaRPr>
          </a:p>
        </p:txBody>
      </p:sp>
      <p:sp>
        <p:nvSpPr>
          <p:cNvPr id="7171" name="Content Placeholder 2"/>
          <p:cNvSpPr>
            <a:spLocks noGrp="1"/>
          </p:cNvSpPr>
          <p:nvPr>
            <p:ph type="body" idx="1"/>
          </p:nvPr>
        </p:nvSpPr>
        <p:spPr/>
        <p:txBody>
          <a:bodyPr/>
          <a:lstStyle/>
          <a:p>
            <a:pPr marL="429768" indent="-429768">
              <a:buFont typeface="Calibri" panose="020F0502020204030204" pitchFamily="34" charset="0"/>
              <a:buAutoNum type="arabicPeriod"/>
            </a:pPr>
            <a:r>
              <a:rPr lang="en-US" altLang="en-US" dirty="0"/>
              <a:t>Batch.</a:t>
            </a:r>
          </a:p>
          <a:p>
            <a:pPr marL="429768" indent="-429768">
              <a:buFont typeface="Calibri" panose="020F0502020204030204" pitchFamily="34" charset="0"/>
              <a:buAutoNum type="arabicPeriod"/>
            </a:pPr>
            <a:r>
              <a:rPr lang="en-US" altLang="en-US" dirty="0"/>
              <a:t>Interactive.</a:t>
            </a:r>
          </a:p>
          <a:p>
            <a:pPr marL="429768" indent="-429768">
              <a:buFont typeface="Calibri" panose="020F0502020204030204" pitchFamily="34" charset="0"/>
              <a:buAutoNum type="arabicPeriod"/>
            </a:pPr>
            <a:r>
              <a:rPr lang="en-US" altLang="en-US" dirty="0"/>
              <a:t>Real time</a:t>
            </a:r>
            <a:r>
              <a:rPr lang="en-US" altLang="en-US" dirty="0" smtClean="0"/>
              <a:t>.</a:t>
            </a:r>
            <a:endParaRPr lang="en-US" altLang="en-US" dirty="0"/>
          </a:p>
        </p:txBody>
      </p:sp>
    </p:spTree>
    <p:extLst>
      <p:ext uri="{BB962C8B-B14F-4D97-AF65-F5344CB8AC3E}">
        <p14:creationId xmlns:p14="http://schemas.microsoft.com/office/powerpoint/2010/main" val="21937969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a:t>Scheduling Algorithm </a:t>
            </a:r>
            <a:r>
              <a:rPr lang="en-US" altLang="en-US" dirty="0" smtClean="0"/>
              <a:t>Goals </a:t>
            </a:r>
            <a:r>
              <a:rPr lang="en-US" altLang="en-US" sz="2000" b="0" dirty="0" smtClean="0"/>
              <a:t>(1 of 2)</a:t>
            </a:r>
            <a:endParaRPr lang="en-US" sz="1200" b="0" dirty="0" smtClean="0">
              <a:ea typeface="ＭＳ Ｐゴシック" pitchFamily="34" charset="-128"/>
            </a:endParaRPr>
          </a:p>
        </p:txBody>
      </p:sp>
      <p:sp>
        <p:nvSpPr>
          <p:cNvPr id="4" name="Text Placeholder 3"/>
          <p:cNvSpPr>
            <a:spLocks noGrp="1"/>
          </p:cNvSpPr>
          <p:nvPr>
            <p:ph type="body" idx="1"/>
          </p:nvPr>
        </p:nvSpPr>
        <p:spPr/>
        <p:txBody>
          <a:bodyPr/>
          <a:lstStyle/>
          <a:p>
            <a:pPr marL="0" indent="0">
              <a:buNone/>
            </a:pPr>
            <a:r>
              <a:rPr lang="en-US" altLang="en-US" dirty="0"/>
              <a:t>Some goals of the scheduling algorithm under different circumstances.</a:t>
            </a:r>
          </a:p>
          <a:p>
            <a:r>
              <a:rPr lang="en-US" dirty="0" smtClean="0"/>
              <a:t>All </a:t>
            </a:r>
            <a:r>
              <a:rPr lang="en-US" dirty="0"/>
              <a:t>systems </a:t>
            </a:r>
          </a:p>
          <a:p>
            <a:pPr lvl="1"/>
            <a:r>
              <a:rPr lang="en-US" dirty="0"/>
              <a:t>Fairness - giving each process a fair share of the </a:t>
            </a:r>
            <a:r>
              <a:rPr lang="en-US" dirty="0" smtClean="0"/>
              <a:t>C</a:t>
            </a:r>
            <a:r>
              <a:rPr lang="en-US" sz="100" dirty="0" smtClean="0"/>
              <a:t> </a:t>
            </a:r>
            <a:r>
              <a:rPr lang="en-US" dirty="0" smtClean="0"/>
              <a:t>P</a:t>
            </a:r>
            <a:r>
              <a:rPr lang="en-US" sz="100" dirty="0" smtClean="0"/>
              <a:t> </a:t>
            </a:r>
            <a:r>
              <a:rPr lang="en-US" dirty="0" smtClean="0"/>
              <a:t>U </a:t>
            </a:r>
            <a:endParaRPr lang="en-US" dirty="0"/>
          </a:p>
          <a:p>
            <a:pPr lvl="1"/>
            <a:r>
              <a:rPr lang="en-US" dirty="0"/>
              <a:t>Policy enforcement - seeing that stated policy is carried out </a:t>
            </a:r>
          </a:p>
          <a:p>
            <a:pPr lvl="1"/>
            <a:r>
              <a:rPr lang="en-US" dirty="0"/>
              <a:t>Balance - keeping all parts of the system busy </a:t>
            </a:r>
          </a:p>
          <a:p>
            <a:r>
              <a:rPr lang="en-US" dirty="0"/>
              <a:t>Batch systems </a:t>
            </a:r>
          </a:p>
          <a:p>
            <a:pPr lvl="1"/>
            <a:r>
              <a:rPr lang="en-US" dirty="0"/>
              <a:t>Throughput - maximize jobs per hour </a:t>
            </a:r>
          </a:p>
        </p:txBody>
      </p:sp>
    </p:spTree>
    <p:extLst>
      <p:ext uri="{BB962C8B-B14F-4D97-AF65-F5344CB8AC3E}">
        <p14:creationId xmlns:p14="http://schemas.microsoft.com/office/powerpoint/2010/main" val="36793613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a:t>Scheduling Algorithm </a:t>
            </a:r>
            <a:r>
              <a:rPr lang="en-US" altLang="en-US" dirty="0" smtClean="0"/>
              <a:t>Goals </a:t>
            </a:r>
            <a:r>
              <a:rPr lang="en-US" altLang="en-US" sz="2000" b="0" dirty="0" smtClean="0"/>
              <a:t>(2 </a:t>
            </a:r>
            <a:r>
              <a:rPr lang="en-US" altLang="en-US" sz="2000" b="0" dirty="0"/>
              <a:t>of 2)</a:t>
            </a:r>
            <a:endParaRPr lang="en-US" sz="2000" b="0" dirty="0" smtClean="0">
              <a:ea typeface="ＭＳ Ｐゴシック" pitchFamily="34" charset="-128"/>
            </a:endParaRPr>
          </a:p>
        </p:txBody>
      </p:sp>
      <p:sp>
        <p:nvSpPr>
          <p:cNvPr id="4" name="Text Placeholder 3"/>
          <p:cNvSpPr>
            <a:spLocks noGrp="1"/>
          </p:cNvSpPr>
          <p:nvPr>
            <p:ph type="body" idx="1"/>
          </p:nvPr>
        </p:nvSpPr>
        <p:spPr/>
        <p:txBody>
          <a:bodyPr/>
          <a:lstStyle/>
          <a:p>
            <a:pPr lvl="1"/>
            <a:r>
              <a:rPr lang="en-US" dirty="0"/>
              <a:t>Turnaround time - minimize time between submission and termination </a:t>
            </a:r>
          </a:p>
          <a:p>
            <a:pPr lvl="1"/>
            <a:r>
              <a:rPr lang="en-US" dirty="0" smtClean="0"/>
              <a:t>C</a:t>
            </a:r>
            <a:r>
              <a:rPr lang="en-US" sz="100" dirty="0" smtClean="0"/>
              <a:t> </a:t>
            </a:r>
            <a:r>
              <a:rPr lang="en-US" dirty="0" smtClean="0"/>
              <a:t>P</a:t>
            </a:r>
            <a:r>
              <a:rPr lang="en-US" sz="100" dirty="0" smtClean="0"/>
              <a:t> </a:t>
            </a:r>
            <a:r>
              <a:rPr lang="en-US" dirty="0" smtClean="0"/>
              <a:t>U </a:t>
            </a:r>
            <a:r>
              <a:rPr lang="en-US" dirty="0"/>
              <a:t>utilization - keep the </a:t>
            </a:r>
            <a:r>
              <a:rPr lang="en-US" dirty="0" smtClean="0"/>
              <a:t>C</a:t>
            </a:r>
            <a:r>
              <a:rPr lang="en-US" sz="100" dirty="0" smtClean="0"/>
              <a:t> </a:t>
            </a:r>
            <a:r>
              <a:rPr lang="en-US" dirty="0" smtClean="0"/>
              <a:t>P</a:t>
            </a:r>
            <a:r>
              <a:rPr lang="en-US" sz="100" dirty="0" smtClean="0"/>
              <a:t> </a:t>
            </a:r>
            <a:r>
              <a:rPr lang="en-US" dirty="0" smtClean="0"/>
              <a:t>U </a:t>
            </a:r>
            <a:r>
              <a:rPr lang="en-US" dirty="0"/>
              <a:t>busy all the time </a:t>
            </a:r>
          </a:p>
          <a:p>
            <a:r>
              <a:rPr lang="en-US" dirty="0"/>
              <a:t>Interactive systems </a:t>
            </a:r>
          </a:p>
          <a:p>
            <a:pPr lvl="1"/>
            <a:r>
              <a:rPr lang="en-US" dirty="0"/>
              <a:t>Response time - respond to requests quickly </a:t>
            </a:r>
          </a:p>
          <a:p>
            <a:pPr lvl="1"/>
            <a:r>
              <a:rPr lang="en-US" dirty="0"/>
              <a:t>Proportionality - meet users' expectations </a:t>
            </a:r>
          </a:p>
          <a:p>
            <a:r>
              <a:rPr lang="en-US" dirty="0"/>
              <a:t>Real-time systems </a:t>
            </a:r>
          </a:p>
          <a:p>
            <a:pPr lvl="1"/>
            <a:r>
              <a:rPr lang="en-US" dirty="0"/>
              <a:t>Meeting deadlines - avoid losing data </a:t>
            </a:r>
          </a:p>
          <a:p>
            <a:pPr lvl="1"/>
            <a:r>
              <a:rPr lang="en-US" dirty="0"/>
              <a:t>Predictability - avoid quality degradation in multimedia systems </a:t>
            </a:r>
          </a:p>
        </p:txBody>
      </p:sp>
    </p:spTree>
    <p:extLst>
      <p:ext uri="{BB962C8B-B14F-4D97-AF65-F5344CB8AC3E}">
        <p14:creationId xmlns:p14="http://schemas.microsoft.com/office/powerpoint/2010/main" val="3273037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Process Termination</a:t>
            </a:r>
            <a:endParaRPr lang="en-US" sz="2000" b="0" dirty="0"/>
          </a:p>
        </p:txBody>
      </p:sp>
      <p:sp>
        <p:nvSpPr>
          <p:cNvPr id="3" name="Content Placeholder 2"/>
          <p:cNvSpPr>
            <a:spLocks noGrp="1"/>
          </p:cNvSpPr>
          <p:nvPr>
            <p:ph type="body" idx="1"/>
          </p:nvPr>
        </p:nvSpPr>
        <p:spPr>
          <a:xfrm>
            <a:off x="457200" y="1495425"/>
            <a:ext cx="8229600" cy="4925253"/>
          </a:xfrm>
        </p:spPr>
        <p:txBody>
          <a:bodyPr/>
          <a:lstStyle/>
          <a:p>
            <a:pPr marL="0" indent="0">
              <a:buNone/>
              <a:defRPr/>
            </a:pPr>
            <a:r>
              <a:rPr lang="en-US" dirty="0"/>
              <a:t>Typical conditions which terminate a process:</a:t>
            </a:r>
          </a:p>
          <a:p>
            <a:pPr marL="916686" lvl="1" indent="-429768">
              <a:buFont typeface="+mj-lt"/>
              <a:buAutoNum type="arabicPeriod"/>
              <a:defRPr/>
            </a:pPr>
            <a:r>
              <a:rPr lang="en-US" dirty="0"/>
              <a:t>Normal exit (voluntary).</a:t>
            </a:r>
          </a:p>
          <a:p>
            <a:pPr marL="916686" lvl="1" indent="-429768">
              <a:buFont typeface="+mj-lt"/>
              <a:buAutoNum type="arabicPeriod"/>
              <a:defRPr/>
            </a:pPr>
            <a:r>
              <a:rPr lang="en-US" dirty="0"/>
              <a:t>Error exit (voluntary).</a:t>
            </a:r>
          </a:p>
          <a:p>
            <a:pPr marL="916686" lvl="1" indent="-429768">
              <a:buFont typeface="+mj-lt"/>
              <a:buAutoNum type="arabicPeriod"/>
              <a:defRPr/>
            </a:pPr>
            <a:r>
              <a:rPr lang="en-US" dirty="0"/>
              <a:t>Fatal error (involuntary).</a:t>
            </a:r>
          </a:p>
          <a:p>
            <a:pPr marL="916686" lvl="1" indent="-429768">
              <a:buFont typeface="+mj-lt"/>
              <a:buAutoNum type="arabicPeriod"/>
              <a:defRPr/>
            </a:pPr>
            <a:r>
              <a:rPr lang="en-US" dirty="0"/>
              <a:t>Killed by another process (involuntary</a:t>
            </a:r>
            <a:r>
              <a:rPr lang="en-US" dirty="0" smtClean="0"/>
              <a:t>).</a:t>
            </a:r>
            <a:endParaRPr lang="en-US" dirty="0"/>
          </a:p>
        </p:txBody>
      </p:sp>
    </p:spTree>
    <p:extLst>
      <p:ext uri="{BB962C8B-B14F-4D97-AF65-F5344CB8AC3E}">
        <p14:creationId xmlns:p14="http://schemas.microsoft.com/office/powerpoint/2010/main" val="13003861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a:t>Scheduling in Batch Systems</a:t>
            </a:r>
            <a:endParaRPr lang="en-US" sz="2000" b="0" dirty="0" smtClean="0">
              <a:ea typeface="ＭＳ Ｐゴシック" pitchFamily="34" charset="-128"/>
            </a:endParaRPr>
          </a:p>
        </p:txBody>
      </p:sp>
      <p:sp>
        <p:nvSpPr>
          <p:cNvPr id="4" name="Text Placeholder 3"/>
          <p:cNvSpPr>
            <a:spLocks noGrp="1"/>
          </p:cNvSpPr>
          <p:nvPr>
            <p:ph type="body" idx="1"/>
          </p:nvPr>
        </p:nvSpPr>
        <p:spPr/>
        <p:txBody>
          <a:bodyPr/>
          <a:lstStyle/>
          <a:p>
            <a:r>
              <a:rPr lang="en-US" altLang="en-US" dirty="0"/>
              <a:t>First-Come First-Served</a:t>
            </a:r>
          </a:p>
          <a:p>
            <a:r>
              <a:rPr lang="en-US" altLang="en-US" dirty="0"/>
              <a:t>Shortest Job First</a:t>
            </a:r>
          </a:p>
          <a:p>
            <a:r>
              <a:rPr lang="en-US" altLang="en-US" dirty="0"/>
              <a:t>Shortest Remaining Time </a:t>
            </a:r>
            <a:r>
              <a:rPr lang="en-US" altLang="en-US" dirty="0" smtClean="0"/>
              <a:t>Next</a:t>
            </a:r>
            <a:endParaRPr lang="en-US" altLang="en-US" dirty="0"/>
          </a:p>
        </p:txBody>
      </p:sp>
    </p:spTree>
    <p:extLst>
      <p:ext uri="{BB962C8B-B14F-4D97-AF65-F5344CB8AC3E}">
        <p14:creationId xmlns:p14="http://schemas.microsoft.com/office/powerpoint/2010/main" val="31619222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Shortest Job First</a:t>
            </a:r>
            <a:endParaRPr lang="en-US" dirty="0"/>
          </a:p>
        </p:txBody>
      </p:sp>
      <p:pic>
        <p:nvPicPr>
          <p:cNvPr id="5" name="Picture 2" descr="Shortest job scheduling. A, the indices of the four element array are 8, 4, 4, 4. The corresponding elements are A, B, C and D respectively. B, the indices of the four element array are 4, 4, 4 and 8. The corresponding elements are B, C, D and A."/>
          <p:cNvPicPr>
            <a:picLocks noChangeAspect="1" noChangeArrowheads="1"/>
          </p:cNvPicPr>
          <p:nvPr/>
        </p:nvPicPr>
        <p:blipFill>
          <a:blip r:embed="rId3">
            <a:extLst>
              <a:ext uri="{28A0092B-C50C-407E-A947-70E740481C1C}">
                <a14:useLocalDpi xmlns:a14="http://schemas.microsoft.com/office/drawing/2010/main" val="0"/>
              </a:ext>
            </a:extLst>
          </a:blip>
          <a:srcRect r="385"/>
          <a:stretch>
            <a:fillRect/>
          </a:stretch>
        </p:blipFill>
        <p:spPr bwMode="auto">
          <a:xfrm>
            <a:off x="457200" y="2479309"/>
            <a:ext cx="8229600" cy="202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3"/>
          <p:cNvSpPr>
            <a:spLocks noGrp="1"/>
          </p:cNvSpPr>
          <p:nvPr>
            <p:ph type="body" idx="1"/>
          </p:nvPr>
        </p:nvSpPr>
        <p:spPr>
          <a:xfrm>
            <a:off x="457200" y="5676181"/>
            <a:ext cx="8229600" cy="608835"/>
          </a:xfrm>
        </p:spPr>
        <p:txBody>
          <a:bodyPr/>
          <a:lstStyle/>
          <a:p>
            <a:r>
              <a:rPr lang="en-US" altLang="en-US" dirty="0"/>
              <a:t>Figure 2-41. An example of shortest job first scheduling. </a:t>
            </a:r>
            <a:r>
              <a:rPr lang="en-US" altLang="en-US" dirty="0" smtClean="0"/>
              <a:t>(</a:t>
            </a:r>
            <a:r>
              <a:rPr lang="en-US" altLang="en-US" dirty="0"/>
              <a:t>a) Running four jobs in the original order. </a:t>
            </a:r>
            <a:r>
              <a:rPr lang="en-US" altLang="en-US" dirty="0" smtClean="0"/>
              <a:t>(</a:t>
            </a:r>
            <a:r>
              <a:rPr lang="en-US" altLang="en-US" dirty="0"/>
              <a:t>b) Running them in shortest job first order.</a:t>
            </a:r>
          </a:p>
        </p:txBody>
      </p:sp>
    </p:spTree>
    <p:extLst>
      <p:ext uri="{BB962C8B-B14F-4D97-AF65-F5344CB8AC3E}">
        <p14:creationId xmlns:p14="http://schemas.microsoft.com/office/powerpoint/2010/main" val="35444373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a:t>Scheduling in Interactive Systems</a:t>
            </a:r>
            <a:endParaRPr lang="en-US" sz="2000" b="0" dirty="0" smtClean="0">
              <a:ea typeface="ＭＳ Ｐゴシック" pitchFamily="34" charset="-128"/>
            </a:endParaRPr>
          </a:p>
        </p:txBody>
      </p:sp>
      <p:sp>
        <p:nvSpPr>
          <p:cNvPr id="4" name="Text Placeholder 3"/>
          <p:cNvSpPr>
            <a:spLocks noGrp="1"/>
          </p:cNvSpPr>
          <p:nvPr>
            <p:ph type="body" idx="1"/>
          </p:nvPr>
        </p:nvSpPr>
        <p:spPr/>
        <p:txBody>
          <a:bodyPr/>
          <a:lstStyle/>
          <a:p>
            <a:r>
              <a:rPr lang="en-US" altLang="en-US" dirty="0"/>
              <a:t>Round-Robin Scheduling</a:t>
            </a:r>
          </a:p>
          <a:p>
            <a:r>
              <a:rPr lang="en-US" altLang="en-US" dirty="0"/>
              <a:t>Priority Scheduling</a:t>
            </a:r>
          </a:p>
          <a:p>
            <a:r>
              <a:rPr lang="en-US" altLang="en-US" dirty="0"/>
              <a:t>Multiple Queues</a:t>
            </a:r>
          </a:p>
          <a:p>
            <a:r>
              <a:rPr lang="en-US" altLang="en-US" dirty="0"/>
              <a:t>Shortest Process Next</a:t>
            </a:r>
          </a:p>
          <a:p>
            <a:r>
              <a:rPr lang="en-US" altLang="en-US" dirty="0"/>
              <a:t>Guaranteed Scheduling</a:t>
            </a:r>
          </a:p>
          <a:p>
            <a:r>
              <a:rPr lang="en-US" altLang="en-US" dirty="0"/>
              <a:t>Lottery Scheduling</a:t>
            </a:r>
          </a:p>
          <a:p>
            <a:r>
              <a:rPr lang="en-US" altLang="en-US" dirty="0"/>
              <a:t>Fair-Share </a:t>
            </a:r>
            <a:r>
              <a:rPr lang="en-US" altLang="en-US" dirty="0" smtClean="0"/>
              <a:t>Scheduling</a:t>
            </a:r>
            <a:endParaRPr lang="en-US" altLang="en-US" dirty="0"/>
          </a:p>
        </p:txBody>
      </p:sp>
    </p:spTree>
    <p:extLst>
      <p:ext uri="{BB962C8B-B14F-4D97-AF65-F5344CB8AC3E}">
        <p14:creationId xmlns:p14="http://schemas.microsoft.com/office/powerpoint/2010/main" val="21223149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Round-Robin Scheduling</a:t>
            </a:r>
            <a:endParaRPr lang="en-US" dirty="0"/>
          </a:p>
        </p:txBody>
      </p:sp>
      <p:pic>
        <p:nvPicPr>
          <p:cNvPr id="6" name="Picture 2" descr="A, a process sequence is as follows, B F D G A. B corresponds to the current process and F corresponds to the next 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3659" y="1490928"/>
            <a:ext cx="4448175"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descr="B, the process sequence is as follows, F D G A B. F corresponds to the current proce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3659" y="3505465"/>
            <a:ext cx="4448175"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3"/>
          <p:cNvSpPr>
            <a:spLocks noGrp="1"/>
          </p:cNvSpPr>
          <p:nvPr>
            <p:ph type="body" idx="1"/>
          </p:nvPr>
        </p:nvSpPr>
        <p:spPr>
          <a:xfrm>
            <a:off x="457200" y="5675243"/>
            <a:ext cx="8229600" cy="609773"/>
          </a:xfrm>
        </p:spPr>
        <p:txBody>
          <a:bodyPr/>
          <a:lstStyle/>
          <a:p>
            <a:r>
              <a:rPr lang="en-US" altLang="en-US" dirty="0"/>
              <a:t>Figure 2-42. Round-robin scheduling. (a) The list of </a:t>
            </a:r>
            <a:r>
              <a:rPr lang="en-US" altLang="en-US" dirty="0" smtClean="0"/>
              <a:t>runnable </a:t>
            </a:r>
            <a:r>
              <a:rPr lang="en-US" altLang="en-US" dirty="0"/>
              <a:t>processes. (b) The list of runnable </a:t>
            </a:r>
            <a:r>
              <a:rPr lang="en-US" altLang="en-US" dirty="0" smtClean="0"/>
              <a:t>processes </a:t>
            </a:r>
            <a:r>
              <a:rPr lang="en-US" altLang="en-US" dirty="0"/>
              <a:t>after </a:t>
            </a:r>
            <a:r>
              <a:rPr lang="en-US" altLang="en-US" b="1" dirty="0"/>
              <a:t>B</a:t>
            </a:r>
            <a:r>
              <a:rPr lang="en-US" altLang="en-US" dirty="0"/>
              <a:t> uses up its quantum.</a:t>
            </a:r>
          </a:p>
        </p:txBody>
      </p:sp>
    </p:spTree>
    <p:extLst>
      <p:ext uri="{BB962C8B-B14F-4D97-AF65-F5344CB8AC3E}">
        <p14:creationId xmlns:p14="http://schemas.microsoft.com/office/powerpoint/2010/main" val="36945753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Priority Scheduling</a:t>
            </a:r>
            <a:endParaRPr lang="en-US" dirty="0"/>
          </a:p>
        </p:txBody>
      </p:sp>
      <p:pic>
        <p:nvPicPr>
          <p:cNvPr id="5" name="Picture 2" descr="A scheduling algorithm with four priority classes. The priority classes 4, 3 2 and 1 are listed below the queue headers. The priority classes contain runnable processes. Class 4 contains a runnable process with 3 tasks, Class 3 has 4 tasks and class 2 has one task. Priority class 1 does not have any runnable process. Priority class 4 has the highest priority and class 1 has the lowest prior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075" y="1813190"/>
            <a:ext cx="7435850" cy="3360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3"/>
          <p:cNvSpPr>
            <a:spLocks noGrp="1"/>
          </p:cNvSpPr>
          <p:nvPr>
            <p:ph type="body" idx="1"/>
          </p:nvPr>
        </p:nvSpPr>
        <p:spPr>
          <a:xfrm>
            <a:off x="457200" y="5675243"/>
            <a:ext cx="8229600" cy="609773"/>
          </a:xfrm>
        </p:spPr>
        <p:txBody>
          <a:bodyPr/>
          <a:lstStyle/>
          <a:p>
            <a:r>
              <a:rPr lang="en-US" altLang="en-US" dirty="0"/>
              <a:t>Figure 2-43. A scheduling algorithm with four priority classes.</a:t>
            </a:r>
          </a:p>
        </p:txBody>
      </p:sp>
    </p:spTree>
    <p:extLst>
      <p:ext uri="{BB962C8B-B14F-4D97-AF65-F5344CB8AC3E}">
        <p14:creationId xmlns:p14="http://schemas.microsoft.com/office/powerpoint/2010/main" val="276496814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Scheduling in Real-Time Systems</a:t>
            </a:r>
            <a:endParaRPr lang="en-US" dirty="0" smtClean="0">
              <a:ea typeface="ＭＳ Ｐゴシック" pitchFamily="34" charset="-128"/>
            </a:endParaRPr>
          </a:p>
        </p:txBody>
      </p:sp>
      <p:sp>
        <p:nvSpPr>
          <p:cNvPr id="8195" name="Content Placeholder 2"/>
          <p:cNvSpPr>
            <a:spLocks noGrp="1"/>
          </p:cNvSpPr>
          <p:nvPr>
            <p:ph type="body" idx="1"/>
          </p:nvPr>
        </p:nvSpPr>
        <p:spPr>
          <a:xfrm>
            <a:off x="457200" y="1495426"/>
            <a:ext cx="8229600" cy="3214598"/>
          </a:xfrm>
        </p:spPr>
        <p:txBody>
          <a:bodyPr/>
          <a:lstStyle/>
          <a:p>
            <a:r>
              <a:rPr lang="en-US" altLang="en-US" dirty="0"/>
              <a:t>Time plays an essential role</a:t>
            </a:r>
          </a:p>
          <a:p>
            <a:r>
              <a:rPr lang="en-US" altLang="en-US" dirty="0"/>
              <a:t>Categories</a:t>
            </a:r>
          </a:p>
          <a:p>
            <a:pPr lvl="1"/>
            <a:r>
              <a:rPr lang="en-US" altLang="en-US" dirty="0"/>
              <a:t>Hard real time</a:t>
            </a:r>
          </a:p>
          <a:p>
            <a:pPr lvl="1"/>
            <a:r>
              <a:rPr lang="en-US" altLang="en-US" dirty="0"/>
              <a:t>Soft real time</a:t>
            </a:r>
          </a:p>
          <a:p>
            <a:pPr lvl="1"/>
            <a:r>
              <a:rPr lang="en-US" altLang="en-US" dirty="0"/>
              <a:t>Periodic or aperiodic</a:t>
            </a:r>
          </a:p>
          <a:p>
            <a:r>
              <a:rPr lang="en-US" altLang="en-US" dirty="0"/>
              <a:t>Schedulable </a:t>
            </a:r>
            <a:r>
              <a:rPr lang="en-US" altLang="en-US" dirty="0" smtClean="0"/>
              <a:t>satisfies</a:t>
            </a:r>
            <a:endParaRPr lang="en-US" altLang="en-US" dirty="0"/>
          </a:p>
        </p:txBody>
      </p:sp>
      <p:pic>
        <p:nvPicPr>
          <p:cNvPr id="4" name="Picture 2" descr="The sum from i = 1 to m of start fraction C sub i over P sub i end fraction less than or equal to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6800" y="4830763"/>
            <a:ext cx="165735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99673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Thread </a:t>
            </a:r>
            <a:r>
              <a:rPr lang="en-US" altLang="en-US" dirty="0" smtClean="0"/>
              <a:t>Scheduling </a:t>
            </a:r>
            <a:r>
              <a:rPr lang="en-US" altLang="en-US" sz="2000" b="0" dirty="0"/>
              <a:t>(1 of 2)</a:t>
            </a:r>
            <a:r>
              <a:rPr lang="en-US" altLang="en-US" dirty="0" smtClean="0"/>
              <a:t> </a:t>
            </a:r>
            <a:endParaRPr lang="en-US" sz="2000" b="0" dirty="0" smtClean="0">
              <a:ea typeface="ＭＳ Ｐゴシック" pitchFamily="34" charset="-128"/>
            </a:endParaRPr>
          </a:p>
        </p:txBody>
      </p:sp>
      <p:pic>
        <p:nvPicPr>
          <p:cNvPr id="6" name="Picture 2" descr="The possible scheduling of user level threads. The processor contains two processes. Both the processes are equipped with a run time system which consists of a process table. The user level threads of process 1 are named, 1, 2 and 3 based on their order of run. Step 1, Kernel picks process 1. Step 2, the run time system of process 1 picks the user level thread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4575" y="1349680"/>
            <a:ext cx="4514850" cy="3981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p:txBody>
          <a:bodyPr/>
          <a:lstStyle/>
          <a:p>
            <a:pPr eaLnBrk="1" hangingPunct="1"/>
            <a:r>
              <a:rPr lang="en-US" altLang="en-US" sz="1600" dirty="0">
                <a:latin typeface="+mn-lt"/>
              </a:rPr>
              <a:t>Figure 2-44. (a) Possible scheduling of user-level threads with a 50-msec process  quantum and threads that run 5 </a:t>
            </a:r>
            <a:r>
              <a:rPr lang="en-US" altLang="en-US" sz="1600" dirty="0" err="1">
                <a:latin typeface="+mn-lt"/>
              </a:rPr>
              <a:t>msec</a:t>
            </a:r>
            <a:r>
              <a:rPr lang="en-US" altLang="en-US" sz="1600" dirty="0">
                <a:latin typeface="+mn-lt"/>
              </a:rPr>
              <a:t> per </a:t>
            </a:r>
            <a:r>
              <a:rPr lang="en-US" altLang="en-US" sz="1600" dirty="0" smtClean="0">
                <a:latin typeface="+mn-lt"/>
              </a:rPr>
              <a:t>C</a:t>
            </a:r>
            <a:r>
              <a:rPr lang="en-US" altLang="en-US" sz="100" dirty="0" smtClean="0">
                <a:latin typeface="+mn-lt"/>
              </a:rPr>
              <a:t> </a:t>
            </a:r>
            <a:r>
              <a:rPr lang="en-US" altLang="en-US" sz="1600" dirty="0" smtClean="0">
                <a:latin typeface="+mn-lt"/>
              </a:rPr>
              <a:t>P</a:t>
            </a:r>
            <a:r>
              <a:rPr lang="en-US" altLang="en-US" sz="100" dirty="0" smtClean="0">
                <a:latin typeface="+mn-lt"/>
              </a:rPr>
              <a:t> </a:t>
            </a:r>
            <a:r>
              <a:rPr lang="en-US" altLang="en-US" sz="1600" dirty="0" smtClean="0">
                <a:latin typeface="+mn-lt"/>
              </a:rPr>
              <a:t>U </a:t>
            </a:r>
            <a:r>
              <a:rPr lang="en-US" altLang="en-US" sz="1600" dirty="0">
                <a:latin typeface="+mn-lt"/>
              </a:rPr>
              <a:t>burst.</a:t>
            </a:r>
          </a:p>
        </p:txBody>
      </p:sp>
    </p:spTree>
    <p:extLst>
      <p:ext uri="{BB962C8B-B14F-4D97-AF65-F5344CB8AC3E}">
        <p14:creationId xmlns:p14="http://schemas.microsoft.com/office/powerpoint/2010/main" val="313957844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Thread </a:t>
            </a:r>
            <a:r>
              <a:rPr lang="en-US" altLang="en-US" dirty="0" smtClean="0"/>
              <a:t>Scheduling </a:t>
            </a:r>
            <a:r>
              <a:rPr lang="en-US" altLang="en-US" sz="2000" b="0" dirty="0" smtClean="0"/>
              <a:t>(2 </a:t>
            </a:r>
            <a:r>
              <a:rPr lang="en-US" altLang="en-US" sz="2000" b="0" dirty="0"/>
              <a:t>of 2)</a:t>
            </a:r>
            <a:r>
              <a:rPr lang="en-US" altLang="en-US" dirty="0" smtClean="0"/>
              <a:t> </a:t>
            </a:r>
            <a:endParaRPr lang="en-US" sz="2000" b="0" dirty="0" smtClean="0">
              <a:ea typeface="ＭＳ Ｐゴシック" pitchFamily="34" charset="-128"/>
            </a:endParaRPr>
          </a:p>
        </p:txBody>
      </p:sp>
      <p:pic>
        <p:nvPicPr>
          <p:cNvPr id="5" name="Picture 2" descr="The possible scheduling of Kernel level threads. The processor contains process A and process B. The Kernel space contains the process table. User level threads 1 and 3 are from the first process and the thread 2 is from the second process. The Kernel picks a thread. Possible, A 1, A 2, A 3, A 1, A 2 and A 3. Also possible, A 1, B 1, A 2, B 2, A 3 and B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963" y="1387780"/>
            <a:ext cx="3648075" cy="390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p:txBody>
          <a:bodyPr/>
          <a:lstStyle/>
          <a:p>
            <a:pPr eaLnBrk="1" hangingPunct="1"/>
            <a:r>
              <a:rPr lang="en-US" altLang="en-US" sz="1600" dirty="0">
                <a:latin typeface="+mn-lt"/>
              </a:rPr>
              <a:t>Figure 2-44. (b) Possible scheduling of kernel-level threads </a:t>
            </a:r>
            <a:r>
              <a:rPr lang="en-US" altLang="en-US" sz="1600" dirty="0" smtClean="0">
                <a:latin typeface="+mn-lt"/>
              </a:rPr>
              <a:t>with </a:t>
            </a:r>
            <a:r>
              <a:rPr lang="en-US" altLang="en-US" sz="1600" dirty="0">
                <a:latin typeface="+mn-lt"/>
              </a:rPr>
              <a:t>the same characteristics as (a).</a:t>
            </a:r>
          </a:p>
        </p:txBody>
      </p:sp>
    </p:spTree>
    <p:extLst>
      <p:ext uri="{BB962C8B-B14F-4D97-AF65-F5344CB8AC3E}">
        <p14:creationId xmlns:p14="http://schemas.microsoft.com/office/powerpoint/2010/main" val="345494118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The Dining Philosophers Problem </a:t>
            </a:r>
            <a:r>
              <a:rPr lang="en-US" altLang="en-US" sz="2000" b="0" dirty="0"/>
              <a:t>(</a:t>
            </a:r>
            <a:r>
              <a:rPr lang="en-US" altLang="en-US" sz="2000" b="0" dirty="0" smtClean="0"/>
              <a:t>1 of 5)</a:t>
            </a:r>
            <a:endParaRPr lang="en-US" sz="1200" b="0" dirty="0" smtClean="0">
              <a:ea typeface="ＭＳ Ｐゴシック" pitchFamily="34" charset="-128"/>
            </a:endParaRPr>
          </a:p>
        </p:txBody>
      </p:sp>
      <p:pic>
        <p:nvPicPr>
          <p:cNvPr id="6" name="Picture 2" descr="The dining philosopher’s problem. Five plates are arranged on a circular table with forks in betwe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2627" y="1541249"/>
            <a:ext cx="4078745" cy="4061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a:xfrm>
            <a:off x="457200" y="5831456"/>
            <a:ext cx="8229600" cy="453559"/>
          </a:xfrm>
        </p:spPr>
        <p:txBody>
          <a:bodyPr/>
          <a:lstStyle/>
          <a:p>
            <a:pPr eaLnBrk="1" hangingPunct="1"/>
            <a:r>
              <a:rPr lang="en-US" altLang="en-US" sz="1600" dirty="0">
                <a:latin typeface="+mn-lt"/>
              </a:rPr>
              <a:t>Figure 2-45. Lunch time in the Philosophy Department.</a:t>
            </a:r>
          </a:p>
        </p:txBody>
      </p:sp>
    </p:spTree>
    <p:extLst>
      <p:ext uri="{BB962C8B-B14F-4D97-AF65-F5344CB8AC3E}">
        <p14:creationId xmlns:p14="http://schemas.microsoft.com/office/powerpoint/2010/main" val="186607465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The Dining Philosophers Problem </a:t>
            </a:r>
            <a:r>
              <a:rPr lang="en-US" altLang="en-US" sz="2000" b="0" dirty="0" smtClean="0"/>
              <a:t>(2 </a:t>
            </a:r>
            <a:r>
              <a:rPr lang="en-US" altLang="en-US" sz="2000" b="0" dirty="0"/>
              <a:t>of 5)</a:t>
            </a:r>
            <a:endParaRPr lang="en-US" sz="2000" b="0" dirty="0" smtClean="0">
              <a:ea typeface="ＭＳ Ｐゴシック" pitchFamily="34" charset="-128"/>
            </a:endParaRPr>
          </a:p>
        </p:txBody>
      </p:sp>
      <p:pic>
        <p:nvPicPr>
          <p:cNvPr id="5" name="Picture 2" descr="Computer code. The code has 12 lines. The lines read as follows. Line 1. hash define N 5 forward slash asterisk number of philosophers asterisk forward slash. Line 2. void philosopher left parenthesis I n t, i right parenthesis forward slash asterisk i colon philosopher number comma from 0 to 4 asterisk forward slash. Line 3. left brace. Line 4, indented once. while left parenthesis TRUE right parenthesis left brace. Line 5, indented twice. think left parenthesis right parenthesis semicolon forward slash asterisk philosopher is thinking asterisk forward slash. Line 6, indented twice. take underscore fork left parenthesis i right parenthesis semicolon forward slash asterisk take underscore left for k asterisk forward slash. Line 7, indented twice. take fork left parenthesis left parenthesis i plus 1 right parenthesis percent sign N right parenthesis semicolon forward slash asterisk take right for k semicolon percent sign is modulo operator asterisk forward slash. Line 8, indented twice. eat left parenthesis right parenthesis semicolon forward slash asterisk yum hyphen yum comma spaghetti asterisk forward slash. Line 9, indented twice. put underscore fork left parenthesis i right parenthesis semicolon forward slash asterisk put left for k back on the table asterisk forward slash. Line 10, indented twice. put underscore fork left parenthesis left parenthesis i plus 1 right parenthesis percent sign N right parenthesis semicolon forward slash asterisk put right for k back on the table asterisk forward slash. Line 11, indented once. right brace. Line 12. right br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87" y="1933753"/>
            <a:ext cx="7515225"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a:xfrm>
            <a:off x="457200" y="5831456"/>
            <a:ext cx="8229600" cy="453559"/>
          </a:xfrm>
        </p:spPr>
        <p:txBody>
          <a:bodyPr/>
          <a:lstStyle/>
          <a:p>
            <a:pPr eaLnBrk="1" hangingPunct="1"/>
            <a:r>
              <a:rPr lang="en-US" altLang="en-US" sz="1600" dirty="0">
                <a:latin typeface="+mn-lt"/>
              </a:rPr>
              <a:t>Figure 2-46. A </a:t>
            </a:r>
            <a:r>
              <a:rPr lang="en-US" altLang="en-US" sz="1600" dirty="0" err="1" smtClean="0">
                <a:latin typeface="+mn-lt"/>
              </a:rPr>
              <a:t>nonsolution</a:t>
            </a:r>
            <a:r>
              <a:rPr lang="en-US" altLang="en-US" sz="1600" dirty="0" smtClean="0">
                <a:latin typeface="+mn-lt"/>
              </a:rPr>
              <a:t> </a:t>
            </a:r>
            <a:r>
              <a:rPr lang="en-US" altLang="en-US" sz="1600" dirty="0">
                <a:latin typeface="+mn-lt"/>
              </a:rPr>
              <a:t>to the dining philosophers problem.</a:t>
            </a:r>
          </a:p>
        </p:txBody>
      </p:sp>
    </p:spTree>
    <p:extLst>
      <p:ext uri="{BB962C8B-B14F-4D97-AF65-F5344CB8AC3E}">
        <p14:creationId xmlns:p14="http://schemas.microsoft.com/office/powerpoint/2010/main" val="11366819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Process States </a:t>
            </a:r>
            <a:r>
              <a:rPr lang="en-US" altLang="en-US" sz="2000" b="0" dirty="0"/>
              <a:t>(1 of 3)</a:t>
            </a:r>
            <a:endParaRPr lang="en-US" sz="2000" b="0" dirty="0"/>
          </a:p>
        </p:txBody>
      </p:sp>
      <p:sp>
        <p:nvSpPr>
          <p:cNvPr id="3" name="Content Placeholder 2"/>
          <p:cNvSpPr>
            <a:spLocks noGrp="1"/>
          </p:cNvSpPr>
          <p:nvPr>
            <p:ph type="body" idx="1"/>
          </p:nvPr>
        </p:nvSpPr>
        <p:spPr>
          <a:xfrm>
            <a:off x="457200" y="1495425"/>
            <a:ext cx="8229600" cy="4925253"/>
          </a:xfrm>
        </p:spPr>
        <p:txBody>
          <a:bodyPr/>
          <a:lstStyle/>
          <a:p>
            <a:pPr marL="0" indent="0">
              <a:buNone/>
              <a:defRPr/>
            </a:pPr>
            <a:r>
              <a:rPr lang="en-US" dirty="0"/>
              <a:t>Three states a process may be in:</a:t>
            </a:r>
          </a:p>
          <a:p>
            <a:pPr marL="916686" lvl="1" indent="-429768">
              <a:buFont typeface="+mj-lt"/>
              <a:buAutoNum type="arabicPeriod"/>
              <a:defRPr/>
            </a:pPr>
            <a:r>
              <a:rPr lang="en-US" dirty="0"/>
              <a:t>Running (actually using the </a:t>
            </a:r>
            <a:r>
              <a:rPr lang="en-US" dirty="0" smtClean="0"/>
              <a:t>C</a:t>
            </a:r>
            <a:r>
              <a:rPr lang="en-US" sz="100" dirty="0" smtClean="0"/>
              <a:t> </a:t>
            </a:r>
            <a:r>
              <a:rPr lang="en-US" dirty="0" smtClean="0"/>
              <a:t>P</a:t>
            </a:r>
            <a:r>
              <a:rPr lang="en-US" sz="100" dirty="0" smtClean="0"/>
              <a:t> </a:t>
            </a:r>
            <a:r>
              <a:rPr lang="en-US" dirty="0" smtClean="0"/>
              <a:t>U </a:t>
            </a:r>
            <a:r>
              <a:rPr lang="en-US" dirty="0"/>
              <a:t>at that instant).</a:t>
            </a:r>
          </a:p>
          <a:p>
            <a:pPr marL="916686" lvl="1" indent="-429768">
              <a:buFont typeface="+mj-lt"/>
              <a:buAutoNum type="arabicPeriod"/>
              <a:defRPr/>
            </a:pPr>
            <a:r>
              <a:rPr lang="en-US" dirty="0"/>
              <a:t>Ready (runnable; temporarily stopped to let another process run).</a:t>
            </a:r>
          </a:p>
          <a:p>
            <a:pPr marL="916686" lvl="1" indent="-429768">
              <a:buFont typeface="+mj-lt"/>
              <a:buAutoNum type="arabicPeriod"/>
              <a:defRPr/>
            </a:pPr>
            <a:r>
              <a:rPr lang="en-US" dirty="0"/>
              <a:t>Blocked (unable to run until some external event happens).</a:t>
            </a:r>
          </a:p>
        </p:txBody>
      </p:sp>
    </p:spTree>
    <p:extLst>
      <p:ext uri="{BB962C8B-B14F-4D97-AF65-F5344CB8AC3E}">
        <p14:creationId xmlns:p14="http://schemas.microsoft.com/office/powerpoint/2010/main" val="108999273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The Dining Philosophers Problem </a:t>
            </a:r>
            <a:r>
              <a:rPr lang="en-US" altLang="en-US" sz="2000" b="0" dirty="0" smtClean="0"/>
              <a:t>(3 </a:t>
            </a:r>
            <a:r>
              <a:rPr lang="en-US" altLang="en-US" sz="2000" b="0" dirty="0"/>
              <a:t>of 5)</a:t>
            </a:r>
            <a:endParaRPr lang="en-US" sz="2000" b="0" dirty="0" smtClean="0">
              <a:ea typeface="ＭＳ Ｐゴシック" pitchFamily="34" charset="-128"/>
            </a:endParaRPr>
          </a:p>
        </p:txBody>
      </p:sp>
      <p:pic>
        <p:nvPicPr>
          <p:cNvPr id="6" name="Picture 2" descr="Computer code. The code has 41 lines. The lines read as follows. Line 1. hash define N 5 forward slash asterisk number of philosophers asterisk forward slash. Line 2. hash define LEFT, left parenthesis i plus N−1 right parenthesis percent sign N forward slash asterisk number of i’s left neighbor asterisk forward slash. Line 3. hash define RIGHT left parenthesis i plus 1 right parenthesis percent sign N forward slash asterisk number of i’s right neighbor asterisk forward slash. Line 4. hash define THINKING 0 forward slash asterisk philosopher is thinking asterisk forward slash. Line 5. hash define HUNGRY 1 forward slash asterisk philosopher is trying to get forks asterisk forward slash. Line 6. hash define EATING 2 forward slash asterisk philosopher is eating asterisk forward slash. Line 7. type d e f comma i n t semaphore semicolon forward slash asterisk semaphores are a special kind of I n t asterisk forward slash. Line 8. I n t state left bracket N right bracket semicolon forward slash asterisk array to keep track of everyone’s state asterisk forward slash. Line 9. semaphore mute x equals 1 semicolon forward slash asterisk mutual exclusion for critical regions asterisk forward slash. Line 10. semaphore s left bracket N right bracket semicolon forward slash asterisk one semaphore per philosopher asterisk forward slash. Line 11. void philosopher left parenthesis I n t, i right parenthesis forward slash asterisk i colon philosopher number comma from 0 to N−1 asterisk forward slash. Line 12. left brace. Line 13, indented once. while left parenthesis TRUE right parenthesis left brace forward slash asterisk repeat forever asterisk forward slash. Line 14, indented twice. think left parenthesis right parenthesis semicolon forward slash asterisk philosopher is thinking asterisk forward slash. Line 15, indented twice. take forks left parenthesis i right parenthesis semicolon forward slash asterisk acquire two forks or block asterisk forward slash. Line 16, indented twice. eat left parenthesis right parenthesis semicolon forward slash asterisk yum hyphen yum comma spaghetti asterisk forward slash. Line 17, indented twice. put forks left parenthesis i right parenthesis semicolon forward slash asterisk put both forks back on table asterisk forward slash. Line 18, indented once. right brace.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925" y="1419403"/>
            <a:ext cx="6534150" cy="430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a:xfrm>
            <a:off x="457200" y="5831456"/>
            <a:ext cx="8229600" cy="453559"/>
          </a:xfrm>
        </p:spPr>
        <p:txBody>
          <a:bodyPr/>
          <a:lstStyle/>
          <a:p>
            <a:pPr eaLnBrk="1" hangingPunct="1"/>
            <a:r>
              <a:rPr lang="en-US" altLang="en-US" sz="1600" dirty="0">
                <a:latin typeface="+mn-lt"/>
              </a:rPr>
              <a:t>Figure 2-47. A solution to the dining philosophers problem.</a:t>
            </a:r>
          </a:p>
        </p:txBody>
      </p:sp>
    </p:spTree>
    <p:extLst>
      <p:ext uri="{BB962C8B-B14F-4D97-AF65-F5344CB8AC3E}">
        <p14:creationId xmlns:p14="http://schemas.microsoft.com/office/powerpoint/2010/main" val="6060896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The Dining Philosophers Problem </a:t>
            </a:r>
            <a:r>
              <a:rPr lang="en-US" altLang="en-US" sz="2000" b="0" dirty="0" smtClean="0"/>
              <a:t>(4 </a:t>
            </a:r>
            <a:r>
              <a:rPr lang="en-US" altLang="en-US" sz="2000" b="0" dirty="0"/>
              <a:t>of 5)</a:t>
            </a:r>
            <a:endParaRPr lang="en-US" sz="2000" b="0" dirty="0" smtClean="0">
              <a:ea typeface="ＭＳ Ｐゴシック" pitchFamily="34" charset="-128"/>
            </a:endParaRPr>
          </a:p>
        </p:txBody>
      </p:sp>
      <p:pic>
        <p:nvPicPr>
          <p:cNvPr id="5" name="Picture 2" descr="The code continues. Line 19. void take forks left parenthesis I n t, i right parenthesis forward slash asterisk i colon philosopher number comma from 0 to N−1 asterisk forward slash. Line 20. left brace. Line 21, indented once. down left parenthesis ampersand mute x right parenthesis semicolon forward slash asterisk enter critical region asterisk forward slash. Line 22, indented once. state left bracket i right bracket equals HUNGRY semicolon forward slash asterisk record fact that philosopher i is hungry asterisk forward slash. Line 23, indented once. test left parenthesis i right parenthesis semicolon forward slash asterisk try to acquire 2 forks asterisk forward slash. Line 24, indented once. up left parenthesis ampersand mute x right parenthesis semicolon forward slash asterisk exit critical region asterisk forward slash. Line 25, indented once. down left parenthesis ampersand s left bracket i right bracket right parenthesis semicolon forward slash asterisk block if forks were not acquired asterisk forward slash. Line 26. right brace. Line 27. void put forks left parenthesis i right parenthesis forward slash asterisk i colon philosopher number comma from 0 to N−1 asterisk forward slas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538" y="2076628"/>
            <a:ext cx="6638925" cy="299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a:xfrm>
            <a:off x="457200" y="5831456"/>
            <a:ext cx="8229600" cy="453559"/>
          </a:xfrm>
        </p:spPr>
        <p:txBody>
          <a:bodyPr/>
          <a:lstStyle/>
          <a:p>
            <a:pPr eaLnBrk="1" hangingPunct="1"/>
            <a:r>
              <a:rPr lang="en-US" altLang="en-US" sz="1600" dirty="0">
                <a:latin typeface="+mn-lt"/>
              </a:rPr>
              <a:t>Figure 2-47. A solution to the dining philosophers problem.</a:t>
            </a:r>
          </a:p>
        </p:txBody>
      </p:sp>
    </p:spTree>
    <p:extLst>
      <p:ext uri="{BB962C8B-B14F-4D97-AF65-F5344CB8AC3E}">
        <p14:creationId xmlns:p14="http://schemas.microsoft.com/office/powerpoint/2010/main" val="85825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The Dining Philosophers Problem </a:t>
            </a:r>
            <a:r>
              <a:rPr lang="en-US" altLang="en-US" sz="2000" b="0" dirty="0" smtClean="0"/>
              <a:t>(5 </a:t>
            </a:r>
            <a:r>
              <a:rPr lang="en-US" altLang="en-US" sz="2000" b="0" dirty="0"/>
              <a:t>of 5)</a:t>
            </a:r>
            <a:endParaRPr lang="en-US" sz="2000" b="0" dirty="0" smtClean="0">
              <a:ea typeface="ＭＳ Ｐゴシック" pitchFamily="34" charset="-128"/>
            </a:endParaRPr>
          </a:p>
        </p:txBody>
      </p:sp>
      <p:pic>
        <p:nvPicPr>
          <p:cNvPr id="6" name="Picture 2" descr="The code continues. Line 28. left brace. Line 29, indented once. down left parenthesis ampersand mute x right parenthesis semicolon forward slash asterisk enter critical region asterisk forward slash. Line 30, indented once. state left bracket i right bracket equals THINKING semicolon forward slash asterisk philosopher has finished eating asterisk forward slash. Line 31, indented once. test left parenthesis LEFT right parenthesis semicolon forward slash asterisk see if left neighbor can now eat asterisk forward slash. Line 32, indented once. test left parenthesis RIGHT, right parenthesis semicolon forward slash asterisk see if right neighbor can now eat asterisk forward slash. Line 33, indented once. up left parenthesis ampersand mute x right parenthesis semicolon forward slash asterisk exit critical region asterisk forward slash. Line 34. right brace void test left parenthesis i right parenthesis forward slash asterisk i colon philosopher number comma from 0 to N minus 1 asterisk forward slash. Line 35. left brace. Line 36, indented once. if left parenthesis state left bracket i right bracket equals, equals HUNGRY ampersand, ampersand state left bracket LEFT right bracket exclamation point equals EATING ampersand, ampersand state left bracket RIGHT, right bracket exclamation point equals EATING right parenthesis. Line 37. left brace. Line 38, indented twice. state left bracket i right bracket equals EATING semicolon. Line 39, indented twice. up left parenthesis ampersand s left bracket i right bracket right parenthesis semicolon. Line 40, indented once. right brace. Line 41. right brace."/>
          <p:cNvPicPr>
            <a:picLocks noChangeAspect="1" noChangeArrowheads="1"/>
          </p:cNvPicPr>
          <p:nvPr/>
        </p:nvPicPr>
        <p:blipFill>
          <a:blip r:embed="rId3">
            <a:extLst>
              <a:ext uri="{28A0092B-C50C-407E-A947-70E740481C1C}">
                <a14:useLocalDpi xmlns:a14="http://schemas.microsoft.com/office/drawing/2010/main" val="0"/>
              </a:ext>
            </a:extLst>
          </a:blip>
          <a:srcRect b="2811"/>
          <a:stretch>
            <a:fillRect/>
          </a:stretch>
        </p:blipFill>
        <p:spPr bwMode="auto">
          <a:xfrm>
            <a:off x="1343025" y="1734522"/>
            <a:ext cx="6457950" cy="3675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a:xfrm>
            <a:off x="457200" y="5831456"/>
            <a:ext cx="8229600" cy="453559"/>
          </a:xfrm>
        </p:spPr>
        <p:txBody>
          <a:bodyPr/>
          <a:lstStyle/>
          <a:p>
            <a:pPr eaLnBrk="1" hangingPunct="1"/>
            <a:r>
              <a:rPr lang="en-US" altLang="en-US" sz="1600" dirty="0">
                <a:latin typeface="+mn-lt"/>
              </a:rPr>
              <a:t>Figure 2-47. A solution to the dining philosophers problem.</a:t>
            </a:r>
          </a:p>
        </p:txBody>
      </p:sp>
    </p:spTree>
    <p:extLst>
      <p:ext uri="{BB962C8B-B14F-4D97-AF65-F5344CB8AC3E}">
        <p14:creationId xmlns:p14="http://schemas.microsoft.com/office/powerpoint/2010/main" val="99822995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The Readers and Writers Problem </a:t>
            </a:r>
            <a:r>
              <a:rPr lang="en-US" altLang="en-US" sz="2000" b="0" dirty="0"/>
              <a:t>(</a:t>
            </a:r>
            <a:r>
              <a:rPr lang="en-US" altLang="en-US" sz="2000" b="0" dirty="0" smtClean="0"/>
              <a:t>1 of 2)</a:t>
            </a:r>
            <a:endParaRPr lang="en-US" sz="1200" b="0" dirty="0" smtClean="0">
              <a:ea typeface="ＭＳ Ｐゴシック" pitchFamily="34" charset="-128"/>
            </a:endParaRPr>
          </a:p>
        </p:txBody>
      </p:sp>
      <p:pic>
        <p:nvPicPr>
          <p:cNvPr id="5" name="Picture 2" descr="Computer code has 28 lines. The lines read as follows. Line 1. type d e f, I n t semaphore semicolon forward slash asterisk use your imagination asterisk forward slash. Line 2. semaphore mute x equals 1 semicolon forward slash asterisk controls access to r c asterisk forward slash. Line 3. semaphore d b equals 1 semicolon forward slash asterisk controls access to the database asterisk forward slash. Line 4. I n t, r c equals 0 semicolon forward slash asterisk hash of processes reading or wanting to asterisk forward slash. Line 5. void reader left parenthesis void right parenthesis. Line 6. left brace. Line 7. while left parenthesis TRUE right parenthesis left brace forward slash asterisk repeat forever asterisk forward slash. Line 8. down left parenthesis ampersand mute x right parenthesis semicolon forward slash asterisk get exclusive access to rc asterisk forward slash. Line 9. R c equals r c plus 1 semicolon forward slash asterisk one reader more now asterisk forward slash. Line 10. if left parenthesis r c equals, equals 1 right parenthesis down left parenthesis ampersand d b right parenthesis semicolon forward slash asterisk if this is the first reader incomplete line of code asterisk forward slash. Line 11. up left parenthesis ampersand mute x right parenthesis semicolon forward slash asterisk release exclusive access to r c asterisk forward slash. Line 12. read underscore data underscore base left parenthesis right parenthesis semicolon forward slash asterisk access the data asterisk forward slash. Line 13. down left parenthesis ampersand mute x right parenthesis semicolon forward slash asterisk get exclusive access to r c asterisk forward slash. Line 14. R c equals r c minus 1 semicolon forward slash asterisk one reader fewer now asterisk forward slash. Line 15. if left parenthesis r c equals, equals 0 right parenthesis up left parenthesis ampersand d b right parenthesis semicolon forward slash asterisk if this is the last reader incomplete line of code asterisk forward slash. Line 16. up left parenthesis ampersand mute x right parenthesis semicolon forward slash asterisk release exclusive access to r c asterisk forward slash. Line 17. use underscore data underscore read left parenthesis right parenthesis semicolon forward slash asterisk noncritical region asterisk forward slash. Line 18. right brace. Line 19. right br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988" y="1501398"/>
            <a:ext cx="5496023" cy="4141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a:xfrm>
            <a:off x="457200" y="5831456"/>
            <a:ext cx="8229600" cy="453559"/>
          </a:xfrm>
        </p:spPr>
        <p:txBody>
          <a:bodyPr/>
          <a:lstStyle/>
          <a:p>
            <a:pPr eaLnBrk="1" hangingPunct="1"/>
            <a:r>
              <a:rPr lang="en-US" altLang="en-US" sz="1600" dirty="0">
                <a:latin typeface="+mn-lt"/>
              </a:rPr>
              <a:t>Figure 2-48. A solution to the readers and writers problem.</a:t>
            </a:r>
          </a:p>
        </p:txBody>
      </p:sp>
    </p:spTree>
    <p:extLst>
      <p:ext uri="{BB962C8B-B14F-4D97-AF65-F5344CB8AC3E}">
        <p14:creationId xmlns:p14="http://schemas.microsoft.com/office/powerpoint/2010/main" val="285305770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The Readers and Writers Problem </a:t>
            </a:r>
            <a:r>
              <a:rPr lang="en-US" altLang="en-US" sz="2000" b="0" dirty="0" smtClean="0"/>
              <a:t>(</a:t>
            </a:r>
            <a:r>
              <a:rPr lang="en-US" altLang="en-US" sz="2000" b="0" dirty="0"/>
              <a:t>2</a:t>
            </a:r>
            <a:r>
              <a:rPr lang="en-US" altLang="en-US" sz="2000" b="0" dirty="0" smtClean="0"/>
              <a:t> of 2)</a:t>
            </a:r>
            <a:endParaRPr lang="en-US" sz="1200" b="0" dirty="0" smtClean="0">
              <a:ea typeface="ＭＳ Ｐゴシック" pitchFamily="34" charset="-128"/>
            </a:endParaRPr>
          </a:p>
        </p:txBody>
      </p:sp>
      <p:pic>
        <p:nvPicPr>
          <p:cNvPr id="6" name="Picture 2" descr="The code continues. Line 20. void writer left parenthesis void right parenthesis. Line 21. left brace. Line 22. while left parenthesis TRUE right parenthesis left brace forward slash asterisk repeat forever asterisk forward slash. Line 23. think underscore up underscore data left parenthesis right parenthesis semicolon forward slash asterisk noncritical region asterisk forward slash. Line 24. down left parenthesis ampersand d b right parenthesis semicolon forward slash asterisk get exclusive access asterisk forward slash. Line 25. write data base left parenthesis right parenthesis semicolon forward slash asterisk update the data asterisk forward slash. Line 26. up left parenthesis ampersand d b right parenthesis semicolon forward slash asterisk release exclusive access asterisk forward slash. Line 27. right brace. Line 28. right br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5913" y="1907559"/>
            <a:ext cx="6188075" cy="3328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a:xfrm>
            <a:off x="457200" y="5831456"/>
            <a:ext cx="8229600" cy="453559"/>
          </a:xfrm>
        </p:spPr>
        <p:txBody>
          <a:bodyPr/>
          <a:lstStyle/>
          <a:p>
            <a:pPr eaLnBrk="1" hangingPunct="1"/>
            <a:r>
              <a:rPr lang="en-US" altLang="en-US" sz="1600" dirty="0">
                <a:latin typeface="+mn-lt"/>
              </a:rPr>
              <a:t>Figure 2-48. A solution to the readers and writers problem.</a:t>
            </a:r>
          </a:p>
        </p:txBody>
      </p:sp>
    </p:spTree>
    <p:extLst>
      <p:ext uri="{BB962C8B-B14F-4D97-AF65-F5344CB8AC3E}">
        <p14:creationId xmlns:p14="http://schemas.microsoft.com/office/powerpoint/2010/main" val="118339203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xfrm>
            <a:off x="457200" y="215371"/>
            <a:ext cx="8229600" cy="1097400"/>
          </a:xfrm>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extLst>
      <p:ext uri="{BB962C8B-B14F-4D97-AF65-F5344CB8AC3E}">
        <p14:creationId xmlns:p14="http://schemas.microsoft.com/office/powerpoint/2010/main" val="2631376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lstStyle/>
          <a:p>
            <a:r>
              <a:rPr lang="en-US" altLang="en-US" dirty="0"/>
              <a:t>Process States </a:t>
            </a:r>
            <a:r>
              <a:rPr lang="en-US" altLang="en-US" sz="2000" b="0" dirty="0" smtClean="0"/>
              <a:t>(2 </a:t>
            </a:r>
            <a:r>
              <a:rPr lang="en-US" altLang="en-US" sz="2000" b="0" dirty="0"/>
              <a:t>of 3)</a:t>
            </a:r>
            <a:endParaRPr lang="en-US" sz="2000" b="0" dirty="0"/>
          </a:p>
        </p:txBody>
      </p:sp>
      <p:sp>
        <p:nvSpPr>
          <p:cNvPr id="4" name="Text Placeholder 3"/>
          <p:cNvSpPr>
            <a:spLocks noGrp="1"/>
          </p:cNvSpPr>
          <p:nvPr>
            <p:ph type="body" idx="1"/>
          </p:nvPr>
        </p:nvSpPr>
        <p:spPr>
          <a:xfrm>
            <a:off x="460375" y="1453551"/>
            <a:ext cx="8226346" cy="1944167"/>
          </a:xfrm>
        </p:spPr>
        <p:txBody>
          <a:bodyPr/>
          <a:lstStyle/>
          <a:p>
            <a:pPr marL="429768" indent="-429768">
              <a:spcBef>
                <a:spcPts val="0"/>
              </a:spcBef>
              <a:buFont typeface="+mj-lt"/>
              <a:buAutoNum type="arabicPeriod"/>
            </a:pPr>
            <a:r>
              <a:rPr lang="en-US" sz="2000" dirty="0" smtClean="0"/>
              <a:t>Process blocks for input</a:t>
            </a:r>
          </a:p>
          <a:p>
            <a:pPr marL="429768" indent="-429768">
              <a:buFont typeface="+mj-lt"/>
              <a:buAutoNum type="arabicPeriod"/>
            </a:pPr>
            <a:r>
              <a:rPr lang="en-US" sz="2000" dirty="0" smtClean="0"/>
              <a:t>Scheduler picks another process</a:t>
            </a:r>
          </a:p>
          <a:p>
            <a:pPr marL="429768" indent="-429768">
              <a:buFont typeface="+mj-lt"/>
              <a:buAutoNum type="arabicPeriod"/>
            </a:pPr>
            <a:r>
              <a:rPr lang="en-US" sz="2000" dirty="0"/>
              <a:t>Scheduler picks </a:t>
            </a:r>
            <a:r>
              <a:rPr lang="en-US" sz="2000" dirty="0" smtClean="0"/>
              <a:t>this </a:t>
            </a:r>
            <a:r>
              <a:rPr lang="en-US" sz="2000" dirty="0"/>
              <a:t>process</a:t>
            </a:r>
          </a:p>
          <a:p>
            <a:pPr marL="429768" indent="-429768">
              <a:buFont typeface="+mj-lt"/>
              <a:buAutoNum type="arabicPeriod"/>
            </a:pPr>
            <a:r>
              <a:rPr lang="en-US" sz="2000" dirty="0" smtClean="0"/>
              <a:t>Input becomes available</a:t>
            </a:r>
          </a:p>
        </p:txBody>
      </p:sp>
      <p:pic>
        <p:nvPicPr>
          <p:cNvPr id="6" name="Picture 2" descr="The three states of a process are running, ready, and blocked. Running state leads to the blocked state if the process blocks for input, running state leads to ready state if the scheduler picks another process, ready state leads to running state if the scheduler picks this process, blocked state leads to the ready state when the input becomes available."/>
          <p:cNvPicPr>
            <a:picLocks noChangeAspect="1" noChangeArrowheads="1"/>
          </p:cNvPicPr>
          <p:nvPr/>
        </p:nvPicPr>
        <p:blipFill rotWithShape="1">
          <a:blip r:embed="rId3">
            <a:extLst>
              <a:ext uri="{28A0092B-C50C-407E-A947-70E740481C1C}">
                <a14:useLocalDpi xmlns:a14="http://schemas.microsoft.com/office/drawing/2010/main" val="0"/>
              </a:ext>
            </a:extLst>
          </a:blip>
          <a:srcRect l="1219" t="10256" r="50858" b="9086"/>
          <a:stretch/>
        </p:blipFill>
        <p:spPr bwMode="auto">
          <a:xfrm>
            <a:off x="2574504" y="3563604"/>
            <a:ext cx="4004103" cy="1866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4"/>
          <p:cNvSpPr>
            <a:spLocks noGrp="1"/>
          </p:cNvSpPr>
          <p:nvPr>
            <p:ph sz="quarter" idx="13"/>
          </p:nvPr>
        </p:nvSpPr>
        <p:spPr>
          <a:xfrm>
            <a:off x="460374" y="5595737"/>
            <a:ext cx="8226347" cy="761931"/>
          </a:xfrm>
        </p:spPr>
        <p:txBody>
          <a:bodyPr/>
          <a:lstStyle/>
          <a:p>
            <a:pPr marL="0" indent="0" eaLnBrk="1" hangingPunct="1">
              <a:buNone/>
            </a:pPr>
            <a:r>
              <a:rPr lang="en-US" altLang="en-US" sz="2000" dirty="0">
                <a:latin typeface="+mn-lt"/>
              </a:rPr>
              <a:t>Figure 2-2. A process can be in running, blocked, or ready state. Transitions between these states are as shown.</a:t>
            </a:r>
          </a:p>
        </p:txBody>
      </p:sp>
    </p:spTree>
    <p:extLst>
      <p:ext uri="{BB962C8B-B14F-4D97-AF65-F5344CB8AC3E}">
        <p14:creationId xmlns:p14="http://schemas.microsoft.com/office/powerpoint/2010/main" val="1601210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Process States </a:t>
            </a:r>
            <a:r>
              <a:rPr lang="en-US" altLang="en-US" sz="2000" b="0" dirty="0" smtClean="0"/>
              <a:t>(3 </a:t>
            </a:r>
            <a:r>
              <a:rPr lang="en-US" altLang="en-US" sz="2000" b="0" dirty="0"/>
              <a:t>of 3)</a:t>
            </a:r>
            <a:endParaRPr lang="en-US" sz="2000" b="0" dirty="0"/>
          </a:p>
        </p:txBody>
      </p:sp>
      <p:pic>
        <p:nvPicPr>
          <p:cNvPr id="8" name="Picture 2" descr="A process structured operating system. The model contains two layers. The top layer corresponds to the sequential processes. The process range is from 0 to n minus 1. The bottom layer corresponds to a schedul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2772" y="1919170"/>
            <a:ext cx="5038456" cy="28424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idx="1"/>
          </p:nvPr>
        </p:nvSpPr>
        <p:spPr/>
        <p:txBody>
          <a:bodyPr/>
          <a:lstStyle/>
          <a:p>
            <a:r>
              <a:rPr lang="en-US" altLang="en-US" sz="1600" dirty="0">
                <a:latin typeface="+mn-lt"/>
              </a:rPr>
              <a:t>Figure 2-3. The lowest layer of a process-structured operating system handles interrupts and scheduling. Above that layer are sequential processes</a:t>
            </a:r>
            <a:r>
              <a:rPr lang="en-US" altLang="en-US" sz="1600" dirty="0" smtClean="0">
                <a:latin typeface="+mn-lt"/>
              </a:rPr>
              <a:t>.</a:t>
            </a:r>
            <a:endParaRPr lang="en-US" altLang="en-US" sz="1600" dirty="0">
              <a:latin typeface="+mn-lt"/>
            </a:endParaRPr>
          </a:p>
        </p:txBody>
      </p:sp>
    </p:spTree>
    <p:extLst>
      <p:ext uri="{BB962C8B-B14F-4D97-AF65-F5344CB8AC3E}">
        <p14:creationId xmlns:p14="http://schemas.microsoft.com/office/powerpoint/2010/main" val="4280717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4F4933ACCA1D499DD9E6536031753F" ma:contentTypeVersion="0" ma:contentTypeDescription="Create a new document." ma:contentTypeScope="" ma:versionID="f6e0b48212c743127a9bbfd65621b9c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D850D1-D5E6-4580-AAEF-BDAD0E74B1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810F48C7-979E-4437-A76A-50919CDCE47E}">
  <ds:schemaRefs>
    <ds:schemaRef ds:uri="http://schemas.microsoft.com/office/infopath/2007/PartnerControls"/>
    <ds:schemaRef ds:uri="http://www.w3.org/XML/1998/namespace"/>
    <ds:schemaRef ds:uri="http://schemas.microsoft.com/office/2006/metadata/properties"/>
    <ds:schemaRef ds:uri="http://purl.org/dc/elements/1.1/"/>
    <ds:schemaRef ds:uri="http://schemas.microsoft.com/office/2006/documentManagement/types"/>
    <ds:schemaRef ds:uri="http://purl.org/dc/dcmitype/"/>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405C30F1-3CA1-4610-A2EC-6FA60B0B5F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10096</TotalTime>
  <Words>2278</Words>
  <Application>Microsoft Office PowerPoint</Application>
  <PresentationFormat>On-screen Show (4:3)</PresentationFormat>
  <Paragraphs>371</Paragraphs>
  <Slides>75</Slides>
  <Notes>75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75</vt:i4>
      </vt:variant>
    </vt:vector>
  </HeadingPairs>
  <TitlesOfParts>
    <vt:vector size="83" baseType="lpstr">
      <vt:lpstr>Calibri</vt:lpstr>
      <vt:lpstr>Arial</vt:lpstr>
      <vt:lpstr>Noto Sans Symbols</vt:lpstr>
      <vt:lpstr>Times New Roman</vt:lpstr>
      <vt:lpstr>MS PGothic</vt:lpstr>
      <vt:lpstr>Verdana</vt:lpstr>
      <vt:lpstr>508 Lecture</vt:lpstr>
      <vt:lpstr>1_508 Lecture</vt:lpstr>
      <vt:lpstr>Modern Operating Systems</vt:lpstr>
      <vt:lpstr>The Process Model (1 of 3)</vt:lpstr>
      <vt:lpstr>The Process Model (2 of 3)</vt:lpstr>
      <vt:lpstr>The Process Model (3 of 3)</vt:lpstr>
      <vt:lpstr>Process Creation</vt:lpstr>
      <vt:lpstr>Process Termination</vt:lpstr>
      <vt:lpstr>Process States (1 of 3)</vt:lpstr>
      <vt:lpstr>Process States (2 of 3)</vt:lpstr>
      <vt:lpstr>Process States (3 of 3)</vt:lpstr>
      <vt:lpstr>Implementation of Processes (1 of 2)</vt:lpstr>
      <vt:lpstr>Implementation of Processes (2 of 2)</vt:lpstr>
      <vt:lpstr>Modeling Multiprogramming</vt:lpstr>
      <vt:lpstr>Thread Usage (1 of 4)</vt:lpstr>
      <vt:lpstr>Thread Usage (2 of 4)</vt:lpstr>
      <vt:lpstr>Thread Usage (3 of 4)</vt:lpstr>
      <vt:lpstr>Thread Usage (4 of 4)</vt:lpstr>
      <vt:lpstr>The Classical Thread Model (1 of 3)</vt:lpstr>
      <vt:lpstr>The Classical Thread Model (2 of 3)</vt:lpstr>
      <vt:lpstr>The Classical Thread Model (3 of 3)</vt:lpstr>
      <vt:lpstr>P O S I X Threads (1 of 3)</vt:lpstr>
      <vt:lpstr>P O S I X Threads (2 of 3)</vt:lpstr>
      <vt:lpstr>P O S I X Threads (3 of 3)</vt:lpstr>
      <vt:lpstr>Implementing Threads in User Space</vt:lpstr>
      <vt:lpstr>Hybrid Implementations</vt:lpstr>
      <vt:lpstr>Pop-Up Threads</vt:lpstr>
      <vt:lpstr>Making Single-Threaded Code Multithreaded (1 of 2)</vt:lpstr>
      <vt:lpstr>Making Single-Threaded Code Multithreaded (2 of 2)</vt:lpstr>
      <vt:lpstr>Race Conditions</vt:lpstr>
      <vt:lpstr>Critical Regions (1 of 2)</vt:lpstr>
      <vt:lpstr>Critical Regions (2 of 2)</vt:lpstr>
      <vt:lpstr>Mutual Exclusion with Busy Waiting: Strict Alternation</vt:lpstr>
      <vt:lpstr>Mutual Exclusion with Busy Waiting: Peterson’s Solution</vt:lpstr>
      <vt:lpstr>Mutual Exclusion with Busy Waiting: The TSL Instruction (1 of 2)</vt:lpstr>
      <vt:lpstr>Mutual Exclusion with Busy Waiting: The TSL Instruction (2 of 2)</vt:lpstr>
      <vt:lpstr>Sleep and Wakeup: The Producer-Consumer Problem (1 of 2)</vt:lpstr>
      <vt:lpstr>Sleep and Wakeup: The Producer-Consumer Problem (2 of 2)</vt:lpstr>
      <vt:lpstr>Semaphores (1 of 2)</vt:lpstr>
      <vt:lpstr>Semaphores (2 of 2)</vt:lpstr>
      <vt:lpstr>Mutexes</vt:lpstr>
      <vt:lpstr>Mutexes in Pthreads (1 of 5)</vt:lpstr>
      <vt:lpstr>Mutexes in Pthreads (2 of 5)</vt:lpstr>
      <vt:lpstr>Mutexes in Pthreads (3 of 5)</vt:lpstr>
      <vt:lpstr>Mutexes in Pthreads (4 of 5)</vt:lpstr>
      <vt:lpstr>Mutexes in Pthreads (5 of 5)</vt:lpstr>
      <vt:lpstr>Monitors (1 of 6)</vt:lpstr>
      <vt:lpstr>Monitors (2 of 6)</vt:lpstr>
      <vt:lpstr>Monitors (3 of 6)</vt:lpstr>
      <vt:lpstr>Monitors (4 of 6)</vt:lpstr>
      <vt:lpstr>Monitors (5 of 6)</vt:lpstr>
      <vt:lpstr>Monitors (6 of 6)</vt:lpstr>
      <vt:lpstr>The Producer-Consumer Problem with Message Passing (1 of 2)</vt:lpstr>
      <vt:lpstr>The Producer-Consumer Problem with Message Passing (2 of 2)</vt:lpstr>
      <vt:lpstr>Barriers</vt:lpstr>
      <vt:lpstr>Avoiding Locks: Read-Copy-Update (1 of 2)</vt:lpstr>
      <vt:lpstr>Avoiding Locks: Read-Copy-Update (2 of 2)</vt:lpstr>
      <vt:lpstr>Introduction to Scheduling Process Behavior</vt:lpstr>
      <vt:lpstr>Categories of Scheduling Algorithms</vt:lpstr>
      <vt:lpstr>Scheduling Algorithm Goals (1 of 2)</vt:lpstr>
      <vt:lpstr>Scheduling Algorithm Goals (2 of 2)</vt:lpstr>
      <vt:lpstr>Scheduling in Batch Systems</vt:lpstr>
      <vt:lpstr>Shortest Job First</vt:lpstr>
      <vt:lpstr>Scheduling in Interactive Systems</vt:lpstr>
      <vt:lpstr>Round-Robin Scheduling</vt:lpstr>
      <vt:lpstr>Priority Scheduling</vt:lpstr>
      <vt:lpstr>Scheduling in Real-Time Systems</vt:lpstr>
      <vt:lpstr>Thread Scheduling (1 of 2) </vt:lpstr>
      <vt:lpstr>Thread Scheduling (2 of 2) </vt:lpstr>
      <vt:lpstr>The Dining Philosophers Problem (1 of 5)</vt:lpstr>
      <vt:lpstr>The Dining Philosophers Problem (2 of 5)</vt:lpstr>
      <vt:lpstr>The Dining Philosophers Problem (3 of 5)</vt:lpstr>
      <vt:lpstr>The Dining Philosophers Problem (4 of 5)</vt:lpstr>
      <vt:lpstr>The Dining Philosophers Problem (5 of 5)</vt:lpstr>
      <vt:lpstr>The Readers and Writers Problem (1 of 2)</vt:lpstr>
      <vt:lpstr>The Readers and Writers Problem (2 of 2)</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Operating Systems, 4e</dc:title>
  <dc:subject>ECS</dc:subject>
  <dc:creator>Tanenbaum/Bos</dc:creator>
  <cp:keywords>ECS</cp:keywords>
  <cp:lastModifiedBy>Pasupuleti, Rajeswari (Cognizant)</cp:lastModifiedBy>
  <cp:revision>425</cp:revision>
  <dcterms:modified xsi:type="dcterms:W3CDTF">2018-04-12T09:05:44Z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ContentTypeId">
    <vt:lpwstr>0x010100964F4933ACCA1D499DD9E6536031753F</vt:lpwstr>
  </property>
</Properties>
</file>