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 id="2147483674" r:id="rId5"/>
  </p:sldMasterIdLst>
  <p:notesMasterIdLst>
    <p:notesMasterId r:id="rId62"/>
  </p:notesMasterIdLst>
  <p:handoutMasterIdLst>
    <p:handoutMasterId r:id="rId63"/>
  </p:handoutMasterIdLst>
  <p:sldIdLst>
    <p:sldId id="430" r:id="rId6"/>
    <p:sldId id="258" r:id="rId7"/>
    <p:sldId id="322" r:id="rId8"/>
    <p:sldId id="356" r:id="rId9"/>
    <p:sldId id="357" r:id="rId10"/>
    <p:sldId id="403" r:id="rId11"/>
    <p:sldId id="404" r:id="rId12"/>
    <p:sldId id="405" r:id="rId13"/>
    <p:sldId id="406" r:id="rId14"/>
    <p:sldId id="358" r:id="rId15"/>
    <p:sldId id="359" r:id="rId16"/>
    <p:sldId id="361" r:id="rId17"/>
    <p:sldId id="407" r:id="rId18"/>
    <p:sldId id="408" r:id="rId19"/>
    <p:sldId id="409" r:id="rId20"/>
    <p:sldId id="363" r:id="rId21"/>
    <p:sldId id="410" r:id="rId22"/>
    <p:sldId id="323" r:id="rId23"/>
    <p:sldId id="324" r:id="rId24"/>
    <p:sldId id="411" r:id="rId25"/>
    <p:sldId id="412" r:id="rId26"/>
    <p:sldId id="364" r:id="rId27"/>
    <p:sldId id="365" r:id="rId28"/>
    <p:sldId id="366" r:id="rId29"/>
    <p:sldId id="291" r:id="rId30"/>
    <p:sldId id="413" r:id="rId31"/>
    <p:sldId id="368" r:id="rId32"/>
    <p:sldId id="414" r:id="rId33"/>
    <p:sldId id="292" r:id="rId34"/>
    <p:sldId id="369" r:id="rId35"/>
    <p:sldId id="415" r:id="rId36"/>
    <p:sldId id="370" r:id="rId37"/>
    <p:sldId id="325" r:id="rId38"/>
    <p:sldId id="326" r:id="rId39"/>
    <p:sldId id="293" r:id="rId40"/>
    <p:sldId id="416" r:id="rId41"/>
    <p:sldId id="417" r:id="rId42"/>
    <p:sldId id="327" r:id="rId43"/>
    <p:sldId id="328" r:id="rId44"/>
    <p:sldId id="418" r:id="rId45"/>
    <p:sldId id="329" r:id="rId46"/>
    <p:sldId id="419" r:id="rId47"/>
    <p:sldId id="330" r:id="rId48"/>
    <p:sldId id="420" r:id="rId49"/>
    <p:sldId id="429" r:id="rId50"/>
    <p:sldId id="331" r:id="rId51"/>
    <p:sldId id="332" r:id="rId52"/>
    <p:sldId id="422" r:id="rId53"/>
    <p:sldId id="423" r:id="rId54"/>
    <p:sldId id="424" r:id="rId55"/>
    <p:sldId id="425" r:id="rId56"/>
    <p:sldId id="333" r:id="rId57"/>
    <p:sldId id="426" r:id="rId58"/>
    <p:sldId id="427" r:id="rId59"/>
    <p:sldId id="428" r:id="rId60"/>
    <p:sldId id="290" r:id="rId61"/>
  </p:sldIdLst>
  <p:sldSz cx="9144000" cy="6858000" type="screen4x3"/>
  <p:notesSz cx="6858000" cy="9144000"/>
  <p:embeddedFontLst>
    <p:embeddedFont>
      <p:font typeface="Calibri" panose="020F0502020204030204" pitchFamily="34" charset="0"/>
      <p:regular r:id="rId64"/>
      <p:bold r:id="rId65"/>
      <p:italic r:id="rId66"/>
      <p:boldItalic r:id="rId67"/>
    </p:embeddedFont>
    <p:embeddedFont>
      <p:font typeface="Verdana" panose="020B0604030504040204"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on, Nelson" initials="NS" lastIdx="4" clrIdx="6"/>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65B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autoAdjust="0"/>
    <p:restoredTop sz="86395" autoAdjust="0"/>
  </p:normalViewPr>
  <p:slideViewPr>
    <p:cSldViewPr snapToGrid="0" snapToObjects="1">
      <p:cViewPr varScale="1">
        <p:scale>
          <a:sx n="96" d="100"/>
          <a:sy n="96" d="100"/>
        </p:scale>
        <p:origin x="774"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07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handoutMaster" Target="handoutMasters/handoutMaster1.xml"/><Relationship Id="rId68"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font" Target="fonts/font3.fntdata"/><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font" Target="fonts/font4.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70" Type="http://schemas.openxmlformats.org/officeDocument/2006/relationships/font" Target="fonts/font7.fntdata"/><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font" Target="fonts/font2.fntdata"/><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325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9240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56</a:t>
            </a:fld>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4979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48386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2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74"/>
        <p:cNvGrpSpPr/>
        <p:nvPr/>
      </p:nvGrpSpPr>
      <p:grpSpPr>
        <a:xfrm>
          <a:off x="0" y="0"/>
          <a:ext cx="0" cy="0"/>
          <a:chOff x="0" y="0"/>
          <a:chExt cx="0" cy="0"/>
        </a:xfrm>
      </p:grpSpPr>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52904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4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3" name="Text Placeholder 2"/>
          <p:cNvSpPr>
            <a:spLocks noGrp="1"/>
          </p:cNvSpPr>
          <p:nvPr>
            <p:ph type="body" sz="quarter" idx="16"/>
          </p:nvPr>
        </p:nvSpPr>
        <p:spPr>
          <a:xfrm>
            <a:off x="3810000" y="6477000"/>
            <a:ext cx="5257800" cy="279400"/>
          </a:xfrm>
        </p:spPr>
        <p:txBody>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4650931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dirty="0" err="1"/>
              <a:t>Tanenbaum</a:t>
            </a:r>
            <a:r>
              <a:rPr lang="en-US" dirty="0"/>
              <a:t> &amp; Bo, Modern  Operating Systems:4th ed., (c) 2013 Prentice-Hall, Inc. All rights reserved. </a:t>
            </a:r>
          </a:p>
        </p:txBody>
      </p:sp>
    </p:spTree>
    <p:extLst>
      <p:ext uri="{BB962C8B-B14F-4D97-AF65-F5344CB8AC3E}">
        <p14:creationId xmlns:p14="http://schemas.microsoft.com/office/powerpoint/2010/main" val="17173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076"/>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38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00084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81916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2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126264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p:cNvSpPr>
            <a:spLocks noGrp="1"/>
          </p:cNvSpPr>
          <p:nvPr>
            <p:ph sz="quarter" idx="13"/>
          </p:nvPr>
        </p:nvSpPr>
        <p:spPr>
          <a:xfrm>
            <a:off x="457200" y="4420587"/>
            <a:ext cx="8229600" cy="1270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4822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86679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Figure + Caption">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4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60825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605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60623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theme" Target="../theme/theme2.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606228263"/>
      </p:ext>
    </p:extLst>
  </p:cSld>
  <p:clrMap bg1="lt1" tx1="dk1" bg2="dk2" tx2="lt2" accent1="accent1" accent2="accent2" accent3="accent3" accent4="accent4" accent5="accent5" accent6="accent6" hlink="hlink" folHlink="folHlink"/>
  <p:sldLayoutIdLst>
    <p:sldLayoutId id="2147483664" r:id="rId1"/>
    <p:sldLayoutId id="2147483668" r:id="rId2"/>
    <p:sldLayoutId id="2147483686"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35180775"/>
      </p:ext>
    </p:extLst>
  </p:cSld>
  <p:clrMap bg1="lt1" tx1="dk1" bg2="dk2" tx2="lt2" accent1="accent1" accent2="accent2" accent3="accent3" accent4="accent4" accent5="accent5" accent6="accent6" hlink="hlink" folHlink="folHlink"/>
  <p:sldLayoutIdLst>
    <p:sldLayoutId id="2147483675" r:id="rId1"/>
    <p:sldLayoutId id="2147483685" r:id="rId2"/>
    <p:sldLayoutId id="2147483676" r:id="rId3"/>
    <p:sldLayoutId id="2147483677" r:id="rId4"/>
    <p:sldLayoutId id="2147483678" r:id="rId5"/>
    <p:sldLayoutId id="2147483679" r:id="rId6"/>
    <p:sldLayoutId id="2147483680" r:id="rId7"/>
    <p:sldLayoutId id="2147483681" r:id="rId8"/>
    <p:sldLayoutId id="2147483682"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dirty="0" smtClean="0"/>
              <a:t>Modern Operating Systems</a:t>
            </a:r>
            <a:endParaRPr lang="en-US" dirty="0">
              <a:sym typeface="Times New Roman"/>
            </a:endParaRPr>
          </a:p>
        </p:txBody>
      </p:sp>
      <p:sp>
        <p:nvSpPr>
          <p:cNvPr id="196" name="Text Placeholder 2"/>
          <p:cNvSpPr txBox="1">
            <a:spLocks noGrp="1"/>
          </p:cNvSpPr>
          <p:nvPr>
            <p:ph type="body" idx="1"/>
          </p:nvPr>
        </p:nvSpPr>
        <p:spPr>
          <a:xfrm>
            <a:off x="457200" y="838199"/>
            <a:ext cx="8229600" cy="457200"/>
          </a:xfrm>
        </p:spPr>
        <p:txBody>
          <a:bodyPr/>
          <a:lstStyle/>
          <a:p>
            <a:r>
              <a:rPr lang="en-US" dirty="0" smtClean="0"/>
              <a:t>Fourth Edition	</a:t>
            </a:r>
            <a:endParaRPr lang="en-US" dirty="0"/>
          </a:p>
        </p:txBody>
      </p:sp>
      <p:sp>
        <p:nvSpPr>
          <p:cNvPr id="198" name="Text Placeholder 3"/>
          <p:cNvSpPr txBox="1">
            <a:spLocks noGrp="1"/>
          </p:cNvSpPr>
          <p:nvPr>
            <p:ph type="body" idx="2"/>
          </p:nvPr>
        </p:nvSpPr>
        <p:spPr/>
        <p:txBody>
          <a:bodyPr/>
          <a:lstStyle/>
          <a:p>
            <a:pPr lvl="0"/>
            <a:r>
              <a:rPr lang="en-US" dirty="0" smtClean="0">
                <a:sym typeface="Arial"/>
              </a:rPr>
              <a:t>Chapter </a:t>
            </a:r>
            <a:r>
              <a:rPr lang="en-US" dirty="0"/>
              <a:t>3</a:t>
            </a:r>
            <a:endParaRPr lang="en-US" dirty="0">
              <a:sym typeface="Arial"/>
            </a:endParaRPr>
          </a:p>
        </p:txBody>
      </p:sp>
      <p:sp>
        <p:nvSpPr>
          <p:cNvPr id="199" name="Text Placeholder 4"/>
          <p:cNvSpPr txBox="1">
            <a:spLocks noGrp="1"/>
          </p:cNvSpPr>
          <p:nvPr>
            <p:ph type="body" idx="3"/>
          </p:nvPr>
        </p:nvSpPr>
        <p:spPr/>
        <p:txBody>
          <a:bodyPr/>
          <a:lstStyle/>
          <a:p>
            <a:r>
              <a:rPr lang="en-US" altLang="en-US" dirty="0"/>
              <a:t>Memory Management</a:t>
            </a:r>
            <a:endParaRPr lang="en-US" dirty="0"/>
          </a:p>
        </p:txBody>
      </p:sp>
      <p:pic>
        <p:nvPicPr>
          <p:cNvPr id="7" name="Picture 5" descr="Front Cover: Modern Operating Systems Fourth Edition by Tanenbaum and Bos."/>
          <p:cNvPicPr>
            <a:picLocks noChangeAspect="1"/>
          </p:cNvPicPr>
          <p:nvPr/>
        </p:nvPicPr>
        <p:blipFill rotWithShape="1">
          <a:blip r:embed="rId3">
            <a:extLst>
              <a:ext uri="{28A0092B-C50C-407E-A947-70E740481C1C}">
                <a14:useLocalDpi xmlns:a14="http://schemas.microsoft.com/office/drawing/2010/main" val="0"/>
              </a:ext>
            </a:extLst>
          </a:blip>
          <a:srcRect l="873" t="1033"/>
          <a:stretch/>
        </p:blipFill>
        <p:spPr>
          <a:xfrm>
            <a:off x="759125" y="1515353"/>
            <a:ext cx="3372928" cy="4567154"/>
          </a:xfrm>
          <a:prstGeom prst="rect">
            <a:avLst/>
          </a:prstGeom>
        </p:spPr>
      </p:pic>
      <p:sp>
        <p:nvSpPr>
          <p:cNvPr id="5" name="Text Placeholder 6"/>
          <p:cNvSpPr>
            <a:spLocks noGrp="1"/>
          </p:cNvSpPr>
          <p:nvPr>
            <p:ph type="body" sz="quarter" idx="4294967295"/>
          </p:nvPr>
        </p:nvSpPr>
        <p:spPr>
          <a:xfrm>
            <a:off x="3260469" y="6384433"/>
            <a:ext cx="5502275" cy="231775"/>
          </a:xfrm>
        </p:spPr>
        <p:txBody>
          <a:bodyPr/>
          <a:lstStyle/>
          <a:p>
            <a:pPr marL="101600" lvl="0" indent="0" algn="r">
              <a:buNone/>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2014 Pearson Education, Inc. All Rights Reserved</a:t>
            </a:r>
          </a:p>
        </p:txBody>
      </p:sp>
    </p:spTree>
    <p:extLst>
      <p:ext uri="{BB962C8B-B14F-4D97-AF65-F5344CB8AC3E}">
        <p14:creationId xmlns:p14="http://schemas.microsoft.com/office/powerpoint/2010/main" val="127232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 Management Algorithms</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r>
              <a:rPr lang="en-US" altLang="en-US" dirty="0"/>
              <a:t>First fit</a:t>
            </a:r>
          </a:p>
          <a:p>
            <a:r>
              <a:rPr lang="en-US" altLang="en-US" dirty="0"/>
              <a:t>Next fit</a:t>
            </a:r>
          </a:p>
          <a:p>
            <a:r>
              <a:rPr lang="en-US" altLang="en-US" dirty="0"/>
              <a:t>Best fit</a:t>
            </a:r>
          </a:p>
          <a:p>
            <a:r>
              <a:rPr lang="en-US" altLang="en-US" dirty="0"/>
              <a:t>Worst fit</a:t>
            </a:r>
          </a:p>
          <a:p>
            <a:r>
              <a:rPr lang="en-US" altLang="en-US" dirty="0"/>
              <a:t>Quick fit</a:t>
            </a:r>
          </a:p>
        </p:txBody>
      </p:sp>
    </p:spTree>
    <p:extLst>
      <p:ext uri="{BB962C8B-B14F-4D97-AF65-F5344CB8AC3E}">
        <p14:creationId xmlns:p14="http://schemas.microsoft.com/office/powerpoint/2010/main" val="1300386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Virtual Memory</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r>
              <a:rPr lang="en-US" altLang="en-US" dirty="0"/>
              <a:t>There is a need to run programs that are too large to fit in memory</a:t>
            </a:r>
          </a:p>
          <a:p>
            <a:r>
              <a:rPr lang="en-US" altLang="en-US" dirty="0"/>
              <a:t>Solution adopted in the 1960s,  split programs into little pieces, called overlays</a:t>
            </a:r>
          </a:p>
          <a:p>
            <a:pPr lvl="1"/>
            <a:r>
              <a:rPr lang="en-US" altLang="en-US" dirty="0"/>
              <a:t>Kept on the disk,  swapped in and out of memory</a:t>
            </a:r>
          </a:p>
          <a:p>
            <a:r>
              <a:rPr lang="en-US" altLang="en-US" dirty="0"/>
              <a:t>Virtual memory : each program has its own address space, broken up into chunks called pages</a:t>
            </a:r>
          </a:p>
        </p:txBody>
      </p:sp>
    </p:spTree>
    <p:extLst>
      <p:ext uri="{BB962C8B-B14F-4D97-AF65-F5344CB8AC3E}">
        <p14:creationId xmlns:p14="http://schemas.microsoft.com/office/powerpoint/2010/main" val="1089992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Paging </a:t>
            </a:r>
            <a:r>
              <a:rPr lang="en-US" altLang="en-US" sz="2000" b="0" dirty="0"/>
              <a:t>(1 of </a:t>
            </a:r>
            <a:r>
              <a:rPr lang="en-US" altLang="en-US" sz="2000" b="0" dirty="0" smtClean="0"/>
              <a:t>3)</a:t>
            </a:r>
            <a:endParaRPr lang="en-US" sz="2000" b="0" dirty="0"/>
          </a:p>
        </p:txBody>
      </p:sp>
      <p:pic>
        <p:nvPicPr>
          <p:cNvPr id="5" name="Picture 2" descr="A C P U package contains the C P U and Memory management unit. The C P U sends virtual addresses to the M M U, which in turn sends addresses to the memory. The C P U and the memory and disk controller are connected by a B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1716392"/>
            <a:ext cx="5153025"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pPr eaLnBrk="1" hangingPunct="1"/>
            <a:r>
              <a:rPr lang="en-US" altLang="en-US" sz="1600" dirty="0">
                <a:latin typeface="+mn-lt"/>
              </a:rPr>
              <a:t>Figure 3-8. The position and function of the </a:t>
            </a:r>
            <a:r>
              <a:rPr lang="en-US" altLang="en-US" sz="1600" dirty="0" smtClean="0">
                <a:latin typeface="+mn-lt"/>
              </a:rPr>
              <a:t>M</a:t>
            </a:r>
            <a:r>
              <a:rPr lang="en-US" altLang="en-US" sz="100" dirty="0" smtClean="0">
                <a:latin typeface="+mn-lt"/>
              </a:rPr>
              <a:t> </a:t>
            </a:r>
            <a:r>
              <a:rPr lang="en-US" altLang="en-US" sz="1600" dirty="0" err="1" smtClean="0">
                <a:latin typeface="+mn-lt"/>
              </a:rPr>
              <a:t>M</a:t>
            </a:r>
            <a:r>
              <a:rPr lang="en-US" altLang="en-US" sz="100" dirty="0" smtClean="0">
                <a:latin typeface="+mn-lt"/>
              </a:rPr>
              <a:t> </a:t>
            </a:r>
            <a:r>
              <a:rPr lang="en-US" altLang="en-US" sz="1600" dirty="0" smtClean="0">
                <a:latin typeface="+mn-lt"/>
              </a:rPr>
              <a:t>U</a:t>
            </a:r>
            <a:r>
              <a:rPr lang="en-US" altLang="en-US" sz="1600" dirty="0">
                <a:latin typeface="+mn-lt"/>
              </a:rPr>
              <a:t>. Here the </a:t>
            </a:r>
            <a:r>
              <a:rPr lang="en-US" altLang="en-US" sz="1600" dirty="0" smtClean="0">
                <a:latin typeface="+mn-lt"/>
              </a:rPr>
              <a:t>M</a:t>
            </a:r>
            <a:r>
              <a:rPr lang="en-US" altLang="en-US" sz="100" dirty="0" smtClean="0">
                <a:latin typeface="+mn-lt"/>
              </a:rPr>
              <a:t> </a:t>
            </a:r>
            <a:r>
              <a:rPr lang="en-US" altLang="en-US" sz="1600" dirty="0" err="1" smtClean="0">
                <a:latin typeface="+mn-lt"/>
              </a:rPr>
              <a:t>M</a:t>
            </a:r>
            <a:r>
              <a:rPr lang="en-US" altLang="en-US" sz="100" dirty="0" smtClean="0">
                <a:latin typeface="+mn-lt"/>
              </a:rPr>
              <a:t> </a:t>
            </a:r>
            <a:r>
              <a:rPr lang="en-US" altLang="en-US" sz="1600" dirty="0" smtClean="0">
                <a:latin typeface="+mn-lt"/>
              </a:rPr>
              <a:t>U </a:t>
            </a:r>
            <a:r>
              <a:rPr lang="en-US" altLang="en-US" sz="1600" dirty="0">
                <a:latin typeface="+mn-lt"/>
              </a:rPr>
              <a:t>is shown as being </a:t>
            </a:r>
            <a:r>
              <a:rPr lang="en-US" altLang="en-US" sz="1600" dirty="0" smtClean="0">
                <a:latin typeface="+mn-lt"/>
              </a:rPr>
              <a:t>apart of </a:t>
            </a:r>
            <a:r>
              <a:rPr lang="en-US" altLang="en-US" sz="1600" dirty="0">
                <a:latin typeface="+mn-lt"/>
              </a:rPr>
              <a:t>the </a:t>
            </a:r>
            <a:r>
              <a:rPr lang="en-US" altLang="en-US" sz="1600" dirty="0" smtClean="0">
                <a:latin typeface="+mn-lt"/>
              </a:rPr>
              <a:t>C</a:t>
            </a:r>
            <a:r>
              <a:rPr lang="en-US" altLang="en-US" sz="100" dirty="0" smtClean="0">
                <a:latin typeface="+mn-lt"/>
              </a:rPr>
              <a:t> </a:t>
            </a:r>
            <a:r>
              <a:rPr lang="en-US" altLang="en-US" sz="1600" dirty="0" smtClean="0">
                <a:latin typeface="+mn-lt"/>
              </a:rPr>
              <a:t>P</a:t>
            </a:r>
            <a:r>
              <a:rPr lang="en-US" altLang="en-US" sz="100" dirty="0" smtClean="0">
                <a:latin typeface="+mn-lt"/>
              </a:rPr>
              <a:t> </a:t>
            </a:r>
            <a:r>
              <a:rPr lang="en-US" altLang="en-US" sz="1600" dirty="0" smtClean="0">
                <a:latin typeface="+mn-lt"/>
              </a:rPr>
              <a:t>U </a:t>
            </a:r>
            <a:r>
              <a:rPr lang="en-US" altLang="en-US" sz="1600" dirty="0">
                <a:latin typeface="+mn-lt"/>
              </a:rPr>
              <a:t>chip because </a:t>
            </a:r>
            <a:r>
              <a:rPr lang="en-US" altLang="en-US" sz="1600" dirty="0" smtClean="0">
                <a:latin typeface="+mn-lt"/>
              </a:rPr>
              <a:t>it </a:t>
            </a:r>
            <a:r>
              <a:rPr lang="en-US" altLang="en-US" sz="1600" dirty="0">
                <a:latin typeface="+mn-lt"/>
              </a:rPr>
              <a:t>commonly is nowadays. However, logically it </a:t>
            </a:r>
            <a:r>
              <a:rPr lang="en-US" altLang="en-US" sz="1600" dirty="0" smtClean="0">
                <a:latin typeface="+mn-lt"/>
              </a:rPr>
              <a:t>could </a:t>
            </a:r>
            <a:r>
              <a:rPr lang="en-US" altLang="en-US" sz="1600" dirty="0">
                <a:latin typeface="+mn-lt"/>
              </a:rPr>
              <a:t>be a separate chip and was years ago.</a:t>
            </a:r>
          </a:p>
        </p:txBody>
      </p:sp>
    </p:spTree>
    <p:extLst>
      <p:ext uri="{BB962C8B-B14F-4D97-AF65-F5344CB8AC3E}">
        <p14:creationId xmlns:p14="http://schemas.microsoft.com/office/powerpoint/2010/main" val="4280717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Paging </a:t>
            </a:r>
            <a:r>
              <a:rPr lang="en-US" altLang="en-US" sz="2000" b="0" dirty="0" smtClean="0"/>
              <a:t>(2 </a:t>
            </a:r>
            <a:r>
              <a:rPr lang="en-US" altLang="en-US" sz="2000" b="0" dirty="0"/>
              <a:t>of 3)</a:t>
            </a:r>
            <a:endParaRPr lang="en-US" sz="2000" b="0" dirty="0"/>
          </a:p>
        </p:txBody>
      </p:sp>
      <p:pic>
        <p:nvPicPr>
          <p:cNvPr id="6" name="Picture 2" descr="16 virtual pages, with Virtual address space ranging from 0 K to 4 K to 60 K to 64 K, and 8 physical page frames, with Physical memory address ranging from 0 K to 4 K to 28 K to 32 K. Each virtual page and page frame contains four address blocks. The value in the virtual page are as follows. 2, 1, 6, 0, 4, 3, X, X, X, 5, X, 7, X, X, X, and X. The following 8 virtual addresses are mapped to the corresponding physical page frames. Virtual address 0 to 4 k mapped to Page frame 8 K to 12 K. Virtual address 4 to 8 k mapped to Page frame 4 K to 8 K. Virtual address 8 to 12 k mapped to Page frame 24 K to 28 K. Virtual address 12 to 16 k mapped to Page frame 0 K to 4 K. Virtual address 16 to 20 k mapped to Page frame 16 K to 20 K. Virtual address 24 to 28 k mapped to Page frame 12 K to 16 K. Virtual address 36 to 40 k mapped to Page frame 20 K to 24 K. Virtual address 44 to 48 k mapped to Page frame 28 K to 32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437" y="1399023"/>
            <a:ext cx="3045125" cy="3882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pPr eaLnBrk="1" hangingPunct="1"/>
            <a:r>
              <a:rPr lang="en-US" altLang="en-US" sz="1600" dirty="0">
                <a:latin typeface="+mn-lt"/>
              </a:rPr>
              <a:t>Figure 3-9. The relation between virtual addresses and physical memory addresses is given by the page table. Every page begins on a multiple of 4096 and ends 4095 addresses higher, so 4K–8K really means 4096–8191 and 8K to 12K means 8192–12287</a:t>
            </a:r>
          </a:p>
        </p:txBody>
      </p:sp>
    </p:spTree>
    <p:extLst>
      <p:ext uri="{BB962C8B-B14F-4D97-AF65-F5344CB8AC3E}">
        <p14:creationId xmlns:p14="http://schemas.microsoft.com/office/powerpoint/2010/main" val="649856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Paging </a:t>
            </a:r>
            <a:r>
              <a:rPr lang="en-US" altLang="en-US" sz="2000" b="0" dirty="0" smtClean="0"/>
              <a:t>(3 </a:t>
            </a:r>
            <a:r>
              <a:rPr lang="en-US" altLang="en-US" sz="2000" b="0" dirty="0"/>
              <a:t>of 3)</a:t>
            </a:r>
            <a:endParaRPr lang="en-US" sz="2000" b="0" dirty="0"/>
          </a:p>
        </p:txBody>
      </p:sp>
      <p:pic>
        <p:nvPicPr>
          <p:cNvPr id="5" name="Picture 2" descr="The internal operation of M M U with 16 4 K B pages. A page table that ranges from 0 to 15 has 2 parts, an index part followed by a present or absent bit. The value in the page table from 0 to 15 are as follows. 0 1 0, 1. 0 0 1, 1. 1 1 0, 1. 0 0 0, 1. 1 0 0, 1. 0 1 1, 1. 0 0 0, 0. 0 0 0, 0. 0 0 0, 0. 1 0 1, 1. 0 0 0, 0. 1 1 1, 1. 0 0 0, 0. 0 0 0, 0. 0 0 0, 0. 0 0 0, 0. The Incoming virtual address is 8196 that has a binary value 0 0 1 0 0 0 0 0 0 0 0 0 0 1 0 0. The first 4 bits corresponds to virtual page 2, which is used as an index into the page table. The rest of the 12 bit offset is copied directly from the input to output. Outgoing physical address is 24580 that has a binary value is 1 1 0 0 0 0 0 0 0 0 0 1 0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352" y="1550407"/>
            <a:ext cx="3349296" cy="3579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pPr eaLnBrk="1" hangingPunct="1"/>
            <a:r>
              <a:rPr lang="en-US" altLang="en-US" sz="1600" dirty="0">
                <a:latin typeface="+mn-lt"/>
              </a:rPr>
              <a:t>Figure 3-10. The internal </a:t>
            </a:r>
            <a:r>
              <a:rPr lang="en-US" altLang="en-US" sz="1600" dirty="0" smtClean="0">
                <a:latin typeface="+mn-lt"/>
              </a:rPr>
              <a:t>operation </a:t>
            </a:r>
            <a:r>
              <a:rPr lang="en-US" altLang="en-US" sz="1600" dirty="0">
                <a:latin typeface="+mn-lt"/>
              </a:rPr>
              <a:t>of the </a:t>
            </a:r>
            <a:r>
              <a:rPr lang="en-US" altLang="en-US" sz="1600" dirty="0" smtClean="0">
                <a:latin typeface="+mn-lt"/>
              </a:rPr>
              <a:t>M</a:t>
            </a:r>
            <a:r>
              <a:rPr lang="en-US" altLang="en-US" sz="100" dirty="0" smtClean="0">
                <a:latin typeface="+mn-lt"/>
              </a:rPr>
              <a:t> </a:t>
            </a:r>
            <a:r>
              <a:rPr lang="en-US" altLang="en-US" sz="1600" dirty="0" err="1" smtClean="0">
                <a:latin typeface="+mn-lt"/>
              </a:rPr>
              <a:t>M</a:t>
            </a:r>
            <a:r>
              <a:rPr lang="en-US" altLang="en-US" sz="100" dirty="0" smtClean="0">
                <a:latin typeface="+mn-lt"/>
              </a:rPr>
              <a:t> </a:t>
            </a:r>
            <a:r>
              <a:rPr lang="en-US" altLang="en-US" sz="1600" dirty="0" smtClean="0">
                <a:latin typeface="+mn-lt"/>
              </a:rPr>
              <a:t>U with </a:t>
            </a:r>
            <a:r>
              <a:rPr lang="en-US" altLang="en-US" sz="1600" dirty="0">
                <a:latin typeface="+mn-lt"/>
              </a:rPr>
              <a:t>16 4-KB pages.</a:t>
            </a:r>
          </a:p>
        </p:txBody>
      </p:sp>
    </p:spTree>
    <p:extLst>
      <p:ext uri="{BB962C8B-B14F-4D97-AF65-F5344CB8AC3E}">
        <p14:creationId xmlns:p14="http://schemas.microsoft.com/office/powerpoint/2010/main" val="2885849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Structure of a Page Table Entry</a:t>
            </a:r>
            <a:endParaRPr lang="en-US" sz="2000" b="0" dirty="0"/>
          </a:p>
        </p:txBody>
      </p:sp>
      <p:pic>
        <p:nvPicPr>
          <p:cNvPr id="6" name="Picture 2" descr="A page table entry contains 6 fields, caching disabled, referenced, modified, protection, present or absent, and page frame number. Part of the page table before caching disabled is emp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2116442"/>
            <a:ext cx="7667625"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pPr eaLnBrk="1" hangingPunct="1"/>
            <a:r>
              <a:rPr lang="en-US" altLang="en-US" sz="1600" dirty="0">
                <a:latin typeface="+mn-lt"/>
              </a:rPr>
              <a:t>Figure 3-11. A typical page table entry.</a:t>
            </a:r>
          </a:p>
        </p:txBody>
      </p:sp>
    </p:spTree>
    <p:extLst>
      <p:ext uri="{BB962C8B-B14F-4D97-AF65-F5344CB8AC3E}">
        <p14:creationId xmlns:p14="http://schemas.microsoft.com/office/powerpoint/2010/main" val="2970574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Speeding Up Paging</a:t>
            </a:r>
            <a:endParaRPr lang="en-US" sz="2000" b="0" dirty="0"/>
          </a:p>
        </p:txBody>
      </p:sp>
      <p:sp>
        <p:nvSpPr>
          <p:cNvPr id="3" name="Content Placeholder 2"/>
          <p:cNvSpPr>
            <a:spLocks noGrp="1"/>
          </p:cNvSpPr>
          <p:nvPr>
            <p:ph type="body" idx="1"/>
          </p:nvPr>
        </p:nvSpPr>
        <p:spPr>
          <a:xfrm>
            <a:off x="457200" y="1495425"/>
            <a:ext cx="8229600" cy="4801857"/>
          </a:xfrm>
        </p:spPr>
        <p:txBody>
          <a:bodyPr/>
          <a:lstStyle/>
          <a:p>
            <a:pPr marL="0" indent="0" eaLnBrk="1" hangingPunct="1">
              <a:buFont typeface="Arial" charset="0"/>
              <a:buNone/>
              <a:defRPr/>
            </a:pPr>
            <a:r>
              <a:rPr lang="en-US" dirty="0"/>
              <a:t>Major issues faced:</a:t>
            </a:r>
          </a:p>
          <a:p>
            <a:pPr marL="915336" lvl="1" indent="-429768">
              <a:buFont typeface="+mj-lt"/>
              <a:buAutoNum type="arabicPeriod"/>
              <a:defRPr/>
            </a:pPr>
            <a:r>
              <a:rPr lang="en-US" dirty="0"/>
              <a:t>The mapping from virtual address to physical address must be fast.</a:t>
            </a:r>
          </a:p>
          <a:p>
            <a:pPr marL="915336" lvl="1" indent="-429768">
              <a:buFont typeface="+mj-lt"/>
              <a:buAutoNum type="arabicPeriod"/>
              <a:defRPr/>
            </a:pPr>
            <a:r>
              <a:rPr lang="en-US" dirty="0"/>
              <a:t>If the virtual address space is large, the page table will be large.</a:t>
            </a:r>
          </a:p>
        </p:txBody>
      </p:sp>
    </p:spTree>
    <p:extLst>
      <p:ext uri="{BB962C8B-B14F-4D97-AF65-F5344CB8AC3E}">
        <p14:creationId xmlns:p14="http://schemas.microsoft.com/office/powerpoint/2010/main" val="2735142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Translation Lookaside Buffers</a:t>
            </a:r>
            <a:endParaRPr lang="en-US" sz="2000" b="0" dirty="0"/>
          </a:p>
        </p:txBody>
      </p:sp>
      <p:sp>
        <p:nvSpPr>
          <p:cNvPr id="3" name="Content Placeholder 2"/>
          <p:cNvSpPr>
            <a:spLocks noGrp="1"/>
          </p:cNvSpPr>
          <p:nvPr>
            <p:ph type="body" idx="1"/>
          </p:nvPr>
        </p:nvSpPr>
        <p:spPr>
          <a:xfrm>
            <a:off x="457200" y="1495425"/>
            <a:ext cx="8229600" cy="462771"/>
          </a:xfrm>
        </p:spPr>
        <p:txBody>
          <a:bodyPr/>
          <a:lstStyle/>
          <a:p>
            <a:pPr marL="0" indent="0" eaLnBrk="1" hangingPunct="1">
              <a:buNone/>
            </a:pPr>
            <a:r>
              <a:rPr lang="en-US" altLang="en-US" dirty="0" smtClean="0"/>
              <a:t>A </a:t>
            </a:r>
            <a:r>
              <a:rPr lang="en-US" altLang="en-US" dirty="0"/>
              <a:t>T</a:t>
            </a:r>
            <a:r>
              <a:rPr lang="en-US" altLang="en-US" sz="100" dirty="0"/>
              <a:t> </a:t>
            </a:r>
            <a:r>
              <a:rPr lang="en-US" altLang="en-US" dirty="0"/>
              <a:t>L</a:t>
            </a:r>
            <a:r>
              <a:rPr lang="en-US" altLang="en-US" sz="100" dirty="0"/>
              <a:t> </a:t>
            </a:r>
            <a:r>
              <a:rPr lang="en-US" altLang="en-US" dirty="0"/>
              <a:t>B</a:t>
            </a:r>
            <a:r>
              <a:rPr lang="en-US" altLang="en-US" dirty="0" smtClean="0"/>
              <a:t> </a:t>
            </a:r>
            <a:r>
              <a:rPr lang="en-US" altLang="en-US" dirty="0"/>
              <a:t>to speed up paging.</a:t>
            </a:r>
          </a:p>
        </p:txBody>
      </p:sp>
      <p:graphicFrame>
        <p:nvGraphicFramePr>
          <p:cNvPr id="4" name="Table 3"/>
          <p:cNvGraphicFramePr>
            <a:graphicFrameLocks noGrp="1"/>
          </p:cNvGraphicFramePr>
          <p:nvPr>
            <p:extLst>
              <p:ext uri="{D42A27DB-BD31-4B8C-83A1-F6EECF244321}">
                <p14:modId xmlns:p14="http://schemas.microsoft.com/office/powerpoint/2010/main" val="3362220951"/>
              </p:ext>
            </p:extLst>
          </p:nvPr>
        </p:nvGraphicFramePr>
        <p:xfrm>
          <a:off x="1524000" y="2440796"/>
          <a:ext cx="6096000" cy="360680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1902847692"/>
                    </a:ext>
                  </a:extLst>
                </a:gridCol>
                <a:gridCol w="1219200">
                  <a:extLst>
                    <a:ext uri="{9D8B030D-6E8A-4147-A177-3AD203B41FA5}">
                      <a16:colId xmlns:a16="http://schemas.microsoft.com/office/drawing/2014/main" val="3697192875"/>
                    </a:ext>
                  </a:extLst>
                </a:gridCol>
                <a:gridCol w="1219200">
                  <a:extLst>
                    <a:ext uri="{9D8B030D-6E8A-4147-A177-3AD203B41FA5}">
                      <a16:colId xmlns:a16="http://schemas.microsoft.com/office/drawing/2014/main" val="92686950"/>
                    </a:ext>
                  </a:extLst>
                </a:gridCol>
                <a:gridCol w="1219200">
                  <a:extLst>
                    <a:ext uri="{9D8B030D-6E8A-4147-A177-3AD203B41FA5}">
                      <a16:colId xmlns:a16="http://schemas.microsoft.com/office/drawing/2014/main" val="4280720062"/>
                    </a:ext>
                  </a:extLst>
                </a:gridCol>
                <a:gridCol w="1219200">
                  <a:extLst>
                    <a:ext uri="{9D8B030D-6E8A-4147-A177-3AD203B41FA5}">
                      <a16:colId xmlns:a16="http://schemas.microsoft.com/office/drawing/2014/main" val="1317790870"/>
                    </a:ext>
                  </a:extLst>
                </a:gridCol>
              </a:tblGrid>
              <a:tr h="370840">
                <a:tc>
                  <a:txBody>
                    <a:bodyPr/>
                    <a:lstStyle/>
                    <a:p>
                      <a:r>
                        <a:rPr lang="en-US" sz="1800" b="1" dirty="0" smtClean="0"/>
                        <a:t>Valid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smtClean="0"/>
                        <a:t>Virtual</a:t>
                      </a:r>
                      <a:r>
                        <a:rPr lang="en-US" sz="1800" b="1" baseline="0" dirty="0" smtClean="0"/>
                        <a:t> Page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smtClean="0"/>
                        <a:t>Modified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smtClean="0"/>
                        <a:t>Protection</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smtClean="0"/>
                        <a:t>Page</a:t>
                      </a:r>
                      <a:r>
                        <a:rPr lang="en-US" sz="1800" b="1" baseline="0" dirty="0" smtClean="0"/>
                        <a:t> Frame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1366600"/>
                  </a:ext>
                </a:extLst>
              </a:tr>
              <a:tr h="370840">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140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RW</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31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2100857"/>
                  </a:ext>
                </a:extLst>
              </a:tr>
              <a:tr h="370840">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20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R X</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38</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9797916"/>
                  </a:ext>
                </a:extLst>
              </a:tr>
              <a:tr h="370840">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130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29</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827465"/>
                  </a:ext>
                </a:extLst>
              </a:tr>
              <a:tr h="370840">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129</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62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65123"/>
                  </a:ext>
                </a:extLst>
              </a:tr>
              <a:tr h="370840">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19</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R X</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50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1494483"/>
                  </a:ext>
                </a:extLst>
              </a:tr>
              <a:tr h="370840">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21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R X</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45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380275"/>
                  </a:ext>
                </a:extLst>
              </a:tr>
              <a:tr h="370840">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860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14</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6087655"/>
                  </a:ext>
                </a:extLst>
              </a:tr>
              <a:tr h="370840">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861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75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05068"/>
                  </a:ext>
                </a:extLst>
              </a:tr>
            </a:tbl>
          </a:graphicData>
        </a:graphic>
      </p:graphicFrame>
    </p:spTree>
    <p:extLst>
      <p:ext uri="{BB962C8B-B14F-4D97-AF65-F5344CB8AC3E}">
        <p14:creationId xmlns:p14="http://schemas.microsoft.com/office/powerpoint/2010/main" val="1568523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Multilevel Page Tables</a:t>
            </a:r>
            <a:endParaRPr lang="en-US" sz="2000" b="0" dirty="0"/>
          </a:p>
        </p:txBody>
      </p:sp>
      <p:pic>
        <p:nvPicPr>
          <p:cNvPr id="7" name="Picture 2" descr="A multilevel page table. A, a 32 bit address. The first 10 bits contain page table 1, P T 1. The next 10 bits contain page table 2, P T 2. The final 12 bits is Offset. B, a top level page table that ranges from 0 to 1023. The address 0, 1, and 1023 are mapped to separate second-level page tables that range from 0 to 1023. The page table that correspond to 1023 is the page table for the top 4 M of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916" y="1492241"/>
            <a:ext cx="3660168" cy="3696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3-13. (a) A 32-bit address with two page table fields. (b) Two-level page tables.</a:t>
            </a:r>
          </a:p>
        </p:txBody>
      </p:sp>
    </p:spTree>
    <p:extLst>
      <p:ext uri="{BB962C8B-B14F-4D97-AF65-F5344CB8AC3E}">
        <p14:creationId xmlns:p14="http://schemas.microsoft.com/office/powerpoint/2010/main" val="3194328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Inverted Page Tables</a:t>
            </a:r>
            <a:endParaRPr lang="en-US" sz="900" b="0" dirty="0"/>
          </a:p>
        </p:txBody>
      </p:sp>
      <p:pic>
        <p:nvPicPr>
          <p:cNvPr id="6" name="Picture 2" descr="The comparison of a traditional page table with an inverted page table. The traditional page table ranges from 0 to 2 to the fifty second power, minus 1, with an entry for each of the 2 to the fifty first pages and indexed by a virtual page. A 1 G B physical memory has 2 to the eighteenth power 4 K B page frames. A hash table is indexed by hash on virtual page from 0 to 2 to the power of 18. Each hash is linked to a linked list with two parts: Virtual page and page fr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2" y="1619146"/>
            <a:ext cx="7902575" cy="388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814204"/>
            <a:ext cx="8229600" cy="470812"/>
          </a:xfrm>
        </p:spPr>
        <p:txBody>
          <a:bodyPr/>
          <a:lstStyle/>
          <a:p>
            <a:r>
              <a:rPr lang="en-US" altLang="en-US" dirty="0"/>
              <a:t>Figure 3-14. Comparison of a traditional page table </a:t>
            </a:r>
            <a:r>
              <a:rPr lang="en-US" altLang="en-US" dirty="0" smtClean="0"/>
              <a:t>with </a:t>
            </a:r>
            <a:r>
              <a:rPr lang="en-US" altLang="en-US" dirty="0"/>
              <a:t>an inverted page table.</a:t>
            </a:r>
          </a:p>
        </p:txBody>
      </p:sp>
    </p:spTree>
    <p:extLst>
      <p:ext uri="{BB962C8B-B14F-4D97-AF65-F5344CB8AC3E}">
        <p14:creationId xmlns:p14="http://schemas.microsoft.com/office/powerpoint/2010/main" val="1148933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r>
              <a:rPr lang="en-US" altLang="en-US" dirty="0"/>
              <a:t>Paraphrase of Parkinson’s Law, </a:t>
            </a:r>
            <a:r>
              <a:rPr lang="en-US" altLang="en-US" b="1" dirty="0"/>
              <a:t>‘‘Programs expand to fill the memory available to hold them.’’</a:t>
            </a:r>
          </a:p>
          <a:p>
            <a:r>
              <a:rPr lang="en-US" altLang="en-US" dirty="0"/>
              <a:t>Average home computer nowadays has 10,000 times more memory than the </a:t>
            </a:r>
            <a:r>
              <a:rPr lang="en-US" altLang="en-US" dirty="0" smtClean="0"/>
              <a:t>I</a:t>
            </a:r>
            <a:r>
              <a:rPr lang="en-US" altLang="en-US" sz="100" dirty="0" smtClean="0"/>
              <a:t>  </a:t>
            </a:r>
            <a:r>
              <a:rPr lang="en-US" altLang="en-US" dirty="0" smtClean="0"/>
              <a:t>B</a:t>
            </a:r>
            <a:r>
              <a:rPr lang="en-US" altLang="en-US" sz="100" dirty="0" smtClean="0"/>
              <a:t> </a:t>
            </a:r>
            <a:r>
              <a:rPr lang="en-US" altLang="en-US" dirty="0" smtClean="0"/>
              <a:t>M </a:t>
            </a:r>
            <a:r>
              <a:rPr lang="en-US" altLang="en-US" dirty="0"/>
              <a:t>7094, the largest computer in the world in the early 1960s</a:t>
            </a:r>
          </a:p>
        </p:txBody>
      </p:sp>
    </p:spTree>
    <p:extLst>
      <p:ext uri="{BB962C8B-B14F-4D97-AF65-F5344CB8AC3E}">
        <p14:creationId xmlns:p14="http://schemas.microsoft.com/office/powerpoint/2010/main" val="2048174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Page Replacement Algorithms</a:t>
            </a:r>
            <a:endParaRPr lang="en-US" sz="2000" b="0" dirty="0"/>
          </a:p>
        </p:txBody>
      </p:sp>
      <p:sp>
        <p:nvSpPr>
          <p:cNvPr id="3" name="Content Placeholder 2"/>
          <p:cNvSpPr>
            <a:spLocks noGrp="1"/>
          </p:cNvSpPr>
          <p:nvPr>
            <p:ph type="body" idx="1"/>
          </p:nvPr>
        </p:nvSpPr>
        <p:spPr>
          <a:xfrm>
            <a:off x="457200" y="1495425"/>
            <a:ext cx="8229600" cy="4801857"/>
          </a:xfrm>
        </p:spPr>
        <p:txBody>
          <a:bodyPr/>
          <a:lstStyle/>
          <a:p>
            <a:r>
              <a:rPr lang="en-US" altLang="en-US" dirty="0"/>
              <a:t>Optimal algorithm</a:t>
            </a:r>
          </a:p>
          <a:p>
            <a:r>
              <a:rPr lang="en-US" altLang="en-US" dirty="0"/>
              <a:t>Not recently used algorithm</a:t>
            </a:r>
          </a:p>
          <a:p>
            <a:r>
              <a:rPr lang="en-US" altLang="en-US" dirty="0"/>
              <a:t>First-in, first-out (</a:t>
            </a:r>
            <a:r>
              <a:rPr lang="en-US" altLang="en-US" dirty="0" smtClean="0"/>
              <a:t>F</a:t>
            </a:r>
            <a:r>
              <a:rPr lang="en-US" altLang="en-US" sz="100" dirty="0" smtClean="0"/>
              <a:t> </a:t>
            </a:r>
            <a:r>
              <a:rPr lang="en-US" altLang="en-US" dirty="0" smtClean="0"/>
              <a:t>I</a:t>
            </a:r>
            <a:r>
              <a:rPr lang="en-US" altLang="en-US" sz="100" dirty="0" smtClean="0"/>
              <a:t> </a:t>
            </a:r>
            <a:r>
              <a:rPr lang="en-US" altLang="en-US" dirty="0" smtClean="0"/>
              <a:t>F</a:t>
            </a:r>
            <a:r>
              <a:rPr lang="en-US" altLang="en-US" sz="100" dirty="0" smtClean="0"/>
              <a:t> </a:t>
            </a:r>
            <a:r>
              <a:rPr lang="en-US" altLang="en-US" dirty="0" smtClean="0"/>
              <a:t>O</a:t>
            </a:r>
            <a:r>
              <a:rPr lang="en-US" altLang="en-US" dirty="0"/>
              <a:t>) algorithm</a:t>
            </a:r>
          </a:p>
          <a:p>
            <a:r>
              <a:rPr lang="en-US" altLang="en-US" dirty="0"/>
              <a:t>Second-chance algorithm</a:t>
            </a:r>
          </a:p>
          <a:p>
            <a:r>
              <a:rPr lang="en-US" altLang="en-US" dirty="0"/>
              <a:t>Clock algorithm</a:t>
            </a:r>
          </a:p>
          <a:p>
            <a:r>
              <a:rPr lang="en-US" altLang="en-US" dirty="0"/>
              <a:t>Least recently used (</a:t>
            </a:r>
            <a:r>
              <a:rPr lang="en-US" altLang="en-US" dirty="0" smtClean="0"/>
              <a:t>L</a:t>
            </a:r>
            <a:r>
              <a:rPr lang="en-US" altLang="en-US" sz="100" dirty="0" smtClean="0"/>
              <a:t> </a:t>
            </a:r>
            <a:r>
              <a:rPr lang="en-US" altLang="en-US" dirty="0" smtClean="0"/>
              <a:t>R</a:t>
            </a:r>
            <a:r>
              <a:rPr lang="en-US" altLang="en-US" sz="100" dirty="0" smtClean="0"/>
              <a:t> </a:t>
            </a:r>
            <a:r>
              <a:rPr lang="en-US" altLang="en-US" dirty="0" smtClean="0"/>
              <a:t>U</a:t>
            </a:r>
            <a:r>
              <a:rPr lang="en-US" altLang="en-US" dirty="0"/>
              <a:t>) algorithm</a:t>
            </a:r>
          </a:p>
          <a:p>
            <a:r>
              <a:rPr lang="en-US" altLang="en-US" dirty="0"/>
              <a:t>Working set algorithm</a:t>
            </a:r>
          </a:p>
          <a:p>
            <a:r>
              <a:rPr lang="en-US" altLang="en-US" dirty="0" smtClean="0"/>
              <a:t>W</a:t>
            </a:r>
            <a:r>
              <a:rPr lang="en-US" altLang="en-US" sz="100" dirty="0" smtClean="0"/>
              <a:t> </a:t>
            </a:r>
            <a:r>
              <a:rPr lang="en-US" altLang="en-US" dirty="0" smtClean="0"/>
              <a:t>S</a:t>
            </a:r>
            <a:r>
              <a:rPr lang="en-US" altLang="en-US" sz="100" dirty="0" smtClean="0"/>
              <a:t> </a:t>
            </a:r>
            <a:r>
              <a:rPr lang="en-US" altLang="en-US" dirty="0" smtClean="0"/>
              <a:t>Clock algorithm</a:t>
            </a:r>
            <a:endParaRPr lang="en-US" altLang="en-US" dirty="0"/>
          </a:p>
        </p:txBody>
      </p:sp>
    </p:spTree>
    <p:extLst>
      <p:ext uri="{BB962C8B-B14F-4D97-AF65-F5344CB8AC3E}">
        <p14:creationId xmlns:p14="http://schemas.microsoft.com/office/powerpoint/2010/main" val="528072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Not Recently Used Algorithm</a:t>
            </a:r>
            <a:endParaRPr lang="en-US" sz="2000" b="0" dirty="0"/>
          </a:p>
        </p:txBody>
      </p:sp>
      <p:sp>
        <p:nvSpPr>
          <p:cNvPr id="3" name="Content Placeholder 2"/>
          <p:cNvSpPr>
            <a:spLocks noGrp="1"/>
          </p:cNvSpPr>
          <p:nvPr>
            <p:ph type="body" idx="1"/>
          </p:nvPr>
        </p:nvSpPr>
        <p:spPr>
          <a:xfrm>
            <a:off x="457200" y="1600200"/>
            <a:ext cx="8229600" cy="1351722"/>
          </a:xfrm>
        </p:spPr>
        <p:txBody>
          <a:bodyPr/>
          <a:lstStyle/>
          <a:p>
            <a:pPr>
              <a:defRPr/>
            </a:pPr>
            <a:r>
              <a:rPr lang="en-US" dirty="0"/>
              <a:t>At page fault, system inspects pages</a:t>
            </a:r>
          </a:p>
          <a:p>
            <a:pPr>
              <a:defRPr/>
            </a:pPr>
            <a:r>
              <a:rPr lang="en-US" dirty="0"/>
              <a:t>Categories of pages based on the current values of their </a:t>
            </a:r>
            <a:r>
              <a:rPr lang="en-US" b="1" dirty="0"/>
              <a:t>R</a:t>
            </a:r>
            <a:r>
              <a:rPr lang="en-US" i="1" dirty="0"/>
              <a:t> </a:t>
            </a:r>
            <a:r>
              <a:rPr lang="en-US" dirty="0"/>
              <a:t>and </a:t>
            </a:r>
            <a:r>
              <a:rPr lang="en-US" b="1" dirty="0"/>
              <a:t>M</a:t>
            </a:r>
            <a:r>
              <a:rPr lang="en-US" dirty="0"/>
              <a:t> bits</a:t>
            </a:r>
            <a:r>
              <a:rPr lang="en-US" dirty="0" smtClean="0"/>
              <a:t>:</a:t>
            </a:r>
            <a:endParaRPr lang="en-US" dirty="0"/>
          </a:p>
        </p:txBody>
      </p:sp>
      <p:sp>
        <p:nvSpPr>
          <p:cNvPr id="4" name="Content Placeholder 3"/>
          <p:cNvSpPr>
            <a:spLocks noGrp="1"/>
          </p:cNvSpPr>
          <p:nvPr>
            <p:ph sz="quarter" idx="13"/>
          </p:nvPr>
        </p:nvSpPr>
        <p:spPr>
          <a:xfrm>
            <a:off x="457200" y="3158318"/>
            <a:ext cx="8229600" cy="2149178"/>
          </a:xfrm>
        </p:spPr>
        <p:txBody>
          <a:bodyPr/>
          <a:lstStyle/>
          <a:p>
            <a:pPr marL="0" indent="0">
              <a:buFont typeface="Arial" charset="0"/>
              <a:buNone/>
              <a:defRPr/>
            </a:pPr>
            <a:r>
              <a:rPr lang="en-US" sz="2400" dirty="0">
                <a:latin typeface="+mn-lt"/>
              </a:rPr>
              <a:t>Class 0: not referenced, not modified.</a:t>
            </a:r>
          </a:p>
          <a:p>
            <a:pPr marL="0" indent="0">
              <a:buFont typeface="Arial" charset="0"/>
              <a:buNone/>
              <a:defRPr/>
            </a:pPr>
            <a:r>
              <a:rPr lang="en-US" sz="2400" dirty="0">
                <a:latin typeface="+mn-lt"/>
              </a:rPr>
              <a:t>Class 1: not referenced, modified.</a:t>
            </a:r>
          </a:p>
          <a:p>
            <a:pPr marL="0" indent="0">
              <a:buFont typeface="Arial" charset="0"/>
              <a:buNone/>
              <a:defRPr/>
            </a:pPr>
            <a:r>
              <a:rPr lang="en-US" sz="2400" dirty="0">
                <a:latin typeface="+mn-lt"/>
              </a:rPr>
              <a:t>Class 2: referenced, not modified.</a:t>
            </a:r>
          </a:p>
          <a:p>
            <a:pPr marL="0" indent="0">
              <a:buFont typeface="Arial" charset="0"/>
              <a:buNone/>
              <a:defRPr/>
            </a:pPr>
            <a:r>
              <a:rPr lang="en-US" sz="2400" dirty="0">
                <a:latin typeface="+mn-lt"/>
              </a:rPr>
              <a:t>Class 3: referenced, modified</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688533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Second-Chance Algorithm</a:t>
            </a:r>
            <a:endParaRPr lang="en-US" sz="900" b="0" dirty="0"/>
          </a:p>
        </p:txBody>
      </p:sp>
      <p:pic>
        <p:nvPicPr>
          <p:cNvPr id="7" name="Picture 2" descr="The second chance algorithm. A, pages in F I F O order with time. The pages along with their load times are as follows. A, 0. B, 3. C, 7. D, 8. E, 12. F, 14. G, 15. H, 18. Page A is the page loaded first. Page H is the most recently loaded page. B, the page list with a page fault. The pages along with their load times are as follows. B, 3. C, 7. D, 8. E, 12. F, 14. G, 15. H, 18. A, 20. Page A is treated like a newly loaded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73603"/>
            <a:ext cx="8229600" cy="2764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400136"/>
            <a:ext cx="8229600" cy="884880"/>
          </a:xfrm>
        </p:spPr>
        <p:txBody>
          <a:bodyPr/>
          <a:lstStyle/>
          <a:p>
            <a:r>
              <a:rPr lang="en-US" altLang="en-US" dirty="0"/>
              <a:t>Figure 3-15. Operation of second chance. (a) Pages sorted in </a:t>
            </a:r>
            <a:r>
              <a:rPr lang="en-US" altLang="en-US" dirty="0" smtClean="0"/>
              <a:t>F</a:t>
            </a:r>
            <a:r>
              <a:rPr lang="en-US" altLang="en-US" sz="100" dirty="0" smtClean="0"/>
              <a:t> </a:t>
            </a:r>
            <a:r>
              <a:rPr lang="en-US" altLang="en-US" dirty="0" smtClean="0"/>
              <a:t>I</a:t>
            </a:r>
            <a:r>
              <a:rPr lang="en-US" altLang="en-US" sz="100" dirty="0" smtClean="0"/>
              <a:t> </a:t>
            </a:r>
            <a:r>
              <a:rPr lang="en-US" altLang="en-US" dirty="0" smtClean="0"/>
              <a:t>F</a:t>
            </a:r>
            <a:r>
              <a:rPr lang="en-US" altLang="en-US" sz="100" dirty="0" smtClean="0"/>
              <a:t> </a:t>
            </a:r>
            <a:r>
              <a:rPr lang="en-US" altLang="en-US" dirty="0" smtClean="0"/>
              <a:t>O </a:t>
            </a:r>
            <a:r>
              <a:rPr lang="en-US" altLang="en-US" dirty="0"/>
              <a:t>order. (b) Page list if a page fault occurs at time 20 and A has its R bit set. The numbers above the pages are their load times.</a:t>
            </a:r>
          </a:p>
        </p:txBody>
      </p:sp>
    </p:spTree>
    <p:extLst>
      <p:ext uri="{BB962C8B-B14F-4D97-AF65-F5344CB8AC3E}">
        <p14:creationId xmlns:p14="http://schemas.microsoft.com/office/powerpoint/2010/main" val="2666282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Clock Page Replacement Algorithm</a:t>
            </a:r>
            <a:endParaRPr lang="en-US" sz="900" b="0" dirty="0"/>
          </a:p>
        </p:txBody>
      </p:sp>
      <p:pic>
        <p:nvPicPr>
          <p:cNvPr id="6" name="Picture 2" descr="A clock page replacement algorithm. The clock has the pages A to L in a circular clock wise direction, with a hand pointing to the page C. When a page fault occurs, the page the hand is pointing to is inspected. The action taken depends on the R bit. R = 0, evict the page. R = 1, clear R and advance h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632789"/>
            <a:ext cx="6667500"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58928"/>
            <a:ext cx="8229600" cy="626088"/>
          </a:xfrm>
        </p:spPr>
        <p:txBody>
          <a:bodyPr/>
          <a:lstStyle/>
          <a:p>
            <a:r>
              <a:rPr lang="en-US" altLang="en-US" dirty="0"/>
              <a:t>Figure 3-16. The clock page replacement algorithm.</a:t>
            </a:r>
          </a:p>
        </p:txBody>
      </p:sp>
    </p:spTree>
    <p:extLst>
      <p:ext uri="{BB962C8B-B14F-4D97-AF65-F5344CB8AC3E}">
        <p14:creationId xmlns:p14="http://schemas.microsoft.com/office/powerpoint/2010/main" val="3957374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Simulating </a:t>
            </a:r>
            <a:r>
              <a:rPr lang="en-US" altLang="en-US" dirty="0" smtClean="0"/>
              <a:t>L</a:t>
            </a:r>
            <a:r>
              <a:rPr lang="en-US" altLang="en-US" sz="100" dirty="0" smtClean="0"/>
              <a:t> </a:t>
            </a:r>
            <a:r>
              <a:rPr lang="en-US" altLang="en-US" dirty="0" smtClean="0"/>
              <a:t>R</a:t>
            </a:r>
            <a:r>
              <a:rPr lang="en-US" altLang="en-US" sz="100" dirty="0" smtClean="0"/>
              <a:t> </a:t>
            </a:r>
            <a:r>
              <a:rPr lang="en-US" altLang="en-US" dirty="0" smtClean="0"/>
              <a:t>U </a:t>
            </a:r>
            <a:r>
              <a:rPr lang="en-US" altLang="en-US" dirty="0"/>
              <a:t>in Software</a:t>
            </a:r>
            <a:endParaRPr lang="en-US" sz="900" b="0" dirty="0"/>
          </a:p>
        </p:txBody>
      </p:sp>
      <p:pic>
        <p:nvPicPr>
          <p:cNvPr id="7" name="Picture 2" descr="5 clock ticks in 6 pages, Page 0 to Page 5. A, R bits for pages 0 to 5, at clock tick 0 is 1 0 1 0 1 1. Page 0, 1 0 0 0 0 0 0 0. Page 1, 0 0 0 0 0 0 0 0. Page 2, 1 0 0 0 0 0 0 0. Page 3, 0 0 0 0 0 0 0 0. Page 4, 1 0 0 0 0 0 0 0. Page 5, 1 0 0 0 0 0 0 0. B, R bits for pages 0 to 5, at clock tick 1 is 1 1 0 0 1 0. Page 0, 1 1 0 0 0 0 0 0. Page 1, 1 0 0 0 0 0 0 0. Page 2, 0 1 0 0 0 0 0 0. Page 3, 0 0 0 0 0 0 0 0. Page 4, 1 1 0 0 0 0 0 0. Page 5, 0 1 0 0 0 0 0 0. C, R bits for pages 0 to 5, at clock tick 2 is 1 1 0 1 0 1. Page 0, 1 1 1 0 0 0 0 0. Page 1, 1 1 0 0 0 0 0 0. Page 2, 0 0 1 0 0 0 0 0. Page 3, 1 0 0 0 0 0 0 0. Page 4, 0 1 1 0 0 0 0 0. Page 5, 1 0 1 0 0 0 0 0. D, R bits for pages 0 to 5, at clock tick 3 is 1 0 0 0 1 0. Page 0, 1 1 1 1 0 0 0 0. Page 1, 0 1 1 0 0 0 0 0. Page 2, 0 0 0 1 0 0 0 0. Page 3, 0 1 0 0 0 0 0 0. Page 4, 1 0 1 1 0 0 0 0. Page 5, 0 1 0 1 0 0 0 0. E, R bits for pages 0 to 5, at clock tick 4 is 0 1 1 0 0 0. Page 0, 0 1 1 1 1 0 0 0. Page 1, 1 0 1 1 0 0 0 0. Page 2, 1 0 0 0 1 0 0 0. Page 3, 0 0 1 0 0 0 0 0. Page 4, 0 1 0 1 1 0 0 0. Page 5, 0 0 1 0 1 0 0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 y="1373105"/>
            <a:ext cx="7019925"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3-17. The aging algorithm simulates </a:t>
            </a:r>
            <a:r>
              <a:rPr lang="en-US" altLang="en-US" dirty="0" smtClean="0"/>
              <a:t>L</a:t>
            </a:r>
            <a:r>
              <a:rPr lang="en-US" altLang="en-US" sz="100" dirty="0" smtClean="0"/>
              <a:t> </a:t>
            </a:r>
            <a:r>
              <a:rPr lang="en-US" altLang="en-US" dirty="0" smtClean="0"/>
              <a:t>R</a:t>
            </a:r>
            <a:r>
              <a:rPr lang="en-US" altLang="en-US" sz="100" dirty="0" smtClean="0"/>
              <a:t> </a:t>
            </a:r>
            <a:r>
              <a:rPr lang="en-US" altLang="en-US" dirty="0" smtClean="0"/>
              <a:t>U </a:t>
            </a:r>
            <a:r>
              <a:rPr lang="en-US" altLang="en-US" dirty="0"/>
              <a:t>in software. Shown are six pages for five clock ticks. The five clock ticks are represented by (a) to (e</a:t>
            </a:r>
            <a:r>
              <a:rPr lang="en-US" altLang="en-US" dirty="0" smtClean="0"/>
              <a:t>).</a:t>
            </a:r>
            <a:endParaRPr lang="en-US" altLang="en-US" dirty="0"/>
          </a:p>
        </p:txBody>
      </p:sp>
    </p:spTree>
    <p:extLst>
      <p:ext uri="{BB962C8B-B14F-4D97-AF65-F5344CB8AC3E}">
        <p14:creationId xmlns:p14="http://schemas.microsoft.com/office/powerpoint/2010/main" val="1618289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Working Set Algorithm </a:t>
            </a:r>
            <a:r>
              <a:rPr lang="en-US" altLang="en-US" sz="2000" b="0" dirty="0"/>
              <a:t>(</a:t>
            </a:r>
            <a:r>
              <a:rPr lang="en-US" altLang="en-US" sz="2000" b="0" dirty="0" smtClean="0"/>
              <a:t>1 of 2)</a:t>
            </a:r>
            <a:endParaRPr lang="en-US" sz="2000" b="0" dirty="0"/>
          </a:p>
        </p:txBody>
      </p:sp>
      <p:pic>
        <p:nvPicPr>
          <p:cNvPr id="6" name="Picture 2" descr="A graph plots the relation between k on the x axis and w of k, t on the y axis. The graph is a curve that rises with a decreasing sl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7" y="1858880"/>
            <a:ext cx="663892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3-18. The working set is the set of pages used by the </a:t>
            </a:r>
            <a:r>
              <a:rPr lang="en-US" altLang="en-US" b="1" dirty="0"/>
              <a:t>k</a:t>
            </a:r>
            <a:r>
              <a:rPr lang="en-US" altLang="en-US" dirty="0"/>
              <a:t> most recent memory references. The function </a:t>
            </a:r>
            <a:r>
              <a:rPr lang="en-US" altLang="en-US" b="1" dirty="0"/>
              <a:t>w(k, t) </a:t>
            </a:r>
            <a:r>
              <a:rPr lang="en-US" altLang="en-US" dirty="0"/>
              <a:t>is the size of the working set at time </a:t>
            </a:r>
            <a:r>
              <a:rPr lang="en-US" altLang="en-US" b="1" dirty="0"/>
              <a:t>t</a:t>
            </a:r>
            <a:r>
              <a:rPr lang="en-US" altLang="en-US" dirty="0"/>
              <a:t>.</a:t>
            </a:r>
          </a:p>
        </p:txBody>
      </p:sp>
    </p:spTree>
    <p:extLst>
      <p:ext uri="{BB962C8B-B14F-4D97-AF65-F5344CB8AC3E}">
        <p14:creationId xmlns:p14="http://schemas.microsoft.com/office/powerpoint/2010/main" val="1493351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Working Set Algorithm </a:t>
            </a:r>
            <a:r>
              <a:rPr lang="en-US" altLang="en-US" sz="2000" b="0" dirty="0" smtClean="0"/>
              <a:t>(</a:t>
            </a:r>
            <a:r>
              <a:rPr lang="en-US" altLang="en-US" sz="2000" b="0" dirty="0"/>
              <a:t>2</a:t>
            </a:r>
            <a:r>
              <a:rPr lang="en-US" altLang="en-US" sz="2000" b="0" dirty="0" smtClean="0"/>
              <a:t> of 2)</a:t>
            </a:r>
            <a:endParaRPr lang="en-US" sz="2000" b="0" dirty="0"/>
          </a:p>
        </p:txBody>
      </p:sp>
      <p:pic>
        <p:nvPicPr>
          <p:cNvPr id="5" name="Picture 2" descr="A working set algorithm with a page table. The algorithm reads, scan all pages examining R bit. If left parenthesis R equals equals 1 right parenthesis, set time of last use to current virtual time. If left parenthesis R equals equals 0 and age is greater than tau right parenthesis, remove this page. If left parenthesis R equals equals 0 and age is less than or equal to tau right parenthesis, remember the smallest time. The page table contains the following pages from bottom to top along with a reference bit R. 1620, 0. 2032, 1. 2020, 1. 2014, 1. 1213, 0. 1980, 1. 2003, 1. 2084, 1. After the algorithm begins to execute, the pages in the page table starts working. The reference bit 0 in page 1620 is labeled, Page not referenced during this tick. The reference bit 1 in page 2014 is labeled, Page referenced during this tick. Page 1980 is labeled, Time of last use. The current virtual time is given as 2204. The row with the page value 2084 and the row above that is labeled, Information about one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017" y="1408481"/>
            <a:ext cx="6409966" cy="3863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3-19. The working set algorithm.</a:t>
            </a:r>
          </a:p>
        </p:txBody>
      </p:sp>
    </p:spTree>
    <p:extLst>
      <p:ext uri="{BB962C8B-B14F-4D97-AF65-F5344CB8AC3E}">
        <p14:creationId xmlns:p14="http://schemas.microsoft.com/office/powerpoint/2010/main" val="2253339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a:t>
            </a:r>
            <a:r>
              <a:rPr lang="en-US" altLang="en-US" sz="100" dirty="0" smtClean="0"/>
              <a:t> </a:t>
            </a:r>
            <a:r>
              <a:rPr lang="en-US" altLang="en-US" dirty="0" smtClean="0"/>
              <a:t>S</a:t>
            </a:r>
            <a:r>
              <a:rPr lang="en-US" altLang="en-US" sz="100" dirty="0" smtClean="0"/>
              <a:t> </a:t>
            </a:r>
            <a:r>
              <a:rPr lang="en-US" altLang="en-US" dirty="0" smtClean="0"/>
              <a:t>Clock </a:t>
            </a:r>
            <a:r>
              <a:rPr lang="en-US" altLang="en-US" dirty="0"/>
              <a:t>Algorithm </a:t>
            </a:r>
            <a:r>
              <a:rPr lang="en-US" altLang="en-US" sz="2000" b="0" dirty="0"/>
              <a:t>(1 of 2)</a:t>
            </a:r>
            <a:endParaRPr lang="en-US" dirty="0"/>
          </a:p>
        </p:txBody>
      </p:sp>
      <p:pic>
        <p:nvPicPr>
          <p:cNvPr id="5" name="Picture 2" descr="A W S Clock algorithm with the current virtual time as 2204. A, the W S clock has 8 entries. Each entry contains the time of last use along with a R bit value. The entries in the clockwise direction are as follows. 1620, 0. 2032, 1. 2020, 1. 2014, 1. 1213, 0. 1980, 1. 2003, 1. 2084, 1.  The hand in the clock points to the entry 2014, 1. In B, the hand points to the entry 1213,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150" y="1427873"/>
            <a:ext cx="6235700" cy="382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3-20. Operation of the </a:t>
            </a:r>
            <a:r>
              <a:rPr lang="en-US" altLang="en-US" dirty="0" smtClean="0"/>
              <a:t>W</a:t>
            </a:r>
            <a:r>
              <a:rPr lang="en-US" altLang="en-US" sz="100" dirty="0" smtClean="0"/>
              <a:t> </a:t>
            </a:r>
            <a:r>
              <a:rPr lang="en-US" altLang="en-US" dirty="0" smtClean="0"/>
              <a:t>S</a:t>
            </a:r>
            <a:r>
              <a:rPr lang="en-US" altLang="en-US" sz="100" dirty="0" smtClean="0"/>
              <a:t> </a:t>
            </a:r>
            <a:r>
              <a:rPr lang="en-US" altLang="en-US" dirty="0" smtClean="0"/>
              <a:t>Clock </a:t>
            </a:r>
            <a:r>
              <a:rPr lang="en-US" altLang="en-US" dirty="0"/>
              <a:t>algorithm. (a) and (b) give an example of what happens when R = 1.</a:t>
            </a:r>
          </a:p>
        </p:txBody>
      </p:sp>
    </p:spTree>
    <p:extLst>
      <p:ext uri="{BB962C8B-B14F-4D97-AF65-F5344CB8AC3E}">
        <p14:creationId xmlns:p14="http://schemas.microsoft.com/office/powerpoint/2010/main" val="17445342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a:t>
            </a:r>
            <a:r>
              <a:rPr lang="en-US" altLang="en-US" sz="100" dirty="0"/>
              <a:t> </a:t>
            </a:r>
            <a:r>
              <a:rPr lang="en-US" altLang="en-US" dirty="0"/>
              <a:t>S</a:t>
            </a:r>
            <a:r>
              <a:rPr lang="en-US" altLang="en-US" sz="100" dirty="0"/>
              <a:t> </a:t>
            </a:r>
            <a:r>
              <a:rPr lang="en-US" altLang="en-US" dirty="0"/>
              <a:t>Clock Algorithm </a:t>
            </a:r>
            <a:r>
              <a:rPr lang="en-US" altLang="en-US" sz="2000" b="0" dirty="0" smtClean="0"/>
              <a:t>(2 </a:t>
            </a:r>
            <a:r>
              <a:rPr lang="en-US" altLang="en-US" sz="2000" b="0" dirty="0"/>
              <a:t>of 2)</a:t>
            </a:r>
            <a:endParaRPr lang="en-US" dirty="0"/>
          </a:p>
        </p:txBody>
      </p:sp>
      <p:pic>
        <p:nvPicPr>
          <p:cNvPr id="6" name="Picture 2" descr="The W S clock has 8 entries. Each entry contains the time of last use along with a R bit value. The entries in the clockwise direction are as follows. 1620, 0. 2032, 1. 2020, 1. 2014, 1. 1213, 0. 1980, 1. 2003, 1. 2084, 1.  The hand in the clock points to the entry 1213, 0. In D, a new page with entry 2204, 1 is added between 2014, 1 and 1980, 1 by removing the entry 1213, 0. The hand points to the entry 1980,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68" y="1514392"/>
            <a:ext cx="7967663" cy="365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3-20. Operation of the </a:t>
            </a:r>
            <a:r>
              <a:rPr lang="en-US" altLang="en-US" dirty="0" smtClean="0"/>
              <a:t>W</a:t>
            </a:r>
            <a:r>
              <a:rPr lang="en-US" altLang="en-US" sz="100" dirty="0" smtClean="0"/>
              <a:t> </a:t>
            </a:r>
            <a:r>
              <a:rPr lang="en-US" altLang="en-US" dirty="0" smtClean="0"/>
              <a:t>S</a:t>
            </a:r>
            <a:r>
              <a:rPr lang="en-US" altLang="en-US" sz="100" dirty="0" smtClean="0"/>
              <a:t> </a:t>
            </a:r>
            <a:r>
              <a:rPr lang="en-US" altLang="en-US" dirty="0" smtClean="0"/>
              <a:t>Clock </a:t>
            </a:r>
            <a:r>
              <a:rPr lang="en-US" altLang="en-US" dirty="0"/>
              <a:t>algorithm. </a:t>
            </a:r>
            <a:r>
              <a:rPr lang="en-US" altLang="en-US" dirty="0" smtClean="0"/>
              <a:t>(</a:t>
            </a:r>
            <a:r>
              <a:rPr lang="en-US" altLang="en-US" dirty="0"/>
              <a:t>c) and (d) give an example of R = 0.</a:t>
            </a:r>
          </a:p>
        </p:txBody>
      </p:sp>
    </p:spTree>
    <p:extLst>
      <p:ext uri="{BB962C8B-B14F-4D97-AF65-F5344CB8AC3E}">
        <p14:creationId xmlns:p14="http://schemas.microsoft.com/office/powerpoint/2010/main" val="2924925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of Page Replacement Algorithms</a:t>
            </a:r>
            <a:endParaRPr lang="en-US" dirty="0"/>
          </a:p>
        </p:txBody>
      </p:sp>
      <p:sp>
        <p:nvSpPr>
          <p:cNvPr id="4" name="Text Placeholder 3"/>
          <p:cNvSpPr>
            <a:spLocks noGrp="1"/>
          </p:cNvSpPr>
          <p:nvPr>
            <p:ph type="body" idx="1"/>
          </p:nvPr>
        </p:nvSpPr>
        <p:spPr>
          <a:xfrm>
            <a:off x="457200" y="1495425"/>
            <a:ext cx="8229600" cy="781949"/>
          </a:xfrm>
        </p:spPr>
        <p:txBody>
          <a:bodyPr/>
          <a:lstStyle/>
          <a:p>
            <a:pPr marL="0" indent="0">
              <a:buNone/>
            </a:pPr>
            <a:r>
              <a:rPr lang="en-US" altLang="en-US" dirty="0" smtClean="0"/>
              <a:t>Page </a:t>
            </a:r>
            <a:r>
              <a:rPr lang="en-US" altLang="en-US" dirty="0"/>
              <a:t>replacement algorithms discussed in the text.</a:t>
            </a:r>
          </a:p>
        </p:txBody>
      </p:sp>
      <p:graphicFrame>
        <p:nvGraphicFramePr>
          <p:cNvPr id="3" name="Table 2"/>
          <p:cNvGraphicFramePr>
            <a:graphicFrameLocks noGrp="1"/>
          </p:cNvGraphicFramePr>
          <p:nvPr>
            <p:extLst>
              <p:ext uri="{D42A27DB-BD31-4B8C-83A1-F6EECF244321}">
                <p14:modId xmlns:p14="http://schemas.microsoft.com/office/powerpoint/2010/main" val="640269367"/>
              </p:ext>
            </p:extLst>
          </p:nvPr>
        </p:nvGraphicFramePr>
        <p:xfrm>
          <a:off x="1253705" y="2667183"/>
          <a:ext cx="6636589" cy="3352800"/>
        </p:xfrm>
        <a:graphic>
          <a:graphicData uri="http://schemas.openxmlformats.org/drawingml/2006/table">
            <a:tbl>
              <a:tblPr firstRow="1" bandRow="1">
                <a:tableStyleId>{2D5ABB26-0587-4C30-8999-92F81FD0307C}</a:tableStyleId>
              </a:tblPr>
              <a:tblGrid>
                <a:gridCol w="2366513">
                  <a:extLst>
                    <a:ext uri="{9D8B030D-6E8A-4147-A177-3AD203B41FA5}">
                      <a16:colId xmlns:a16="http://schemas.microsoft.com/office/drawing/2014/main" val="1282120393"/>
                    </a:ext>
                  </a:extLst>
                </a:gridCol>
                <a:gridCol w="4270076">
                  <a:extLst>
                    <a:ext uri="{9D8B030D-6E8A-4147-A177-3AD203B41FA5}">
                      <a16:colId xmlns:a16="http://schemas.microsoft.com/office/drawing/2014/main" val="1177978905"/>
                    </a:ext>
                  </a:extLst>
                </a:gridCol>
              </a:tblGrid>
              <a:tr h="215085">
                <a:tc>
                  <a:txBody>
                    <a:bodyPr/>
                    <a:lstStyle/>
                    <a:p>
                      <a:r>
                        <a:rPr lang="en-US" sz="1400" b="1" dirty="0" smtClean="0"/>
                        <a:t>Algorithm</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smtClean="0"/>
                        <a:t>Comment</a:t>
                      </a: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4881857"/>
                  </a:ext>
                </a:extLst>
              </a:tr>
              <a:tr h="262923">
                <a:tc>
                  <a:txBody>
                    <a:bodyPr/>
                    <a:lstStyle/>
                    <a:p>
                      <a:r>
                        <a:rPr lang="en-US" sz="1400" dirty="0" smtClean="0"/>
                        <a:t>Optimal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Not implementable, but useful as a benchmark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4050821"/>
                  </a:ext>
                </a:extLst>
              </a:tr>
              <a:tr h="281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N</a:t>
                      </a:r>
                      <a:r>
                        <a:rPr lang="en-US" sz="100" dirty="0" smtClean="0"/>
                        <a:t> </a:t>
                      </a:r>
                      <a:r>
                        <a:rPr lang="en-US" sz="1400" dirty="0" smtClean="0"/>
                        <a:t>R</a:t>
                      </a:r>
                      <a:r>
                        <a:rPr lang="en-US" sz="100" dirty="0" smtClean="0"/>
                        <a:t> </a:t>
                      </a:r>
                      <a:r>
                        <a:rPr lang="en-US" sz="1400" dirty="0" smtClean="0"/>
                        <a:t>U (Not Recently Used)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Very crude approximation of L</a:t>
                      </a:r>
                      <a:r>
                        <a:rPr lang="en-US" sz="100" dirty="0" smtClean="0"/>
                        <a:t> </a:t>
                      </a:r>
                      <a:r>
                        <a:rPr lang="en-US" sz="1400" dirty="0" smtClean="0"/>
                        <a:t>R</a:t>
                      </a:r>
                      <a:r>
                        <a:rPr lang="en-US" sz="100" dirty="0" smtClean="0"/>
                        <a:t> </a:t>
                      </a:r>
                      <a:r>
                        <a:rPr lang="en-US" sz="1400" dirty="0" smtClean="0"/>
                        <a:t>U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557917"/>
                  </a:ext>
                </a:extLst>
              </a:tr>
              <a:tr h="2875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F</a:t>
                      </a:r>
                      <a:r>
                        <a:rPr lang="en-US" sz="100" dirty="0" smtClean="0"/>
                        <a:t> </a:t>
                      </a:r>
                      <a:r>
                        <a:rPr lang="en-US" sz="1400" dirty="0" smtClean="0"/>
                        <a:t>I</a:t>
                      </a:r>
                      <a:r>
                        <a:rPr lang="en-US" sz="100" dirty="0" smtClean="0"/>
                        <a:t> </a:t>
                      </a:r>
                      <a:r>
                        <a:rPr lang="en-US" sz="1400" dirty="0" smtClean="0"/>
                        <a:t>F</a:t>
                      </a:r>
                      <a:r>
                        <a:rPr lang="en-US" sz="100" dirty="0" smtClean="0"/>
                        <a:t> </a:t>
                      </a:r>
                      <a:r>
                        <a:rPr lang="en-US" sz="1400" dirty="0" smtClean="0"/>
                        <a:t>O (First-in, First-out)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Might throw out important pages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2458343"/>
                  </a:ext>
                </a:extLst>
              </a:tr>
              <a:tr h="2501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Second, chance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Big improvement over F</a:t>
                      </a:r>
                      <a:r>
                        <a:rPr lang="en-US" sz="100" dirty="0" smtClean="0"/>
                        <a:t> </a:t>
                      </a:r>
                      <a:r>
                        <a:rPr lang="en-US" sz="1400" dirty="0" smtClean="0"/>
                        <a:t>I</a:t>
                      </a:r>
                      <a:r>
                        <a:rPr lang="en-US" sz="100" dirty="0" smtClean="0"/>
                        <a:t> </a:t>
                      </a:r>
                      <a:r>
                        <a:rPr lang="en-US" sz="1400" dirty="0" smtClean="0"/>
                        <a:t>F</a:t>
                      </a:r>
                      <a:r>
                        <a:rPr lang="en-US" sz="100" dirty="0" smtClean="0"/>
                        <a:t> </a:t>
                      </a:r>
                      <a:r>
                        <a:rPr lang="en-US" sz="1400" dirty="0" smtClean="0"/>
                        <a:t>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91967"/>
                  </a:ext>
                </a:extLst>
              </a:tr>
              <a:tr h="255916">
                <a:tc>
                  <a:txBody>
                    <a:bodyPr/>
                    <a:lstStyle/>
                    <a:p>
                      <a:r>
                        <a:rPr lang="en-US" sz="1400" dirty="0" smtClean="0"/>
                        <a:t>Clock</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Realistic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9043644"/>
                  </a:ext>
                </a:extLst>
              </a:tr>
              <a:tr h="304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L</a:t>
                      </a:r>
                      <a:r>
                        <a:rPr lang="en-US" sz="100" dirty="0" smtClean="0"/>
                        <a:t> </a:t>
                      </a:r>
                      <a:r>
                        <a:rPr lang="en-US" sz="1400" dirty="0" smtClean="0"/>
                        <a:t>R</a:t>
                      </a:r>
                      <a:r>
                        <a:rPr lang="en-US" sz="100" dirty="0" smtClean="0"/>
                        <a:t> </a:t>
                      </a:r>
                      <a:r>
                        <a:rPr lang="en-US" sz="1400" dirty="0" smtClean="0"/>
                        <a:t>U (Least Recently Used)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Excellent, but difficult to implement exactly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273930"/>
                  </a:ext>
                </a:extLst>
              </a:tr>
              <a:tr h="276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N</a:t>
                      </a:r>
                      <a:r>
                        <a:rPr lang="en-US" sz="100" dirty="0" smtClean="0"/>
                        <a:t> </a:t>
                      </a:r>
                      <a:r>
                        <a:rPr lang="en-US" sz="1400" dirty="0" smtClean="0"/>
                        <a:t>F</a:t>
                      </a:r>
                      <a:r>
                        <a:rPr lang="en-US" sz="100" dirty="0" smtClean="0"/>
                        <a:t> </a:t>
                      </a:r>
                      <a:r>
                        <a:rPr lang="en-US" sz="1400" dirty="0" smtClean="0"/>
                        <a:t>U (Not Frequently Used)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Fairly crude approximation to L</a:t>
                      </a:r>
                      <a:r>
                        <a:rPr lang="en-US" sz="100" dirty="0" smtClean="0"/>
                        <a:t> </a:t>
                      </a:r>
                      <a:r>
                        <a:rPr lang="en-US" sz="1400" dirty="0" smtClean="0"/>
                        <a:t>R</a:t>
                      </a:r>
                      <a:r>
                        <a:rPr lang="en-US" sz="100" dirty="0" smtClean="0"/>
                        <a:t> </a:t>
                      </a:r>
                      <a:r>
                        <a:rPr lang="en-US" sz="1400" dirty="0" smtClean="0"/>
                        <a:t>U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7942650"/>
                  </a:ext>
                </a:extLst>
              </a:tr>
              <a:tr h="2945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Aging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Efficient algorithm that approximates L</a:t>
                      </a:r>
                      <a:r>
                        <a:rPr lang="en-US" sz="100" dirty="0" smtClean="0"/>
                        <a:t> </a:t>
                      </a:r>
                      <a:r>
                        <a:rPr lang="en-US" sz="1400" dirty="0" smtClean="0"/>
                        <a:t>R</a:t>
                      </a:r>
                      <a:r>
                        <a:rPr lang="en-US" sz="100" dirty="0" smtClean="0"/>
                        <a:t> </a:t>
                      </a:r>
                      <a:r>
                        <a:rPr lang="en-US" sz="1400" dirty="0" smtClean="0"/>
                        <a:t>U well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886513"/>
                  </a:ext>
                </a:extLst>
              </a:tr>
              <a:tr h="238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Working set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Somewhat expensive to implement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6331854"/>
                  </a:ext>
                </a:extLst>
              </a:tr>
              <a:tr h="252466">
                <a:tc>
                  <a:txBody>
                    <a:bodyPr/>
                    <a:lstStyle/>
                    <a:p>
                      <a:r>
                        <a:rPr lang="en-US" sz="1400" dirty="0" smtClean="0"/>
                        <a:t>W</a:t>
                      </a:r>
                      <a:r>
                        <a:rPr lang="en-US" sz="100" dirty="0" smtClean="0"/>
                        <a:t> </a:t>
                      </a:r>
                      <a:r>
                        <a:rPr lang="en-US" sz="1400" dirty="0" smtClean="0"/>
                        <a:t>S</a:t>
                      </a:r>
                      <a:r>
                        <a:rPr lang="en-US" sz="100" dirty="0" smtClean="0"/>
                        <a:t> </a:t>
                      </a:r>
                      <a:r>
                        <a:rPr lang="en-US" sz="1400" dirty="0" smtClean="0"/>
                        <a:t>Clock</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Good efficient algorithm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8280236"/>
                  </a:ext>
                </a:extLst>
              </a:tr>
            </a:tbl>
          </a:graphicData>
        </a:graphic>
      </p:graphicFrame>
    </p:spTree>
    <p:extLst>
      <p:ext uri="{BB962C8B-B14F-4D97-AF65-F5344CB8AC3E}">
        <p14:creationId xmlns:p14="http://schemas.microsoft.com/office/powerpoint/2010/main" val="620954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No Memory Abstraction</a:t>
            </a:r>
            <a:endParaRPr lang="en-US" sz="1200" b="0" dirty="0"/>
          </a:p>
        </p:txBody>
      </p:sp>
      <p:pic>
        <p:nvPicPr>
          <p:cNvPr id="7" name="Picture 2" descr="Three ways of organizing memory. A, the operating system is at the bottom of the memory in R A M with User program over it. Address of the memory ranges from 0 to 0 x F F F and so on. B, the operating system is placed at the top of the memory in R O M and the user program is below it. C, the user program is between the Device drivers in R O M and the operating system in R A M, which is at the bott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1711630"/>
            <a:ext cx="6591300"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3-1. Three simple ways of organizing memory with an operating system and one user process. Other possibilities also exist</a:t>
            </a:r>
          </a:p>
        </p:txBody>
      </p:sp>
    </p:spTree>
    <p:extLst>
      <p:ext uri="{BB962C8B-B14F-4D97-AF65-F5344CB8AC3E}">
        <p14:creationId xmlns:p14="http://schemas.microsoft.com/office/powerpoint/2010/main" val="1203376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Local versus Global Allocation Policies </a:t>
            </a:r>
            <a:r>
              <a:rPr lang="en-US" altLang="en-US" sz="2000" b="0" dirty="0"/>
              <a:t>(1 of 2)</a:t>
            </a:r>
            <a:endParaRPr lang="en-US" dirty="0"/>
          </a:p>
        </p:txBody>
      </p:sp>
      <p:pic>
        <p:nvPicPr>
          <p:cNvPr id="5" name="Picture 2" descr="Local versus global page replacement. A, the original configuration. The memory allocation during the process displays pages along with the corresponding age from top to bottom as follows.  A 0, 10. A 1, 7. A 2, 5. A 3, 4. A 4, 6. A 5, 3. B 0, 9. B 1, 4. B 2, 6. B 3, 2. B 4, 5. B 5, 6. B 6, 12. C 1, 3. C 2, 5. C 3, 6. B, the local page replacement. Page A 5 is replaced by page A 6. C, global page replacement. Page A 5 is back in its position and page B 3 is replaced by page A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843" y="1650461"/>
            <a:ext cx="6056313" cy="363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a:xfrm>
            <a:off x="457200" y="5624424"/>
            <a:ext cx="8229600" cy="660592"/>
          </a:xfrm>
        </p:spPr>
        <p:txBody>
          <a:bodyPr/>
          <a:lstStyle/>
          <a:p>
            <a:r>
              <a:rPr lang="fr-FR" altLang="en-US" dirty="0"/>
              <a:t>Figure 3-22. Local versus global page replacement. </a:t>
            </a:r>
            <a:r>
              <a:rPr lang="fr-FR" altLang="en-US" dirty="0" smtClean="0"/>
              <a:t>(</a:t>
            </a:r>
            <a:r>
              <a:rPr lang="fr-FR" altLang="en-US" dirty="0"/>
              <a:t>a) Original configuration. (b) Local page replacement. </a:t>
            </a:r>
            <a:r>
              <a:rPr lang="fr-FR" altLang="en-US" dirty="0" smtClean="0"/>
              <a:t>(</a:t>
            </a:r>
            <a:r>
              <a:rPr lang="fr-FR" altLang="en-US" dirty="0"/>
              <a:t>c) Global page replacement.</a:t>
            </a:r>
            <a:endParaRPr lang="en-US" altLang="en-US" dirty="0"/>
          </a:p>
        </p:txBody>
      </p:sp>
    </p:spTree>
    <p:extLst>
      <p:ext uri="{BB962C8B-B14F-4D97-AF65-F5344CB8AC3E}">
        <p14:creationId xmlns:p14="http://schemas.microsoft.com/office/powerpoint/2010/main" val="29798888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Local versus Global Allocation Policies </a:t>
            </a:r>
            <a:r>
              <a:rPr lang="en-US" altLang="en-US" sz="2000" b="0" dirty="0" smtClean="0"/>
              <a:t>(2 </a:t>
            </a:r>
            <a:r>
              <a:rPr lang="en-US" altLang="en-US" sz="2000" b="0" dirty="0"/>
              <a:t>of 2)</a:t>
            </a:r>
            <a:endParaRPr lang="en-US" dirty="0"/>
          </a:p>
        </p:txBody>
      </p:sp>
      <p:pic>
        <p:nvPicPr>
          <p:cNvPr id="6" name="Picture 2" descr="A graph plots page faults per second versus the number of page frames assigned. The graph is a curve that decreases with a decreasing sl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879856"/>
            <a:ext cx="6007100" cy="3176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a:xfrm>
            <a:off x="457200" y="5624424"/>
            <a:ext cx="8229600" cy="660592"/>
          </a:xfrm>
        </p:spPr>
        <p:txBody>
          <a:bodyPr/>
          <a:lstStyle/>
          <a:p>
            <a:r>
              <a:rPr lang="en-US" altLang="en-US" dirty="0"/>
              <a:t>Figure 3-23. Page fault rate as a function of the number of page frames assigned.</a:t>
            </a:r>
          </a:p>
        </p:txBody>
      </p:sp>
    </p:spTree>
    <p:extLst>
      <p:ext uri="{BB962C8B-B14F-4D97-AF65-F5344CB8AC3E}">
        <p14:creationId xmlns:p14="http://schemas.microsoft.com/office/powerpoint/2010/main" val="3840032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Separate Instruction and Data Spaces</a:t>
            </a:r>
            <a:endParaRPr lang="en-US" dirty="0"/>
          </a:p>
        </p:txBody>
      </p:sp>
      <p:pic>
        <p:nvPicPr>
          <p:cNvPr id="6" name="Picture 2" descr="Address space, instruction space, and data space. A, one address space by page table whose address ranges from 0 to 2 to the thirty second power. The bottom 3 pages holds the program and the remaining pages holds data. B, separate I and D spaces by separate page tables whose address ranges from 0 to 2 to the thirty second power. In the first page table, the bottom 3 pages holds the program and the remaining pages are unused. In the second page table, the bottom 7 pages holds the data and rest of the pages are un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62247"/>
            <a:ext cx="762000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a:xfrm>
            <a:off x="457200" y="5917720"/>
            <a:ext cx="8229600" cy="367295"/>
          </a:xfrm>
        </p:spPr>
        <p:txBody>
          <a:bodyPr/>
          <a:lstStyle/>
          <a:p>
            <a:r>
              <a:rPr lang="en-US" altLang="en-US" dirty="0"/>
              <a:t>Figure 3-24. (a) One address space. </a:t>
            </a:r>
            <a:r>
              <a:rPr lang="en-US" altLang="en-US" dirty="0" smtClean="0"/>
              <a:t>(</a:t>
            </a:r>
            <a:r>
              <a:rPr lang="en-US" altLang="en-US" dirty="0"/>
              <a:t>b) Separate I and D spaces.</a:t>
            </a:r>
          </a:p>
        </p:txBody>
      </p:sp>
    </p:spTree>
    <p:extLst>
      <p:ext uri="{BB962C8B-B14F-4D97-AF65-F5344CB8AC3E}">
        <p14:creationId xmlns:p14="http://schemas.microsoft.com/office/powerpoint/2010/main" val="1905735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Shared Pages</a:t>
            </a:r>
            <a:endParaRPr lang="en-US" sz="1200" b="0" dirty="0"/>
          </a:p>
        </p:txBody>
      </p:sp>
      <p:pic>
        <p:nvPicPr>
          <p:cNvPr id="7" name="Picture 2" descr="A process table where two processes share the same program in a page table. Each process has its own data, Data 1 and Data 2, in the pag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180" y="1360465"/>
            <a:ext cx="5047640" cy="3959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3-25. Two processes sharing the same </a:t>
            </a:r>
            <a:r>
              <a:rPr lang="en-US" altLang="en-US" dirty="0" smtClean="0"/>
              <a:t>program </a:t>
            </a:r>
            <a:r>
              <a:rPr lang="en-US" altLang="en-US" dirty="0"/>
              <a:t>sharing its page table.</a:t>
            </a:r>
          </a:p>
        </p:txBody>
      </p:sp>
    </p:spTree>
    <p:extLst>
      <p:ext uri="{BB962C8B-B14F-4D97-AF65-F5344CB8AC3E}">
        <p14:creationId xmlns:p14="http://schemas.microsoft.com/office/powerpoint/2010/main" val="3877983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Shared Libraries</a:t>
            </a:r>
            <a:endParaRPr lang="en-US" sz="1200" b="0" dirty="0"/>
          </a:p>
        </p:txBody>
      </p:sp>
      <p:pic>
        <p:nvPicPr>
          <p:cNvPr id="6" name="Picture 2" descr="Two processes, Process 1 and Process 2, share a common library in R A M. In process 1, the library starts at 36 K and in process 2, the library starts at 12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356" y="1405648"/>
            <a:ext cx="6491287" cy="3868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3-26. A shared library being used by two processes.</a:t>
            </a:r>
          </a:p>
        </p:txBody>
      </p:sp>
    </p:spTree>
    <p:extLst>
      <p:ext uri="{BB962C8B-B14F-4D97-AF65-F5344CB8AC3E}">
        <p14:creationId xmlns:p14="http://schemas.microsoft.com/office/powerpoint/2010/main" val="24308930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smtClean="0"/>
              <a:t>Page Fault Handling </a:t>
            </a:r>
            <a:r>
              <a:rPr lang="en-US" altLang="en-US" sz="2000" b="0" dirty="0" smtClean="0"/>
              <a:t>(1 of 3)</a:t>
            </a:r>
            <a:endParaRPr lang="en-US" sz="2000" b="0" dirty="0"/>
          </a:p>
        </p:txBody>
      </p:sp>
      <p:sp>
        <p:nvSpPr>
          <p:cNvPr id="5" name="Content Placeholder 2"/>
          <p:cNvSpPr>
            <a:spLocks noGrp="1"/>
          </p:cNvSpPr>
          <p:nvPr>
            <p:ph type="body" idx="1"/>
          </p:nvPr>
        </p:nvSpPr>
        <p:spPr/>
        <p:txBody>
          <a:bodyPr/>
          <a:lstStyle/>
          <a:p>
            <a:pPr marL="429768" indent="-429768" eaLnBrk="1" hangingPunct="1">
              <a:buFont typeface="Calibri" panose="020F0502020204030204" pitchFamily="34" charset="0"/>
              <a:buAutoNum type="arabicPeriod"/>
            </a:pPr>
            <a:r>
              <a:rPr lang="en-US" altLang="en-US" dirty="0"/>
              <a:t>The hardware traps to kernel, saving program counter on stack.</a:t>
            </a:r>
          </a:p>
          <a:p>
            <a:pPr marL="429768" indent="-429768" eaLnBrk="1" hangingPunct="1">
              <a:buFont typeface="Calibri" panose="020F0502020204030204" pitchFamily="34" charset="0"/>
              <a:buAutoNum type="arabicPeriod"/>
            </a:pPr>
            <a:r>
              <a:rPr lang="en-US" altLang="en-US" dirty="0"/>
              <a:t>Assembly code routine started to save general registers and other volatile info</a:t>
            </a:r>
          </a:p>
          <a:p>
            <a:pPr marL="429768" indent="-429768" eaLnBrk="1" hangingPunct="1">
              <a:buFont typeface="Calibri" panose="020F0502020204030204" pitchFamily="34" charset="0"/>
              <a:buAutoNum type="arabicPeriod"/>
            </a:pPr>
            <a:r>
              <a:rPr lang="en-US" altLang="en-US" dirty="0"/>
              <a:t>system discovers page fault has occurred, tries to discover which virtual page needed</a:t>
            </a:r>
          </a:p>
          <a:p>
            <a:pPr marL="429768" indent="-429768" eaLnBrk="1" hangingPunct="1">
              <a:buFont typeface="Calibri" panose="020F0502020204030204" pitchFamily="34" charset="0"/>
              <a:buAutoNum type="arabicPeriod"/>
            </a:pPr>
            <a:r>
              <a:rPr lang="en-US" altLang="en-US" dirty="0"/>
              <a:t>Once virtual address caused fault is known, system checks to see if address valid and the protection consistent with access</a:t>
            </a:r>
          </a:p>
        </p:txBody>
      </p:sp>
    </p:spTree>
    <p:extLst>
      <p:ext uri="{BB962C8B-B14F-4D97-AF65-F5344CB8AC3E}">
        <p14:creationId xmlns:p14="http://schemas.microsoft.com/office/powerpoint/2010/main" val="524079111"/>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smtClean="0"/>
              <a:t>Page Fault Handling </a:t>
            </a:r>
            <a:r>
              <a:rPr lang="en-US" altLang="en-US" sz="2000" b="0" dirty="0" smtClean="0"/>
              <a:t>(2 of 3)</a:t>
            </a:r>
            <a:endParaRPr lang="en-US" sz="2000" b="0" dirty="0"/>
          </a:p>
        </p:txBody>
      </p:sp>
      <p:sp>
        <p:nvSpPr>
          <p:cNvPr id="5" name="Content Placeholder 2"/>
          <p:cNvSpPr>
            <a:spLocks noGrp="1"/>
          </p:cNvSpPr>
          <p:nvPr>
            <p:ph type="body" idx="1"/>
          </p:nvPr>
        </p:nvSpPr>
        <p:spPr/>
        <p:txBody>
          <a:bodyPr/>
          <a:lstStyle/>
          <a:p>
            <a:pPr marL="429768" indent="-429768" eaLnBrk="1" hangingPunct="1">
              <a:buFont typeface="Calibri" panose="020F0502020204030204" pitchFamily="34" charset="0"/>
              <a:buAutoNum type="arabicPeriod" startAt="5"/>
            </a:pPr>
            <a:r>
              <a:rPr lang="en-US" altLang="en-US" dirty="0"/>
              <a:t>If frame selected dirty, page is scheduled for transfer to disk, context switch takes place, suspending faulting process</a:t>
            </a:r>
          </a:p>
          <a:p>
            <a:pPr marL="429768" indent="-429768" eaLnBrk="1" hangingPunct="1">
              <a:buFont typeface="Calibri" panose="020F0502020204030204" pitchFamily="34" charset="0"/>
              <a:buAutoNum type="arabicPeriod" startAt="5"/>
            </a:pPr>
            <a:r>
              <a:rPr lang="en-US" altLang="en-US" dirty="0"/>
              <a:t>As soon as frame clean, operating system looks up disk address where needed page is, schedules disk operation to bring it in.</a:t>
            </a:r>
          </a:p>
          <a:p>
            <a:pPr marL="429768" indent="-429768" eaLnBrk="1" hangingPunct="1">
              <a:buFont typeface="Calibri" panose="020F0502020204030204" pitchFamily="34" charset="0"/>
              <a:buAutoNum type="arabicPeriod" startAt="5"/>
            </a:pPr>
            <a:r>
              <a:rPr lang="en-US" altLang="en-US" dirty="0"/>
              <a:t>When disk interrupt indicates page has arrived, tables updated to reflect position, and frame marked as being in normal state.</a:t>
            </a:r>
          </a:p>
        </p:txBody>
      </p:sp>
    </p:spTree>
    <p:extLst>
      <p:ext uri="{BB962C8B-B14F-4D97-AF65-F5344CB8AC3E}">
        <p14:creationId xmlns:p14="http://schemas.microsoft.com/office/powerpoint/2010/main" val="2121039944"/>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smtClean="0"/>
              <a:t>Page Fault Handling </a:t>
            </a:r>
            <a:r>
              <a:rPr lang="en-US" altLang="en-US" sz="2000" b="0" dirty="0" smtClean="0"/>
              <a:t>(3 of 3)</a:t>
            </a:r>
            <a:endParaRPr lang="en-US" sz="2000" b="0" dirty="0"/>
          </a:p>
        </p:txBody>
      </p:sp>
      <p:sp>
        <p:nvSpPr>
          <p:cNvPr id="5" name="Content Placeholder 2"/>
          <p:cNvSpPr>
            <a:spLocks noGrp="1"/>
          </p:cNvSpPr>
          <p:nvPr>
            <p:ph type="body" idx="1"/>
          </p:nvPr>
        </p:nvSpPr>
        <p:spPr/>
        <p:txBody>
          <a:bodyPr/>
          <a:lstStyle/>
          <a:p>
            <a:pPr marL="429768" indent="-429768" eaLnBrk="1" hangingPunct="1">
              <a:buFont typeface="Calibri" panose="020F0502020204030204" pitchFamily="34" charset="0"/>
              <a:buAutoNum type="arabicPeriod" startAt="8"/>
            </a:pPr>
            <a:r>
              <a:rPr lang="en-US" altLang="en-US" dirty="0"/>
              <a:t>Faulting instruction backed up to state it had when it began and program counter is reset</a:t>
            </a:r>
          </a:p>
          <a:p>
            <a:pPr marL="429768" indent="-429768" eaLnBrk="1" hangingPunct="1">
              <a:buFont typeface="Calibri" panose="020F0502020204030204" pitchFamily="34" charset="0"/>
              <a:buAutoNum type="arabicPeriod" startAt="8"/>
            </a:pPr>
            <a:r>
              <a:rPr lang="en-US" altLang="en-US" dirty="0"/>
              <a:t>Faulting process is scheduled, operating system returns to routine that called it.</a:t>
            </a:r>
          </a:p>
          <a:p>
            <a:pPr marL="429768" indent="-429768" eaLnBrk="1" hangingPunct="1">
              <a:buFont typeface="Calibri" panose="020F0502020204030204" pitchFamily="34" charset="0"/>
              <a:buAutoNum type="arabicPeriod" startAt="8"/>
            </a:pPr>
            <a:r>
              <a:rPr lang="en-US" altLang="en-US" dirty="0"/>
              <a:t> Routine reloads registers and other state information, returns to user space to continue execution</a:t>
            </a:r>
          </a:p>
        </p:txBody>
      </p:sp>
    </p:spTree>
    <p:extLst>
      <p:ext uri="{BB962C8B-B14F-4D97-AF65-F5344CB8AC3E}">
        <p14:creationId xmlns:p14="http://schemas.microsoft.com/office/powerpoint/2010/main" val="183139895"/>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Instruction Backup</a:t>
            </a:r>
            <a:endParaRPr lang="en-US" sz="1200" b="0" dirty="0"/>
          </a:p>
        </p:txBody>
      </p:sp>
      <p:pic>
        <p:nvPicPr>
          <p:cNvPr id="7" name="Picture 2" descr="An instruction, MOVE period L hash 6 left parenthesis A 1 right parenthesis comma 2 left parenthesis A 0 right parenthesis. The program counter includes 1000, 1002, and 1004. Each counter is 16 bits long. The counter 1000 contains the instruction MOVE, and labeled, Opcode. Counter 1002 contains 6, and labeled First operand. Counter 1004 contains 2, and labeled, Second oper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2409002"/>
            <a:ext cx="544830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87354"/>
            <a:ext cx="8229600" cy="597662"/>
          </a:xfrm>
        </p:spPr>
        <p:txBody>
          <a:bodyPr/>
          <a:lstStyle/>
          <a:p>
            <a:r>
              <a:rPr lang="en-US" altLang="en-US" dirty="0"/>
              <a:t>Figure 3-27. An instruction causing a page fault.</a:t>
            </a:r>
          </a:p>
        </p:txBody>
      </p:sp>
    </p:spTree>
    <p:extLst>
      <p:ext uri="{BB962C8B-B14F-4D97-AF65-F5344CB8AC3E}">
        <p14:creationId xmlns:p14="http://schemas.microsoft.com/office/powerpoint/2010/main" val="477656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Backing Store</a:t>
            </a:r>
            <a:endParaRPr lang="en-US" sz="900" b="0" dirty="0"/>
          </a:p>
        </p:txBody>
      </p:sp>
      <p:pic>
        <p:nvPicPr>
          <p:cNvPr id="6" name="Picture 2" descr="A, a main memory contains the pages 0, 3, 4, and 6. The page table in the main memory is swapped with the page table in the disk, the Swap area. The page table in the main memory contains 8 pages, 0, blank, blank, 3, 4, blank, 6, and blank. The page table in the disk contains 8 pages, blank, 1, 2, blank, blank, 5, blank, 7. B, backing up pages dynamically. A main memory contains the pages 0, 3, 4, and 6. The page table in the main memory is mapped to a Disk map which is further swapped with the page table in the disk, the Swap area. The page table in the main memory contains 8 pages, 0, blank, blank, 3, 4, blank, 6, blank. The page table in the disk contains 4 pages, 1, 2, 5,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2" y="1496930"/>
            <a:ext cx="715327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3-28. (a) Paging to a static swap area. </a:t>
            </a:r>
            <a:r>
              <a:rPr lang="en-US" altLang="en-US" dirty="0" smtClean="0"/>
              <a:t>(</a:t>
            </a:r>
            <a:r>
              <a:rPr lang="en-US" altLang="en-US" dirty="0"/>
              <a:t>b) Backing up pages dynamically.</a:t>
            </a:r>
          </a:p>
        </p:txBody>
      </p:sp>
    </p:spTree>
    <p:extLst>
      <p:ext uri="{BB962C8B-B14F-4D97-AF65-F5344CB8AC3E}">
        <p14:creationId xmlns:p14="http://schemas.microsoft.com/office/powerpoint/2010/main" val="2122290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Running Multiple Programs Without a Memory Abstraction</a:t>
            </a:r>
            <a:endParaRPr lang="en-US" sz="1200" b="0" dirty="0"/>
          </a:p>
        </p:txBody>
      </p:sp>
      <p:pic>
        <p:nvPicPr>
          <p:cNvPr id="7" name="Picture 2" descr="The relocation problem. A, a 16 K B program containing address from 0 to 16380. In address 0, the instruction is J M P 24. Address 24 contains the instruction M O V, and address 28 contains the instruction ADD. The address 16380 contains 0. B, another 16 K B program. In address 0, the instruction is J M P 28. The address 28 contains the instruction C M P and the address 16380 contains 0. C, two programs that are loaded consecutively into memory with addresses from 0 to 32764. In address 0, the instruction is, J M P 24. Address 24 contains the instruction M O V, and address 28 contains the instruction ADD. The address 16380 contains 0 and 16384 contains J M P 28. Address 16412 contains C M P and address 32764 contains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074" y="1393191"/>
            <a:ext cx="4309852" cy="3894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3-2. Illustration of the relocation problem. (a) A </a:t>
            </a:r>
            <a:r>
              <a:rPr lang="en-US" altLang="en-US" sz="1600" dirty="0" smtClean="0">
                <a:latin typeface="+mn-lt"/>
              </a:rPr>
              <a:t>16-K</a:t>
            </a:r>
            <a:r>
              <a:rPr lang="en-US" altLang="en-US" sz="100" dirty="0" smtClean="0">
                <a:latin typeface="+mn-lt"/>
              </a:rPr>
              <a:t> </a:t>
            </a:r>
            <a:r>
              <a:rPr lang="en-US" altLang="en-US" sz="1600" dirty="0" smtClean="0">
                <a:latin typeface="+mn-lt"/>
              </a:rPr>
              <a:t>B </a:t>
            </a:r>
            <a:r>
              <a:rPr lang="en-US" altLang="en-US" sz="1600" dirty="0">
                <a:latin typeface="+mn-lt"/>
              </a:rPr>
              <a:t>program. (b) Another </a:t>
            </a:r>
            <a:r>
              <a:rPr lang="en-US" altLang="en-US" sz="1600" dirty="0" smtClean="0">
                <a:latin typeface="+mn-lt"/>
              </a:rPr>
              <a:t>16-K</a:t>
            </a:r>
            <a:r>
              <a:rPr lang="en-US" altLang="en-US" sz="100" dirty="0" smtClean="0">
                <a:latin typeface="+mn-lt"/>
              </a:rPr>
              <a:t> </a:t>
            </a:r>
            <a:r>
              <a:rPr lang="en-US" altLang="en-US" sz="1600" dirty="0" smtClean="0">
                <a:latin typeface="+mn-lt"/>
              </a:rPr>
              <a:t>B </a:t>
            </a:r>
            <a:r>
              <a:rPr lang="en-US" altLang="en-US" sz="1600" dirty="0">
                <a:latin typeface="+mn-lt"/>
              </a:rPr>
              <a:t>program. (c) The two programs loaded consecutively into memory.</a:t>
            </a:r>
          </a:p>
        </p:txBody>
      </p:sp>
    </p:spTree>
    <p:extLst>
      <p:ext uri="{BB962C8B-B14F-4D97-AF65-F5344CB8AC3E}">
        <p14:creationId xmlns:p14="http://schemas.microsoft.com/office/powerpoint/2010/main" val="30402428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Separation of Policy and Mechanism </a:t>
            </a:r>
            <a:r>
              <a:rPr lang="en-US" altLang="en-US" sz="2000" b="0" dirty="0" smtClean="0"/>
              <a:t>(1 </a:t>
            </a:r>
            <a:r>
              <a:rPr lang="en-US" altLang="en-US" sz="2000" b="0" dirty="0"/>
              <a:t>of 2)</a:t>
            </a:r>
            <a:endParaRPr lang="en-US" sz="2000" b="0" dirty="0"/>
          </a:p>
        </p:txBody>
      </p:sp>
      <p:sp>
        <p:nvSpPr>
          <p:cNvPr id="5" name="Content Placeholder 2"/>
          <p:cNvSpPr>
            <a:spLocks noGrp="1"/>
          </p:cNvSpPr>
          <p:nvPr>
            <p:ph type="body" idx="1"/>
          </p:nvPr>
        </p:nvSpPr>
        <p:spPr/>
        <p:txBody>
          <a:bodyPr/>
          <a:lstStyle/>
          <a:p>
            <a:pPr marL="0" indent="0" eaLnBrk="1" hangingPunct="1">
              <a:buFont typeface="Arial" charset="0"/>
              <a:buNone/>
              <a:defRPr/>
            </a:pPr>
            <a:r>
              <a:rPr lang="en-US" dirty="0"/>
              <a:t>Memory management system is divided into three parts</a:t>
            </a:r>
          </a:p>
          <a:p>
            <a:pPr marL="915336" lvl="1" indent="-429768">
              <a:buFont typeface="+mj-lt"/>
              <a:buAutoNum type="arabicPeriod"/>
              <a:defRPr/>
            </a:pPr>
            <a:r>
              <a:rPr lang="en-US" dirty="0"/>
              <a:t>A low-level </a:t>
            </a:r>
            <a:r>
              <a:rPr lang="en-US" dirty="0" smtClean="0"/>
              <a:t>M</a:t>
            </a:r>
            <a:r>
              <a:rPr lang="en-US" sz="100" dirty="0" smtClean="0"/>
              <a:t> </a:t>
            </a:r>
            <a:r>
              <a:rPr lang="en-US" dirty="0" err="1" smtClean="0"/>
              <a:t>M</a:t>
            </a:r>
            <a:r>
              <a:rPr lang="en-US" sz="100" dirty="0" smtClean="0"/>
              <a:t> </a:t>
            </a:r>
            <a:r>
              <a:rPr lang="en-US" dirty="0" smtClean="0"/>
              <a:t>U </a:t>
            </a:r>
            <a:r>
              <a:rPr lang="en-US" dirty="0"/>
              <a:t>handler.</a:t>
            </a:r>
          </a:p>
          <a:p>
            <a:pPr marL="915336" lvl="1" indent="-429768">
              <a:buFont typeface="+mj-lt"/>
              <a:buAutoNum type="arabicPeriod"/>
              <a:defRPr/>
            </a:pPr>
            <a:r>
              <a:rPr lang="en-US" dirty="0"/>
              <a:t>A page fault handler that is part of the kernel.</a:t>
            </a:r>
          </a:p>
          <a:p>
            <a:pPr marL="915336" lvl="1" indent="-429768">
              <a:buFont typeface="+mj-lt"/>
              <a:buAutoNum type="arabicPeriod"/>
              <a:defRPr/>
            </a:pPr>
            <a:r>
              <a:rPr lang="en-US" dirty="0"/>
              <a:t>An external pager running in user space.</a:t>
            </a:r>
          </a:p>
        </p:txBody>
      </p:sp>
    </p:spTree>
    <p:extLst>
      <p:ext uri="{BB962C8B-B14F-4D97-AF65-F5344CB8AC3E}">
        <p14:creationId xmlns:p14="http://schemas.microsoft.com/office/powerpoint/2010/main" val="3414056638"/>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Separation of Policy and Mechanism </a:t>
            </a:r>
            <a:r>
              <a:rPr lang="en-US" altLang="en-US" sz="2000" b="0" dirty="0" smtClean="0"/>
              <a:t>(2 of 2</a:t>
            </a:r>
            <a:r>
              <a:rPr lang="en-US" altLang="en-US" sz="2000" b="0" dirty="0"/>
              <a:t>)</a:t>
            </a:r>
            <a:endParaRPr lang="en-US" b="0" dirty="0"/>
          </a:p>
        </p:txBody>
      </p:sp>
      <p:pic>
        <p:nvPicPr>
          <p:cNvPr id="6" name="Picture 2" descr="The process of page fault handling with an external pager. A main memory contains a user space and a Kernel space. When a user process is introduced into the kernel space, a page fault is created. A fault handler in the kernel space and an external pager in the user space together provides the needed page. The external pager requests page from the disk, and the page arrives into the user space. The page is further created in the kernel space. From the fault handler, the paged is mapped into an M M U hand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1601705"/>
            <a:ext cx="6648450"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3-29. Page fault handling with an external pager.</a:t>
            </a:r>
          </a:p>
        </p:txBody>
      </p:sp>
    </p:spTree>
    <p:extLst>
      <p:ext uri="{BB962C8B-B14F-4D97-AF65-F5344CB8AC3E}">
        <p14:creationId xmlns:p14="http://schemas.microsoft.com/office/powerpoint/2010/main" val="867071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Segmentation </a:t>
            </a:r>
            <a:r>
              <a:rPr lang="en-US" altLang="en-US" sz="2000" b="0" dirty="0"/>
              <a:t>(</a:t>
            </a:r>
            <a:r>
              <a:rPr lang="en-US" altLang="en-US" sz="2000" b="0" dirty="0" smtClean="0"/>
              <a:t>1 of 4)</a:t>
            </a:r>
            <a:endParaRPr lang="en-US" sz="1200" b="0" dirty="0"/>
          </a:p>
        </p:txBody>
      </p:sp>
      <p:sp>
        <p:nvSpPr>
          <p:cNvPr id="5" name="Content Placeholder 2"/>
          <p:cNvSpPr>
            <a:spLocks noGrp="1"/>
          </p:cNvSpPr>
          <p:nvPr>
            <p:ph type="body" idx="1"/>
          </p:nvPr>
        </p:nvSpPr>
        <p:spPr/>
        <p:txBody>
          <a:bodyPr/>
          <a:lstStyle/>
          <a:p>
            <a:pPr marL="0" indent="0">
              <a:buNone/>
              <a:defRPr/>
            </a:pPr>
            <a:r>
              <a:rPr lang="en-US" dirty="0"/>
              <a:t>Examples of tables generated by compiler:</a:t>
            </a:r>
          </a:p>
          <a:p>
            <a:pPr marL="916686" lvl="1" indent="-429768">
              <a:buFont typeface="+mj-lt"/>
              <a:buAutoNum type="arabicPeriod"/>
              <a:defRPr/>
            </a:pPr>
            <a:r>
              <a:rPr lang="en-US" dirty="0"/>
              <a:t>The source text being saved for the printed listing </a:t>
            </a:r>
          </a:p>
          <a:p>
            <a:pPr marL="916686" lvl="1" indent="-429768">
              <a:buFont typeface="+mj-lt"/>
              <a:buAutoNum type="arabicPeriod"/>
              <a:defRPr/>
            </a:pPr>
            <a:r>
              <a:rPr lang="en-US" dirty="0"/>
              <a:t>The symbol table, names and attributes of variables.</a:t>
            </a:r>
          </a:p>
          <a:p>
            <a:pPr marL="916686" lvl="1" indent="-429768">
              <a:buFont typeface="+mj-lt"/>
              <a:buAutoNum type="arabicPeriod"/>
              <a:defRPr/>
            </a:pPr>
            <a:r>
              <a:rPr lang="en-US" dirty="0"/>
              <a:t>The table containing integer and floating-point constants used.</a:t>
            </a:r>
          </a:p>
          <a:p>
            <a:pPr marL="916686" lvl="1" indent="-429768">
              <a:buFont typeface="+mj-lt"/>
              <a:buAutoNum type="arabicPeriod"/>
              <a:defRPr/>
            </a:pPr>
            <a:r>
              <a:rPr lang="en-US" dirty="0"/>
              <a:t>The parse tree, syntactic analysis of the program.</a:t>
            </a:r>
          </a:p>
          <a:p>
            <a:pPr marL="916686" lvl="1" indent="-429768">
              <a:buFont typeface="+mj-lt"/>
              <a:buAutoNum type="arabicPeriod"/>
              <a:defRPr/>
            </a:pPr>
            <a:r>
              <a:rPr lang="en-US" dirty="0"/>
              <a:t>The stack used for procedure calls within compiler.</a:t>
            </a:r>
          </a:p>
        </p:txBody>
      </p:sp>
    </p:spTree>
    <p:extLst>
      <p:ext uri="{BB962C8B-B14F-4D97-AF65-F5344CB8AC3E}">
        <p14:creationId xmlns:p14="http://schemas.microsoft.com/office/powerpoint/2010/main" val="4053913939"/>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a:t>
            </a:r>
            <a:r>
              <a:rPr lang="en-US" altLang="en-US" sz="2000" b="0" dirty="0" smtClean="0"/>
              <a:t>(2 </a:t>
            </a:r>
            <a:r>
              <a:rPr lang="en-US" altLang="en-US" sz="2000" b="0" dirty="0"/>
              <a:t>of 4)</a:t>
            </a:r>
            <a:endParaRPr lang="en-US" sz="1200" b="0" dirty="0"/>
          </a:p>
        </p:txBody>
      </p:sp>
      <p:pic>
        <p:nvPicPr>
          <p:cNvPr id="7" name="Picture 2" descr="A one dimensional virtual address space with 5 segments. A symbol table is at the bottom. It is bumped into the source text table. Source text is above the symbol table, followed by a constant table. The parse tree and call stack are at the top. Each segment holds some address space and free space. The address space is the space allocated for that process which is currently being 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300" y="1340933"/>
            <a:ext cx="4579399" cy="3998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3-30. In a one-dimensional address space with growing tables, one table may bump into another.</a:t>
            </a:r>
          </a:p>
        </p:txBody>
      </p:sp>
    </p:spTree>
    <p:extLst>
      <p:ext uri="{BB962C8B-B14F-4D97-AF65-F5344CB8AC3E}">
        <p14:creationId xmlns:p14="http://schemas.microsoft.com/office/powerpoint/2010/main" val="752562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a:t>
            </a:r>
            <a:r>
              <a:rPr lang="en-US" altLang="en-US" sz="2000" b="0" dirty="0" smtClean="0"/>
              <a:t>(3 </a:t>
            </a:r>
            <a:r>
              <a:rPr lang="en-US" altLang="en-US" sz="2000" b="0" dirty="0"/>
              <a:t>of 4)</a:t>
            </a:r>
            <a:endParaRPr lang="en-US" sz="1200" b="0" dirty="0"/>
          </a:p>
        </p:txBody>
      </p:sp>
      <p:pic>
        <p:nvPicPr>
          <p:cNvPr id="6" name="Picture 2" descr="5 segments each contain an independent memory address. Segment 0 is 20 K long and contains the symbol table. Segment 1 is 12 K long and contains the source text. Segment 2 is 0 K long and contains constants. Segment 3 is 16 K long and contains the parse tree. Segment 4 is 12 K long and contains the call 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 y="1373105"/>
            <a:ext cx="7934325"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3-31. A segmented memory allows each table to grow or shrink independently of the other tables.</a:t>
            </a:r>
          </a:p>
        </p:txBody>
      </p:sp>
    </p:spTree>
    <p:extLst>
      <p:ext uri="{BB962C8B-B14F-4D97-AF65-F5344CB8AC3E}">
        <p14:creationId xmlns:p14="http://schemas.microsoft.com/office/powerpoint/2010/main" val="34883882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a:t>
            </a:r>
            <a:r>
              <a:rPr lang="en-US" altLang="en-US" sz="2000" b="0" dirty="0" smtClean="0"/>
              <a:t>(4 </a:t>
            </a:r>
            <a:r>
              <a:rPr lang="en-US" altLang="en-US" sz="2000" b="0" dirty="0"/>
              <a:t>of 4)</a:t>
            </a:r>
            <a:endParaRPr lang="en-US" sz="1200" b="0" dirty="0"/>
          </a:p>
        </p:txBody>
      </p:sp>
      <p:sp>
        <p:nvSpPr>
          <p:cNvPr id="5" name="Text Placeholder 4"/>
          <p:cNvSpPr>
            <a:spLocks noGrp="1"/>
          </p:cNvSpPr>
          <p:nvPr>
            <p:ph type="body" idx="1"/>
          </p:nvPr>
        </p:nvSpPr>
        <p:spPr>
          <a:xfrm>
            <a:off x="457200" y="1495425"/>
            <a:ext cx="8229600" cy="454145"/>
          </a:xfrm>
        </p:spPr>
        <p:txBody>
          <a:bodyPr/>
          <a:lstStyle/>
          <a:p>
            <a:pPr marL="0" indent="0">
              <a:buNone/>
            </a:pPr>
            <a:r>
              <a:rPr lang="en-US" altLang="en-US" dirty="0" smtClean="0"/>
              <a:t>Comparison </a:t>
            </a:r>
            <a:r>
              <a:rPr lang="en-US" altLang="en-US" dirty="0"/>
              <a:t>of paging and segmentation</a:t>
            </a:r>
          </a:p>
        </p:txBody>
      </p:sp>
      <p:graphicFrame>
        <p:nvGraphicFramePr>
          <p:cNvPr id="3" name="Table 2"/>
          <p:cNvGraphicFramePr>
            <a:graphicFrameLocks noGrp="1"/>
          </p:cNvGraphicFramePr>
          <p:nvPr>
            <p:extLst>
              <p:ext uri="{D42A27DB-BD31-4B8C-83A1-F6EECF244321}">
                <p14:modId xmlns:p14="http://schemas.microsoft.com/office/powerpoint/2010/main" val="3171093678"/>
              </p:ext>
            </p:extLst>
          </p:nvPr>
        </p:nvGraphicFramePr>
        <p:xfrm>
          <a:off x="457200" y="2028828"/>
          <a:ext cx="8229600" cy="4358640"/>
        </p:xfrm>
        <a:graphic>
          <a:graphicData uri="http://schemas.openxmlformats.org/drawingml/2006/table">
            <a:tbl>
              <a:tblPr firstRow="1" bandRow="1">
                <a:tableStyleId>{2D5ABB26-0587-4C30-8999-92F81FD0307C}</a:tableStyleId>
              </a:tblPr>
              <a:tblGrid>
                <a:gridCol w="3707201">
                  <a:extLst>
                    <a:ext uri="{9D8B030D-6E8A-4147-A177-3AD203B41FA5}">
                      <a16:colId xmlns:a16="http://schemas.microsoft.com/office/drawing/2014/main" val="341117582"/>
                    </a:ext>
                  </a:extLst>
                </a:gridCol>
                <a:gridCol w="1986233">
                  <a:extLst>
                    <a:ext uri="{9D8B030D-6E8A-4147-A177-3AD203B41FA5}">
                      <a16:colId xmlns:a16="http://schemas.microsoft.com/office/drawing/2014/main" val="3420496046"/>
                    </a:ext>
                  </a:extLst>
                </a:gridCol>
                <a:gridCol w="2536166">
                  <a:extLst>
                    <a:ext uri="{9D8B030D-6E8A-4147-A177-3AD203B41FA5}">
                      <a16:colId xmlns:a16="http://schemas.microsoft.com/office/drawing/2014/main" val="1315430453"/>
                    </a:ext>
                  </a:extLst>
                </a:gridCol>
              </a:tblGrid>
              <a:tr h="291577">
                <a:tc>
                  <a:txBody>
                    <a:bodyPr/>
                    <a:lstStyle/>
                    <a:p>
                      <a:r>
                        <a:rPr lang="en-US" b="1" dirty="0" smtClean="0"/>
                        <a:t>Consideration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Paging</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Segmentation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7274863"/>
                  </a:ext>
                </a:extLst>
              </a:tr>
              <a:tr h="495682">
                <a:tc>
                  <a:txBody>
                    <a:bodyPr/>
                    <a:lstStyle/>
                    <a:p>
                      <a:r>
                        <a:rPr lang="en-US" dirty="0" smtClean="0"/>
                        <a:t>Need the programmer be aware that this technique is being used?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3018049"/>
                  </a:ext>
                </a:extLst>
              </a:tr>
              <a:tr h="291577">
                <a:tc>
                  <a:txBody>
                    <a:bodyPr/>
                    <a:lstStyle/>
                    <a:p>
                      <a:r>
                        <a:rPr lang="en-US" dirty="0" smtClean="0"/>
                        <a:t>How many linear address spaces are there?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Many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398816"/>
                  </a:ext>
                </a:extLst>
              </a:tr>
              <a:tr h="495682">
                <a:tc>
                  <a:txBody>
                    <a:bodyPr/>
                    <a:lstStyle/>
                    <a:p>
                      <a:r>
                        <a:rPr lang="en-US" dirty="0" smtClean="0"/>
                        <a:t>Can the total address space exceed the size of physical memory?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534971"/>
                  </a:ext>
                </a:extLst>
              </a:tr>
              <a:tr h="495682">
                <a:tc>
                  <a:txBody>
                    <a:bodyPr/>
                    <a:lstStyle/>
                    <a:p>
                      <a:r>
                        <a:rPr lang="en-US" dirty="0" smtClean="0"/>
                        <a:t>Can procedures and data be distinguished and separately protected?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013539"/>
                  </a:ext>
                </a:extLst>
              </a:tr>
              <a:tr h="495682">
                <a:tc>
                  <a:txBody>
                    <a:bodyPr/>
                    <a:lstStyle/>
                    <a:p>
                      <a:r>
                        <a:rPr lang="en-US" dirty="0" smtClean="0"/>
                        <a:t>Can tables whose size fluctuates be accommodated easily?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2600579"/>
                  </a:ext>
                </a:extLst>
              </a:tr>
              <a:tr h="495682">
                <a:tc>
                  <a:txBody>
                    <a:bodyPr/>
                    <a:lstStyle/>
                    <a:p>
                      <a:r>
                        <a:rPr lang="en-US" dirty="0" smtClean="0"/>
                        <a:t>Is sharing of procedures between users facilitated?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3991493"/>
                  </a:ext>
                </a:extLst>
              </a:tr>
              <a:tr h="956726">
                <a:tc>
                  <a:txBody>
                    <a:bodyPr/>
                    <a:lstStyle/>
                    <a:p>
                      <a:r>
                        <a:rPr lang="en-US" dirty="0" smtClean="0"/>
                        <a:t>Why was this technique invented?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 get a large linear address space without </a:t>
                      </a:r>
                    </a:p>
                    <a:p>
                      <a:r>
                        <a:rPr lang="en-US" dirty="0" smtClean="0"/>
                        <a:t>having to buy more</a:t>
                      </a:r>
                      <a:r>
                        <a:rPr lang="en-US" baseline="0" dirty="0" smtClean="0"/>
                        <a:t> </a:t>
                      </a:r>
                      <a:r>
                        <a:rPr lang="en-US" dirty="0" smtClean="0"/>
                        <a:t>physical memory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To allow programs and data to be broken up into logically independent address spaces and to aid sharing and</a:t>
                      </a:r>
                      <a:r>
                        <a:rPr lang="en-US" baseline="0" dirty="0" smtClean="0"/>
                        <a:t> </a:t>
                      </a:r>
                      <a:r>
                        <a:rPr lang="en-US" dirty="0" smtClean="0"/>
                        <a:t>protection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4224673"/>
                  </a:ext>
                </a:extLst>
              </a:tr>
            </a:tbl>
          </a:graphicData>
        </a:graphic>
      </p:graphicFrame>
    </p:spTree>
    <p:extLst>
      <p:ext uri="{BB962C8B-B14F-4D97-AF65-F5344CB8AC3E}">
        <p14:creationId xmlns:p14="http://schemas.microsoft.com/office/powerpoint/2010/main" val="3611541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of Pure Segmentation</a:t>
            </a:r>
            <a:endParaRPr lang="en-US" sz="900" b="0" dirty="0"/>
          </a:p>
        </p:txBody>
      </p:sp>
      <p:pic>
        <p:nvPicPr>
          <p:cNvPr id="6" name="Picture 2" descr="A, a physical memory with five segments from bottom to top as follows. Segment 0, 4 K. Segment 1, 8 K. Segment 2, 5 K. Segment 3, 8 K. Segment 4, 7 K. In B, Segment 1 is replaced by Segment 7 of size 5 K and the remaining 3 K becomes unused area. In C, segment 4 is replaced by segment 5 of size 4 K and the remaining 3 K becomes unused area. In D, Segment 3 is replaced by Segment 6 of size 4 K and the remaining 4 K becomes unused area. In E, the unused areas of 10 K are grouped together at the top forming the following segments from bottom to top. Segment 0, 4 K. Segment 7, 5 K. Segment 2, 5 K. Segment 6, 4 K. Segment 5, 4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081" y="1504073"/>
            <a:ext cx="7081838" cy="3671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3-33. (a)-(d) Development of </a:t>
            </a:r>
            <a:r>
              <a:rPr lang="en-US" altLang="en-US" dirty="0" err="1"/>
              <a:t>checkerboarding</a:t>
            </a:r>
            <a:r>
              <a:rPr lang="en-US" altLang="en-US" dirty="0"/>
              <a:t>. </a:t>
            </a:r>
            <a:r>
              <a:rPr lang="en-US" altLang="en-US" dirty="0" smtClean="0"/>
              <a:t>(</a:t>
            </a:r>
            <a:r>
              <a:rPr lang="en-US" altLang="en-US" dirty="0"/>
              <a:t>e) Removal of </a:t>
            </a:r>
            <a:r>
              <a:rPr lang="en-US" altLang="en-US" dirty="0" smtClean="0"/>
              <a:t>the </a:t>
            </a:r>
            <a:r>
              <a:rPr lang="en-US" altLang="en-US" dirty="0" err="1" smtClean="0"/>
              <a:t>checkerboarding</a:t>
            </a:r>
            <a:r>
              <a:rPr lang="en-US" altLang="en-US" dirty="0" smtClean="0"/>
              <a:t> </a:t>
            </a:r>
            <a:r>
              <a:rPr lang="en-US" altLang="en-US" dirty="0"/>
              <a:t>by compaction.</a:t>
            </a:r>
          </a:p>
        </p:txBody>
      </p:sp>
    </p:spTree>
    <p:extLst>
      <p:ext uri="{BB962C8B-B14F-4D97-AF65-F5344CB8AC3E}">
        <p14:creationId xmlns:p14="http://schemas.microsoft.com/office/powerpoint/2010/main" val="1641231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with Paging: </a:t>
            </a:r>
            <a:r>
              <a:rPr lang="en-US" altLang="en-US" dirty="0" smtClean="0"/>
              <a:t>M</a:t>
            </a:r>
            <a:r>
              <a:rPr lang="en-US" altLang="en-US" sz="100" dirty="0" smtClean="0"/>
              <a:t> </a:t>
            </a:r>
            <a:r>
              <a:rPr lang="en-US" altLang="en-US" dirty="0" smtClean="0"/>
              <a:t>U</a:t>
            </a:r>
            <a:r>
              <a:rPr lang="en-US" altLang="en-US" sz="100" dirty="0" smtClean="0"/>
              <a:t> </a:t>
            </a:r>
            <a:r>
              <a:rPr lang="en-US" altLang="en-US" dirty="0" smtClean="0"/>
              <a:t>L</a:t>
            </a:r>
            <a:r>
              <a:rPr lang="en-US" altLang="en-US" sz="100" dirty="0" smtClean="0"/>
              <a:t> </a:t>
            </a:r>
            <a:r>
              <a:rPr lang="en-US" altLang="en-US" dirty="0" smtClean="0"/>
              <a:t>T</a:t>
            </a:r>
            <a:r>
              <a:rPr lang="en-US" altLang="en-US" sz="100" dirty="0" smtClean="0"/>
              <a:t> </a:t>
            </a:r>
            <a:r>
              <a:rPr lang="en-US" altLang="en-US" dirty="0" smtClean="0"/>
              <a:t>I</a:t>
            </a:r>
            <a:r>
              <a:rPr lang="en-US" altLang="en-US" sz="100" dirty="0" smtClean="0"/>
              <a:t> </a:t>
            </a:r>
            <a:r>
              <a:rPr lang="en-US" altLang="en-US" dirty="0" smtClean="0"/>
              <a:t>C</a:t>
            </a:r>
            <a:r>
              <a:rPr lang="en-US" altLang="en-US" sz="100" dirty="0" smtClean="0"/>
              <a:t> </a:t>
            </a:r>
            <a:r>
              <a:rPr lang="en-US" altLang="en-US" dirty="0" smtClean="0"/>
              <a:t>S </a:t>
            </a:r>
            <a:r>
              <a:rPr lang="en-US" altLang="en-US" sz="2000" b="0" dirty="0"/>
              <a:t>(</a:t>
            </a:r>
            <a:r>
              <a:rPr lang="en-US" altLang="en-US" sz="2000" b="0" dirty="0" smtClean="0"/>
              <a:t>1 of 5)</a:t>
            </a:r>
            <a:endParaRPr lang="en-US" b="0" dirty="0"/>
          </a:p>
        </p:txBody>
      </p:sp>
      <p:pic>
        <p:nvPicPr>
          <p:cNvPr id="7" name="Picture 2" descr="A descriptor segment, 36 bits long with various segments. Segment 1 descriptor points to a page table for segment 1 that contains several page entries. Segment 3 descriptor points to a page table for segment 3 that contains several page entries."/>
          <p:cNvPicPr>
            <a:picLocks noChangeAspect="1" noChangeArrowheads="1"/>
          </p:cNvPicPr>
          <p:nvPr/>
        </p:nvPicPr>
        <p:blipFill>
          <a:blip r:embed="rId2">
            <a:extLst>
              <a:ext uri="{28A0092B-C50C-407E-A947-70E740481C1C}">
                <a14:useLocalDpi xmlns:a14="http://schemas.microsoft.com/office/drawing/2010/main" val="0"/>
              </a:ext>
            </a:extLst>
          </a:blip>
          <a:srcRect b="6335"/>
          <a:stretch>
            <a:fillRect/>
          </a:stretch>
        </p:blipFill>
        <p:spPr bwMode="auto">
          <a:xfrm>
            <a:off x="2436767" y="1522459"/>
            <a:ext cx="4270465" cy="3635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3-34. The M</a:t>
            </a:r>
            <a:r>
              <a:rPr lang="en-US" altLang="en-US" sz="100" dirty="0"/>
              <a:t> </a:t>
            </a:r>
            <a:r>
              <a:rPr lang="en-US" altLang="en-US" dirty="0"/>
              <a:t>U</a:t>
            </a:r>
            <a:r>
              <a:rPr lang="en-US" altLang="en-US" sz="100" dirty="0"/>
              <a:t> </a:t>
            </a:r>
            <a:r>
              <a:rPr lang="en-US" altLang="en-US" dirty="0"/>
              <a:t>L</a:t>
            </a:r>
            <a:r>
              <a:rPr lang="en-US" altLang="en-US" sz="100" dirty="0"/>
              <a:t> </a:t>
            </a:r>
            <a:r>
              <a:rPr lang="en-US" altLang="en-US" dirty="0"/>
              <a:t>T</a:t>
            </a:r>
            <a:r>
              <a:rPr lang="en-US" altLang="en-US" sz="100" dirty="0"/>
              <a:t> </a:t>
            </a:r>
            <a:r>
              <a:rPr lang="en-US" altLang="en-US" dirty="0"/>
              <a:t>I</a:t>
            </a:r>
            <a:r>
              <a:rPr lang="en-US" altLang="en-US" sz="100" dirty="0"/>
              <a:t> </a:t>
            </a:r>
            <a:r>
              <a:rPr lang="en-US" altLang="en-US" dirty="0"/>
              <a:t>C</a:t>
            </a:r>
            <a:r>
              <a:rPr lang="en-US" altLang="en-US" sz="100" dirty="0"/>
              <a:t> </a:t>
            </a:r>
            <a:r>
              <a:rPr lang="en-US" altLang="en-US" dirty="0"/>
              <a:t>S virtual memory. (a) The descriptor segment pointed to the page tables.</a:t>
            </a:r>
          </a:p>
        </p:txBody>
      </p:sp>
    </p:spTree>
    <p:extLst>
      <p:ext uri="{BB962C8B-B14F-4D97-AF65-F5344CB8AC3E}">
        <p14:creationId xmlns:p14="http://schemas.microsoft.com/office/powerpoint/2010/main" val="796273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with Paging: M</a:t>
            </a:r>
            <a:r>
              <a:rPr lang="en-US" altLang="en-US" sz="100" dirty="0"/>
              <a:t> </a:t>
            </a:r>
            <a:r>
              <a:rPr lang="en-US" altLang="en-US" dirty="0"/>
              <a:t>U</a:t>
            </a:r>
            <a:r>
              <a:rPr lang="en-US" altLang="en-US" sz="100" dirty="0"/>
              <a:t> </a:t>
            </a:r>
            <a:r>
              <a:rPr lang="en-US" altLang="en-US" dirty="0"/>
              <a:t>L</a:t>
            </a:r>
            <a:r>
              <a:rPr lang="en-US" altLang="en-US" sz="100" dirty="0"/>
              <a:t> </a:t>
            </a:r>
            <a:r>
              <a:rPr lang="en-US" altLang="en-US" dirty="0"/>
              <a:t>T</a:t>
            </a:r>
            <a:r>
              <a:rPr lang="en-US" altLang="en-US" sz="100" dirty="0"/>
              <a:t> </a:t>
            </a:r>
            <a:r>
              <a:rPr lang="en-US" altLang="en-US" dirty="0"/>
              <a:t>I</a:t>
            </a:r>
            <a:r>
              <a:rPr lang="en-US" altLang="en-US" sz="100" dirty="0"/>
              <a:t> </a:t>
            </a:r>
            <a:r>
              <a:rPr lang="en-US" altLang="en-US" dirty="0"/>
              <a:t>C</a:t>
            </a:r>
            <a:r>
              <a:rPr lang="en-US" altLang="en-US" sz="100" dirty="0"/>
              <a:t> </a:t>
            </a:r>
            <a:r>
              <a:rPr lang="en-US" altLang="en-US" dirty="0"/>
              <a:t>S </a:t>
            </a:r>
            <a:r>
              <a:rPr lang="en-US" altLang="en-US" sz="2000" b="0" dirty="0" smtClean="0"/>
              <a:t>(2 </a:t>
            </a:r>
            <a:r>
              <a:rPr lang="en-US" altLang="en-US" sz="2000" b="0" dirty="0"/>
              <a:t>of 5)</a:t>
            </a:r>
            <a:endParaRPr lang="en-US" b="0" dirty="0"/>
          </a:p>
        </p:txBody>
      </p:sp>
      <p:pic>
        <p:nvPicPr>
          <p:cNvPr id="6" name="Picture 2" descr="A segment descriptor. The fields and fields lengths are as follows. The main memory address of the page table, 18. Segment length, in pages, 9. Page size, 1, 0 = 1024 words, 1 = 64 words. Page size, 1, 0 = segment is paged, 1 = segment is not paged. Unused space, 1. Miscellaneous bits, 3. Protection bits,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37" y="1677111"/>
            <a:ext cx="7578725" cy="332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3-34. The M</a:t>
            </a:r>
            <a:r>
              <a:rPr lang="en-US" altLang="en-US" sz="100" dirty="0"/>
              <a:t> </a:t>
            </a:r>
            <a:r>
              <a:rPr lang="en-US" altLang="en-US" dirty="0"/>
              <a:t>U</a:t>
            </a:r>
            <a:r>
              <a:rPr lang="en-US" altLang="en-US" sz="100" dirty="0"/>
              <a:t> </a:t>
            </a:r>
            <a:r>
              <a:rPr lang="en-US" altLang="en-US" dirty="0"/>
              <a:t>L</a:t>
            </a:r>
            <a:r>
              <a:rPr lang="en-US" altLang="en-US" sz="100" dirty="0"/>
              <a:t> </a:t>
            </a:r>
            <a:r>
              <a:rPr lang="en-US" altLang="en-US" dirty="0"/>
              <a:t>T</a:t>
            </a:r>
            <a:r>
              <a:rPr lang="en-US" altLang="en-US" sz="100" dirty="0"/>
              <a:t> </a:t>
            </a:r>
            <a:r>
              <a:rPr lang="en-US" altLang="en-US" dirty="0"/>
              <a:t>I</a:t>
            </a:r>
            <a:r>
              <a:rPr lang="en-US" altLang="en-US" sz="100" dirty="0"/>
              <a:t> </a:t>
            </a:r>
            <a:r>
              <a:rPr lang="en-US" altLang="en-US" dirty="0"/>
              <a:t>C</a:t>
            </a:r>
            <a:r>
              <a:rPr lang="en-US" altLang="en-US" sz="100" dirty="0"/>
              <a:t> </a:t>
            </a:r>
            <a:r>
              <a:rPr lang="en-US" altLang="en-US" dirty="0"/>
              <a:t>S virtual memory. (b) A segment descriptor. The numbers are the field lengths.</a:t>
            </a:r>
          </a:p>
        </p:txBody>
      </p:sp>
    </p:spTree>
    <p:extLst>
      <p:ext uri="{BB962C8B-B14F-4D97-AF65-F5344CB8AC3E}">
        <p14:creationId xmlns:p14="http://schemas.microsoft.com/office/powerpoint/2010/main" val="2073804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with Paging: M</a:t>
            </a:r>
            <a:r>
              <a:rPr lang="en-US" altLang="en-US" sz="100" dirty="0"/>
              <a:t> </a:t>
            </a:r>
            <a:r>
              <a:rPr lang="en-US" altLang="en-US" dirty="0"/>
              <a:t>U</a:t>
            </a:r>
            <a:r>
              <a:rPr lang="en-US" altLang="en-US" sz="100" dirty="0"/>
              <a:t> </a:t>
            </a:r>
            <a:r>
              <a:rPr lang="en-US" altLang="en-US" dirty="0"/>
              <a:t>L</a:t>
            </a:r>
            <a:r>
              <a:rPr lang="en-US" altLang="en-US" sz="100" dirty="0"/>
              <a:t> </a:t>
            </a:r>
            <a:r>
              <a:rPr lang="en-US" altLang="en-US" dirty="0"/>
              <a:t>T</a:t>
            </a:r>
            <a:r>
              <a:rPr lang="en-US" altLang="en-US" sz="100" dirty="0"/>
              <a:t> </a:t>
            </a:r>
            <a:r>
              <a:rPr lang="en-US" altLang="en-US" dirty="0"/>
              <a:t>I</a:t>
            </a:r>
            <a:r>
              <a:rPr lang="en-US" altLang="en-US" sz="100" dirty="0"/>
              <a:t> </a:t>
            </a:r>
            <a:r>
              <a:rPr lang="en-US" altLang="en-US" dirty="0"/>
              <a:t>C</a:t>
            </a:r>
            <a:r>
              <a:rPr lang="en-US" altLang="en-US" sz="100" dirty="0"/>
              <a:t> </a:t>
            </a:r>
            <a:r>
              <a:rPr lang="en-US" altLang="en-US" dirty="0"/>
              <a:t>S </a:t>
            </a:r>
            <a:r>
              <a:rPr lang="en-US" altLang="en-US" sz="2000" b="0" dirty="0" smtClean="0"/>
              <a:t>(3 </a:t>
            </a:r>
            <a:r>
              <a:rPr lang="en-US" altLang="en-US" sz="2000" b="0" dirty="0"/>
              <a:t>of 5)</a:t>
            </a:r>
            <a:endParaRPr lang="en-US" b="0" dirty="0"/>
          </a:p>
        </p:txBody>
      </p:sp>
      <p:pic>
        <p:nvPicPr>
          <p:cNvPr id="8" name="Picture 2" descr="A 34 bit MULTICS virtual address contains a Segment number and address within the segment. The size of the segment number is 18. The address within the segment is split into two as follows, Page number, 6, Offset within the pag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93" y="2355767"/>
            <a:ext cx="7948613" cy="196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3-35. A 34-bit </a:t>
            </a:r>
            <a:r>
              <a:rPr lang="en-US" altLang="en-US" dirty="0" smtClean="0"/>
              <a:t>M</a:t>
            </a:r>
            <a:r>
              <a:rPr lang="en-US" altLang="en-US" sz="100" dirty="0" smtClean="0"/>
              <a:t> </a:t>
            </a:r>
            <a:r>
              <a:rPr lang="en-US" altLang="en-US" dirty="0" smtClean="0"/>
              <a:t>U</a:t>
            </a:r>
            <a:r>
              <a:rPr lang="en-US" altLang="en-US" sz="100" dirty="0" smtClean="0"/>
              <a:t> </a:t>
            </a:r>
            <a:r>
              <a:rPr lang="en-US" altLang="en-US" dirty="0" smtClean="0"/>
              <a:t>L</a:t>
            </a:r>
            <a:r>
              <a:rPr lang="en-US" altLang="en-US" sz="100" dirty="0" smtClean="0"/>
              <a:t> </a:t>
            </a:r>
            <a:r>
              <a:rPr lang="en-US" altLang="en-US" dirty="0" smtClean="0"/>
              <a:t>T</a:t>
            </a:r>
            <a:r>
              <a:rPr lang="en-US" altLang="en-US" sz="100" dirty="0" smtClean="0"/>
              <a:t> </a:t>
            </a:r>
            <a:r>
              <a:rPr lang="en-US" altLang="en-US" dirty="0" smtClean="0"/>
              <a:t>I</a:t>
            </a:r>
            <a:r>
              <a:rPr lang="en-US" altLang="en-US" sz="100" dirty="0" smtClean="0"/>
              <a:t> </a:t>
            </a:r>
            <a:r>
              <a:rPr lang="en-US" altLang="en-US" dirty="0" smtClean="0"/>
              <a:t>C</a:t>
            </a:r>
            <a:r>
              <a:rPr lang="en-US" altLang="en-US" sz="100" dirty="0" smtClean="0"/>
              <a:t> </a:t>
            </a:r>
            <a:r>
              <a:rPr lang="en-US" altLang="en-US" dirty="0" smtClean="0"/>
              <a:t>S </a:t>
            </a:r>
            <a:r>
              <a:rPr lang="en-US" altLang="en-US" dirty="0"/>
              <a:t>virtual address.</a:t>
            </a:r>
          </a:p>
        </p:txBody>
      </p:sp>
    </p:spTree>
    <p:extLst>
      <p:ext uri="{BB962C8B-B14F-4D97-AF65-F5344CB8AC3E}">
        <p14:creationId xmlns:p14="http://schemas.microsoft.com/office/powerpoint/2010/main" val="1346405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Base and Limit Registers</a:t>
            </a:r>
            <a:endParaRPr lang="en-US" sz="1200" b="0" dirty="0"/>
          </a:p>
        </p:txBody>
      </p:sp>
      <p:pic>
        <p:nvPicPr>
          <p:cNvPr id="7" name="Picture 2" descr="Two programs together, with addresses from 0 to 32764. In the address 0, the instruction is, J M P 24. Address 24 contains the instruction M O V, and address 28 contains the instruction ADD. The address 16380 contains 0 and 16384 contains J M P 28. Address 16412 contains C M P and address 32764 contains 0. The base register is 16384 at address 16384 and the limit register is 163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695" y="1429054"/>
            <a:ext cx="3016609" cy="3822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3-3. Base and limit registers can be used to give each process a separate address space.</a:t>
            </a:r>
          </a:p>
        </p:txBody>
      </p:sp>
    </p:spTree>
    <p:extLst>
      <p:ext uri="{BB962C8B-B14F-4D97-AF65-F5344CB8AC3E}">
        <p14:creationId xmlns:p14="http://schemas.microsoft.com/office/powerpoint/2010/main" val="40651260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with Paging: M</a:t>
            </a:r>
            <a:r>
              <a:rPr lang="en-US" altLang="en-US" sz="100" dirty="0"/>
              <a:t> </a:t>
            </a:r>
            <a:r>
              <a:rPr lang="en-US" altLang="en-US" dirty="0"/>
              <a:t>U</a:t>
            </a:r>
            <a:r>
              <a:rPr lang="en-US" altLang="en-US" sz="100" dirty="0"/>
              <a:t> </a:t>
            </a:r>
            <a:r>
              <a:rPr lang="en-US" altLang="en-US" dirty="0"/>
              <a:t>L</a:t>
            </a:r>
            <a:r>
              <a:rPr lang="en-US" altLang="en-US" sz="100" dirty="0"/>
              <a:t> </a:t>
            </a:r>
            <a:r>
              <a:rPr lang="en-US" altLang="en-US" dirty="0"/>
              <a:t>T</a:t>
            </a:r>
            <a:r>
              <a:rPr lang="en-US" altLang="en-US" sz="100" dirty="0"/>
              <a:t> </a:t>
            </a:r>
            <a:r>
              <a:rPr lang="en-US" altLang="en-US" dirty="0"/>
              <a:t>I</a:t>
            </a:r>
            <a:r>
              <a:rPr lang="en-US" altLang="en-US" sz="100" dirty="0"/>
              <a:t> </a:t>
            </a:r>
            <a:r>
              <a:rPr lang="en-US" altLang="en-US" dirty="0"/>
              <a:t>C</a:t>
            </a:r>
            <a:r>
              <a:rPr lang="en-US" altLang="en-US" sz="100" dirty="0"/>
              <a:t> </a:t>
            </a:r>
            <a:r>
              <a:rPr lang="en-US" altLang="en-US" dirty="0"/>
              <a:t>S </a:t>
            </a:r>
            <a:r>
              <a:rPr lang="en-US" altLang="en-US" sz="2000" b="0" dirty="0" smtClean="0"/>
              <a:t>(4 </a:t>
            </a:r>
            <a:r>
              <a:rPr lang="en-US" altLang="en-US" sz="2000" b="0" dirty="0"/>
              <a:t>of 5)</a:t>
            </a:r>
            <a:endParaRPr lang="en-US" b="0" dirty="0"/>
          </a:p>
        </p:txBody>
      </p:sp>
      <p:pic>
        <p:nvPicPr>
          <p:cNvPr id="6" name="Picture 2" descr="The conversion of a two part MULTICS into a main memory address. A MULTICS virtual address contains a segment number, page number, and offset. A descriptor segment contains the descriptor in the order of segment numbers. A page table contains page frames in the order of page numbers. A page contains word with offset. The descriptor is connected to the page table, from which the page frame is provided to the p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390" y="1654226"/>
            <a:ext cx="5573219" cy="3878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874588"/>
            <a:ext cx="8229600" cy="410427"/>
          </a:xfrm>
        </p:spPr>
        <p:txBody>
          <a:bodyPr/>
          <a:lstStyle/>
          <a:p>
            <a:r>
              <a:rPr lang="en-US" altLang="en-US" dirty="0"/>
              <a:t>Figure 3-36. Conversion of a two-part </a:t>
            </a:r>
            <a:r>
              <a:rPr lang="en-US" altLang="en-US" dirty="0">
                <a:solidFill>
                  <a:srgbClr val="000000"/>
                </a:solidFill>
              </a:rPr>
              <a:t>M</a:t>
            </a:r>
            <a:r>
              <a:rPr lang="en-US" altLang="en-US" sz="100" dirty="0">
                <a:solidFill>
                  <a:srgbClr val="000000"/>
                </a:solidFill>
              </a:rPr>
              <a:t> </a:t>
            </a:r>
            <a:r>
              <a:rPr lang="en-US" altLang="en-US" dirty="0">
                <a:solidFill>
                  <a:srgbClr val="000000"/>
                </a:solidFill>
              </a:rPr>
              <a:t>U</a:t>
            </a:r>
            <a:r>
              <a:rPr lang="en-US" altLang="en-US" sz="100" dirty="0">
                <a:solidFill>
                  <a:srgbClr val="000000"/>
                </a:solidFill>
              </a:rPr>
              <a:t> </a:t>
            </a:r>
            <a:r>
              <a:rPr lang="en-US" altLang="en-US" dirty="0">
                <a:solidFill>
                  <a:srgbClr val="000000"/>
                </a:solidFill>
              </a:rPr>
              <a:t>L</a:t>
            </a:r>
            <a:r>
              <a:rPr lang="en-US" altLang="en-US" sz="100" dirty="0">
                <a:solidFill>
                  <a:srgbClr val="000000"/>
                </a:solidFill>
              </a:rPr>
              <a:t> </a:t>
            </a:r>
            <a:r>
              <a:rPr lang="en-US" altLang="en-US" dirty="0">
                <a:solidFill>
                  <a:srgbClr val="000000"/>
                </a:solidFill>
              </a:rPr>
              <a:t>T</a:t>
            </a:r>
            <a:r>
              <a:rPr lang="en-US" altLang="en-US" sz="100" dirty="0">
                <a:solidFill>
                  <a:srgbClr val="000000"/>
                </a:solidFill>
              </a:rPr>
              <a:t> </a:t>
            </a:r>
            <a:r>
              <a:rPr lang="en-US" altLang="en-US" dirty="0">
                <a:solidFill>
                  <a:srgbClr val="000000"/>
                </a:solidFill>
              </a:rPr>
              <a:t>I</a:t>
            </a:r>
            <a:r>
              <a:rPr lang="en-US" altLang="en-US" sz="100" dirty="0">
                <a:solidFill>
                  <a:srgbClr val="000000"/>
                </a:solidFill>
              </a:rPr>
              <a:t> </a:t>
            </a:r>
            <a:r>
              <a:rPr lang="en-US" altLang="en-US" dirty="0">
                <a:solidFill>
                  <a:srgbClr val="000000"/>
                </a:solidFill>
              </a:rPr>
              <a:t>C</a:t>
            </a:r>
            <a:r>
              <a:rPr lang="en-US" altLang="en-US" sz="100" dirty="0">
                <a:solidFill>
                  <a:srgbClr val="000000"/>
                </a:solidFill>
              </a:rPr>
              <a:t> </a:t>
            </a:r>
            <a:r>
              <a:rPr lang="en-US" altLang="en-US" dirty="0">
                <a:solidFill>
                  <a:srgbClr val="000000"/>
                </a:solidFill>
              </a:rPr>
              <a:t>S</a:t>
            </a:r>
            <a:r>
              <a:rPr lang="en-US" altLang="en-US" dirty="0" smtClean="0"/>
              <a:t> </a:t>
            </a:r>
            <a:r>
              <a:rPr lang="en-US" altLang="en-US" dirty="0"/>
              <a:t>address into a main memory address.</a:t>
            </a:r>
          </a:p>
        </p:txBody>
      </p:sp>
    </p:spTree>
    <p:extLst>
      <p:ext uri="{BB962C8B-B14F-4D97-AF65-F5344CB8AC3E}">
        <p14:creationId xmlns:p14="http://schemas.microsoft.com/office/powerpoint/2010/main" val="21175156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with Paging: M</a:t>
            </a:r>
            <a:r>
              <a:rPr lang="en-US" altLang="en-US" sz="100" dirty="0"/>
              <a:t> </a:t>
            </a:r>
            <a:r>
              <a:rPr lang="en-US" altLang="en-US" dirty="0"/>
              <a:t>U</a:t>
            </a:r>
            <a:r>
              <a:rPr lang="en-US" altLang="en-US" sz="100" dirty="0"/>
              <a:t> </a:t>
            </a:r>
            <a:r>
              <a:rPr lang="en-US" altLang="en-US" dirty="0"/>
              <a:t>L</a:t>
            </a:r>
            <a:r>
              <a:rPr lang="en-US" altLang="en-US" sz="100" dirty="0"/>
              <a:t> </a:t>
            </a:r>
            <a:r>
              <a:rPr lang="en-US" altLang="en-US" dirty="0"/>
              <a:t>T</a:t>
            </a:r>
            <a:r>
              <a:rPr lang="en-US" altLang="en-US" sz="100" dirty="0"/>
              <a:t> </a:t>
            </a:r>
            <a:r>
              <a:rPr lang="en-US" altLang="en-US" dirty="0"/>
              <a:t>I</a:t>
            </a:r>
            <a:r>
              <a:rPr lang="en-US" altLang="en-US" sz="100" dirty="0"/>
              <a:t> </a:t>
            </a:r>
            <a:r>
              <a:rPr lang="en-US" altLang="en-US" dirty="0"/>
              <a:t>C</a:t>
            </a:r>
            <a:r>
              <a:rPr lang="en-US" altLang="en-US" sz="100" dirty="0"/>
              <a:t> </a:t>
            </a:r>
            <a:r>
              <a:rPr lang="en-US" altLang="en-US" dirty="0"/>
              <a:t>S </a:t>
            </a:r>
            <a:r>
              <a:rPr lang="en-US" altLang="en-US" sz="2000" b="0" dirty="0" smtClean="0"/>
              <a:t>(5 </a:t>
            </a:r>
            <a:r>
              <a:rPr lang="en-US" altLang="en-US" sz="2000" b="0" dirty="0"/>
              <a:t>of 5)</a:t>
            </a:r>
            <a:endParaRPr lang="en-US" b="0" dirty="0"/>
          </a:p>
        </p:txBody>
      </p:sp>
      <p:pic>
        <p:nvPicPr>
          <p:cNvPr id="7" name="Picture 2" descr="A table has 6 rows and 6 columns. The columns have the following headings from left to right. Comparison field segment number, comparison field virtual page, page frame, protection, age, is this entry used? The row entries are as follows. Row 1. Comparison field, segment number, 4. Comparison field, virtual page, 1. Page frame, 7. Protection, Read or write. Age, 13. Is this entry used? 1. Row 2. Comparison field, segment number, 6. Comparison field, virtual page, 0. Page frame, 2. Protection, Read only. Age, 10. Is this entry used? 1. Row 3. Comparison field, segment number, 12. Comparison field, virtual page, 3. Page frame, 1. Protection, Read or write. Age, 2. Is this entry used? 1. Row 4. Comparison field, segment number, Blank. Comparison field, virtual page, Blank. Page frame, Blank. Protection, Blank. Age, Blank. Is this entry used? 0. Row 5. Comparison field, segment number, 2. Comparison field, virtual page, 1. Page frame, 0. Protection, Execute only. Age, 7. Is this entry used? 1. Row 6. Comparison field, segment number, 2. Comparison field, virtual page, 2. Page frame, 12. Protection, Execute only. Age, 9. Is this entry used?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343" y="1618847"/>
            <a:ext cx="5421313" cy="3741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67556"/>
            <a:ext cx="8229600" cy="617460"/>
          </a:xfrm>
        </p:spPr>
        <p:txBody>
          <a:bodyPr/>
          <a:lstStyle/>
          <a:p>
            <a:r>
              <a:rPr lang="en-US" altLang="en-US" dirty="0"/>
              <a:t>Figure 3-37. A simplified version of the M</a:t>
            </a:r>
            <a:r>
              <a:rPr lang="en-US" altLang="en-US" sz="100" dirty="0"/>
              <a:t> </a:t>
            </a:r>
            <a:r>
              <a:rPr lang="en-US" altLang="en-US" dirty="0"/>
              <a:t>U</a:t>
            </a:r>
            <a:r>
              <a:rPr lang="en-US" altLang="en-US" sz="100" dirty="0"/>
              <a:t> </a:t>
            </a:r>
            <a:r>
              <a:rPr lang="en-US" altLang="en-US" dirty="0"/>
              <a:t>L</a:t>
            </a:r>
            <a:r>
              <a:rPr lang="en-US" altLang="en-US" sz="100" dirty="0"/>
              <a:t> </a:t>
            </a:r>
            <a:r>
              <a:rPr lang="en-US" altLang="en-US" dirty="0"/>
              <a:t>T</a:t>
            </a:r>
            <a:r>
              <a:rPr lang="en-US" altLang="en-US" sz="100" dirty="0"/>
              <a:t> </a:t>
            </a:r>
            <a:r>
              <a:rPr lang="en-US" altLang="en-US" dirty="0"/>
              <a:t>I</a:t>
            </a:r>
            <a:r>
              <a:rPr lang="en-US" altLang="en-US" sz="100" dirty="0"/>
              <a:t> </a:t>
            </a:r>
            <a:r>
              <a:rPr lang="en-US" altLang="en-US" dirty="0"/>
              <a:t>C</a:t>
            </a:r>
            <a:r>
              <a:rPr lang="en-US" altLang="en-US" sz="100" dirty="0"/>
              <a:t> </a:t>
            </a:r>
            <a:r>
              <a:rPr lang="en-US" altLang="en-US" dirty="0"/>
              <a:t>S </a:t>
            </a:r>
            <a:r>
              <a:rPr lang="en-US" altLang="en-US" dirty="0" smtClean="0"/>
              <a:t>T</a:t>
            </a:r>
            <a:r>
              <a:rPr lang="en-US" altLang="en-US" sz="100" dirty="0" smtClean="0"/>
              <a:t> </a:t>
            </a:r>
            <a:r>
              <a:rPr lang="en-US" altLang="en-US" dirty="0" smtClean="0"/>
              <a:t>L</a:t>
            </a:r>
            <a:r>
              <a:rPr lang="en-US" altLang="en-US" sz="100" dirty="0" smtClean="0"/>
              <a:t> </a:t>
            </a:r>
            <a:r>
              <a:rPr lang="en-US" altLang="en-US" dirty="0" smtClean="0"/>
              <a:t>B</a:t>
            </a:r>
            <a:r>
              <a:rPr lang="en-US" altLang="en-US" dirty="0"/>
              <a:t>. The existence of two page sizes made the actual </a:t>
            </a:r>
            <a:r>
              <a:rPr lang="en-US" altLang="en-US" dirty="0" smtClean="0"/>
              <a:t>T</a:t>
            </a:r>
            <a:r>
              <a:rPr lang="en-US" altLang="en-US" sz="100" dirty="0" smtClean="0"/>
              <a:t> </a:t>
            </a:r>
            <a:r>
              <a:rPr lang="en-US" altLang="en-US" dirty="0" smtClean="0"/>
              <a:t>L</a:t>
            </a:r>
            <a:r>
              <a:rPr lang="en-US" altLang="en-US" sz="100" dirty="0" smtClean="0"/>
              <a:t> </a:t>
            </a:r>
            <a:r>
              <a:rPr lang="en-US" altLang="en-US" dirty="0" smtClean="0"/>
              <a:t>B </a:t>
            </a:r>
            <a:r>
              <a:rPr lang="en-US" altLang="en-US" dirty="0"/>
              <a:t>more complicated.</a:t>
            </a:r>
          </a:p>
        </p:txBody>
      </p:sp>
    </p:spTree>
    <p:extLst>
      <p:ext uri="{BB962C8B-B14F-4D97-AF65-F5344CB8AC3E}">
        <p14:creationId xmlns:p14="http://schemas.microsoft.com/office/powerpoint/2010/main" val="2846738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with Paging: </a:t>
            </a:r>
            <a:r>
              <a:rPr lang="en-US" altLang="en-US" dirty="0" smtClean="0"/>
              <a:t>The </a:t>
            </a:r>
            <a:r>
              <a:rPr lang="en-US" altLang="en-US" dirty="0"/>
              <a:t>Intel x86 </a:t>
            </a:r>
            <a:r>
              <a:rPr lang="en-US" altLang="en-US" sz="2000" b="0" dirty="0"/>
              <a:t>(</a:t>
            </a:r>
            <a:r>
              <a:rPr lang="en-US" altLang="en-US" sz="2000" b="0" dirty="0" smtClean="0"/>
              <a:t>1 of 4)</a:t>
            </a:r>
            <a:endParaRPr lang="en-US" sz="900" b="0" dirty="0"/>
          </a:p>
        </p:txBody>
      </p:sp>
      <p:pic>
        <p:nvPicPr>
          <p:cNvPr id="6" name="Picture 2" descr="An x 86 selector has components as follows with their bit sizes. Index, 13 bits. 0 = G D T by 1 = L D T, 1 bit. Privilege level is between 0 to 3, 2 b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697297"/>
            <a:ext cx="52006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835320"/>
            <a:ext cx="8229600" cy="449696"/>
          </a:xfrm>
        </p:spPr>
        <p:txBody>
          <a:bodyPr/>
          <a:lstStyle/>
          <a:p>
            <a:r>
              <a:rPr lang="en-US" altLang="en-US" dirty="0"/>
              <a:t>Figure 3-38. An x86 selector.</a:t>
            </a:r>
          </a:p>
        </p:txBody>
      </p:sp>
    </p:spTree>
    <p:extLst>
      <p:ext uri="{BB962C8B-B14F-4D97-AF65-F5344CB8AC3E}">
        <p14:creationId xmlns:p14="http://schemas.microsoft.com/office/powerpoint/2010/main" val="34431588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with Paging: </a:t>
            </a:r>
            <a:r>
              <a:rPr lang="en-US" altLang="en-US" dirty="0" smtClean="0"/>
              <a:t>The </a:t>
            </a:r>
            <a:r>
              <a:rPr lang="en-US" altLang="en-US" dirty="0"/>
              <a:t>Intel x86 </a:t>
            </a:r>
            <a:r>
              <a:rPr lang="en-US" altLang="en-US" sz="2000" b="0" dirty="0" smtClean="0"/>
              <a:t>(2 </a:t>
            </a:r>
            <a:r>
              <a:rPr lang="en-US" altLang="en-US" sz="2000" b="0" dirty="0"/>
              <a:t>of 4)</a:t>
            </a:r>
            <a:endParaRPr lang="en-US" sz="1200" b="0" dirty="0"/>
          </a:p>
        </p:txBody>
      </p:sp>
      <p:pic>
        <p:nvPicPr>
          <p:cNvPr id="7" name="Picture 2" descr="A 32 bits x 86 code segment descriptor. In the first level with relative address 0, the descriptor has 2 segments, Base 0 to 15 and limit 0 to 15. In the second level with relative address 4, the descriptor has 11 segments as follows. Base 24 to 31, G, D, 0, empty segment, limit 16 to 19, P, D P L, S, Type, and Base 16 to 23.  G includes 0, L i is in bytes and 1, Li is in pages. D includes 0, 16 Bit segment and 1, 32 Bit segment. P includes 0, Segment is absent from memory and 1, Segment is present in memory. D P L is Privilege level ranges between 0 to 3. S includes 0, System and 1, Application. Types include segment type and prot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2168660"/>
            <a:ext cx="768667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835320"/>
            <a:ext cx="8229600" cy="449696"/>
          </a:xfrm>
        </p:spPr>
        <p:txBody>
          <a:bodyPr/>
          <a:lstStyle/>
          <a:p>
            <a:r>
              <a:rPr lang="en-US" altLang="en-US" dirty="0"/>
              <a:t>Figure 3-39. x86 code segment descriptor. </a:t>
            </a:r>
            <a:r>
              <a:rPr lang="en-US" altLang="en-US" dirty="0" smtClean="0"/>
              <a:t>Data </a:t>
            </a:r>
            <a:r>
              <a:rPr lang="en-US" altLang="en-US" dirty="0"/>
              <a:t>segments differ slightly.</a:t>
            </a:r>
          </a:p>
        </p:txBody>
      </p:sp>
    </p:spTree>
    <p:extLst>
      <p:ext uri="{BB962C8B-B14F-4D97-AF65-F5344CB8AC3E}">
        <p14:creationId xmlns:p14="http://schemas.microsoft.com/office/powerpoint/2010/main" val="26811792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with Paging: </a:t>
            </a:r>
            <a:r>
              <a:rPr lang="en-US" altLang="en-US" dirty="0" smtClean="0"/>
              <a:t>The </a:t>
            </a:r>
            <a:r>
              <a:rPr lang="en-US" altLang="en-US" dirty="0"/>
              <a:t>Intel x86 </a:t>
            </a:r>
            <a:r>
              <a:rPr lang="en-US" altLang="en-US" sz="2000" b="0" dirty="0" smtClean="0"/>
              <a:t>(3 </a:t>
            </a:r>
            <a:r>
              <a:rPr lang="en-US" altLang="en-US" sz="2000" b="0" dirty="0"/>
              <a:t>of 4)</a:t>
            </a:r>
            <a:endParaRPr lang="en-US" sz="1200" b="0" dirty="0"/>
          </a:p>
        </p:txBody>
      </p:sp>
      <p:pic>
        <p:nvPicPr>
          <p:cNvPr id="6" name="Picture 2" descr="The conversion of a pair to a linear address. A selector points to a descriptor that contains the Base address, Limit, and other fields.  The base address points to a plus operator that adds offset and 32 Bit linear add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525" y="2011497"/>
            <a:ext cx="55689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835320"/>
            <a:ext cx="8229600" cy="449696"/>
          </a:xfrm>
        </p:spPr>
        <p:txBody>
          <a:bodyPr/>
          <a:lstStyle/>
          <a:p>
            <a:r>
              <a:rPr lang="en-US" altLang="en-US" dirty="0"/>
              <a:t>Figure 3-40. Conversion of a (selector, offset) </a:t>
            </a:r>
            <a:r>
              <a:rPr lang="en-US" altLang="en-US" dirty="0" smtClean="0"/>
              <a:t>pair </a:t>
            </a:r>
            <a:r>
              <a:rPr lang="en-US" altLang="en-US" dirty="0"/>
              <a:t>to a linear address.</a:t>
            </a:r>
          </a:p>
        </p:txBody>
      </p:sp>
    </p:spTree>
    <p:extLst>
      <p:ext uri="{BB962C8B-B14F-4D97-AF65-F5344CB8AC3E}">
        <p14:creationId xmlns:p14="http://schemas.microsoft.com/office/powerpoint/2010/main" val="38624955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Segmentation with Paging: </a:t>
            </a:r>
            <a:r>
              <a:rPr lang="en-US" altLang="en-US" dirty="0" smtClean="0"/>
              <a:t>The </a:t>
            </a:r>
            <a:r>
              <a:rPr lang="en-US" altLang="en-US" dirty="0"/>
              <a:t>Intel x86 </a:t>
            </a:r>
            <a:r>
              <a:rPr lang="en-US" altLang="en-US" sz="2000" b="0" dirty="0" smtClean="0"/>
              <a:t>(4 </a:t>
            </a:r>
            <a:r>
              <a:rPr lang="en-US" altLang="en-US" sz="2000" b="0" dirty="0"/>
              <a:t>of 4)</a:t>
            </a:r>
            <a:endParaRPr lang="en-US" sz="1200" b="0" dirty="0"/>
          </a:p>
        </p:txBody>
      </p:sp>
      <p:pic>
        <p:nvPicPr>
          <p:cNvPr id="7" name="Picture 2" descr="The mapping of a linear address onto a physical address. A, a linear address contains the following fields from left to right. Dir, 10 bits. Page, 10 bits. Offset, 12 bits. B, a page directory with 1024 entries. Directory entry points to page table which contains various pages. Page table entry points to word from the page frame, which includes offsets. A word is sel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531" y="1551122"/>
            <a:ext cx="6484938" cy="404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835320"/>
            <a:ext cx="8229600" cy="449696"/>
          </a:xfrm>
        </p:spPr>
        <p:txBody>
          <a:bodyPr/>
          <a:lstStyle/>
          <a:p>
            <a:r>
              <a:rPr lang="en-US" altLang="en-US" dirty="0"/>
              <a:t>Figure 3-41. Mapping of a linear address </a:t>
            </a:r>
            <a:r>
              <a:rPr lang="en-US" altLang="en-US" dirty="0" smtClean="0"/>
              <a:t>onto </a:t>
            </a:r>
            <a:r>
              <a:rPr lang="en-US" altLang="en-US" dirty="0"/>
              <a:t>a physical address.</a:t>
            </a:r>
          </a:p>
        </p:txBody>
      </p:sp>
    </p:spTree>
    <p:extLst>
      <p:ext uri="{BB962C8B-B14F-4D97-AF65-F5344CB8AC3E}">
        <p14:creationId xmlns:p14="http://schemas.microsoft.com/office/powerpoint/2010/main" val="109879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631376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Swapping </a:t>
            </a:r>
            <a:r>
              <a:rPr lang="en-US" altLang="en-US" sz="2000" b="0" dirty="0" smtClean="0"/>
              <a:t>(1 </a:t>
            </a:r>
            <a:r>
              <a:rPr lang="en-US" altLang="en-US" sz="2000" b="0" dirty="0"/>
              <a:t>of 2)</a:t>
            </a:r>
            <a:endParaRPr lang="en-US" sz="1200" b="0" dirty="0"/>
          </a:p>
        </p:txBody>
      </p:sp>
      <p:pic>
        <p:nvPicPr>
          <p:cNvPr id="6" name="Picture 2" descr="The memory allocation of various processes within the operating system with respect to time. A, process A is created, leaving most of the memory unused. B, process B with less memory allocation is created on top of process A and rest of the memory is unused. C, process C is created on top of process B and the remaining memory is unused. D, process A is removed from the disk memory and the memory it took up is unused. E, process D is created occupying half of the unused memory of process A. F, process B is removed from the memory and remains unused. G, process A is created once again, above process D occupying the unused memory of the old process A and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778305"/>
            <a:ext cx="70294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3-4. Memory allocation changes as processes come into memory and leave it.  The shaded regions are unused memory</a:t>
            </a:r>
          </a:p>
        </p:txBody>
      </p:sp>
    </p:spTree>
    <p:extLst>
      <p:ext uri="{BB962C8B-B14F-4D97-AF65-F5344CB8AC3E}">
        <p14:creationId xmlns:p14="http://schemas.microsoft.com/office/powerpoint/2010/main" val="1532623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Swapping </a:t>
            </a:r>
            <a:r>
              <a:rPr lang="en-US" altLang="en-US" sz="2000" b="0" dirty="0" smtClean="0"/>
              <a:t>(</a:t>
            </a:r>
            <a:r>
              <a:rPr lang="en-US" altLang="en-US" sz="2000" b="0" dirty="0"/>
              <a:t>2</a:t>
            </a:r>
            <a:r>
              <a:rPr lang="en-US" altLang="en-US" sz="2000" b="0" dirty="0" smtClean="0"/>
              <a:t> of 2)</a:t>
            </a:r>
            <a:endParaRPr lang="en-US" sz="900" b="0" dirty="0"/>
          </a:p>
        </p:txBody>
      </p:sp>
      <p:pic>
        <p:nvPicPr>
          <p:cNvPr id="7" name="Picture 2" descr="The process of swapping. A, from bottom to top, a stack contains the following components. Operating system, process A actually in use, process A room for growth, an unused segment, process B actually in use, process B room for growth. B, from bottom to top, a stack contains the following components. Operating system, A process program, A process data, A process room for growth, A process stack, an unused segment, B process program, B process data, B process room for growth, B process 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930" y="1471126"/>
            <a:ext cx="5322139" cy="3738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3-5. (a) Allocating space for a growing data segment. </a:t>
            </a:r>
            <a:r>
              <a:rPr lang="en-US" altLang="en-US" sz="1600" dirty="0" smtClean="0">
                <a:latin typeface="+mn-lt"/>
              </a:rPr>
              <a:t>(</a:t>
            </a:r>
            <a:r>
              <a:rPr lang="en-US" altLang="en-US" sz="1600" dirty="0">
                <a:latin typeface="+mn-lt"/>
              </a:rPr>
              <a:t>b) Allocating space for a growing stack and a growing data segment.</a:t>
            </a:r>
          </a:p>
        </p:txBody>
      </p:sp>
    </p:spTree>
    <p:extLst>
      <p:ext uri="{BB962C8B-B14F-4D97-AF65-F5344CB8AC3E}">
        <p14:creationId xmlns:p14="http://schemas.microsoft.com/office/powerpoint/2010/main" val="1138608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 Management with Bitmaps</a:t>
            </a:r>
            <a:endParaRPr lang="en-US" sz="900" b="0" dirty="0"/>
          </a:p>
        </p:txBody>
      </p:sp>
      <p:pic>
        <p:nvPicPr>
          <p:cNvPr id="6" name="Picture 2" descr="Memory management with bitmaps. A, a part of memory has components as follows. Process A, an unused segment, process B, process C, an unused segment, process D, process E, an unused segment. Process A contains 5 memory allocation units. B, a corresponding bitmap. The bit values in each block from top to bottom are as follows: 1 1 1 1 1 0 0 0, 1 1 1 1 1 1 1 1, 1 1 0 0 1 1 1 1, and 1 1 1 1 1 0 0 0. The first five bits are mapped to process A and three bits are mapped to the unused memory next to A. C, the same information in the form of a linked list. There are 8 nodes in the list. Each node has 4 parts, Hole H or Process P, Starting at, Length, and a pointer to the next node. The value of the nodes in the linked list are as follows. P, 0, 5, and a pointer pointing to the second node. H, 5, 3, and a pointer pointing to the third node. P, 8, 6, and a pointer pointing to the fourth node. P, 14, 4 and a pointer pointing to the fifth node. H, 18, 2, and a pointer pointing to the sixth node. P, 20, 6, and a pointer pointing to the seventh node. P, 26, 3, and a pointer pointing to the eighth node. H, 29, 3,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1887842"/>
            <a:ext cx="70485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t>Figure 3-6. (a) A part of memory with five processes and three holes. The </a:t>
            </a:r>
            <a:r>
              <a:rPr lang="en-US" altLang="en-US" sz="1600" dirty="0" err="1"/>
              <a:t>tickmarks</a:t>
            </a:r>
            <a:r>
              <a:rPr lang="en-US" altLang="en-US" sz="1600" dirty="0"/>
              <a:t> show the memory allocation units. The shaded regions (0 in the bitmap) are free. (b) The corresponding bitmap. (c) The same information as a list.</a:t>
            </a:r>
          </a:p>
        </p:txBody>
      </p:sp>
    </p:spTree>
    <p:extLst>
      <p:ext uri="{BB962C8B-B14F-4D97-AF65-F5344CB8AC3E}">
        <p14:creationId xmlns:p14="http://schemas.microsoft.com/office/powerpoint/2010/main" val="1719706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 Management with Linked Lists</a:t>
            </a:r>
            <a:endParaRPr lang="en-US" sz="900" b="0" dirty="0"/>
          </a:p>
        </p:txBody>
      </p:sp>
      <p:pic>
        <p:nvPicPr>
          <p:cNvPr id="7" name="Picture 2" descr="Four types of neighbor combinations, before and after terminating process X. A, process X lies between the processes A and B. After termination, the space occupied by process X becomes empty. B, process B is removed from the memory. After termination of X, the space occupied by processes B and X becomes empty. C, process A is removed from the memory. After termination of X, the space occupied by processes A and X becomes empty. D, both processes A and B are removed from the memory. After termination of X, the space occupied by the process X also becomes emp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1865617"/>
            <a:ext cx="6810375" cy="294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3-7. Four neighbor combinations for the </a:t>
            </a:r>
            <a:r>
              <a:rPr lang="en-US" altLang="en-US" sz="1600" dirty="0" smtClean="0">
                <a:latin typeface="+mn-lt"/>
              </a:rPr>
              <a:t>terminating </a:t>
            </a:r>
            <a:r>
              <a:rPr lang="en-US" altLang="en-US" sz="1600" dirty="0">
                <a:latin typeface="+mn-lt"/>
              </a:rPr>
              <a:t>process, </a:t>
            </a:r>
            <a:r>
              <a:rPr lang="en-US" altLang="en-US" sz="1600" b="1" dirty="0">
                <a:latin typeface="+mn-lt"/>
              </a:rPr>
              <a:t>X</a:t>
            </a:r>
            <a:r>
              <a:rPr lang="en-US" altLang="en-US" sz="1600" dirty="0">
                <a:latin typeface="+mn-lt"/>
              </a:rPr>
              <a:t>.</a:t>
            </a:r>
          </a:p>
        </p:txBody>
      </p:sp>
    </p:spTree>
    <p:extLst>
      <p:ext uri="{BB962C8B-B14F-4D97-AF65-F5344CB8AC3E}">
        <p14:creationId xmlns:p14="http://schemas.microsoft.com/office/powerpoint/2010/main" val="1204219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850D1-D5E6-4580-AAEF-BDAD0E74B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10F48C7-979E-4437-A76A-50919CDCE47E}">
  <ds:schemaRefs>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05C30F1-3CA1-4610-A2EC-6FA60B0B5F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10360</TotalTime>
  <Words>2129</Words>
  <Application>Microsoft Office PowerPoint</Application>
  <PresentationFormat>On-screen Show (4:3)</PresentationFormat>
  <Paragraphs>249</Paragraphs>
  <Slides>56</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Calibri</vt:lpstr>
      <vt:lpstr>Arial</vt:lpstr>
      <vt:lpstr>Noto Sans Symbols</vt:lpstr>
      <vt:lpstr>Times New Roman</vt:lpstr>
      <vt:lpstr>Verdana</vt:lpstr>
      <vt:lpstr>508 Lecture</vt:lpstr>
      <vt:lpstr>1_508 Lecture</vt:lpstr>
      <vt:lpstr>Modern Operating Systems</vt:lpstr>
      <vt:lpstr>Memory</vt:lpstr>
      <vt:lpstr>No Memory Abstraction</vt:lpstr>
      <vt:lpstr>Running Multiple Programs Without a Memory Abstraction</vt:lpstr>
      <vt:lpstr>Base and Limit Registers</vt:lpstr>
      <vt:lpstr>Swapping (1 of 2)</vt:lpstr>
      <vt:lpstr>Swapping (2 of 2)</vt:lpstr>
      <vt:lpstr>Memory Management with Bitmaps</vt:lpstr>
      <vt:lpstr>Memory Management with Linked Lists</vt:lpstr>
      <vt:lpstr>Memory Management Algorithms</vt:lpstr>
      <vt:lpstr> Virtual Memory</vt:lpstr>
      <vt:lpstr>Paging (1 of 3)</vt:lpstr>
      <vt:lpstr>Paging (2 of 3)</vt:lpstr>
      <vt:lpstr>Paging (3 of 3)</vt:lpstr>
      <vt:lpstr>Structure of a Page Table Entry</vt:lpstr>
      <vt:lpstr>Speeding Up Paging</vt:lpstr>
      <vt:lpstr>Translation Lookaside Buffers</vt:lpstr>
      <vt:lpstr>Multilevel Page Tables</vt:lpstr>
      <vt:lpstr>Inverted Page Tables</vt:lpstr>
      <vt:lpstr>Page Replacement Algorithms</vt:lpstr>
      <vt:lpstr>Not Recently Used Algorithm</vt:lpstr>
      <vt:lpstr>Second-Chance Algorithm</vt:lpstr>
      <vt:lpstr>Clock Page Replacement Algorithm</vt:lpstr>
      <vt:lpstr>Simulating L R U in Software</vt:lpstr>
      <vt:lpstr>Working Set Algorithm (1 of 2)</vt:lpstr>
      <vt:lpstr>Working Set Algorithm (2 of 2)</vt:lpstr>
      <vt:lpstr>W S Clock Algorithm (1 of 2)</vt:lpstr>
      <vt:lpstr>W S Clock Algorithm (2 of 2)</vt:lpstr>
      <vt:lpstr>Summary of Page Replacement Algorithms</vt:lpstr>
      <vt:lpstr>Local versus Global Allocation Policies (1 of 2)</vt:lpstr>
      <vt:lpstr>Local versus Global Allocation Policies (2 of 2)</vt:lpstr>
      <vt:lpstr>Separate Instruction and Data Spaces</vt:lpstr>
      <vt:lpstr>Shared Pages</vt:lpstr>
      <vt:lpstr>Shared Libraries</vt:lpstr>
      <vt:lpstr>Page Fault Handling (1 of 3)</vt:lpstr>
      <vt:lpstr>Page Fault Handling (2 of 3)</vt:lpstr>
      <vt:lpstr>Page Fault Handling (3 of 3)</vt:lpstr>
      <vt:lpstr>Instruction Backup</vt:lpstr>
      <vt:lpstr>Backing Store</vt:lpstr>
      <vt:lpstr>Separation of Policy and Mechanism (1 of 2)</vt:lpstr>
      <vt:lpstr>Separation of Policy and Mechanism (2 of 2)</vt:lpstr>
      <vt:lpstr>Segmentation (1 of 4)</vt:lpstr>
      <vt:lpstr>Segmentation (2 of 4)</vt:lpstr>
      <vt:lpstr>Segmentation (3 of 4)</vt:lpstr>
      <vt:lpstr>Segmentation (4 of 4)</vt:lpstr>
      <vt:lpstr>Implementation of Pure Segmentation</vt:lpstr>
      <vt:lpstr>Segmentation with Paging: M U L T I C S (1 of 5)</vt:lpstr>
      <vt:lpstr>Segmentation with Paging: M U L T I C S (2 of 5)</vt:lpstr>
      <vt:lpstr>Segmentation with Paging: M U L T I C S (3 of 5)</vt:lpstr>
      <vt:lpstr>Segmentation with Paging: M U L T I C S (4 of 5)</vt:lpstr>
      <vt:lpstr>Segmentation with Paging: M U L T I C S (5 of 5)</vt:lpstr>
      <vt:lpstr>Segmentation with Paging: The Intel x86 (1 of 4)</vt:lpstr>
      <vt:lpstr>Segmentation with Paging: The Intel x86 (2 of 4)</vt:lpstr>
      <vt:lpstr>Segmentation with Paging: The Intel x86 (3 of 4)</vt:lpstr>
      <vt:lpstr>Segmentation with Paging: The Intel x86 (4 of 4)</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4e</dc:title>
  <dc:subject>ECS</dc:subject>
  <dc:creator>Tanenbaum/Bos</dc:creator>
  <cp:keywords>ECS</cp:keywords>
  <cp:lastModifiedBy>Pasupuleti, Rajeswari (Cognizant)</cp:lastModifiedBy>
  <cp:revision>444</cp:revision>
  <dcterms:modified xsi:type="dcterms:W3CDTF">2018-04-12T09:42:01Z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