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57"/>
  </p:notesMasterIdLst>
  <p:handoutMasterIdLst>
    <p:handoutMasterId r:id="rId58"/>
  </p:handoutMasterIdLst>
  <p:sldIdLst>
    <p:sldId id="454" r:id="rId6"/>
    <p:sldId id="258" r:id="rId7"/>
    <p:sldId id="430" r:id="rId8"/>
    <p:sldId id="431" r:id="rId9"/>
    <p:sldId id="432" r:id="rId10"/>
    <p:sldId id="322" r:id="rId11"/>
    <p:sldId id="356" r:id="rId12"/>
    <p:sldId id="433" r:id="rId13"/>
    <p:sldId id="453" r:id="rId14"/>
    <p:sldId id="358" r:id="rId15"/>
    <p:sldId id="434" r:id="rId16"/>
    <p:sldId id="357" r:id="rId17"/>
    <p:sldId id="435" r:id="rId18"/>
    <p:sldId id="436" r:id="rId19"/>
    <p:sldId id="403" r:id="rId20"/>
    <p:sldId id="404" r:id="rId21"/>
    <p:sldId id="405" r:id="rId22"/>
    <p:sldId id="406" r:id="rId23"/>
    <p:sldId id="361" r:id="rId24"/>
    <p:sldId id="437" r:id="rId25"/>
    <p:sldId id="438" r:id="rId26"/>
    <p:sldId id="439" r:id="rId27"/>
    <p:sldId id="440" r:id="rId28"/>
    <p:sldId id="441" r:id="rId29"/>
    <p:sldId id="442" r:id="rId30"/>
    <p:sldId id="443" r:id="rId31"/>
    <p:sldId id="444" r:id="rId32"/>
    <p:sldId id="359" r:id="rId33"/>
    <p:sldId id="407" r:id="rId34"/>
    <p:sldId id="445" r:id="rId35"/>
    <p:sldId id="446" r:id="rId36"/>
    <p:sldId id="408" r:id="rId37"/>
    <p:sldId id="409" r:id="rId38"/>
    <p:sldId id="447" r:id="rId39"/>
    <p:sldId id="448" r:id="rId40"/>
    <p:sldId id="363" r:id="rId41"/>
    <p:sldId id="323" r:id="rId42"/>
    <p:sldId id="449" r:id="rId43"/>
    <p:sldId id="324" r:id="rId44"/>
    <p:sldId id="450" r:id="rId45"/>
    <p:sldId id="411" r:id="rId46"/>
    <p:sldId id="364" r:id="rId47"/>
    <p:sldId id="365" r:id="rId48"/>
    <p:sldId id="451" r:id="rId49"/>
    <p:sldId id="366" r:id="rId50"/>
    <p:sldId id="291" r:id="rId51"/>
    <p:sldId id="413" r:id="rId52"/>
    <p:sldId id="368" r:id="rId53"/>
    <p:sldId id="414" r:id="rId54"/>
    <p:sldId id="452" r:id="rId55"/>
    <p:sldId id="290" r:id="rId56"/>
  </p:sldIdLst>
  <p:sldSz cx="9144000" cy="6858000" type="screen4x3"/>
  <p:notesSz cx="6858000" cy="9144000"/>
  <p:embeddedFontLst>
    <p:embeddedFont>
      <p:font typeface="Calibri" panose="020F0502020204030204"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6" d="100"/>
          <a:sy n="96" d="100"/>
        </p:scale>
        <p:origin x="1578" y="78"/>
      </p:cViewPr>
      <p:guideLst/>
    </p:cSldViewPr>
  </p:slideViewPr>
  <p:outlineViewPr>
    <p:cViewPr>
      <p:scale>
        <a:sx n="33" d="100"/>
        <a:sy n="33" d="100"/>
      </p:scale>
      <p:origin x="0" y="-1501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66" Type="http://schemas.openxmlformats.org/officeDocument/2006/relationships/font" Target="fonts/font8.fntdata"/><Relationship Id="rId5" Type="http://schemas.openxmlformats.org/officeDocument/2006/relationships/slideMaster" Target="slideMasters/slideMaster2.xml"/><Relationship Id="rId61" Type="http://schemas.openxmlformats.org/officeDocument/2006/relationships/font" Target="fonts/font3.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fntdata"/><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76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51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30195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04806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2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4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60825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6" r:id="rId3"/>
    <p:sldLayoutId id="214748368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a:t>4</a:t>
            </a:r>
            <a:endParaRPr lang="en-US" dirty="0">
              <a:sym typeface="Arial"/>
            </a:endParaRPr>
          </a:p>
        </p:txBody>
      </p:sp>
      <p:sp>
        <p:nvSpPr>
          <p:cNvPr id="199" name="Text Placeholder 4"/>
          <p:cNvSpPr txBox="1">
            <a:spLocks noGrp="1"/>
          </p:cNvSpPr>
          <p:nvPr>
            <p:ph type="body" idx="3"/>
          </p:nvPr>
        </p:nvSpPr>
        <p:spPr/>
        <p:txBody>
          <a:bodyPr/>
          <a:lstStyle/>
          <a:p>
            <a:r>
              <a:rPr lang="en-US" altLang="en-US" dirty="0"/>
              <a:t>File </a:t>
            </a:r>
            <a:r>
              <a:rPr lang="en-US" altLang="en-US" dirty="0" smtClean="0"/>
              <a:t>Systems</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Tree>
    <p:extLst>
      <p:ext uri="{BB962C8B-B14F-4D97-AF65-F5344CB8AC3E}">
        <p14:creationId xmlns:p14="http://schemas.microsoft.com/office/powerpoint/2010/main" val="79949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a:t>
            </a:r>
            <a:r>
              <a:rPr lang="en-US" altLang="en-US" dirty="0" smtClean="0"/>
              <a:t>Operations </a:t>
            </a:r>
            <a:r>
              <a:rPr lang="en-US" altLang="en-US" sz="2000" b="0" dirty="0" smtClean="0">
                <a:solidFill>
                  <a:schemeClr val="tx2"/>
                </a:solidFill>
              </a:rPr>
              <a:t>(</a:t>
            </a:r>
            <a:r>
              <a:rPr lang="en-US" altLang="en-US" sz="2000" b="0" dirty="0">
                <a:solidFill>
                  <a:schemeClr val="tx2"/>
                </a:solidFill>
              </a:rPr>
              <a:t>1 of 2)</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429768" indent="-429768">
              <a:buFont typeface="Calibri" panose="020F0502020204030204" pitchFamily="34" charset="0"/>
              <a:buAutoNum type="arabicPeriod"/>
            </a:pPr>
            <a:r>
              <a:rPr lang="en-US" altLang="en-US" dirty="0"/>
              <a:t>Create</a:t>
            </a:r>
          </a:p>
          <a:p>
            <a:pPr marL="429768" indent="-429768">
              <a:buFont typeface="Calibri" panose="020F0502020204030204" pitchFamily="34" charset="0"/>
              <a:buAutoNum type="arabicPeriod"/>
            </a:pPr>
            <a:r>
              <a:rPr lang="en-US" altLang="en-US" dirty="0"/>
              <a:t>Delete</a:t>
            </a:r>
          </a:p>
          <a:p>
            <a:pPr marL="429768" indent="-429768">
              <a:buFont typeface="Calibri" panose="020F0502020204030204" pitchFamily="34" charset="0"/>
              <a:buAutoNum type="arabicPeriod"/>
            </a:pPr>
            <a:r>
              <a:rPr lang="en-US" altLang="en-US" dirty="0"/>
              <a:t>Open</a:t>
            </a:r>
          </a:p>
          <a:p>
            <a:pPr marL="429768" indent="-429768">
              <a:buFont typeface="Calibri" panose="020F0502020204030204" pitchFamily="34" charset="0"/>
              <a:buAutoNum type="arabicPeriod"/>
            </a:pPr>
            <a:r>
              <a:rPr lang="en-US" altLang="en-US" dirty="0"/>
              <a:t>Close</a:t>
            </a:r>
          </a:p>
          <a:p>
            <a:pPr marL="429768" indent="-429768">
              <a:buFont typeface="Calibri" panose="020F0502020204030204" pitchFamily="34" charset="0"/>
              <a:buAutoNum type="arabicPeriod"/>
            </a:pPr>
            <a:r>
              <a:rPr lang="en-US" altLang="en-US" dirty="0"/>
              <a:t>Read</a:t>
            </a:r>
          </a:p>
          <a:p>
            <a:pPr marL="429768" indent="-429768">
              <a:buFont typeface="Calibri" panose="020F0502020204030204" pitchFamily="34" charset="0"/>
              <a:buAutoNum type="arabicPeriod"/>
            </a:pPr>
            <a:r>
              <a:rPr lang="en-US" altLang="en-US" dirty="0" smtClean="0"/>
              <a:t>Write</a:t>
            </a:r>
          </a:p>
          <a:p>
            <a:pPr marL="429768" indent="-429768">
              <a:buFont typeface="Calibri" panose="020F0502020204030204" pitchFamily="34" charset="0"/>
              <a:buAutoNum type="arabicPeriod" startAt="7"/>
            </a:pPr>
            <a:r>
              <a:rPr lang="en-US" altLang="en-US" dirty="0"/>
              <a:t>Append</a:t>
            </a:r>
          </a:p>
          <a:p>
            <a:pPr marL="429768" indent="-429768">
              <a:buFont typeface="Calibri" panose="020F0502020204030204" pitchFamily="34" charset="0"/>
              <a:buAutoNum type="arabicPeriod" startAt="7"/>
            </a:pPr>
            <a:r>
              <a:rPr lang="en-US" altLang="en-US" dirty="0" smtClean="0"/>
              <a:t>Seek</a:t>
            </a:r>
            <a:endParaRPr lang="en-US" altLang="en-US" dirty="0"/>
          </a:p>
        </p:txBody>
      </p:sp>
    </p:spTree>
    <p:extLst>
      <p:ext uri="{BB962C8B-B14F-4D97-AF65-F5344CB8AC3E}">
        <p14:creationId xmlns:p14="http://schemas.microsoft.com/office/powerpoint/2010/main" val="1300386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a:t>
            </a:r>
            <a:r>
              <a:rPr lang="en-US" altLang="en-US" dirty="0" smtClean="0"/>
              <a:t>Operations </a:t>
            </a:r>
            <a:r>
              <a:rPr lang="en-US" altLang="en-US" sz="2000" b="0" dirty="0" smtClean="0">
                <a:solidFill>
                  <a:schemeClr val="tx2"/>
                </a:solidFill>
              </a:rPr>
              <a:t>(2 </a:t>
            </a:r>
            <a:r>
              <a:rPr lang="en-US" altLang="en-US" sz="2000" b="0" dirty="0">
                <a:solidFill>
                  <a:schemeClr val="tx2"/>
                </a:solidFill>
              </a:rPr>
              <a:t>of 2)</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429768" indent="-429768">
              <a:buFont typeface="Calibri" panose="020F0502020204030204" pitchFamily="34" charset="0"/>
              <a:buAutoNum type="arabicPeriod" startAt="7"/>
            </a:pPr>
            <a:r>
              <a:rPr lang="en-US" altLang="en-US" dirty="0" smtClean="0"/>
              <a:t>Get </a:t>
            </a:r>
            <a:r>
              <a:rPr lang="en-US" altLang="en-US" dirty="0"/>
              <a:t>attributes</a:t>
            </a:r>
          </a:p>
          <a:p>
            <a:pPr marL="429768" indent="-429768">
              <a:buFont typeface="Calibri" panose="020F0502020204030204" pitchFamily="34" charset="0"/>
              <a:buAutoNum type="arabicPeriod" startAt="7"/>
            </a:pPr>
            <a:r>
              <a:rPr lang="en-US" altLang="en-US" dirty="0"/>
              <a:t>Set attributes</a:t>
            </a:r>
          </a:p>
          <a:p>
            <a:pPr marL="429768" indent="-429768">
              <a:buFont typeface="Calibri" panose="020F0502020204030204" pitchFamily="34" charset="0"/>
              <a:buAutoNum type="arabicPeriod" startAt="7"/>
            </a:pPr>
            <a:r>
              <a:rPr lang="en-US" altLang="en-US" dirty="0" smtClean="0"/>
              <a:t>Rename</a:t>
            </a:r>
            <a:endParaRPr lang="en-US" altLang="en-US" dirty="0"/>
          </a:p>
        </p:txBody>
      </p:sp>
    </p:spTree>
    <p:extLst>
      <p:ext uri="{BB962C8B-B14F-4D97-AF65-F5344CB8AC3E}">
        <p14:creationId xmlns:p14="http://schemas.microsoft.com/office/powerpoint/2010/main" val="1789451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Example Program Using File System Calls </a:t>
            </a:r>
            <a:r>
              <a:rPr lang="en-US" altLang="en-US" sz="2000" b="0" dirty="0"/>
              <a:t>(1 of </a:t>
            </a:r>
            <a:r>
              <a:rPr lang="en-US" altLang="en-US" sz="2000" b="0" dirty="0" smtClean="0"/>
              <a:t>3)</a:t>
            </a:r>
            <a:endParaRPr lang="en-US" sz="1200" b="0" dirty="0"/>
          </a:p>
        </p:txBody>
      </p:sp>
      <p:pic>
        <p:nvPicPr>
          <p:cNvPr id="6" name="Picture 2" descr="Computer code has 33 lines. The lines read as follows. Line 1. forward slash asterisk File copy program period Error checking and reporting is minimal period asterisk forward slash. Line 2. hash include left angle bracket sys forward slash types period h right angle bracket forward slash asterisk include necessary header files asterisk forward slash. Line 3. hash include less than sign f c n t l period h right angle bracket. Line 4. hash include left angle bracket s t d l i b period h greater than sign. Line 5. hash include left angle bracket u n i s t d period h right angle bracket. Line 6. I n t main left parenthesis I n t, a r g c comma c h a r asterisk a r g v left bracket right bracket right parenthesis semicolon forward slash asterisk A N S I prototype asterisk forward slash. Line 7. hash define B U F underscore SIZE 4096 forward slash asterisk use a buffer size of 4096 bytes asterisk forward slash. Line 8. hash define OUTPUT underscore MODE 0700 forward slash asterisk protection bits for output file asterisk forward slash. Line 9. i n t main left parenthesis i n t, a r g c comma c h a r asterisk a r g v left bracket right bracket right parenthesis. Line 10. left brace. Line 11, indented once. i n t in underscore f d comma out underscore f d comma r d underscore count comma w t underscore count semicolon. Line 12, indented once. C h a r buffer left bracket BUF SIZE right bracket semicolon. Line 13, indented once. if left parenthesis a r g c exclamation point equals 3 right parenthesis exit left parenthesis 1 right parenthesis semicolon forward slash asterisk syntax error if a r g c is not 3 asterisk forward slash. Line 14, indented once. forward slash asterisk Open the input file and create the output file asterisk forward sl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52" y="1373765"/>
            <a:ext cx="6352696" cy="393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4-5. A simple program to copy a file.</a:t>
            </a:r>
          </a:p>
        </p:txBody>
      </p:sp>
    </p:spTree>
    <p:extLst>
      <p:ext uri="{BB962C8B-B14F-4D97-AF65-F5344CB8AC3E}">
        <p14:creationId xmlns:p14="http://schemas.microsoft.com/office/powerpoint/2010/main" val="4065126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Example Program Using File System Calls </a:t>
            </a:r>
            <a:r>
              <a:rPr lang="en-US" altLang="en-US" sz="2000" b="0" dirty="0" smtClean="0"/>
              <a:t>(2 </a:t>
            </a:r>
            <a:r>
              <a:rPr lang="en-US" altLang="en-US" sz="2000" b="0" dirty="0"/>
              <a:t>of </a:t>
            </a:r>
            <a:r>
              <a:rPr lang="en-US" altLang="en-US" sz="2000" b="0" dirty="0" smtClean="0"/>
              <a:t>3)</a:t>
            </a:r>
            <a:endParaRPr lang="en-US" sz="1200" b="0" dirty="0"/>
          </a:p>
        </p:txBody>
      </p:sp>
      <p:pic>
        <p:nvPicPr>
          <p:cNvPr id="7" name="Picture 2" descr="The code continues. Line 13, indented once. if left parenthesis a r g c exclamation point equals 3 right parenthesis exit left parenthesis 1 right parenthesis semicolon forward slash asterisk syntax error if a r g c is not 3 asterisk forward slash. Line 14, indented once. forward slash asterisk Open the input file and create the output file asterisk forward slash. Line 15, indented once. in underscore f d equals open left parenthesis a r g v left bracket 1 right bracket comma O underscore R D ONLY right parenthesis semicolon forward slash asterisk open the source file asterisk forward slash. Line 16, indented once. if left parenthesis in underscore f d less than sign 0 right parenthesis exit left parenthesis 2 right parenthesis semicolon forward slash asterisk if it cannot be opened comma exit asterisk forward slash. Line 17, indented once. out underscore f d equals create left parenthesis a r g v left bracket 2 right bracket comma OUTPUT underscore MODE right parenthesis semicolon forward slash asterisk create the destination file asterisk forward slash. Line 18, indented once. if left parenthesis out underscore f d less than sign 0 right parenthesis exit left parenthesis 3 right parenthesis semicolon forward slash asterisk if it cannot be created comma exit asterisk forward slash. Line 19, indented once. forward slash asterisk Copy loop asterisk forward slash. Line 20, indented once. while left parenthesis TRUE right parenthesis left brace. Line 21, indented twice. r d underscore count equals read left parenthesis in underscore f d comma buffer comma B U F underscore SIZE right parenthesis semicolon forward slash asterisk read a block of data asterisk forward slash. Line 22, indented once. if left parenthesis r d underscore count less than sign equals 0 right parenthesis break semicolon forward slash asterisk if end of file or error comma exit loop asterisk forward slash. Line 23, indented twice. w t underscore count equals write left parenthesis out underscore f d comma buffer comma r d underscore count right parenthesis semicolon forward slash asterisk write data asterisk forward sl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1691786"/>
            <a:ext cx="7054850" cy="329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4-5. A simple program to copy a file.</a:t>
            </a:r>
          </a:p>
        </p:txBody>
      </p:sp>
    </p:spTree>
    <p:extLst>
      <p:ext uri="{BB962C8B-B14F-4D97-AF65-F5344CB8AC3E}">
        <p14:creationId xmlns:p14="http://schemas.microsoft.com/office/powerpoint/2010/main" val="1017660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Example Program Using File System Calls </a:t>
            </a:r>
            <a:r>
              <a:rPr lang="en-US" altLang="en-US" sz="2000" b="0" dirty="0" smtClean="0"/>
              <a:t>(3 </a:t>
            </a:r>
            <a:r>
              <a:rPr lang="en-US" altLang="en-US" sz="2000" b="0" dirty="0"/>
              <a:t>of </a:t>
            </a:r>
            <a:r>
              <a:rPr lang="en-US" altLang="en-US" sz="2000" b="0" dirty="0" smtClean="0"/>
              <a:t>3)</a:t>
            </a:r>
            <a:endParaRPr lang="en-US" sz="1200" b="0" dirty="0"/>
          </a:p>
        </p:txBody>
      </p:sp>
      <p:pic>
        <p:nvPicPr>
          <p:cNvPr id="6" name="Picture 2" descr="The code continues. Line 19, indented once. forward slash asterisk Copy loop asterisk forward slash. Line 20, indented once. while left parenthesis TRUE right parenthesis left brace. Line 21. R d count equals read left parenthesis in underscore f d comma buffer comma B U F underscore SIZE right parenthesis semicolon forward slash asterisk read a block of data asterisk forward slash. Line 22, indented once. if left parenthesis r d underscore count less than sign equals 0 right parenthesis break semicolon forward slash asterisk if end of file or error comma exit loop asterisk forward slash. Line 23, indented twice. w t underscore count equals write left parenthesis out underscore f d comma buffer comma r d underscore count right parenthesis semicolon forward slash asterisk write data asterisk forward slash. Line 24, indented twice. if left parenthesis w t underscore count less than sign equals 0 right parenthesis exit left parenthesis 4 right parenthesis semicolon forward slash asterisk w t count less than sign equals 0 is an error asterisk forward slash. Line 25, indented once. right brace. Line 26, indented once. forward slash asterisk Close the files asterisk forward slash. Line 27, indented once. close left parenthesis in underscore f d right parenthesis semicolon. Line 28, indented once. close left parenthesis out underscore f d right parenthesis semicolon. Line 29, indented once. if left parenthesis r d underscore count equals, equals 0 right parenthesis forward slash asterisk no error on last read asterisk forward slash. Line 30, indented twice. exit left parenthesis 0 right parenthesis semicolon. Line 31, indented once. else. Line 32, indented twice. exit left parenthesis 5 right parenthesis semicolon. forward slash asterisk error on last read asterisk forward slash. Line 33.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131" y="1512399"/>
            <a:ext cx="6789738" cy="3656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4-5. A simple program to copy a file.</a:t>
            </a:r>
          </a:p>
        </p:txBody>
      </p:sp>
    </p:spTree>
    <p:extLst>
      <p:ext uri="{BB962C8B-B14F-4D97-AF65-F5344CB8AC3E}">
        <p14:creationId xmlns:p14="http://schemas.microsoft.com/office/powerpoint/2010/main" val="1358388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Single-Level Directory Systems</a:t>
            </a:r>
            <a:endParaRPr lang="en-US" sz="1200" b="0" dirty="0"/>
          </a:p>
        </p:txBody>
      </p:sp>
      <p:pic>
        <p:nvPicPr>
          <p:cNvPr id="7" name="Picture 2" descr="A single level directory system. The root directory has four nodes, A, B, C, and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492680"/>
            <a:ext cx="35814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4-6. A single-level directory system containing four files.</a:t>
            </a:r>
          </a:p>
        </p:txBody>
      </p:sp>
    </p:spTree>
    <p:extLst>
      <p:ext uri="{BB962C8B-B14F-4D97-AF65-F5344CB8AC3E}">
        <p14:creationId xmlns:p14="http://schemas.microsoft.com/office/powerpoint/2010/main" val="1532623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Hierarchical Directory Systems</a:t>
            </a:r>
            <a:endParaRPr lang="en-US" sz="900" b="0" dirty="0"/>
          </a:p>
        </p:txBody>
      </p:sp>
      <p:pic>
        <p:nvPicPr>
          <p:cNvPr id="6" name="Picture 2" descr="A hierarchical directory system. The root directory contains three user directories, A, B, and C. User directory A has a user file, User directory B has two user sub directories and a user file, one of the user sub directory B has a user file. User directory C has a sub directory and a user file. The sub directory has two other sub directories and they contain two user files ea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550" y="1483824"/>
            <a:ext cx="6184900" cy="371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4-7. A hierarchical directory system.</a:t>
            </a:r>
          </a:p>
        </p:txBody>
      </p:sp>
    </p:spTree>
    <p:extLst>
      <p:ext uri="{BB962C8B-B14F-4D97-AF65-F5344CB8AC3E}">
        <p14:creationId xmlns:p14="http://schemas.microsoft.com/office/powerpoint/2010/main" val="1138608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Path Names</a:t>
            </a:r>
            <a:endParaRPr lang="en-US" sz="900" b="0" dirty="0"/>
          </a:p>
        </p:txBody>
      </p:sp>
      <p:pic>
        <p:nvPicPr>
          <p:cNvPr id="7" name="Picture 2" descr="A UNIX directory tree. The root directory contains the following elements, Bin, e t c, l i b, u s r, and t m p. Each element has an individual stack with five elements. The stack of the u s r variable has three elements, which are reproduced into independent stacks, a s t, l i b and Jim. The stack of the element l i b contains an element d i c t. For instance, the address of the stack Jim would be Forward slash u s r forward slash J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296" y="1537587"/>
            <a:ext cx="3995408" cy="3605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4-8. </a:t>
            </a:r>
            <a:r>
              <a:rPr lang="en-US" altLang="en-US" sz="1600" dirty="0" smtClean="0">
                <a:latin typeface="+mn-lt"/>
              </a:rPr>
              <a:t>A U</a:t>
            </a:r>
            <a:r>
              <a:rPr lang="en-US" altLang="en-US" sz="100" dirty="0" smtClean="0">
                <a:latin typeface="+mn-lt"/>
              </a:rPr>
              <a:t> </a:t>
            </a:r>
            <a:r>
              <a:rPr lang="en-US" altLang="en-US" sz="1600" dirty="0" smtClean="0">
                <a:latin typeface="+mn-lt"/>
              </a:rPr>
              <a:t>N</a:t>
            </a:r>
            <a:r>
              <a:rPr lang="en-US" altLang="en-US" sz="100" dirty="0" smtClean="0">
                <a:latin typeface="+mn-lt"/>
              </a:rPr>
              <a:t> </a:t>
            </a:r>
            <a:r>
              <a:rPr lang="en-US" altLang="en-US" sz="1600" dirty="0" smtClean="0">
                <a:latin typeface="+mn-lt"/>
              </a:rPr>
              <a:t>I</a:t>
            </a:r>
            <a:r>
              <a:rPr lang="en-US" altLang="en-US" sz="100" dirty="0" smtClean="0">
                <a:latin typeface="+mn-lt"/>
              </a:rPr>
              <a:t> </a:t>
            </a:r>
            <a:r>
              <a:rPr lang="en-US" altLang="en-US" sz="1600" dirty="0" smtClean="0">
                <a:latin typeface="+mn-lt"/>
              </a:rPr>
              <a:t>X </a:t>
            </a:r>
            <a:r>
              <a:rPr lang="en-US" altLang="en-US" sz="1600" dirty="0">
                <a:latin typeface="+mn-lt"/>
              </a:rPr>
              <a:t>directory tree.</a:t>
            </a:r>
          </a:p>
        </p:txBody>
      </p:sp>
    </p:spTree>
    <p:extLst>
      <p:ext uri="{BB962C8B-B14F-4D97-AF65-F5344CB8AC3E}">
        <p14:creationId xmlns:p14="http://schemas.microsoft.com/office/powerpoint/2010/main" val="1719706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Directory Operations</a:t>
            </a:r>
            <a:endParaRPr lang="en-US" sz="900" b="0" dirty="0"/>
          </a:p>
        </p:txBody>
      </p:sp>
      <p:sp>
        <p:nvSpPr>
          <p:cNvPr id="4" name="Text Placeholder 3"/>
          <p:cNvSpPr>
            <a:spLocks noGrp="1"/>
          </p:cNvSpPr>
          <p:nvPr>
            <p:ph type="body" idx="1"/>
          </p:nvPr>
        </p:nvSpPr>
        <p:spPr/>
        <p:txBody>
          <a:bodyPr/>
          <a:lstStyle/>
          <a:p>
            <a:pPr marL="429768" indent="-429768">
              <a:buFont typeface="Calibri" panose="020F0502020204030204" pitchFamily="34" charset="0"/>
              <a:buAutoNum type="arabicPeriod"/>
            </a:pPr>
            <a:r>
              <a:rPr lang="en-US" altLang="en-US" dirty="0"/>
              <a:t>Create</a:t>
            </a:r>
          </a:p>
          <a:p>
            <a:pPr marL="429768" indent="-429768">
              <a:buFont typeface="Calibri" panose="020F0502020204030204" pitchFamily="34" charset="0"/>
              <a:buAutoNum type="arabicPeriod"/>
            </a:pPr>
            <a:r>
              <a:rPr lang="en-US" altLang="en-US" dirty="0"/>
              <a:t>Delete</a:t>
            </a:r>
          </a:p>
          <a:p>
            <a:pPr marL="429768" indent="-429768">
              <a:buFont typeface="Calibri" panose="020F0502020204030204" pitchFamily="34" charset="0"/>
              <a:buAutoNum type="arabicPeriod"/>
            </a:pPr>
            <a:r>
              <a:rPr lang="en-US" altLang="en-US" dirty="0" err="1"/>
              <a:t>Opendir</a:t>
            </a:r>
            <a:endParaRPr lang="en-US" altLang="en-US" dirty="0"/>
          </a:p>
          <a:p>
            <a:pPr marL="429768" indent="-429768">
              <a:buFont typeface="Calibri" panose="020F0502020204030204" pitchFamily="34" charset="0"/>
              <a:buAutoNum type="arabicPeriod"/>
            </a:pPr>
            <a:r>
              <a:rPr lang="en-US" altLang="en-US" dirty="0" err="1"/>
              <a:t>Closedir</a:t>
            </a:r>
            <a:endParaRPr lang="en-US" altLang="en-US" dirty="0"/>
          </a:p>
          <a:p>
            <a:pPr marL="429768" indent="-429768">
              <a:buFont typeface="Calibri" panose="020F0502020204030204" pitchFamily="34" charset="0"/>
              <a:buAutoNum type="arabicPeriod" startAt="5"/>
            </a:pPr>
            <a:r>
              <a:rPr lang="en-US" altLang="en-US" dirty="0" err="1"/>
              <a:t>Readdir</a:t>
            </a:r>
            <a:endParaRPr lang="en-US" altLang="en-US" dirty="0"/>
          </a:p>
          <a:p>
            <a:pPr marL="429768" indent="-429768">
              <a:buFont typeface="Calibri" panose="020F0502020204030204" pitchFamily="34" charset="0"/>
              <a:buAutoNum type="arabicPeriod" startAt="5"/>
            </a:pPr>
            <a:r>
              <a:rPr lang="en-US" altLang="en-US" dirty="0"/>
              <a:t>Rename</a:t>
            </a:r>
          </a:p>
          <a:p>
            <a:pPr marL="429768" indent="-429768">
              <a:buFont typeface="Calibri" panose="020F0502020204030204" pitchFamily="34" charset="0"/>
              <a:buAutoNum type="arabicPeriod" startAt="5"/>
            </a:pPr>
            <a:r>
              <a:rPr lang="en-US" altLang="en-US" dirty="0"/>
              <a:t>Link</a:t>
            </a:r>
          </a:p>
          <a:p>
            <a:pPr marL="429768" indent="-429768">
              <a:buFont typeface="Calibri" panose="020F0502020204030204" pitchFamily="34" charset="0"/>
              <a:buAutoNum type="arabicPeriod" startAt="5"/>
            </a:pPr>
            <a:r>
              <a:rPr lang="en-US" altLang="en-US" dirty="0" smtClean="0"/>
              <a:t>Unlink</a:t>
            </a:r>
            <a:endParaRPr lang="en-US" altLang="en-US" dirty="0"/>
          </a:p>
        </p:txBody>
      </p:sp>
    </p:spTree>
    <p:extLst>
      <p:ext uri="{BB962C8B-B14F-4D97-AF65-F5344CB8AC3E}">
        <p14:creationId xmlns:p14="http://schemas.microsoft.com/office/powerpoint/2010/main" val="1204219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 Layout</a:t>
            </a:r>
            <a:endParaRPr lang="en-US" sz="2000" b="0" dirty="0"/>
          </a:p>
        </p:txBody>
      </p:sp>
      <p:pic>
        <p:nvPicPr>
          <p:cNvPr id="6" name="Picture 2" descr="The possible layout of partition disk. The disk is partitioned into four drives excluding the memory buffer register. Partition tables are found between the memory buffer register and the partitioned disk. A single partition is made of boot block, super block, free space management, I nodes, root directory and other files and directo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563992"/>
            <a:ext cx="822960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4-9. A possible file system layout.</a:t>
            </a:r>
          </a:p>
        </p:txBody>
      </p:sp>
    </p:spTree>
    <p:extLst>
      <p:ext uri="{BB962C8B-B14F-4D97-AF65-F5344CB8AC3E}">
        <p14:creationId xmlns:p14="http://schemas.microsoft.com/office/powerpoint/2010/main" val="4280717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Systems </a:t>
            </a:r>
            <a:r>
              <a:rPr lang="en-US" altLang="en-US" sz="2000" b="0" dirty="0"/>
              <a:t>(1 of </a:t>
            </a:r>
            <a:r>
              <a:rPr lang="en-US" altLang="en-US" sz="2000" b="0" dirty="0" smtClean="0"/>
              <a:t>3)</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Essential requirements for long-term information storage:</a:t>
            </a:r>
          </a:p>
          <a:p>
            <a:pPr marL="916686" lvl="1" indent="-429768">
              <a:buFont typeface="+mj-lt"/>
              <a:buAutoNum type="arabicPeriod"/>
              <a:defRPr/>
            </a:pPr>
            <a:r>
              <a:rPr lang="en-US" dirty="0"/>
              <a:t>It must be possible to store a very large amount of information.</a:t>
            </a:r>
          </a:p>
          <a:p>
            <a:pPr marL="916686" lvl="1" indent="-429768">
              <a:buFont typeface="+mj-lt"/>
              <a:buAutoNum type="arabicPeriod"/>
              <a:defRPr/>
            </a:pPr>
            <a:r>
              <a:rPr lang="en-US" dirty="0"/>
              <a:t>Information must survive termination of process using it.</a:t>
            </a:r>
          </a:p>
          <a:p>
            <a:pPr marL="916686" lvl="1" indent="-429768">
              <a:buFont typeface="+mj-lt"/>
              <a:buAutoNum type="arabicPeriod"/>
              <a:defRPr/>
            </a:pPr>
            <a:r>
              <a:rPr lang="en-US" dirty="0"/>
              <a:t>Multiple processes must be able to access information concurrently.</a:t>
            </a:r>
          </a:p>
        </p:txBody>
      </p:sp>
    </p:spTree>
    <p:extLst>
      <p:ext uri="{BB962C8B-B14F-4D97-AF65-F5344CB8AC3E}">
        <p14:creationId xmlns:p14="http://schemas.microsoft.com/office/powerpoint/2010/main" val="2048174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a:t>
            </a:r>
            <a:r>
              <a:rPr lang="en-US" altLang="en-US" dirty="0" smtClean="0"/>
              <a:t>Files Contiguous </a:t>
            </a:r>
            <a:r>
              <a:rPr lang="en-US" altLang="en-US" dirty="0"/>
              <a:t>Layout</a:t>
            </a:r>
            <a:endParaRPr lang="en-US" sz="2000" b="0" dirty="0"/>
          </a:p>
        </p:txBody>
      </p:sp>
      <p:pic>
        <p:nvPicPr>
          <p:cNvPr id="5" name="Picture 2" descr="The process of contiguous allocation of disk place. In A, the allocation sequence is as follows. 4 blocks of file A, 3 blocks of file B, 6 blocks of file C, 5 blocks of file D, 12 blocks of file E, 6 blocks of File F and 3 blocks of file G. In B, files D and F are removed. The file sequence is as follows. 4 blocks of file A, 3 blocks of file B, 6 blocks of file c, 5 blocks of free space, 12 blocks of file E, 6 blocks of free space and 3 blocks of file 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537" y="1602092"/>
            <a:ext cx="638492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4-10. (a) Contiguous allocation of disk </a:t>
            </a:r>
            <a:r>
              <a:rPr lang="en-US" altLang="en-US" sz="1600" dirty="0" smtClean="0">
                <a:latin typeface="+mn-lt"/>
              </a:rPr>
              <a:t>space </a:t>
            </a:r>
            <a:r>
              <a:rPr lang="en-US" altLang="en-US" sz="1600" dirty="0">
                <a:latin typeface="+mn-lt"/>
              </a:rPr>
              <a:t>for seven files. (b) The state of the </a:t>
            </a:r>
            <a:br>
              <a:rPr lang="en-US" altLang="en-US" sz="1600" dirty="0">
                <a:latin typeface="+mn-lt"/>
              </a:rPr>
            </a:br>
            <a:r>
              <a:rPr lang="en-US" altLang="en-US" sz="1600" dirty="0">
                <a:latin typeface="+mn-lt"/>
              </a:rPr>
              <a:t>disk after files </a:t>
            </a:r>
            <a:r>
              <a:rPr lang="en-US" altLang="en-US" sz="1600" b="1" dirty="0">
                <a:latin typeface="+mn-lt"/>
              </a:rPr>
              <a:t>D</a:t>
            </a:r>
            <a:r>
              <a:rPr lang="en-US" altLang="en-US" sz="1600" dirty="0">
                <a:latin typeface="+mn-lt"/>
              </a:rPr>
              <a:t> and </a:t>
            </a:r>
            <a:r>
              <a:rPr lang="en-US" altLang="en-US" sz="1600" b="1" dirty="0">
                <a:latin typeface="+mn-lt"/>
              </a:rPr>
              <a:t>F</a:t>
            </a:r>
            <a:r>
              <a:rPr lang="en-US" altLang="en-US" sz="1600" dirty="0">
                <a:latin typeface="+mn-lt"/>
              </a:rPr>
              <a:t> have been removed.</a:t>
            </a:r>
          </a:p>
        </p:txBody>
      </p:sp>
    </p:spTree>
    <p:extLst>
      <p:ext uri="{BB962C8B-B14F-4D97-AF65-F5344CB8AC3E}">
        <p14:creationId xmlns:p14="http://schemas.microsoft.com/office/powerpoint/2010/main" val="2731281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a:t>
            </a:r>
            <a:r>
              <a:rPr lang="en-US" altLang="en-US" dirty="0" smtClean="0"/>
              <a:t>Files Linked </a:t>
            </a:r>
            <a:r>
              <a:rPr lang="en-US" altLang="en-US" dirty="0"/>
              <a:t>List Allocation</a:t>
            </a:r>
            <a:endParaRPr lang="en-US" sz="2000" b="0" dirty="0"/>
          </a:p>
        </p:txBody>
      </p:sp>
      <p:pic>
        <p:nvPicPr>
          <p:cNvPr id="6" name="Picture 2" descr="The process of storing a file as a linked list of disk blocks. Physical blocks 4, 7, 2, 10 and 12 are linked together to make file A. Physical block 12 contains value 0. In the linked list, the physical blocks are named, file block 0, 1, 2, 3 and 4 respectively. Physical blocks 6, 3, 11 and 14 are linked together to make file B. File blocks 0, 1, 2 and 3 of the linked list correspond to the same physical blocks 6, 3, 11 and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1378255"/>
            <a:ext cx="550545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4-11. Storing a file as a linked list of disk blocks.</a:t>
            </a:r>
          </a:p>
        </p:txBody>
      </p:sp>
    </p:spTree>
    <p:extLst>
      <p:ext uri="{BB962C8B-B14F-4D97-AF65-F5344CB8AC3E}">
        <p14:creationId xmlns:p14="http://schemas.microsoft.com/office/powerpoint/2010/main" val="2568197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a:t>
            </a:r>
            <a:r>
              <a:rPr lang="en-US" altLang="en-US" dirty="0" smtClean="0"/>
              <a:t>Files Linked </a:t>
            </a:r>
            <a:r>
              <a:rPr lang="en-US" altLang="en-US" dirty="0"/>
              <a:t>List </a:t>
            </a:r>
            <a:r>
              <a:rPr lang="en-US" altLang="en-US" dirty="0" smtClean="0"/>
              <a:t>- </a:t>
            </a:r>
            <a:r>
              <a:rPr lang="en-US" altLang="en-US" dirty="0"/>
              <a:t>Table in Memory</a:t>
            </a:r>
            <a:endParaRPr lang="en-US" sz="2000" b="0" dirty="0"/>
          </a:p>
        </p:txBody>
      </p:sp>
      <p:pic>
        <p:nvPicPr>
          <p:cNvPr id="5" name="Picture 2" descr="The process of allocating a linked list using a file allocation table. The main memory contains 16 physical blocks ranging from 0 to 15. File A starts at physical block 4, where value 7 is stored. File B starts at physical block 6 where value 3 is used. Seven more blocks contain the following values. Block 2, 10, block 3, 11, block 7, 2, block 10, 12, block 11, 14, block 12 and 14, negative 1. The final, fifteenth block is an unused b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450" y="1312650"/>
            <a:ext cx="3975100" cy="4338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a:xfrm>
            <a:off x="457200" y="5651288"/>
            <a:ext cx="8229600" cy="633728"/>
          </a:xfrm>
        </p:spPr>
        <p:txBody>
          <a:bodyPr/>
          <a:lstStyle/>
          <a:p>
            <a:r>
              <a:rPr lang="en-US" altLang="en-US" sz="1600" dirty="0">
                <a:latin typeface="+mn-lt"/>
              </a:rPr>
              <a:t>Figure 4-12. Linked list allocation using a file </a:t>
            </a:r>
            <a:r>
              <a:rPr lang="en-US" altLang="en-US" sz="1600" dirty="0" smtClean="0">
                <a:latin typeface="+mn-lt"/>
              </a:rPr>
              <a:t>allocation </a:t>
            </a:r>
            <a:r>
              <a:rPr lang="en-US" altLang="en-US" sz="1600" dirty="0">
                <a:latin typeface="+mn-lt"/>
              </a:rPr>
              <a:t>table in main memory.</a:t>
            </a:r>
          </a:p>
        </p:txBody>
      </p:sp>
    </p:spTree>
    <p:extLst>
      <p:ext uri="{BB962C8B-B14F-4D97-AF65-F5344CB8AC3E}">
        <p14:creationId xmlns:p14="http://schemas.microsoft.com/office/powerpoint/2010/main" val="610579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a:t>
            </a:r>
            <a:r>
              <a:rPr lang="en-US" altLang="en-US" dirty="0" smtClean="0"/>
              <a:t>Files I-nodes</a:t>
            </a:r>
            <a:endParaRPr lang="en-US" sz="2000" b="0" dirty="0"/>
          </a:p>
        </p:txBody>
      </p:sp>
      <p:pic>
        <p:nvPicPr>
          <p:cNvPr id="6" name="Picture 2" descr="An example of an i node. The i node array contains file attributes, address of disk blocks from 0 to 7 and the address of block of pointers. The address of block of pointers is a disk block containing additional disk addr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659" y="1562753"/>
            <a:ext cx="3704682" cy="383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a:xfrm>
            <a:off x="457200" y="5651288"/>
            <a:ext cx="8229600" cy="633728"/>
          </a:xfrm>
        </p:spPr>
        <p:txBody>
          <a:bodyPr/>
          <a:lstStyle/>
          <a:p>
            <a:r>
              <a:rPr lang="en-US" altLang="en-US" sz="1600" dirty="0">
                <a:latin typeface="+mn-lt"/>
              </a:rPr>
              <a:t>Figure 4-13. An </a:t>
            </a:r>
            <a:r>
              <a:rPr lang="en-US" altLang="en-US" sz="1600" dirty="0" smtClean="0">
                <a:latin typeface="+mn-lt"/>
              </a:rPr>
              <a:t>example </a:t>
            </a:r>
            <a:r>
              <a:rPr lang="en-US" altLang="en-US" sz="1600" dirty="0" err="1">
                <a:latin typeface="+mn-lt"/>
              </a:rPr>
              <a:t>i</a:t>
            </a:r>
            <a:r>
              <a:rPr lang="en-US" altLang="en-US" sz="1600" dirty="0">
                <a:latin typeface="+mn-lt"/>
              </a:rPr>
              <a:t>-node.</a:t>
            </a:r>
          </a:p>
        </p:txBody>
      </p:sp>
    </p:spTree>
    <p:extLst>
      <p:ext uri="{BB962C8B-B14F-4D97-AF65-F5344CB8AC3E}">
        <p14:creationId xmlns:p14="http://schemas.microsoft.com/office/powerpoint/2010/main" val="2078506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Directories </a:t>
            </a:r>
            <a:r>
              <a:rPr lang="en-US" altLang="en-US" sz="2000" b="0" dirty="0"/>
              <a:t>(1 of 2)</a:t>
            </a:r>
            <a:endParaRPr lang="en-US" sz="2000" b="0" dirty="0"/>
          </a:p>
        </p:txBody>
      </p:sp>
      <p:pic>
        <p:nvPicPr>
          <p:cNvPr id="5" name="Picture 2" descr="A simple directory with entries referring to an I node. In A, the directory contains the variables, Games, mail, news, and work with their corresponding attributes. In B, the attribute section of the directory refers to an external data structure containing the attribu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1011"/>
            <a:ext cx="8229600" cy="327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a:xfrm>
            <a:off x="457200" y="5469147"/>
            <a:ext cx="8229600" cy="815869"/>
          </a:xfrm>
        </p:spPr>
        <p:txBody>
          <a:bodyPr/>
          <a:lstStyle/>
          <a:p>
            <a:r>
              <a:rPr lang="en-US" altLang="en-US" sz="1600" dirty="0">
                <a:latin typeface="+mn-lt"/>
              </a:rPr>
              <a:t>Figure 4-14. (a) A simple directory containing fixed-size entries with the disk addresses and attributes in the directory entry. (b) A directory in which each </a:t>
            </a:r>
            <a:r>
              <a:rPr lang="en-US" altLang="en-US" sz="1600" dirty="0" smtClean="0">
                <a:latin typeface="+mn-lt"/>
              </a:rPr>
              <a:t>entry </a:t>
            </a:r>
            <a:r>
              <a:rPr lang="en-US" altLang="en-US" sz="1600" dirty="0">
                <a:latin typeface="+mn-lt"/>
              </a:rPr>
              <a:t>just refers to an </a:t>
            </a:r>
            <a:r>
              <a:rPr lang="en-US" altLang="en-US" sz="1600" dirty="0" err="1">
                <a:latin typeface="+mn-lt"/>
              </a:rPr>
              <a:t>i</a:t>
            </a:r>
            <a:r>
              <a:rPr lang="en-US" altLang="en-US" sz="1600" dirty="0">
                <a:latin typeface="+mn-lt"/>
              </a:rPr>
              <a:t>-node.</a:t>
            </a:r>
          </a:p>
        </p:txBody>
      </p:sp>
    </p:spTree>
    <p:extLst>
      <p:ext uri="{BB962C8B-B14F-4D97-AF65-F5344CB8AC3E}">
        <p14:creationId xmlns:p14="http://schemas.microsoft.com/office/powerpoint/2010/main" val="3383291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Directories </a:t>
            </a:r>
            <a:r>
              <a:rPr lang="en-US" altLang="en-US" sz="2000" b="0" dirty="0" smtClean="0"/>
              <a:t>(2 </a:t>
            </a:r>
            <a:r>
              <a:rPr lang="en-US" altLang="en-US" sz="2000" b="0" dirty="0"/>
              <a:t>of 2)</a:t>
            </a:r>
            <a:endParaRPr lang="en-US" sz="2000" b="0" dirty="0"/>
          </a:p>
        </p:txBody>
      </p:sp>
      <p:pic>
        <p:nvPicPr>
          <p:cNvPr id="6" name="Picture 2" descr="In line and in a heap handling for long file names. In A, the entry for one file requires the entry length of the file and the file attributes. The process is repeated for all the files in queue. In B, the attributes of all the files are displayed below and a pointer to the first name of the file serves as the path of directory and identifies the actual attributes of the file requested f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891" y="1405267"/>
            <a:ext cx="5774217" cy="397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a:xfrm>
            <a:off x="457200" y="5469147"/>
            <a:ext cx="8229600" cy="815869"/>
          </a:xfrm>
        </p:spPr>
        <p:txBody>
          <a:bodyPr/>
          <a:lstStyle/>
          <a:p>
            <a:r>
              <a:rPr lang="en-US" altLang="en-US" sz="1600" dirty="0">
                <a:latin typeface="+mn-lt"/>
              </a:rPr>
              <a:t>Figure 4-15. </a:t>
            </a:r>
            <a:r>
              <a:rPr lang="en-US" altLang="en-US" sz="1600" dirty="0" smtClean="0">
                <a:latin typeface="+mn-lt"/>
              </a:rPr>
              <a:t>Two </a:t>
            </a:r>
            <a:r>
              <a:rPr lang="en-US" altLang="en-US" sz="1600" dirty="0">
                <a:latin typeface="+mn-lt"/>
              </a:rPr>
              <a:t>ways of handling long file names in a directory. (a) In-line. (b) In a heap.</a:t>
            </a:r>
          </a:p>
        </p:txBody>
      </p:sp>
    </p:spTree>
    <p:extLst>
      <p:ext uri="{BB962C8B-B14F-4D97-AF65-F5344CB8AC3E}">
        <p14:creationId xmlns:p14="http://schemas.microsoft.com/office/powerpoint/2010/main" val="2072557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Shared Files </a:t>
            </a:r>
            <a:r>
              <a:rPr lang="en-US" altLang="en-US" sz="2000" b="0" dirty="0"/>
              <a:t>(1 of 2)</a:t>
            </a:r>
            <a:endParaRPr lang="en-US" sz="2000" b="0" dirty="0"/>
          </a:p>
        </p:txBody>
      </p:sp>
      <p:pic>
        <p:nvPicPr>
          <p:cNvPr id="5" name="Picture 2" descr="A file system contains a shared file. The root directory has three user directories, A, B, and C. User directory A consists of user file A. User directory B consists of two sub directories and a user file with same name B. User directory C contains a sub directory and a user file. One of the sub directories of B has two user files. The sub directory from C bifurcates into two more sub directories. Further, both the sub directories consist of two user files each. One user file from B and C are linked together to form the shared file, represented by a question 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1428748"/>
            <a:ext cx="436245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a:xfrm>
            <a:off x="457200" y="5469147"/>
            <a:ext cx="8229600" cy="815869"/>
          </a:xfrm>
        </p:spPr>
        <p:txBody>
          <a:bodyPr/>
          <a:lstStyle/>
          <a:p>
            <a:r>
              <a:rPr lang="en-US" altLang="en-US" sz="1600" dirty="0">
                <a:latin typeface="+mn-lt"/>
              </a:rPr>
              <a:t>Figure 4-16. File system containing a shared file.</a:t>
            </a:r>
          </a:p>
        </p:txBody>
      </p:sp>
    </p:spTree>
    <p:extLst>
      <p:ext uri="{BB962C8B-B14F-4D97-AF65-F5344CB8AC3E}">
        <p14:creationId xmlns:p14="http://schemas.microsoft.com/office/powerpoint/2010/main" val="1080365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Shared Files </a:t>
            </a:r>
            <a:r>
              <a:rPr lang="en-US" altLang="en-US" sz="2000" b="0" dirty="0" smtClean="0"/>
              <a:t>(2 </a:t>
            </a:r>
            <a:r>
              <a:rPr lang="en-US" altLang="en-US" sz="2000" b="0" dirty="0"/>
              <a:t>of 2)</a:t>
            </a:r>
            <a:endParaRPr lang="en-US" sz="2000" b="0" dirty="0"/>
          </a:p>
        </p:txBody>
      </p:sp>
      <p:pic>
        <p:nvPicPr>
          <p:cNvPr id="6" name="Picture 2" descr="The three stages associated with a link. A, C’s directory. Owner equals C and count equals 1. B, B’s directory is added to the link. Owner equals C and count equals 2. C, C’s directory has been removed from the link. Owner equals C and count equal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1721642"/>
            <a:ext cx="6334125" cy="333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a:xfrm>
            <a:off x="457200" y="5469147"/>
            <a:ext cx="8229600" cy="815869"/>
          </a:xfrm>
        </p:spPr>
        <p:txBody>
          <a:bodyPr/>
          <a:lstStyle/>
          <a:p>
            <a:r>
              <a:rPr lang="en-US" altLang="en-US" sz="1600" dirty="0">
                <a:latin typeface="+mn-lt"/>
              </a:rPr>
              <a:t>Figure 4-17. (a) Situation prior to linking. (b) After the link is created. (c) After the original owner removes the file.</a:t>
            </a:r>
          </a:p>
        </p:txBody>
      </p:sp>
    </p:spTree>
    <p:extLst>
      <p:ext uri="{BB962C8B-B14F-4D97-AF65-F5344CB8AC3E}">
        <p14:creationId xmlns:p14="http://schemas.microsoft.com/office/powerpoint/2010/main" val="1517059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Journaling File Systems</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Steps to remove a file in </a:t>
            </a:r>
            <a:r>
              <a:rPr lang="en-US" dirty="0" smtClean="0"/>
              <a:t>U</a:t>
            </a:r>
            <a:r>
              <a:rPr lang="en-US" sz="100" dirty="0" smtClean="0"/>
              <a:t> </a:t>
            </a:r>
            <a:r>
              <a:rPr lang="en-US" dirty="0" smtClean="0"/>
              <a:t>N</a:t>
            </a:r>
            <a:r>
              <a:rPr lang="en-US" sz="100" dirty="0" smtClean="0"/>
              <a:t> </a:t>
            </a:r>
            <a:r>
              <a:rPr lang="en-US" dirty="0" smtClean="0"/>
              <a:t>I</a:t>
            </a:r>
            <a:r>
              <a:rPr lang="en-US" sz="100" dirty="0" smtClean="0"/>
              <a:t> </a:t>
            </a:r>
            <a:r>
              <a:rPr lang="en-US" dirty="0" smtClean="0"/>
              <a:t>X</a:t>
            </a:r>
            <a:r>
              <a:rPr lang="en-US" dirty="0"/>
              <a:t>:</a:t>
            </a:r>
          </a:p>
          <a:p>
            <a:pPr marL="916686" lvl="1" indent="-429768">
              <a:buFont typeface="+mj-lt"/>
              <a:buAutoNum type="arabicPeriod"/>
              <a:defRPr/>
            </a:pPr>
            <a:r>
              <a:rPr lang="en-US" dirty="0"/>
              <a:t>Remove file from its directory.</a:t>
            </a:r>
          </a:p>
          <a:p>
            <a:pPr marL="916686" lvl="1" indent="-429768">
              <a:buFont typeface="+mj-lt"/>
              <a:buAutoNum type="arabicPeriod"/>
              <a:defRPr/>
            </a:pPr>
            <a:r>
              <a:rPr lang="en-US" dirty="0"/>
              <a:t>Release </a:t>
            </a:r>
            <a:r>
              <a:rPr lang="en-US" dirty="0" err="1"/>
              <a:t>i</a:t>
            </a:r>
            <a:r>
              <a:rPr lang="en-US" dirty="0"/>
              <a:t>-node to the pool of free </a:t>
            </a:r>
            <a:r>
              <a:rPr lang="en-US" dirty="0" err="1"/>
              <a:t>i</a:t>
            </a:r>
            <a:r>
              <a:rPr lang="en-US" dirty="0"/>
              <a:t>-nodes.</a:t>
            </a:r>
          </a:p>
          <a:p>
            <a:pPr marL="916686" lvl="1" indent="-429768">
              <a:buFont typeface="+mj-lt"/>
              <a:buAutoNum type="arabicPeriod"/>
              <a:defRPr/>
            </a:pPr>
            <a:r>
              <a:rPr lang="en-US" dirty="0"/>
              <a:t>Return all disk blocks to pool of free disk blocks.</a:t>
            </a:r>
          </a:p>
        </p:txBody>
      </p:sp>
    </p:spTree>
    <p:extLst>
      <p:ext uri="{BB962C8B-B14F-4D97-AF65-F5344CB8AC3E}">
        <p14:creationId xmlns:p14="http://schemas.microsoft.com/office/powerpoint/2010/main" val="1089992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File Systems </a:t>
            </a:r>
            <a:r>
              <a:rPr lang="en-US" altLang="en-US" sz="2000" b="0" dirty="0"/>
              <a:t>(1 of 2)</a:t>
            </a:r>
            <a:endParaRPr lang="en-US" sz="2000" b="0" dirty="0"/>
          </a:p>
        </p:txBody>
      </p:sp>
      <p:pic>
        <p:nvPicPr>
          <p:cNvPr id="5" name="Picture 3" descr="The overall structure of a virtual file system. The file system has an upper and a lower interface. The user process from the upper interface is sent to the virtual file system through the P O S I X interface. The virtual file system can send data to the file systems 1, 2 and 3 through the V F S interface. The file systems can send and receive data from Buffer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821167"/>
            <a:ext cx="636270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4-18. Position of the virtual file system.</a:t>
            </a:r>
          </a:p>
        </p:txBody>
      </p:sp>
    </p:spTree>
    <p:extLst>
      <p:ext uri="{BB962C8B-B14F-4D97-AF65-F5344CB8AC3E}">
        <p14:creationId xmlns:p14="http://schemas.microsoft.com/office/powerpoint/2010/main" val="649856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Systems </a:t>
            </a:r>
            <a:r>
              <a:rPr lang="en-US" altLang="en-US" sz="2000" b="0" dirty="0" smtClean="0"/>
              <a:t>(2 </a:t>
            </a:r>
            <a:r>
              <a:rPr lang="en-US" altLang="en-US" sz="2000" b="0" dirty="0"/>
              <a:t>of 3)</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Think of a disk as a linear sequence of fixed-size blocks and supporting two operations:</a:t>
            </a:r>
          </a:p>
          <a:p>
            <a:pPr marL="916686" lvl="1" indent="-429768">
              <a:buFont typeface="+mj-lt"/>
              <a:buAutoNum type="arabicPeriod"/>
              <a:defRPr/>
            </a:pPr>
            <a:r>
              <a:rPr lang="en-US" dirty="0"/>
              <a:t>Read block </a:t>
            </a:r>
            <a:r>
              <a:rPr lang="en-US" b="1" dirty="0"/>
              <a:t>k</a:t>
            </a:r>
            <a:r>
              <a:rPr lang="en-US" dirty="0"/>
              <a:t>.</a:t>
            </a:r>
          </a:p>
          <a:p>
            <a:pPr marL="916686" lvl="1" indent="-429768">
              <a:buFont typeface="+mj-lt"/>
              <a:buAutoNum type="arabicPeriod"/>
              <a:defRPr/>
            </a:pPr>
            <a:r>
              <a:rPr lang="en-US" dirty="0"/>
              <a:t>Write block </a:t>
            </a:r>
            <a:r>
              <a:rPr lang="en-US" b="1" dirty="0"/>
              <a:t>k</a:t>
            </a:r>
          </a:p>
        </p:txBody>
      </p:sp>
    </p:spTree>
    <p:extLst>
      <p:ext uri="{BB962C8B-B14F-4D97-AF65-F5344CB8AC3E}">
        <p14:creationId xmlns:p14="http://schemas.microsoft.com/office/powerpoint/2010/main" val="2113554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File Systems </a:t>
            </a:r>
            <a:r>
              <a:rPr lang="en-US" altLang="en-US" sz="2000" b="0" dirty="0" smtClean="0"/>
              <a:t>(2 </a:t>
            </a:r>
            <a:r>
              <a:rPr lang="en-US" altLang="en-US" sz="2000" b="0" dirty="0"/>
              <a:t>of 2)</a:t>
            </a:r>
            <a:endParaRPr lang="en-US" sz="2000" b="0" dirty="0"/>
          </a:p>
        </p:txBody>
      </p:sp>
      <p:pic>
        <p:nvPicPr>
          <p:cNvPr id="6" name="Picture 2" descr="The simplified view of the data structures and codes used by virtual file system. The process table of the virtual file system sends data to a file descriptor. The file descriptor forwards the data to V nodes and from the V nodes, the data is sent to function pointers. The function pointer sends call from virtual file system into File system 1. In the example, file system 1 receives a read function in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65" y="1476260"/>
            <a:ext cx="4998669" cy="3728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4-19. A simplified view of the data structures and code used by the </a:t>
            </a:r>
            <a:r>
              <a:rPr lang="en-US" altLang="en-US" sz="1600" dirty="0" smtClean="0">
                <a:latin typeface="+mn-lt"/>
              </a:rPr>
              <a:t>V</a:t>
            </a:r>
            <a:r>
              <a:rPr lang="en-US" altLang="en-US" sz="100" dirty="0" smtClean="0">
                <a:latin typeface="+mn-lt"/>
              </a:rPr>
              <a:t> </a:t>
            </a:r>
            <a:r>
              <a:rPr lang="en-US" altLang="en-US" sz="1600" dirty="0" smtClean="0">
                <a:latin typeface="+mn-lt"/>
              </a:rPr>
              <a:t>F</a:t>
            </a:r>
            <a:r>
              <a:rPr lang="en-US" altLang="en-US" sz="100" dirty="0" smtClean="0">
                <a:latin typeface="+mn-lt"/>
              </a:rPr>
              <a:t> </a:t>
            </a:r>
            <a:r>
              <a:rPr lang="en-US" altLang="en-US" sz="1600" dirty="0" smtClean="0">
                <a:latin typeface="+mn-lt"/>
              </a:rPr>
              <a:t>S </a:t>
            </a:r>
            <a:r>
              <a:rPr lang="en-US" altLang="en-US" sz="1600" dirty="0">
                <a:latin typeface="+mn-lt"/>
              </a:rPr>
              <a:t>and concrete file system </a:t>
            </a:r>
            <a:r>
              <a:rPr lang="en-US" altLang="en-US" sz="1600" dirty="0" smtClean="0">
                <a:latin typeface="+mn-lt"/>
              </a:rPr>
              <a:t>to </a:t>
            </a:r>
            <a:r>
              <a:rPr lang="en-US" altLang="en-US" sz="1600" dirty="0">
                <a:latin typeface="+mn-lt"/>
              </a:rPr>
              <a:t>do a </a:t>
            </a:r>
            <a:r>
              <a:rPr lang="en-US" altLang="en-US" sz="1600" b="1" dirty="0">
                <a:latin typeface="+mn-lt"/>
              </a:rPr>
              <a:t>read</a:t>
            </a:r>
            <a:r>
              <a:rPr lang="en-US" altLang="en-US" sz="1600" dirty="0">
                <a:latin typeface="+mn-lt"/>
              </a:rPr>
              <a:t>.</a:t>
            </a:r>
          </a:p>
        </p:txBody>
      </p:sp>
    </p:spTree>
    <p:extLst>
      <p:ext uri="{BB962C8B-B14F-4D97-AF65-F5344CB8AC3E}">
        <p14:creationId xmlns:p14="http://schemas.microsoft.com/office/powerpoint/2010/main" val="1957598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t>Disk Space Management </a:t>
            </a:r>
            <a:r>
              <a:rPr lang="en-US" altLang="en-US" sz="2000" b="0" dirty="0" smtClean="0"/>
              <a:t>(1 </a:t>
            </a:r>
            <a:r>
              <a:rPr lang="en-US" altLang="en-US" sz="2000" b="0" dirty="0"/>
              <a:t>of 2)</a:t>
            </a:r>
            <a:endParaRPr lang="en-US" altLang="en-US" dirty="0" smtClean="0"/>
          </a:p>
        </p:txBody>
      </p:sp>
      <p:sp>
        <p:nvSpPr>
          <p:cNvPr id="2" name="Text Placeholder 1"/>
          <p:cNvSpPr>
            <a:spLocks noGrp="1"/>
          </p:cNvSpPr>
          <p:nvPr>
            <p:ph type="body" idx="1"/>
          </p:nvPr>
        </p:nvSpPr>
        <p:spPr>
          <a:xfrm>
            <a:off x="457200" y="1600200"/>
            <a:ext cx="8229600" cy="392229"/>
          </a:xfrm>
        </p:spPr>
        <p:txBody>
          <a:bodyPr/>
          <a:lstStyle/>
          <a:p>
            <a:pPr marL="0" indent="0">
              <a:buNone/>
            </a:pPr>
            <a:r>
              <a:rPr lang="en-US" altLang="en-US" sz="1800" dirty="0" smtClean="0"/>
              <a:t>Percentage </a:t>
            </a:r>
            <a:r>
              <a:rPr lang="en-US" altLang="en-US" sz="1800" dirty="0"/>
              <a:t>of files smaller than a </a:t>
            </a:r>
            <a:r>
              <a:rPr lang="en-US" altLang="en-US" sz="1800" dirty="0" smtClean="0"/>
              <a:t>given </a:t>
            </a:r>
            <a:r>
              <a:rPr lang="en-US" altLang="en-US" sz="1800" dirty="0"/>
              <a:t>size (in bytes).</a:t>
            </a:r>
          </a:p>
        </p:txBody>
      </p:sp>
      <p:graphicFrame>
        <p:nvGraphicFramePr>
          <p:cNvPr id="3" name="Table 2"/>
          <p:cNvGraphicFramePr>
            <a:graphicFrameLocks noGrp="1"/>
          </p:cNvGraphicFramePr>
          <p:nvPr>
            <p:extLst>
              <p:ext uri="{D42A27DB-BD31-4B8C-83A1-F6EECF244321}">
                <p14:modId xmlns:p14="http://schemas.microsoft.com/office/powerpoint/2010/main" val="184920585"/>
              </p:ext>
            </p:extLst>
          </p:nvPr>
        </p:nvGraphicFramePr>
        <p:xfrm>
          <a:off x="457200" y="2175541"/>
          <a:ext cx="4018548" cy="4114800"/>
        </p:xfrm>
        <a:graphic>
          <a:graphicData uri="http://schemas.openxmlformats.org/drawingml/2006/table">
            <a:tbl>
              <a:tblPr firstRow="1" bandRow="1">
                <a:tableStyleId>{2D5ABB26-0587-4C30-8999-92F81FD0307C}</a:tableStyleId>
              </a:tblPr>
              <a:tblGrid>
                <a:gridCol w="946180">
                  <a:extLst>
                    <a:ext uri="{9D8B030D-6E8A-4147-A177-3AD203B41FA5}">
                      <a16:colId xmlns:a16="http://schemas.microsoft.com/office/drawing/2014/main" val="2826260623"/>
                    </a:ext>
                  </a:extLst>
                </a:gridCol>
                <a:gridCol w="1128625">
                  <a:extLst>
                    <a:ext uri="{9D8B030D-6E8A-4147-A177-3AD203B41FA5}">
                      <a16:colId xmlns:a16="http://schemas.microsoft.com/office/drawing/2014/main" val="3724486039"/>
                    </a:ext>
                  </a:extLst>
                </a:gridCol>
                <a:gridCol w="1139074">
                  <a:extLst>
                    <a:ext uri="{9D8B030D-6E8A-4147-A177-3AD203B41FA5}">
                      <a16:colId xmlns:a16="http://schemas.microsoft.com/office/drawing/2014/main" val="2751184995"/>
                    </a:ext>
                  </a:extLst>
                </a:gridCol>
                <a:gridCol w="804669">
                  <a:extLst>
                    <a:ext uri="{9D8B030D-6E8A-4147-A177-3AD203B41FA5}">
                      <a16:colId xmlns:a16="http://schemas.microsoft.com/office/drawing/2014/main" val="4062764234"/>
                    </a:ext>
                  </a:extLst>
                </a:gridCol>
              </a:tblGrid>
              <a:tr h="263332">
                <a:tc>
                  <a:txBody>
                    <a:bodyPr/>
                    <a:lstStyle/>
                    <a:p>
                      <a:r>
                        <a:rPr lang="en-US" sz="1200" b="1" dirty="0" smtClean="0"/>
                        <a:t>Length</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V</a:t>
                      </a:r>
                      <a:r>
                        <a:rPr lang="en-US" sz="100" b="1" dirty="0" smtClean="0"/>
                        <a:t> </a:t>
                      </a:r>
                      <a:r>
                        <a:rPr lang="en-US" sz="1200" b="1" dirty="0" smtClean="0"/>
                        <a:t>U 1984</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V</a:t>
                      </a:r>
                      <a:r>
                        <a:rPr lang="en-US" sz="100" b="1" dirty="0" smtClean="0"/>
                        <a:t> </a:t>
                      </a:r>
                      <a:r>
                        <a:rPr lang="en-US" sz="1200" b="1" dirty="0" smtClean="0"/>
                        <a:t>U</a:t>
                      </a:r>
                      <a:r>
                        <a:rPr lang="en-US" sz="1200" b="1" baseline="0" dirty="0" smtClean="0"/>
                        <a:t> 2005</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Web</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417625"/>
                  </a:ext>
                </a:extLst>
              </a:tr>
              <a:tr h="263332">
                <a:tc>
                  <a:txBody>
                    <a:bodyPr/>
                    <a:lstStyle/>
                    <a:p>
                      <a:r>
                        <a:rPr lang="en-US" sz="1200" dirty="0" smtClean="0"/>
                        <a:t>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1.79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1.38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6.67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081038"/>
                  </a:ext>
                </a:extLst>
              </a:tr>
              <a:tr h="263332">
                <a:tc>
                  <a:txBody>
                    <a:bodyPr/>
                    <a:lstStyle/>
                    <a:p>
                      <a:r>
                        <a:rPr lang="en-US" sz="1200" dirty="0" smtClean="0"/>
                        <a:t>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1.88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1.53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7.67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6194658"/>
                  </a:ext>
                </a:extLst>
              </a:tr>
              <a:tr h="263332">
                <a:tc>
                  <a:txBody>
                    <a:bodyPr/>
                    <a:lstStyle/>
                    <a:p>
                      <a:r>
                        <a:rPr lang="en-US" sz="1200" dirty="0" smtClean="0"/>
                        <a:t>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1.65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8.33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000618"/>
                  </a:ext>
                </a:extLst>
              </a:tr>
              <a:tr h="263332">
                <a:tc>
                  <a:txBody>
                    <a:bodyPr/>
                    <a:lstStyle/>
                    <a:p>
                      <a:r>
                        <a:rPr lang="en-US" sz="1200" dirty="0" smtClean="0"/>
                        <a:t>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2.31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1.80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11.30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913893"/>
                  </a:ext>
                </a:extLst>
              </a:tr>
              <a:tr h="263332">
                <a:tc>
                  <a:txBody>
                    <a:bodyPr/>
                    <a:lstStyle/>
                    <a:p>
                      <a:r>
                        <a:rPr lang="en-US" sz="1200" dirty="0" smtClean="0"/>
                        <a:t>16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3.32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11.46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3765919"/>
                  </a:ext>
                </a:extLst>
              </a:tr>
              <a:tr h="263332">
                <a:tc>
                  <a:txBody>
                    <a:bodyPr/>
                    <a:lstStyle/>
                    <a:p>
                      <a:r>
                        <a:rPr lang="en-US" sz="1200" dirty="0" smtClean="0"/>
                        <a:t>32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5.13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3.15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12.33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8917609"/>
                  </a:ext>
                </a:extLst>
              </a:tr>
              <a:tr h="263332">
                <a:tc>
                  <a:txBody>
                    <a:bodyPr/>
                    <a:lstStyle/>
                    <a:p>
                      <a:r>
                        <a:rPr lang="en-US" sz="1200" dirty="0" smtClean="0"/>
                        <a:t>64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8.71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4.98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26.10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760871"/>
                  </a:ext>
                </a:extLst>
              </a:tr>
              <a:tr h="263332">
                <a:tc>
                  <a:txBody>
                    <a:bodyPr/>
                    <a:lstStyle/>
                    <a:p>
                      <a:r>
                        <a:rPr lang="en-US" sz="1200" dirty="0" smtClean="0"/>
                        <a:t>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14.73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8.03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28.49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642589"/>
                  </a:ext>
                </a:extLst>
              </a:tr>
              <a:tr h="263332">
                <a:tc>
                  <a:txBody>
                    <a:bodyPr/>
                    <a:lstStyle/>
                    <a:p>
                      <a:r>
                        <a:rPr lang="en-US" sz="1200" dirty="0" smtClean="0"/>
                        <a:t>256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23.09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32.10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0217751"/>
                  </a:ext>
                </a:extLst>
              </a:tr>
              <a:tr h="263332">
                <a:tc>
                  <a:txBody>
                    <a:bodyPr/>
                    <a:lstStyle/>
                    <a:p>
                      <a:r>
                        <a:rPr lang="en-US" sz="1200" dirty="0" smtClean="0"/>
                        <a:t>512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34.44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20.62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39.94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1369270"/>
                  </a:ext>
                </a:extLst>
              </a:tr>
              <a:tr h="263332">
                <a:tc>
                  <a:txBody>
                    <a:bodyPr/>
                    <a:lstStyle/>
                    <a:p>
                      <a:r>
                        <a:rPr lang="en-US" sz="1200" dirty="0" smtClean="0"/>
                        <a:t>1 K</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48.05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30.91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47.82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5630174"/>
                  </a:ext>
                </a:extLst>
              </a:tr>
              <a:tr h="263332">
                <a:tc>
                  <a:txBody>
                    <a:bodyPr/>
                    <a:lstStyle/>
                    <a:p>
                      <a:r>
                        <a:rPr lang="en-US" sz="1200" dirty="0" smtClean="0"/>
                        <a:t>2 K</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60.87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46.09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59.44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732281"/>
                  </a:ext>
                </a:extLst>
              </a:tr>
              <a:tr h="263332">
                <a:tc>
                  <a:txBody>
                    <a:bodyPr/>
                    <a:lstStyle/>
                    <a:p>
                      <a:r>
                        <a:rPr lang="en-US" sz="1200" dirty="0" smtClean="0"/>
                        <a:t>4 K</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75.31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59.13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70.64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070599"/>
                  </a:ext>
                </a:extLst>
              </a:tr>
              <a:tr h="263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8 K</a:t>
                      </a:r>
                      <a:r>
                        <a:rPr lang="en-US" sz="100" dirty="0" smtClean="0"/>
                        <a:t> </a:t>
                      </a:r>
                      <a:r>
                        <a:rPr lang="en-US" sz="1200" dirty="0" smtClean="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84.97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69.96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79.69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82315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47108193"/>
              </p:ext>
            </p:extLst>
          </p:nvPr>
        </p:nvGraphicFramePr>
        <p:xfrm>
          <a:off x="4689624" y="2175541"/>
          <a:ext cx="3997177" cy="4114800"/>
        </p:xfrm>
        <a:graphic>
          <a:graphicData uri="http://schemas.openxmlformats.org/drawingml/2006/table">
            <a:tbl>
              <a:tblPr firstRow="1" bandRow="1">
                <a:tableStyleId>{2D5ABB26-0587-4C30-8999-92F81FD0307C}</a:tableStyleId>
              </a:tblPr>
              <a:tblGrid>
                <a:gridCol w="941148">
                  <a:extLst>
                    <a:ext uri="{9D8B030D-6E8A-4147-A177-3AD203B41FA5}">
                      <a16:colId xmlns:a16="http://schemas.microsoft.com/office/drawing/2014/main" val="2826260623"/>
                    </a:ext>
                  </a:extLst>
                </a:gridCol>
                <a:gridCol w="1122623">
                  <a:extLst>
                    <a:ext uri="{9D8B030D-6E8A-4147-A177-3AD203B41FA5}">
                      <a16:colId xmlns:a16="http://schemas.microsoft.com/office/drawing/2014/main" val="3724486039"/>
                    </a:ext>
                  </a:extLst>
                </a:gridCol>
                <a:gridCol w="998866">
                  <a:extLst>
                    <a:ext uri="{9D8B030D-6E8A-4147-A177-3AD203B41FA5}">
                      <a16:colId xmlns:a16="http://schemas.microsoft.com/office/drawing/2014/main" val="2751184995"/>
                    </a:ext>
                  </a:extLst>
                </a:gridCol>
                <a:gridCol w="934540">
                  <a:extLst>
                    <a:ext uri="{9D8B030D-6E8A-4147-A177-3AD203B41FA5}">
                      <a16:colId xmlns:a16="http://schemas.microsoft.com/office/drawing/2014/main" val="4062764234"/>
                    </a:ext>
                  </a:extLst>
                </a:gridCol>
              </a:tblGrid>
              <a:tr h="263332">
                <a:tc>
                  <a:txBody>
                    <a:bodyPr/>
                    <a:lstStyle/>
                    <a:p>
                      <a:r>
                        <a:rPr lang="en-US" sz="1200" b="1" dirty="0" smtClean="0"/>
                        <a:t>Length</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V</a:t>
                      </a:r>
                      <a:r>
                        <a:rPr lang="en-US" sz="100" b="1" dirty="0" smtClean="0"/>
                        <a:t> </a:t>
                      </a:r>
                      <a:r>
                        <a:rPr lang="en-US" sz="1200" b="1" dirty="0" smtClean="0"/>
                        <a:t>U 1984</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V</a:t>
                      </a:r>
                      <a:r>
                        <a:rPr lang="en-US" sz="100" b="1" dirty="0" smtClean="0"/>
                        <a:t> </a:t>
                      </a:r>
                      <a:r>
                        <a:rPr lang="en-US" sz="1200" b="1" dirty="0" smtClean="0"/>
                        <a:t>U</a:t>
                      </a:r>
                      <a:r>
                        <a:rPr lang="en-US" sz="1200" b="1" baseline="0" dirty="0" smtClean="0"/>
                        <a:t> 2005</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Web</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417625"/>
                  </a:ext>
                </a:extLst>
              </a:tr>
              <a:tr h="263332">
                <a:tc>
                  <a:txBody>
                    <a:bodyPr/>
                    <a:lstStyle/>
                    <a:p>
                      <a:r>
                        <a:rPr lang="en-US" sz="1200" dirty="0" smtClean="0"/>
                        <a:t>16 K</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92.53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78.92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86.79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081038"/>
                  </a:ext>
                </a:extLst>
              </a:tr>
              <a:tr h="263332">
                <a:tc>
                  <a:txBody>
                    <a:bodyPr/>
                    <a:lstStyle/>
                    <a:p>
                      <a:r>
                        <a:rPr lang="en-US" sz="1200" dirty="0" smtClean="0"/>
                        <a:t>32 K</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97.21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85.87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91.65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6194658"/>
                  </a:ext>
                </a:extLst>
              </a:tr>
              <a:tr h="263332">
                <a:tc>
                  <a:txBody>
                    <a:bodyPr/>
                    <a:lstStyle/>
                    <a:p>
                      <a:r>
                        <a:rPr lang="en-US" sz="1200" dirty="0" smtClean="0"/>
                        <a:t>64 K</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90.84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94.80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000618"/>
                  </a:ext>
                </a:extLst>
              </a:tr>
              <a:tr h="263332">
                <a:tc>
                  <a:txBody>
                    <a:bodyPr/>
                    <a:lstStyle/>
                    <a:p>
                      <a:r>
                        <a:rPr lang="en-US" sz="1200" dirty="0" smtClean="0"/>
                        <a:t>128 K</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99.84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93.73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96.93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913893"/>
                  </a:ext>
                </a:extLst>
              </a:tr>
              <a:tr h="263332">
                <a:tc>
                  <a:txBody>
                    <a:bodyPr/>
                    <a:lstStyle/>
                    <a:p>
                      <a:r>
                        <a:rPr lang="en-US" sz="1200" dirty="0" smtClean="0"/>
                        <a:t>256 K</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99.96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96.12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98.48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3765919"/>
                  </a:ext>
                </a:extLst>
              </a:tr>
              <a:tr h="263332">
                <a:tc>
                  <a:txBody>
                    <a:bodyPr/>
                    <a:lstStyle/>
                    <a:p>
                      <a:r>
                        <a:rPr lang="en-US" sz="1200" dirty="0" smtClean="0"/>
                        <a:t>512 K</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97.73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98.99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8917609"/>
                  </a:ext>
                </a:extLst>
              </a:tr>
              <a:tr h="263332">
                <a:tc>
                  <a:txBody>
                    <a:bodyPr/>
                    <a:lstStyle/>
                    <a:p>
                      <a:r>
                        <a:rPr lang="en-US" sz="1200" dirty="0" smtClean="0"/>
                        <a:t>1 M</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98.87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99.62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760871"/>
                  </a:ext>
                </a:extLst>
              </a:tr>
              <a:tr h="263332">
                <a:tc>
                  <a:txBody>
                    <a:bodyPr/>
                    <a:lstStyle/>
                    <a:p>
                      <a:r>
                        <a:rPr lang="en-US" sz="1200" dirty="0" smtClean="0"/>
                        <a:t>2 M</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99.44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99.80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642589"/>
                  </a:ext>
                </a:extLst>
              </a:tr>
              <a:tr h="263332">
                <a:tc>
                  <a:txBody>
                    <a:bodyPr/>
                    <a:lstStyle/>
                    <a:p>
                      <a:r>
                        <a:rPr lang="en-US" sz="1200" dirty="0" smtClean="0"/>
                        <a:t>4 M</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99.71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99.87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0217751"/>
                  </a:ext>
                </a:extLst>
              </a:tr>
              <a:tr h="263332">
                <a:tc>
                  <a:txBody>
                    <a:bodyPr/>
                    <a:lstStyle/>
                    <a:p>
                      <a:r>
                        <a:rPr lang="en-US" sz="1200" dirty="0" smtClean="0"/>
                        <a:t>8</a:t>
                      </a:r>
                      <a:r>
                        <a:rPr lang="en-US" sz="1200" baseline="0" dirty="0" smtClean="0"/>
                        <a:t> </a:t>
                      </a:r>
                      <a:r>
                        <a:rPr lang="en-US" sz="1200" dirty="0" smtClean="0"/>
                        <a:t>M</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99.86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99.94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1369270"/>
                  </a:ext>
                </a:extLst>
              </a:tr>
              <a:tr h="263332">
                <a:tc>
                  <a:txBody>
                    <a:bodyPr/>
                    <a:lstStyle/>
                    <a:p>
                      <a:r>
                        <a:rPr lang="en-US" sz="1200" dirty="0" smtClean="0"/>
                        <a:t>16 M</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99.94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99.97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5630174"/>
                  </a:ext>
                </a:extLst>
              </a:tr>
              <a:tr h="263332">
                <a:tc>
                  <a:txBody>
                    <a:bodyPr/>
                    <a:lstStyle/>
                    <a:p>
                      <a:r>
                        <a:rPr lang="en-US" sz="1200" dirty="0" smtClean="0"/>
                        <a:t>32 M</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99.97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99.99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732281"/>
                  </a:ext>
                </a:extLst>
              </a:tr>
              <a:tr h="263332">
                <a:tc>
                  <a:txBody>
                    <a:bodyPr/>
                    <a:lstStyle/>
                    <a:p>
                      <a:r>
                        <a:rPr lang="en-US" sz="1200" dirty="0" smtClean="0"/>
                        <a:t>64 M</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100.00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99.99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99.99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070599"/>
                  </a:ext>
                </a:extLst>
              </a:tr>
              <a:tr h="263332">
                <a:tc>
                  <a:txBody>
                    <a:bodyPr/>
                    <a:lstStyle/>
                    <a:p>
                      <a:r>
                        <a:rPr lang="en-US" sz="1200" dirty="0" smtClean="0"/>
                        <a:t>128 M</a:t>
                      </a:r>
                      <a:r>
                        <a:rPr lang="en-US" sz="100" dirty="0" smtClean="0"/>
                        <a:t> </a:t>
                      </a:r>
                      <a:r>
                        <a:rPr lang="en-US" sz="1200" dirty="0" smtClean="0"/>
                        <a:t>B</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8231504"/>
                  </a:ext>
                </a:extLst>
              </a:tr>
            </a:tbl>
          </a:graphicData>
        </a:graphic>
      </p:graphicFrame>
    </p:spTree>
    <p:extLst>
      <p:ext uri="{BB962C8B-B14F-4D97-AF65-F5344CB8AC3E}">
        <p14:creationId xmlns:p14="http://schemas.microsoft.com/office/powerpoint/2010/main" val="271053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Space Management </a:t>
            </a:r>
            <a:r>
              <a:rPr lang="en-US" altLang="en-US" sz="2000" b="0" dirty="0" smtClean="0"/>
              <a:t>(2 </a:t>
            </a:r>
            <a:r>
              <a:rPr lang="en-US" altLang="en-US" sz="2000" b="0" dirty="0"/>
              <a:t>of 2)</a:t>
            </a:r>
            <a:endParaRPr lang="en-US" sz="2000" b="0" dirty="0"/>
          </a:p>
        </p:txBody>
      </p:sp>
      <p:pic>
        <p:nvPicPr>
          <p:cNvPr id="6" name="Picture 2" descr="A graph plots data rate in megabytes per second and disk space utilization versus disk size. The data rate of the disk curve rises with an increasing slope, through (1 kilobyte, 0), (256 kilobytes, 20), and (1 megabyte, 57). The disk space efficiency curve is horizontal at (1 kilobyte, 60) through (4 kilobytes, 60) and then is a curve that decreases with a decreasing slope, through points (16 kilobytes, 15) and (1 megabyt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687817"/>
            <a:ext cx="61341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4-21. The dashed curve (left-hand scale) gives the data rate of a disk. The solid curve (right-hand scale) gives the disk space efficiency. All files are 4 </a:t>
            </a:r>
            <a:r>
              <a:rPr lang="en-US" altLang="en-US" sz="1600" dirty="0" smtClean="0">
                <a:latin typeface="+mn-lt"/>
              </a:rPr>
              <a:t>K</a:t>
            </a:r>
            <a:r>
              <a:rPr lang="en-US" altLang="en-US" sz="100" dirty="0" smtClean="0">
                <a:latin typeface="+mn-lt"/>
              </a:rPr>
              <a:t> </a:t>
            </a:r>
            <a:r>
              <a:rPr lang="en-US" altLang="en-US" sz="1600" dirty="0" smtClean="0">
                <a:latin typeface="+mn-lt"/>
              </a:rPr>
              <a:t>B</a:t>
            </a:r>
            <a:r>
              <a:rPr lang="en-US" altLang="en-US" sz="1600" dirty="0">
                <a:latin typeface="+mn-lt"/>
              </a:rPr>
              <a:t>.</a:t>
            </a:r>
          </a:p>
        </p:txBody>
      </p:sp>
    </p:spTree>
    <p:extLst>
      <p:ext uri="{BB962C8B-B14F-4D97-AF65-F5344CB8AC3E}">
        <p14:creationId xmlns:p14="http://schemas.microsoft.com/office/powerpoint/2010/main" val="2885849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Keeping Track of Free Blocks </a:t>
            </a:r>
            <a:r>
              <a:rPr lang="en-US" altLang="en-US" sz="2000" b="0" dirty="0" smtClean="0"/>
              <a:t>(1 </a:t>
            </a:r>
            <a:r>
              <a:rPr lang="en-US" altLang="en-US" sz="2000" b="0" dirty="0"/>
              <a:t>of 2)</a:t>
            </a:r>
            <a:endParaRPr lang="en-US" sz="2000" b="0" dirty="0"/>
          </a:p>
        </p:txBody>
      </p:sp>
      <p:pic>
        <p:nvPicPr>
          <p:cNvPr id="8" name="Picture 2" descr="The procedure to store a free list on a linked list and a sample bitmap. A contains a linked list of disk blocks. A 1 K B disk block can hold 256 32 bit disk block numbers. The free disk block numbers are 16, 17 and 18. B, a sample bitmap with n number of blocks with binary integ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584" y="1374300"/>
            <a:ext cx="6018832" cy="3932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4-22. (a) Storing the free list on a </a:t>
            </a:r>
            <a:r>
              <a:rPr lang="en-US" altLang="en-US" sz="1600" dirty="0" smtClean="0">
                <a:latin typeface="+mn-lt"/>
              </a:rPr>
              <a:t>linked </a:t>
            </a:r>
            <a:r>
              <a:rPr lang="en-US" altLang="en-US" sz="1600" dirty="0">
                <a:latin typeface="+mn-lt"/>
              </a:rPr>
              <a:t>list.  (b) A bitmap.</a:t>
            </a:r>
          </a:p>
        </p:txBody>
      </p:sp>
    </p:spTree>
    <p:extLst>
      <p:ext uri="{BB962C8B-B14F-4D97-AF65-F5344CB8AC3E}">
        <p14:creationId xmlns:p14="http://schemas.microsoft.com/office/powerpoint/2010/main" val="2970574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Keeping Track of Free Blocks </a:t>
            </a:r>
            <a:r>
              <a:rPr lang="en-US" altLang="en-US" sz="2000" b="0" dirty="0"/>
              <a:t>(2 of 2)</a:t>
            </a:r>
            <a:endParaRPr lang="en-US" sz="2000" b="0" dirty="0"/>
          </a:p>
        </p:txBody>
      </p:sp>
      <p:pic>
        <p:nvPicPr>
          <p:cNvPr id="5" name="Picture 2" descr="Handling the free disk blocks. A, pointers of main memory are almost full. The disk contains three blocks of pointers. B, the pointers of the main memory are mostly vacant. The disk contains four blocks of pointers. C, the pointers of the main memory are partially full. The disk contains four pointers. The first pointer partially 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2" y="1802476"/>
            <a:ext cx="764857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a:xfrm>
            <a:off x="457200" y="5184475"/>
            <a:ext cx="8229600" cy="1100541"/>
          </a:xfrm>
        </p:spPr>
        <p:txBody>
          <a:bodyPr/>
          <a:lstStyle/>
          <a:p>
            <a:r>
              <a:rPr lang="en-US" altLang="en-US" sz="1600" dirty="0">
                <a:latin typeface="+mn-lt"/>
              </a:rPr>
              <a:t>Figure 4-23. (a) An almost-full block of pointers to free disk blocks in memory and three blocks of pointers on disk. (b) Result of freeing a three-block file. (c) An alternative strategy for handling the three free blocks. The shaded entries represent pointers to free disk blocks.</a:t>
            </a:r>
          </a:p>
        </p:txBody>
      </p:sp>
    </p:spTree>
    <p:extLst>
      <p:ext uri="{BB962C8B-B14F-4D97-AF65-F5344CB8AC3E}">
        <p14:creationId xmlns:p14="http://schemas.microsoft.com/office/powerpoint/2010/main" val="6889030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Quotas</a:t>
            </a:r>
            <a:endParaRPr lang="en-US" sz="2000" b="0" dirty="0"/>
          </a:p>
        </p:txBody>
      </p:sp>
      <p:pic>
        <p:nvPicPr>
          <p:cNvPr id="6" name="Picture 2" descr="The tracking pattern of quotas in a quota table. An open file table contains attributes, disk addresses, and user data of value 8. The quota pointer points at the soft block limit of the quota table. The quota table is made of soft block limit, hard block limit, current hash of blocks, hash block warnings left, Soft file limit, Hard file limit, Current hash of files, and hash File warnings left. The mentioned attributes of the quota table correspond to the quota record for user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780" y="1599752"/>
            <a:ext cx="6270623" cy="399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a:xfrm>
            <a:off x="457200" y="5883215"/>
            <a:ext cx="8229600" cy="401801"/>
          </a:xfrm>
        </p:spPr>
        <p:txBody>
          <a:bodyPr/>
          <a:lstStyle/>
          <a:p>
            <a:r>
              <a:rPr lang="en-US" altLang="en-US" sz="1600" dirty="0"/>
              <a:t>Figure 4-24. Quotas are kept track of on a </a:t>
            </a:r>
            <a:r>
              <a:rPr lang="en-US" altLang="en-US" sz="1600" dirty="0" smtClean="0"/>
              <a:t>per-user </a:t>
            </a:r>
            <a:r>
              <a:rPr lang="en-US" altLang="en-US" sz="1600" dirty="0"/>
              <a:t>basis in a quota table.</a:t>
            </a:r>
          </a:p>
        </p:txBody>
      </p:sp>
    </p:spTree>
    <p:extLst>
      <p:ext uri="{BB962C8B-B14F-4D97-AF65-F5344CB8AC3E}">
        <p14:creationId xmlns:p14="http://schemas.microsoft.com/office/powerpoint/2010/main" val="1329946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 Backups </a:t>
            </a:r>
            <a:r>
              <a:rPr lang="en-US" altLang="en-US" sz="2000" b="0" dirty="0" smtClean="0"/>
              <a:t>(1 </a:t>
            </a:r>
            <a:r>
              <a:rPr lang="en-US" altLang="en-US" sz="2000" b="0" dirty="0"/>
              <a:t>of 3)</a:t>
            </a:r>
            <a:endParaRPr lang="en-US" sz="2000" b="0" dirty="0"/>
          </a:p>
        </p:txBody>
      </p:sp>
      <p:sp>
        <p:nvSpPr>
          <p:cNvPr id="3" name="Content Placeholder 2"/>
          <p:cNvSpPr>
            <a:spLocks noGrp="1"/>
          </p:cNvSpPr>
          <p:nvPr>
            <p:ph type="body" idx="1"/>
          </p:nvPr>
        </p:nvSpPr>
        <p:spPr>
          <a:xfrm>
            <a:off x="457200" y="1495425"/>
            <a:ext cx="8229600" cy="4801857"/>
          </a:xfrm>
        </p:spPr>
        <p:txBody>
          <a:bodyPr/>
          <a:lstStyle/>
          <a:p>
            <a:pPr marL="0" indent="0">
              <a:buFont typeface="Arial" charset="0"/>
              <a:buNone/>
              <a:defRPr/>
            </a:pPr>
            <a:r>
              <a:rPr lang="en-US" dirty="0"/>
              <a:t>Backups to tape are generally made to handle one of two potential problems:</a:t>
            </a:r>
          </a:p>
          <a:p>
            <a:pPr marL="915336" lvl="1" indent="-429768">
              <a:buFont typeface="+mj-lt"/>
              <a:buAutoNum type="arabicPeriod"/>
              <a:defRPr/>
            </a:pPr>
            <a:r>
              <a:rPr lang="en-US" dirty="0"/>
              <a:t>Recover from disaster.</a:t>
            </a:r>
          </a:p>
          <a:p>
            <a:pPr marL="915336" lvl="1" indent="-429768">
              <a:buFont typeface="+mj-lt"/>
              <a:buAutoNum type="arabicPeriod"/>
              <a:defRPr/>
            </a:pPr>
            <a:r>
              <a:rPr lang="en-US" dirty="0"/>
              <a:t>Recover from stupidity.</a:t>
            </a:r>
          </a:p>
        </p:txBody>
      </p:sp>
    </p:spTree>
    <p:extLst>
      <p:ext uri="{BB962C8B-B14F-4D97-AF65-F5344CB8AC3E}">
        <p14:creationId xmlns:p14="http://schemas.microsoft.com/office/powerpoint/2010/main" val="2735142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 Backups </a:t>
            </a:r>
            <a:r>
              <a:rPr lang="en-US" altLang="en-US" sz="2000" b="0" dirty="0" smtClean="0"/>
              <a:t>(2 </a:t>
            </a:r>
            <a:r>
              <a:rPr lang="en-US" altLang="en-US" sz="2000" b="0" dirty="0"/>
              <a:t>of 3)</a:t>
            </a:r>
            <a:endParaRPr lang="en-US" sz="2000" b="0" dirty="0"/>
          </a:p>
        </p:txBody>
      </p:sp>
      <p:pic>
        <p:nvPicPr>
          <p:cNvPr id="6" name="Picture 2" descr="A hierarchical diagram of a directory. Root directory 1 has user directories 2, 5, 16, 18, and 27. User directory 2 has user files, 3 and 4. User directory 5 has sub directory, 6. User directory 16 has user file, 17. User directory 18 has sub directory, 19. User directory 27 has user file, 28 and sub directory, 29. Sub directory 6 has two directories, 7 and 10. Sub directory 7 is labeled, directory that has not changed. 7 has user files, 8 and 9. Sub directory 10 has two more sub directories, 11 and 14. 11 has user files, 12 and 13; 14 has user file, 15. Sub directory 19, derived from user directory 18, has sub directories, 20 and 22. 20 has a user file 21. User file 21 is labeled, file that has changed. Sub directory 22 has a sub directory 23. 23 has user files, 24, 25, and 26. Sub directory 29, derived from user directory 27, has a sub directory 30. 30 has two user files, 31 and 32. 31 is labeled, file that has not chang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5" y="1431436"/>
            <a:ext cx="7207250" cy="381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4-25. A file system to be dumped. The squares are directories and the circles are files. The shaded items have been modified since the last dump. Each directory and file is labeled by its </a:t>
            </a:r>
            <a:r>
              <a:rPr lang="en-US" altLang="en-US" sz="1600" dirty="0" err="1">
                <a:latin typeface="+mn-lt"/>
              </a:rPr>
              <a:t>i</a:t>
            </a:r>
            <a:r>
              <a:rPr lang="en-US" altLang="en-US" sz="1600" dirty="0">
                <a:latin typeface="+mn-lt"/>
              </a:rPr>
              <a:t>-node number.</a:t>
            </a:r>
          </a:p>
        </p:txBody>
      </p:sp>
    </p:spTree>
    <p:extLst>
      <p:ext uri="{BB962C8B-B14F-4D97-AF65-F5344CB8AC3E}">
        <p14:creationId xmlns:p14="http://schemas.microsoft.com/office/powerpoint/2010/main" val="3194328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 Backups </a:t>
            </a:r>
            <a:r>
              <a:rPr lang="en-US" altLang="en-US" sz="2000" b="0" dirty="0" smtClean="0"/>
              <a:t>(3 </a:t>
            </a:r>
            <a:r>
              <a:rPr lang="en-US" altLang="en-US" sz="2000" b="0" dirty="0"/>
              <a:t>of </a:t>
            </a:r>
            <a:r>
              <a:rPr lang="en-US" altLang="en-US" sz="2000" b="0" dirty="0" smtClean="0"/>
              <a:t>3)</a:t>
            </a:r>
            <a:endParaRPr lang="en-US" sz="2000" b="0" dirty="0"/>
          </a:p>
        </p:txBody>
      </p:sp>
      <p:pic>
        <p:nvPicPr>
          <p:cNvPr id="7" name="Picture 3" descr="The different phases of a dumping algorithm. A contains 32 directories. 1, 2, 3, 5, 6, 7, 8, 9, 10, 11, 14, 16, 17, 18, 19, 20, 21, 22, 23, 24, 26, 27, 29, and 30 are shaded. In B, directories 1, 2, 3, 5, 6, 7, 8, 9, 16, 17, 18, 19, 20, 21, 22, 23, 24, and 26 are shaded. In C, directories 1, 2, 5, 6, 7, 16, 18, 19, 20, 22, and 23 are shaded. In D, directories 3, 8, 9, 17, 21, 24, and 26 are 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48180"/>
            <a:ext cx="8229600" cy="258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4-26. Bitmaps used by the logical dumping algorithm.</a:t>
            </a:r>
          </a:p>
        </p:txBody>
      </p:sp>
    </p:spTree>
    <p:extLst>
      <p:ext uri="{BB962C8B-B14F-4D97-AF65-F5344CB8AC3E}">
        <p14:creationId xmlns:p14="http://schemas.microsoft.com/office/powerpoint/2010/main" val="9098678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 Consistency</a:t>
            </a:r>
            <a:endParaRPr lang="en-US" sz="900" b="0" dirty="0"/>
          </a:p>
        </p:txBody>
      </p:sp>
      <p:pic>
        <p:nvPicPr>
          <p:cNvPr id="7" name="Picture 2" descr="The different file system states. A, consistent. The block numbers are from 0 to 15. Blocks in use, 1 1 0 1 0 1 1 1 1 0 0 1 1 1 0 0. Free blocks: 0 0 1 0 1 0 0 0 0 1 1 0 0 0 1 1. B, missing block. The block numbers are from 0 to 15. Blocks in use: 1 1 0 1 0 1 1 1 1 0 0 1 1 1 0 0. Free blocks: 0 0 0 0 1 0 0 0 0 1 1 0 0 0 1 1. C, duplicate block in free list. The block numbers are from 0 to 15. Blocks in use, 1 1 0 1 0 1 1 1 1 0 0 1 1 1 0 0. Free blocks, 0 0 1 0 2 0 0 0 0 1 1 0 0 0 1 1. D, duplicate data block. The block numbers are from 0 to 15. Blocks in use, 1 1 0 1 0 2 1 1 1 0 0 1 1 1 0 0. Free blocks, 0 0 1 0 1 0 0 0 0 1 1 0 0 0 1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93" y="1982984"/>
            <a:ext cx="7680614" cy="3039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3434"/>
            <a:ext cx="8229600" cy="591582"/>
          </a:xfrm>
        </p:spPr>
        <p:txBody>
          <a:bodyPr/>
          <a:lstStyle/>
          <a:p>
            <a:r>
              <a:rPr lang="en-US" altLang="en-US" dirty="0"/>
              <a:t>Figure 4-27. File system states. (a) Consistent. (b) Missing block. (c) Duplicate block in free list. (d) Duplicate data block.</a:t>
            </a:r>
          </a:p>
        </p:txBody>
      </p:sp>
    </p:spTree>
    <p:extLst>
      <p:ext uri="{BB962C8B-B14F-4D97-AF65-F5344CB8AC3E}">
        <p14:creationId xmlns:p14="http://schemas.microsoft.com/office/powerpoint/2010/main" val="1148933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Systems </a:t>
            </a:r>
            <a:r>
              <a:rPr lang="en-US" altLang="en-US" sz="2000" b="0" dirty="0" smtClean="0"/>
              <a:t>(3 </a:t>
            </a:r>
            <a:r>
              <a:rPr lang="en-US" altLang="en-US" sz="2000" b="0" dirty="0"/>
              <a:t>of 3)</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Questions that quickly arise:</a:t>
            </a:r>
          </a:p>
          <a:p>
            <a:pPr marL="916686" lvl="1" indent="-429768">
              <a:buFont typeface="+mj-lt"/>
              <a:buAutoNum type="arabicPeriod"/>
              <a:defRPr/>
            </a:pPr>
            <a:r>
              <a:rPr lang="en-US" dirty="0"/>
              <a:t>How do you find information?</a:t>
            </a:r>
          </a:p>
          <a:p>
            <a:pPr marL="916686" lvl="1" indent="-429768">
              <a:buFont typeface="+mj-lt"/>
              <a:buAutoNum type="arabicPeriod"/>
              <a:defRPr/>
            </a:pPr>
            <a:r>
              <a:rPr lang="en-US" dirty="0"/>
              <a:t>How do you keep one user from reading another user’s data?</a:t>
            </a:r>
          </a:p>
          <a:p>
            <a:pPr marL="916686" lvl="1" indent="-429768">
              <a:buFont typeface="+mj-lt"/>
              <a:buAutoNum type="arabicPeriod"/>
              <a:defRPr/>
            </a:pPr>
            <a:r>
              <a:rPr lang="en-US" dirty="0"/>
              <a:t>How do you know which blocks are free?</a:t>
            </a:r>
          </a:p>
        </p:txBody>
      </p:sp>
    </p:spTree>
    <p:extLst>
      <p:ext uri="{BB962C8B-B14F-4D97-AF65-F5344CB8AC3E}">
        <p14:creationId xmlns:p14="http://schemas.microsoft.com/office/powerpoint/2010/main" val="19987175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 Performance </a:t>
            </a:r>
            <a:r>
              <a:rPr lang="en-US" altLang="en-US" sz="2000" b="0" dirty="0" smtClean="0"/>
              <a:t>(1 </a:t>
            </a:r>
            <a:r>
              <a:rPr lang="en-US" altLang="en-US" sz="2000" b="0" dirty="0"/>
              <a:t>of </a:t>
            </a:r>
            <a:r>
              <a:rPr lang="en-US" altLang="en-US" sz="2000" b="0" dirty="0" smtClean="0"/>
              <a:t>2)</a:t>
            </a:r>
            <a:endParaRPr lang="en-US" sz="900" b="0" dirty="0"/>
          </a:p>
        </p:txBody>
      </p:sp>
      <p:pic>
        <p:nvPicPr>
          <p:cNvPr id="6" name="Picture 2" descr="The operation of a buffer cache. The blocks from the collision chain of the hash table are loaded to the full cache stream. The blocks on top of the hash table are loaded towards the front, L R U of the cache stream, whereas the blocks on the bottom of the cache are loaded to the rear end, M R U of the cache. There is also a bidirectional list running through all the blocks in the order of their us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1979448"/>
            <a:ext cx="8051800" cy="3046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3434"/>
            <a:ext cx="8229600" cy="591582"/>
          </a:xfrm>
        </p:spPr>
        <p:txBody>
          <a:bodyPr/>
          <a:lstStyle/>
          <a:p>
            <a:r>
              <a:rPr lang="en-US" altLang="en-US" dirty="0"/>
              <a:t>Figure 4-28. The buffer cache data structures.</a:t>
            </a:r>
          </a:p>
        </p:txBody>
      </p:sp>
    </p:spTree>
    <p:extLst>
      <p:ext uri="{BB962C8B-B14F-4D97-AF65-F5344CB8AC3E}">
        <p14:creationId xmlns:p14="http://schemas.microsoft.com/office/powerpoint/2010/main" val="491153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System Performance </a:t>
            </a:r>
            <a:r>
              <a:rPr lang="en-US" altLang="en-US" sz="2000" b="0" dirty="0" smtClean="0"/>
              <a:t>(2 </a:t>
            </a:r>
            <a:r>
              <a:rPr lang="en-US" altLang="en-US" sz="2000" b="0" dirty="0"/>
              <a:t>of 2)</a:t>
            </a:r>
            <a:endParaRPr lang="en-US" sz="2000" b="0" dirty="0"/>
          </a:p>
        </p:txBody>
      </p:sp>
      <p:sp>
        <p:nvSpPr>
          <p:cNvPr id="3" name="Content Placeholder 2"/>
          <p:cNvSpPr>
            <a:spLocks noGrp="1"/>
          </p:cNvSpPr>
          <p:nvPr>
            <p:ph type="body" idx="1"/>
          </p:nvPr>
        </p:nvSpPr>
        <p:spPr>
          <a:xfrm>
            <a:off x="457200" y="1495425"/>
            <a:ext cx="8229600" cy="4801857"/>
          </a:xfrm>
        </p:spPr>
        <p:txBody>
          <a:bodyPr/>
          <a:lstStyle/>
          <a:p>
            <a:r>
              <a:rPr lang="en-US" altLang="en-US" dirty="0"/>
              <a:t>Some blocks rarely referenced two times within a short interval. </a:t>
            </a:r>
          </a:p>
          <a:p>
            <a:r>
              <a:rPr lang="en-US" altLang="en-US" dirty="0"/>
              <a:t>Leads to a modified </a:t>
            </a:r>
            <a:r>
              <a:rPr lang="en-US" altLang="en-US" dirty="0" smtClean="0"/>
              <a:t>L</a:t>
            </a:r>
            <a:r>
              <a:rPr lang="en-US" altLang="en-US" sz="100" dirty="0" smtClean="0"/>
              <a:t> </a:t>
            </a:r>
            <a:r>
              <a:rPr lang="en-US" altLang="en-US" dirty="0" smtClean="0"/>
              <a:t>R</a:t>
            </a:r>
            <a:r>
              <a:rPr lang="en-US" altLang="en-US" sz="100" dirty="0" smtClean="0"/>
              <a:t> </a:t>
            </a:r>
            <a:r>
              <a:rPr lang="en-US" altLang="en-US" dirty="0" smtClean="0"/>
              <a:t>U </a:t>
            </a:r>
            <a:r>
              <a:rPr lang="en-US" altLang="en-US" dirty="0"/>
              <a:t>scheme, taking two factors into account:</a:t>
            </a:r>
          </a:p>
          <a:p>
            <a:pPr marL="915336" lvl="1" indent="-429768">
              <a:buFont typeface="Calibri" panose="020F0502020204030204" pitchFamily="34" charset="0"/>
              <a:buAutoNum type="arabicPeriod"/>
            </a:pPr>
            <a:r>
              <a:rPr lang="en-US" altLang="en-US" dirty="0"/>
              <a:t>Is the block likely to be needed again soon?</a:t>
            </a:r>
          </a:p>
          <a:p>
            <a:pPr marL="915336" lvl="1" indent="-429768">
              <a:buFont typeface="Calibri" panose="020F0502020204030204" pitchFamily="34" charset="0"/>
              <a:buAutoNum type="arabicPeriod"/>
            </a:pPr>
            <a:r>
              <a:rPr lang="en-US" altLang="en-US" dirty="0"/>
              <a:t>Is the block essential to the consistency of the file system?</a:t>
            </a:r>
          </a:p>
        </p:txBody>
      </p:sp>
    </p:spTree>
    <p:extLst>
      <p:ext uri="{BB962C8B-B14F-4D97-AF65-F5344CB8AC3E}">
        <p14:creationId xmlns:p14="http://schemas.microsoft.com/office/powerpoint/2010/main" val="5280723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Reducing Disk Arm Motion</a:t>
            </a:r>
            <a:endParaRPr lang="en-US" sz="900" b="0" dirty="0"/>
          </a:p>
        </p:txBody>
      </p:sp>
      <p:pic>
        <p:nvPicPr>
          <p:cNvPr id="6" name="Picture 2" descr="The position of the I node. The disc is represented by eight concentric circles with 16 sectors. In A, one third of the first outermost circle is shaded and is labeled, I nodes are located near the start of the disk. In B, the top two sectors of the circles contain alternatively shaded regions and are labeled, the disk is divided into cylinder groups, each with its own i 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536730"/>
            <a:ext cx="7581900"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400136"/>
            <a:ext cx="8229600" cy="884880"/>
          </a:xfrm>
        </p:spPr>
        <p:txBody>
          <a:bodyPr/>
          <a:lstStyle/>
          <a:p>
            <a:r>
              <a:rPr lang="en-US" altLang="en-US" dirty="0"/>
              <a:t>Figure 4-29. (a) I-nodes placed at the start of the </a:t>
            </a:r>
            <a:r>
              <a:rPr lang="en-US" altLang="en-US" dirty="0" smtClean="0"/>
              <a:t>disk</a:t>
            </a:r>
            <a:r>
              <a:rPr lang="en-US" altLang="en-US" dirty="0"/>
              <a:t>. (b) Disk divided into cylinder groups, each </a:t>
            </a:r>
            <a:r>
              <a:rPr lang="en-US" altLang="en-US" dirty="0" smtClean="0"/>
              <a:t>with </a:t>
            </a:r>
            <a:r>
              <a:rPr lang="en-US" altLang="en-US" dirty="0"/>
              <a:t>its own blocks and </a:t>
            </a:r>
            <a:r>
              <a:rPr lang="en-US" altLang="en-US" dirty="0" err="1"/>
              <a:t>i</a:t>
            </a:r>
            <a:r>
              <a:rPr lang="en-US" altLang="en-US" dirty="0"/>
              <a:t>-nodes.</a:t>
            </a:r>
          </a:p>
        </p:txBody>
      </p:sp>
    </p:spTree>
    <p:extLst>
      <p:ext uri="{BB962C8B-B14F-4D97-AF65-F5344CB8AC3E}">
        <p14:creationId xmlns:p14="http://schemas.microsoft.com/office/powerpoint/2010/main" val="26662822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smtClean="0"/>
              <a:t>M</a:t>
            </a:r>
            <a:r>
              <a:rPr lang="en-US" altLang="en-US" sz="100" dirty="0" smtClean="0"/>
              <a:t> </a:t>
            </a:r>
            <a:r>
              <a:rPr lang="en-US" altLang="en-US" dirty="0" smtClean="0"/>
              <a:t>S-D</a:t>
            </a:r>
            <a:r>
              <a:rPr lang="en-US" altLang="en-US" sz="100" dirty="0" smtClean="0"/>
              <a:t> </a:t>
            </a:r>
            <a:r>
              <a:rPr lang="en-US" altLang="en-US" dirty="0" smtClean="0"/>
              <a:t>O</a:t>
            </a:r>
            <a:r>
              <a:rPr lang="en-US" altLang="en-US" sz="100" dirty="0" smtClean="0"/>
              <a:t> </a:t>
            </a:r>
            <a:r>
              <a:rPr lang="en-US" altLang="en-US" dirty="0" smtClean="0"/>
              <a:t>S </a:t>
            </a:r>
            <a:r>
              <a:rPr lang="en-US" altLang="en-US" dirty="0"/>
              <a:t>File System </a:t>
            </a:r>
            <a:r>
              <a:rPr lang="en-US" altLang="en-US" sz="2000" b="0" dirty="0"/>
              <a:t>(1 of 2)</a:t>
            </a:r>
            <a:endParaRPr lang="en-US" sz="900" b="0" dirty="0"/>
          </a:p>
        </p:txBody>
      </p:sp>
      <p:pic>
        <p:nvPicPr>
          <p:cNvPr id="7" name="Picture 2" descr="The M S hyphen D O S directory entry. The directory contains a file name of 8 bytes, an extension of 3 bytes, attributes of 1 byte, reserved space for 10 bytes, time slot of 2 bytes, date slot of 2 bytes, first block number for 2 bytes, and size slot for 4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428126"/>
            <a:ext cx="6791325"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58928"/>
            <a:ext cx="8229600" cy="626088"/>
          </a:xfrm>
        </p:spPr>
        <p:txBody>
          <a:bodyPr/>
          <a:lstStyle/>
          <a:p>
            <a:r>
              <a:rPr lang="en-US" altLang="en-US" dirty="0"/>
              <a:t>Figure 4-30. The </a:t>
            </a:r>
            <a:r>
              <a:rPr lang="en-US" altLang="en-US" dirty="0" smtClean="0"/>
              <a:t>M</a:t>
            </a:r>
            <a:r>
              <a:rPr lang="en-US" altLang="en-US" sz="100" dirty="0" smtClean="0"/>
              <a:t> </a:t>
            </a:r>
            <a:r>
              <a:rPr lang="en-US" altLang="en-US" dirty="0" smtClean="0"/>
              <a:t>S-D</a:t>
            </a:r>
            <a:r>
              <a:rPr lang="en-US" altLang="en-US" sz="100" dirty="0" smtClean="0"/>
              <a:t> </a:t>
            </a:r>
            <a:r>
              <a:rPr lang="en-US" altLang="en-US" dirty="0" smtClean="0"/>
              <a:t>O</a:t>
            </a:r>
            <a:r>
              <a:rPr lang="en-US" altLang="en-US" sz="100" dirty="0" smtClean="0"/>
              <a:t> </a:t>
            </a:r>
            <a:r>
              <a:rPr lang="en-US" altLang="en-US" dirty="0" smtClean="0"/>
              <a:t>S </a:t>
            </a:r>
            <a:r>
              <a:rPr lang="en-US" altLang="en-US" dirty="0"/>
              <a:t>directory entry.</a:t>
            </a:r>
          </a:p>
        </p:txBody>
      </p:sp>
    </p:spTree>
    <p:extLst>
      <p:ext uri="{BB962C8B-B14F-4D97-AF65-F5344CB8AC3E}">
        <p14:creationId xmlns:p14="http://schemas.microsoft.com/office/powerpoint/2010/main" val="39573744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a:t>
            </a:r>
            <a:r>
              <a:rPr lang="en-US" altLang="en-US" sz="100" dirty="0"/>
              <a:t> </a:t>
            </a:r>
            <a:r>
              <a:rPr lang="en-US" altLang="en-US" dirty="0"/>
              <a:t>S-D</a:t>
            </a:r>
            <a:r>
              <a:rPr lang="en-US" altLang="en-US" sz="100" dirty="0"/>
              <a:t> </a:t>
            </a:r>
            <a:r>
              <a:rPr lang="en-US" altLang="en-US" dirty="0"/>
              <a:t>O</a:t>
            </a:r>
            <a:r>
              <a:rPr lang="en-US" altLang="en-US" sz="100" dirty="0"/>
              <a:t> </a:t>
            </a:r>
            <a:r>
              <a:rPr lang="en-US" altLang="en-US" dirty="0"/>
              <a:t>S</a:t>
            </a:r>
            <a:r>
              <a:rPr lang="en-US" altLang="en-US" dirty="0" smtClean="0"/>
              <a:t> </a:t>
            </a:r>
            <a:r>
              <a:rPr lang="en-US" altLang="en-US" dirty="0"/>
              <a:t>File System </a:t>
            </a:r>
            <a:r>
              <a:rPr lang="en-US" altLang="en-US" sz="2000" b="0" dirty="0" smtClean="0"/>
              <a:t>(2 </a:t>
            </a:r>
            <a:r>
              <a:rPr lang="en-US" altLang="en-US" sz="2000" b="0" dirty="0"/>
              <a:t>of 2)</a:t>
            </a:r>
            <a:endParaRPr lang="en-US" sz="900" b="0" dirty="0"/>
          </a:p>
        </p:txBody>
      </p:sp>
      <p:sp>
        <p:nvSpPr>
          <p:cNvPr id="4" name="Text Placeholder 3"/>
          <p:cNvSpPr>
            <a:spLocks noGrp="1"/>
          </p:cNvSpPr>
          <p:nvPr>
            <p:ph type="body" idx="1"/>
          </p:nvPr>
        </p:nvSpPr>
        <p:spPr>
          <a:xfrm>
            <a:off x="457200" y="1495425"/>
            <a:ext cx="8229600" cy="876839"/>
          </a:xfrm>
        </p:spPr>
        <p:txBody>
          <a:bodyPr/>
          <a:lstStyle/>
          <a:p>
            <a:pPr marL="0" indent="0">
              <a:buNone/>
            </a:pPr>
            <a:r>
              <a:rPr lang="en-US" altLang="en-US" dirty="0" smtClean="0"/>
              <a:t>Maximum </a:t>
            </a:r>
            <a:r>
              <a:rPr lang="en-US" altLang="en-US" dirty="0"/>
              <a:t>partition size for different block sizes. The empty boxes represent forbidden combinations.</a:t>
            </a:r>
          </a:p>
        </p:txBody>
      </p:sp>
      <p:graphicFrame>
        <p:nvGraphicFramePr>
          <p:cNvPr id="6" name="Table 5"/>
          <p:cNvGraphicFramePr>
            <a:graphicFrameLocks noGrp="1"/>
          </p:cNvGraphicFramePr>
          <p:nvPr>
            <p:extLst>
              <p:ext uri="{D42A27DB-BD31-4B8C-83A1-F6EECF244321}">
                <p14:modId xmlns:p14="http://schemas.microsoft.com/office/powerpoint/2010/main" val="2280862040"/>
              </p:ext>
            </p:extLst>
          </p:nvPr>
        </p:nvGraphicFramePr>
        <p:xfrm>
          <a:off x="1524000" y="2760453"/>
          <a:ext cx="6096000" cy="296164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3787984794"/>
                    </a:ext>
                  </a:extLst>
                </a:gridCol>
                <a:gridCol w="1524000">
                  <a:extLst>
                    <a:ext uri="{9D8B030D-6E8A-4147-A177-3AD203B41FA5}">
                      <a16:colId xmlns:a16="http://schemas.microsoft.com/office/drawing/2014/main" val="3623516745"/>
                    </a:ext>
                  </a:extLst>
                </a:gridCol>
                <a:gridCol w="1524000">
                  <a:extLst>
                    <a:ext uri="{9D8B030D-6E8A-4147-A177-3AD203B41FA5}">
                      <a16:colId xmlns:a16="http://schemas.microsoft.com/office/drawing/2014/main" val="1948453474"/>
                    </a:ext>
                  </a:extLst>
                </a:gridCol>
                <a:gridCol w="1524000">
                  <a:extLst>
                    <a:ext uri="{9D8B030D-6E8A-4147-A177-3AD203B41FA5}">
                      <a16:colId xmlns:a16="http://schemas.microsoft.com/office/drawing/2014/main" val="1775806206"/>
                    </a:ext>
                  </a:extLst>
                </a:gridCol>
              </a:tblGrid>
              <a:tr h="327057">
                <a:tc>
                  <a:txBody>
                    <a:bodyPr/>
                    <a:lstStyle/>
                    <a:p>
                      <a:r>
                        <a:rPr lang="en-US" sz="1800" b="1" dirty="0" smtClean="0"/>
                        <a:t>Block</a:t>
                      </a:r>
                      <a:r>
                        <a:rPr lang="en-US" sz="1800" b="1" baseline="0" dirty="0" smtClean="0"/>
                        <a:t> size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F</a:t>
                      </a:r>
                      <a:r>
                        <a:rPr lang="en-US" sz="100" b="1" dirty="0" smtClean="0"/>
                        <a:t> </a:t>
                      </a:r>
                      <a:r>
                        <a:rPr lang="en-US" sz="1800" b="1" dirty="0" smtClean="0"/>
                        <a:t>A</a:t>
                      </a:r>
                      <a:r>
                        <a:rPr lang="en-US" sz="100" b="1" dirty="0" smtClean="0"/>
                        <a:t> </a:t>
                      </a:r>
                      <a:r>
                        <a:rPr lang="en-US" sz="1800" b="1" dirty="0" smtClean="0"/>
                        <a:t>T-12</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F</a:t>
                      </a:r>
                      <a:r>
                        <a:rPr lang="en-US" sz="100" b="1" dirty="0" smtClean="0"/>
                        <a:t> </a:t>
                      </a:r>
                      <a:r>
                        <a:rPr lang="en-US" sz="1800" b="1" dirty="0" smtClean="0"/>
                        <a:t>A</a:t>
                      </a:r>
                      <a:r>
                        <a:rPr lang="en-US" sz="100" b="1" dirty="0" smtClean="0"/>
                        <a:t> </a:t>
                      </a:r>
                      <a:r>
                        <a:rPr lang="en-US" sz="1800" b="1" dirty="0" smtClean="0"/>
                        <a:t>T-16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F</a:t>
                      </a:r>
                      <a:r>
                        <a:rPr lang="en-US" sz="100" b="1" dirty="0" smtClean="0"/>
                        <a:t> </a:t>
                      </a:r>
                      <a:r>
                        <a:rPr lang="en-US" sz="1800" b="1" dirty="0" smtClean="0"/>
                        <a:t>A</a:t>
                      </a:r>
                      <a:r>
                        <a:rPr lang="en-US" sz="100" b="1" dirty="0" smtClean="0"/>
                        <a:t> </a:t>
                      </a:r>
                      <a:r>
                        <a:rPr lang="en-US" sz="1800" b="1" dirty="0" smtClean="0"/>
                        <a:t>T-32</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272524"/>
                  </a:ext>
                </a:extLst>
              </a:tr>
              <a:tr h="370840">
                <a:tc>
                  <a:txBody>
                    <a:bodyPr/>
                    <a:lstStyle/>
                    <a:p>
                      <a:r>
                        <a:rPr lang="en-US" sz="1800" dirty="0" smtClean="0"/>
                        <a:t>0.5 K</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2 M</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345329"/>
                  </a:ext>
                </a:extLst>
              </a:tr>
              <a:tr h="370840">
                <a:tc>
                  <a:txBody>
                    <a:bodyPr/>
                    <a:lstStyle/>
                    <a:p>
                      <a:r>
                        <a:rPr lang="en-US" sz="1800" dirty="0" smtClean="0"/>
                        <a:t>1 K</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4 M</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739680"/>
                  </a:ext>
                </a:extLst>
              </a:tr>
              <a:tr h="370840">
                <a:tc>
                  <a:txBody>
                    <a:bodyPr/>
                    <a:lstStyle/>
                    <a:p>
                      <a:r>
                        <a:rPr lang="en-US" sz="1800" dirty="0" smtClean="0"/>
                        <a:t>2 K</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8 M</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128 M</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2904838"/>
                  </a:ext>
                </a:extLst>
              </a:tr>
              <a:tr h="370840">
                <a:tc>
                  <a:txBody>
                    <a:bodyPr/>
                    <a:lstStyle/>
                    <a:p>
                      <a:r>
                        <a:rPr lang="en-US" sz="1800" dirty="0" smtClean="0"/>
                        <a:t>4 K</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16 M</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256 M</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1 T</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691460"/>
                  </a:ext>
                </a:extLst>
              </a:tr>
              <a:tr h="370840">
                <a:tc>
                  <a:txBody>
                    <a:bodyPr/>
                    <a:lstStyle/>
                    <a:p>
                      <a:r>
                        <a:rPr lang="en-US" sz="1800" dirty="0" smtClean="0"/>
                        <a:t>8</a:t>
                      </a:r>
                      <a:r>
                        <a:rPr lang="en-US" sz="1800" baseline="0" dirty="0" smtClean="0"/>
                        <a:t> </a:t>
                      </a:r>
                      <a:r>
                        <a:rPr lang="en-US" sz="1800" dirty="0" smtClean="0"/>
                        <a:t>K</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chemeClr val="bg1"/>
                          </a:solidFill>
                        </a:rPr>
                        <a:t>Blank</a:t>
                      </a:r>
                      <a:endParaRPr lang="en-US"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512 M</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2 T</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6684763"/>
                  </a:ext>
                </a:extLst>
              </a:tr>
              <a:tr h="370840">
                <a:tc>
                  <a:txBody>
                    <a:bodyPr/>
                    <a:lstStyle/>
                    <a:p>
                      <a:r>
                        <a:rPr lang="en-US" sz="1800" dirty="0" smtClean="0"/>
                        <a:t>16 K</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1024 M</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2 T</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783906"/>
                  </a:ext>
                </a:extLst>
              </a:tr>
              <a:tr h="370840">
                <a:tc>
                  <a:txBody>
                    <a:bodyPr/>
                    <a:lstStyle/>
                    <a:p>
                      <a:r>
                        <a:rPr lang="en-US" sz="1800" dirty="0" smtClean="0"/>
                        <a:t>32 K</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2048 M</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2 T</a:t>
                      </a:r>
                      <a:r>
                        <a:rPr lang="en-US" sz="100" dirty="0" smtClean="0"/>
                        <a:t> </a:t>
                      </a:r>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1897045"/>
                  </a:ext>
                </a:extLst>
              </a:tr>
            </a:tbl>
          </a:graphicData>
        </a:graphic>
      </p:graphicFrame>
    </p:spTree>
    <p:extLst>
      <p:ext uri="{BB962C8B-B14F-4D97-AF65-F5344CB8AC3E}">
        <p14:creationId xmlns:p14="http://schemas.microsoft.com/office/powerpoint/2010/main" val="6196267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smtClean="0"/>
              <a:t>U</a:t>
            </a:r>
            <a:r>
              <a:rPr lang="en-US" altLang="en-US" sz="100" dirty="0" smtClean="0"/>
              <a:t> </a:t>
            </a:r>
            <a:r>
              <a:rPr lang="en-US" altLang="en-US" dirty="0" smtClean="0"/>
              <a:t>N</a:t>
            </a:r>
            <a:r>
              <a:rPr lang="en-US" altLang="en-US" sz="100" dirty="0" smtClean="0"/>
              <a:t> </a:t>
            </a:r>
            <a:r>
              <a:rPr lang="en-US" altLang="en-US" dirty="0" smtClean="0"/>
              <a:t>I</a:t>
            </a:r>
            <a:r>
              <a:rPr lang="en-US" altLang="en-US" sz="100" dirty="0" smtClean="0"/>
              <a:t> </a:t>
            </a:r>
            <a:r>
              <a:rPr lang="en-US" altLang="en-US" dirty="0" smtClean="0"/>
              <a:t>X </a:t>
            </a:r>
            <a:r>
              <a:rPr lang="en-US" altLang="en-US" dirty="0"/>
              <a:t>V7 File System </a:t>
            </a:r>
            <a:r>
              <a:rPr lang="en-US" altLang="en-US" sz="2000" b="0" dirty="0"/>
              <a:t>(1 of </a:t>
            </a:r>
            <a:r>
              <a:rPr lang="en-US" altLang="en-US" sz="2000" b="0" dirty="0" smtClean="0"/>
              <a:t>3)</a:t>
            </a:r>
            <a:endParaRPr lang="en-US" sz="900" b="0" dirty="0"/>
          </a:p>
        </p:txBody>
      </p:sp>
      <p:pic>
        <p:nvPicPr>
          <p:cNvPr id="5" name="Picture 2" descr="A UNIX V 7 directory entry. The directory consists of a I node number of 2 bytes and a file name of 14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412" y="1905711"/>
            <a:ext cx="5845175" cy="286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4-32. A </a:t>
            </a:r>
            <a:r>
              <a:rPr lang="en-US" altLang="en-US" dirty="0" smtClean="0"/>
              <a:t>U</a:t>
            </a:r>
            <a:r>
              <a:rPr lang="en-US" altLang="en-US" sz="100" dirty="0" smtClean="0"/>
              <a:t> </a:t>
            </a:r>
            <a:r>
              <a:rPr lang="en-US" altLang="en-US" dirty="0" smtClean="0"/>
              <a:t>N</a:t>
            </a:r>
            <a:r>
              <a:rPr lang="en-US" altLang="en-US" sz="100" dirty="0" smtClean="0"/>
              <a:t> </a:t>
            </a:r>
            <a:r>
              <a:rPr lang="en-US" altLang="en-US" dirty="0" smtClean="0"/>
              <a:t>I</a:t>
            </a:r>
            <a:r>
              <a:rPr lang="en-US" altLang="en-US" sz="100" dirty="0" smtClean="0"/>
              <a:t> </a:t>
            </a:r>
            <a:r>
              <a:rPr lang="en-US" altLang="en-US" dirty="0" smtClean="0"/>
              <a:t>X </a:t>
            </a:r>
            <a:r>
              <a:rPr lang="en-US" altLang="en-US" dirty="0"/>
              <a:t>V7 directory entry.</a:t>
            </a:r>
          </a:p>
        </p:txBody>
      </p:sp>
    </p:spTree>
    <p:extLst>
      <p:ext uri="{BB962C8B-B14F-4D97-AF65-F5344CB8AC3E}">
        <p14:creationId xmlns:p14="http://schemas.microsoft.com/office/powerpoint/2010/main" val="16182891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U</a:t>
            </a:r>
            <a:r>
              <a:rPr lang="en-US" altLang="en-US" sz="100" dirty="0"/>
              <a:t> </a:t>
            </a:r>
            <a:r>
              <a:rPr lang="en-US" altLang="en-US" dirty="0"/>
              <a:t>N</a:t>
            </a:r>
            <a:r>
              <a:rPr lang="en-US" altLang="en-US" sz="100" dirty="0"/>
              <a:t> </a:t>
            </a:r>
            <a:r>
              <a:rPr lang="en-US" altLang="en-US" dirty="0"/>
              <a:t>I</a:t>
            </a:r>
            <a:r>
              <a:rPr lang="en-US" altLang="en-US" sz="100" dirty="0"/>
              <a:t> </a:t>
            </a:r>
            <a:r>
              <a:rPr lang="en-US" altLang="en-US" dirty="0"/>
              <a:t>X</a:t>
            </a:r>
            <a:r>
              <a:rPr lang="en-US" altLang="en-US" dirty="0" smtClean="0"/>
              <a:t> </a:t>
            </a:r>
            <a:r>
              <a:rPr lang="en-US" altLang="en-US" dirty="0"/>
              <a:t>V7 File System </a:t>
            </a:r>
            <a:r>
              <a:rPr lang="en-US" altLang="en-US" sz="2000" b="0" dirty="0" smtClean="0"/>
              <a:t>(2 </a:t>
            </a:r>
            <a:r>
              <a:rPr lang="en-US" altLang="en-US" sz="2000" b="0" dirty="0"/>
              <a:t>of </a:t>
            </a:r>
            <a:r>
              <a:rPr lang="en-US" altLang="en-US" sz="2000" b="0" dirty="0" smtClean="0"/>
              <a:t>3)</a:t>
            </a:r>
            <a:endParaRPr lang="en-US" sz="2000" b="0" dirty="0"/>
          </a:p>
        </p:txBody>
      </p:sp>
      <p:pic>
        <p:nvPicPr>
          <p:cNvPr id="5" name="Picture 2" descr="A UNIX i node. The i node contains the attributes and disk addresses. The attributes from the i node are directly passed onto the single, double and triple indirect blocks. The single, double and triple indirect blocks point at n number of data blo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693" y="1317308"/>
            <a:ext cx="6354613" cy="4050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it-IT" altLang="en-US" dirty="0"/>
              <a:t>Figure 4-33. A </a:t>
            </a:r>
            <a:r>
              <a:rPr lang="en-US" altLang="en-US" dirty="0"/>
              <a:t>U</a:t>
            </a:r>
            <a:r>
              <a:rPr lang="en-US" altLang="en-US" sz="100" dirty="0"/>
              <a:t> </a:t>
            </a:r>
            <a:r>
              <a:rPr lang="en-US" altLang="en-US" dirty="0"/>
              <a:t>N</a:t>
            </a:r>
            <a:r>
              <a:rPr lang="en-US" altLang="en-US" sz="100" dirty="0"/>
              <a:t> </a:t>
            </a:r>
            <a:r>
              <a:rPr lang="en-US" altLang="en-US" dirty="0"/>
              <a:t>I</a:t>
            </a:r>
            <a:r>
              <a:rPr lang="en-US" altLang="en-US" sz="100" dirty="0"/>
              <a:t> </a:t>
            </a:r>
            <a:r>
              <a:rPr lang="en-US" altLang="en-US" dirty="0"/>
              <a:t>X</a:t>
            </a:r>
            <a:r>
              <a:rPr lang="it-IT" altLang="en-US" dirty="0" smtClean="0"/>
              <a:t> </a:t>
            </a:r>
            <a:r>
              <a:rPr lang="it-IT" altLang="en-US" dirty="0"/>
              <a:t>i-node</a:t>
            </a:r>
            <a:endParaRPr lang="en-US" altLang="en-US" dirty="0"/>
          </a:p>
        </p:txBody>
      </p:sp>
    </p:spTree>
    <p:extLst>
      <p:ext uri="{BB962C8B-B14F-4D97-AF65-F5344CB8AC3E}">
        <p14:creationId xmlns:p14="http://schemas.microsoft.com/office/powerpoint/2010/main" val="14933513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U</a:t>
            </a:r>
            <a:r>
              <a:rPr lang="en-US" altLang="en-US" sz="100" dirty="0"/>
              <a:t> </a:t>
            </a:r>
            <a:r>
              <a:rPr lang="en-US" altLang="en-US" dirty="0"/>
              <a:t>N</a:t>
            </a:r>
            <a:r>
              <a:rPr lang="en-US" altLang="en-US" sz="100" dirty="0"/>
              <a:t> </a:t>
            </a:r>
            <a:r>
              <a:rPr lang="en-US" altLang="en-US" dirty="0"/>
              <a:t>I</a:t>
            </a:r>
            <a:r>
              <a:rPr lang="en-US" altLang="en-US" sz="100" dirty="0"/>
              <a:t> </a:t>
            </a:r>
            <a:r>
              <a:rPr lang="en-US" altLang="en-US" dirty="0"/>
              <a:t>X</a:t>
            </a:r>
            <a:r>
              <a:rPr lang="en-US" altLang="en-US" dirty="0" smtClean="0"/>
              <a:t> </a:t>
            </a:r>
            <a:r>
              <a:rPr lang="en-US" altLang="en-US" dirty="0"/>
              <a:t>V7 File System </a:t>
            </a:r>
            <a:r>
              <a:rPr lang="en-US" altLang="en-US" sz="2000" b="0" dirty="0" smtClean="0"/>
              <a:t>(3 </a:t>
            </a:r>
            <a:r>
              <a:rPr lang="en-US" altLang="en-US" sz="2000" b="0" dirty="0"/>
              <a:t>of </a:t>
            </a:r>
            <a:r>
              <a:rPr lang="en-US" altLang="en-US" sz="2000" b="0" dirty="0" smtClean="0"/>
              <a:t>3)</a:t>
            </a:r>
            <a:endParaRPr lang="en-US" sz="2000" b="0" dirty="0"/>
          </a:p>
        </p:txBody>
      </p:sp>
      <p:pic>
        <p:nvPicPr>
          <p:cNvPr id="6" name="Picture 2" descr="The lookup process for a u s r file. The root directory has the following values and attributes. 1, null. 1, unspecified. 4, bin. 7, d e v. 14, l i b. 9, e t c. 6, u s r. and 8, t m p. Looking up u s r yields i node 6. I node 6 is for / u s r. The I node says that forward slash u s r is in block 132. Block 132 has the following values and attributes: 6, null. 1, unspecified. 19, Dick. 30, Erik. 51, Jim. 26, a s t. and 45, B a l. Forward slash u s r forward slash a s t is i node 26. I node 26 says that forward slash u s r forward slash a s t is in block 406. Block 406 contains the following values and attributes. 26, null. 6, unspecified. 64, grants.92, books. 60, m box. 81, mini x. and 17, s r c. Forward slash u s r forward slash a s t forward slash m box is i nod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363580"/>
            <a:ext cx="7143750"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4-34. The steps in looking up </a:t>
            </a:r>
            <a:r>
              <a:rPr lang="en-US" altLang="en-US" b="1" dirty="0"/>
              <a:t>/</a:t>
            </a:r>
            <a:r>
              <a:rPr lang="en-US" altLang="en-US" b="1" dirty="0" smtClean="0"/>
              <a:t>u</a:t>
            </a:r>
            <a:r>
              <a:rPr lang="en-US" altLang="en-US" sz="100" b="1" dirty="0" smtClean="0"/>
              <a:t> </a:t>
            </a:r>
            <a:r>
              <a:rPr lang="en-US" altLang="en-US" b="1" dirty="0" smtClean="0"/>
              <a:t>s</a:t>
            </a:r>
            <a:r>
              <a:rPr lang="en-US" altLang="en-US" sz="100" b="1" dirty="0" smtClean="0"/>
              <a:t> </a:t>
            </a:r>
            <a:r>
              <a:rPr lang="en-US" altLang="en-US" b="1" dirty="0" smtClean="0"/>
              <a:t>r/a</a:t>
            </a:r>
            <a:r>
              <a:rPr lang="en-US" altLang="en-US" sz="100" b="1" dirty="0" smtClean="0"/>
              <a:t> </a:t>
            </a:r>
            <a:r>
              <a:rPr lang="en-US" altLang="en-US" b="1" dirty="0" smtClean="0"/>
              <a:t>s</a:t>
            </a:r>
            <a:r>
              <a:rPr lang="en-US" altLang="en-US" sz="100" b="1" dirty="0" smtClean="0"/>
              <a:t> </a:t>
            </a:r>
            <a:r>
              <a:rPr lang="en-US" altLang="en-US" b="1" dirty="0" smtClean="0"/>
              <a:t>t/m</a:t>
            </a:r>
            <a:r>
              <a:rPr lang="en-US" altLang="en-US" sz="100" b="1" dirty="0" smtClean="0"/>
              <a:t> </a:t>
            </a:r>
            <a:r>
              <a:rPr lang="en-US" altLang="en-US" b="1" dirty="0" smtClean="0"/>
              <a:t>box</a:t>
            </a:r>
            <a:r>
              <a:rPr lang="en-US" altLang="en-US" i="1" dirty="0"/>
              <a:t>.</a:t>
            </a:r>
          </a:p>
        </p:txBody>
      </p:sp>
    </p:spTree>
    <p:extLst>
      <p:ext uri="{BB962C8B-B14F-4D97-AF65-F5344CB8AC3E}">
        <p14:creationId xmlns:p14="http://schemas.microsoft.com/office/powerpoint/2010/main" val="22533395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smtClean="0"/>
              <a:t>I</a:t>
            </a:r>
            <a:r>
              <a:rPr lang="en-US" altLang="en-US" sz="100" dirty="0" smtClean="0"/>
              <a:t> </a:t>
            </a:r>
            <a:r>
              <a:rPr lang="en-US" altLang="en-US" dirty="0" smtClean="0"/>
              <a:t>S</a:t>
            </a:r>
            <a:r>
              <a:rPr lang="en-US" altLang="en-US" sz="100" dirty="0" smtClean="0"/>
              <a:t> </a:t>
            </a:r>
            <a:r>
              <a:rPr lang="en-US" altLang="en-US" dirty="0" smtClean="0"/>
              <a:t>O </a:t>
            </a:r>
            <a:r>
              <a:rPr lang="en-US" altLang="en-US" dirty="0"/>
              <a:t>9660 File System</a:t>
            </a:r>
            <a:endParaRPr lang="en-US" dirty="0"/>
          </a:p>
        </p:txBody>
      </p:sp>
      <p:pic>
        <p:nvPicPr>
          <p:cNvPr id="6" name="Picture 2" descr="An I S O 9006 directory entry. The directory contains an entry length of 1 byte, Extended attribute record length of 1 byte, file location of 8 bytes, file size of 8 bytes, date and time of 7 bytes, single byte flags, interleave for 2 bytes, C D has for 4 bytes, single byte length, file name of 4 to 15 bytes and padding at the end. The filename format is as follows. Base name period e x t semicolon v e 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78005"/>
            <a:ext cx="8229601"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4-35. The </a:t>
            </a:r>
            <a:r>
              <a:rPr lang="en-US" altLang="en-US" dirty="0" smtClean="0"/>
              <a:t>I</a:t>
            </a:r>
            <a:r>
              <a:rPr lang="en-US" altLang="en-US" sz="100" dirty="0" smtClean="0"/>
              <a:t> </a:t>
            </a:r>
            <a:r>
              <a:rPr lang="en-US" altLang="en-US" dirty="0" smtClean="0"/>
              <a:t>S</a:t>
            </a:r>
            <a:r>
              <a:rPr lang="en-US" altLang="en-US" sz="100" dirty="0" smtClean="0"/>
              <a:t> </a:t>
            </a:r>
            <a:r>
              <a:rPr lang="en-US" altLang="en-US" dirty="0" smtClean="0"/>
              <a:t>O </a:t>
            </a:r>
            <a:r>
              <a:rPr lang="en-US" altLang="en-US" dirty="0"/>
              <a:t>9660 directory entry.</a:t>
            </a:r>
          </a:p>
        </p:txBody>
      </p:sp>
    </p:spTree>
    <p:extLst>
      <p:ext uri="{BB962C8B-B14F-4D97-AF65-F5344CB8AC3E}">
        <p14:creationId xmlns:p14="http://schemas.microsoft.com/office/powerpoint/2010/main" val="17445342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Rock Ridge Extensions</a:t>
            </a:r>
            <a:endParaRPr lang="en-US" dirty="0"/>
          </a:p>
        </p:txBody>
      </p:sp>
      <p:sp>
        <p:nvSpPr>
          <p:cNvPr id="5" name="Text Placeholder 4"/>
          <p:cNvSpPr>
            <a:spLocks noGrp="1"/>
          </p:cNvSpPr>
          <p:nvPr>
            <p:ph type="body" idx="1"/>
          </p:nvPr>
        </p:nvSpPr>
        <p:spPr/>
        <p:txBody>
          <a:bodyPr/>
          <a:lstStyle/>
          <a:p>
            <a:pPr marL="429768" indent="-429768">
              <a:buFont typeface="Calibri" panose="020F0502020204030204" pitchFamily="34" charset="0"/>
              <a:buAutoNum type="arabicPeriod"/>
            </a:pPr>
            <a:r>
              <a:rPr lang="en-US" altLang="en-US" dirty="0" smtClean="0"/>
              <a:t>P</a:t>
            </a:r>
            <a:r>
              <a:rPr lang="en-US" altLang="en-US" sz="100" dirty="0" smtClean="0"/>
              <a:t> </a:t>
            </a:r>
            <a:r>
              <a:rPr lang="en-US" altLang="en-US" dirty="0" smtClean="0"/>
              <a:t>X – P</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I</a:t>
            </a:r>
            <a:r>
              <a:rPr lang="en-US" altLang="en-US" sz="100" dirty="0" smtClean="0"/>
              <a:t> </a:t>
            </a:r>
            <a:r>
              <a:rPr lang="en-US" altLang="en-US" dirty="0" smtClean="0"/>
              <a:t>X </a:t>
            </a:r>
            <a:r>
              <a:rPr lang="en-US" altLang="en-US" dirty="0"/>
              <a:t>attributes.</a:t>
            </a:r>
          </a:p>
          <a:p>
            <a:pPr marL="429768" indent="-429768">
              <a:buFont typeface="Calibri" panose="020F0502020204030204" pitchFamily="34" charset="0"/>
              <a:buAutoNum type="arabicPeriod"/>
            </a:pPr>
            <a:r>
              <a:rPr lang="en-US" altLang="en-US" dirty="0" smtClean="0"/>
              <a:t>P</a:t>
            </a:r>
            <a:r>
              <a:rPr lang="en-US" altLang="en-US" sz="100" dirty="0" smtClean="0"/>
              <a:t> </a:t>
            </a:r>
            <a:r>
              <a:rPr lang="en-US" altLang="en-US" dirty="0" smtClean="0"/>
              <a:t>N </a:t>
            </a:r>
            <a:r>
              <a:rPr lang="en-US" altLang="en-US" dirty="0"/>
              <a:t>- Major and minor device numbers.</a:t>
            </a:r>
          </a:p>
          <a:p>
            <a:pPr marL="429768" indent="-429768">
              <a:buFont typeface="Calibri" panose="020F0502020204030204" pitchFamily="34" charset="0"/>
              <a:buAutoNum type="arabicPeriod"/>
            </a:pPr>
            <a:r>
              <a:rPr lang="en-US" altLang="en-US" dirty="0" smtClean="0"/>
              <a:t>S</a:t>
            </a:r>
            <a:r>
              <a:rPr lang="en-US" altLang="en-US" sz="100" dirty="0" smtClean="0"/>
              <a:t> </a:t>
            </a:r>
            <a:r>
              <a:rPr lang="en-US" altLang="en-US" dirty="0" smtClean="0"/>
              <a:t>L </a:t>
            </a:r>
            <a:r>
              <a:rPr lang="en-US" altLang="en-US" dirty="0"/>
              <a:t>- Symbolic link.</a:t>
            </a:r>
          </a:p>
          <a:p>
            <a:pPr marL="429768" indent="-429768">
              <a:buFont typeface="Calibri" panose="020F0502020204030204" pitchFamily="34" charset="0"/>
              <a:buAutoNum type="arabicPeriod" startAt="5"/>
            </a:pPr>
            <a:r>
              <a:rPr lang="en-US" altLang="en-US" dirty="0" smtClean="0"/>
              <a:t>N</a:t>
            </a:r>
            <a:r>
              <a:rPr lang="en-US" altLang="en-US" sz="100" dirty="0" smtClean="0"/>
              <a:t> </a:t>
            </a:r>
            <a:r>
              <a:rPr lang="en-US" altLang="en-US" dirty="0" smtClean="0"/>
              <a:t>M </a:t>
            </a:r>
            <a:r>
              <a:rPr lang="en-US" altLang="en-US" dirty="0"/>
              <a:t>- Alternative name.</a:t>
            </a:r>
          </a:p>
          <a:p>
            <a:pPr marL="429768" indent="-429768">
              <a:buFont typeface="Calibri" panose="020F0502020204030204" pitchFamily="34" charset="0"/>
              <a:buAutoNum type="arabicPeriod" startAt="5"/>
            </a:pPr>
            <a:r>
              <a:rPr lang="en-US" altLang="en-US" dirty="0" smtClean="0"/>
              <a:t>C</a:t>
            </a:r>
            <a:r>
              <a:rPr lang="en-US" altLang="en-US" sz="100" dirty="0" smtClean="0"/>
              <a:t> </a:t>
            </a:r>
            <a:r>
              <a:rPr lang="en-US" altLang="en-US" dirty="0" smtClean="0"/>
              <a:t>L </a:t>
            </a:r>
            <a:r>
              <a:rPr lang="en-US" altLang="en-US" dirty="0"/>
              <a:t>- Child location.</a:t>
            </a:r>
          </a:p>
          <a:p>
            <a:pPr marL="429768" indent="-429768">
              <a:buFont typeface="Calibri" panose="020F0502020204030204" pitchFamily="34" charset="0"/>
              <a:buAutoNum type="arabicPeriod" startAt="5"/>
            </a:pPr>
            <a:r>
              <a:rPr lang="en-US" altLang="en-US" dirty="0" smtClean="0"/>
              <a:t>P</a:t>
            </a:r>
            <a:r>
              <a:rPr lang="en-US" altLang="en-US" sz="100" dirty="0" smtClean="0"/>
              <a:t> </a:t>
            </a:r>
            <a:r>
              <a:rPr lang="en-US" altLang="en-US" dirty="0" smtClean="0"/>
              <a:t>L </a:t>
            </a:r>
            <a:r>
              <a:rPr lang="en-US" altLang="en-US" dirty="0"/>
              <a:t>- Parent location.</a:t>
            </a:r>
          </a:p>
          <a:p>
            <a:pPr marL="429768" indent="-429768">
              <a:buFont typeface="Calibri" panose="020F0502020204030204" pitchFamily="34" charset="0"/>
              <a:buAutoNum type="arabicPeriod" startAt="5"/>
            </a:pPr>
            <a:r>
              <a:rPr lang="en-US" altLang="en-US" dirty="0" smtClean="0"/>
              <a:t>R</a:t>
            </a:r>
            <a:r>
              <a:rPr lang="en-US" altLang="en-US" sz="100" dirty="0" smtClean="0"/>
              <a:t> </a:t>
            </a:r>
            <a:r>
              <a:rPr lang="en-US" altLang="en-US" dirty="0" smtClean="0"/>
              <a:t>E </a:t>
            </a:r>
            <a:r>
              <a:rPr lang="en-US" altLang="en-US" dirty="0"/>
              <a:t>- Relocation.</a:t>
            </a:r>
          </a:p>
          <a:p>
            <a:pPr marL="429768" indent="-429768">
              <a:buFont typeface="Calibri" panose="020F0502020204030204" pitchFamily="34" charset="0"/>
              <a:buAutoNum type="arabicPeriod" startAt="5"/>
            </a:pPr>
            <a:r>
              <a:rPr lang="en-US" altLang="en-US" dirty="0" smtClean="0"/>
              <a:t>T</a:t>
            </a:r>
            <a:r>
              <a:rPr lang="en-US" altLang="en-US" sz="100" dirty="0" smtClean="0"/>
              <a:t> </a:t>
            </a:r>
            <a:r>
              <a:rPr lang="en-US" altLang="en-US" dirty="0" smtClean="0"/>
              <a:t>F </a:t>
            </a:r>
            <a:r>
              <a:rPr lang="en-US" altLang="en-US" dirty="0"/>
              <a:t>- Time stamps</a:t>
            </a:r>
            <a:r>
              <a:rPr lang="en-US" altLang="en-US" dirty="0" smtClean="0"/>
              <a:t>.</a:t>
            </a:r>
            <a:endParaRPr lang="en-US" altLang="en-US" dirty="0"/>
          </a:p>
        </p:txBody>
      </p:sp>
    </p:spTree>
    <p:extLst>
      <p:ext uri="{BB962C8B-B14F-4D97-AF65-F5344CB8AC3E}">
        <p14:creationId xmlns:p14="http://schemas.microsoft.com/office/powerpoint/2010/main" val="2924925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solidFill>
                  <a:schemeClr val="tx2"/>
                </a:solidFill>
              </a:rPr>
              <a:t>File Naming</a:t>
            </a:r>
          </a:p>
        </p:txBody>
      </p:sp>
      <p:sp>
        <p:nvSpPr>
          <p:cNvPr id="2" name="Text Placeholder 1"/>
          <p:cNvSpPr>
            <a:spLocks noGrp="1"/>
          </p:cNvSpPr>
          <p:nvPr>
            <p:ph type="body" idx="1"/>
          </p:nvPr>
        </p:nvSpPr>
        <p:spPr>
          <a:xfrm>
            <a:off x="457200" y="1495426"/>
            <a:ext cx="8229600" cy="488650"/>
          </a:xfrm>
        </p:spPr>
        <p:txBody>
          <a:bodyPr/>
          <a:lstStyle/>
          <a:p>
            <a:pPr marL="0" indent="0">
              <a:buNone/>
            </a:pPr>
            <a:r>
              <a:rPr lang="en-US" altLang="en-US" dirty="0" smtClean="0"/>
              <a:t>Some </a:t>
            </a:r>
            <a:r>
              <a:rPr lang="en-US" altLang="en-US" dirty="0"/>
              <a:t>typical file extensions</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1956003911"/>
              </p:ext>
            </p:extLst>
          </p:nvPr>
        </p:nvGraphicFramePr>
        <p:xfrm>
          <a:off x="1524000" y="2132345"/>
          <a:ext cx="6096000" cy="4134546"/>
        </p:xfrm>
        <a:graphic>
          <a:graphicData uri="http://schemas.openxmlformats.org/drawingml/2006/table">
            <a:tbl>
              <a:tblPr firstRow="1" bandRow="1">
                <a:tableStyleId>{2D5ABB26-0587-4C30-8999-92F81FD0307C}</a:tableStyleId>
              </a:tblPr>
              <a:tblGrid>
                <a:gridCol w="1176068">
                  <a:extLst>
                    <a:ext uri="{9D8B030D-6E8A-4147-A177-3AD203B41FA5}">
                      <a16:colId xmlns:a16="http://schemas.microsoft.com/office/drawing/2014/main" val="802115877"/>
                    </a:ext>
                  </a:extLst>
                </a:gridCol>
                <a:gridCol w="4919932">
                  <a:extLst>
                    <a:ext uri="{9D8B030D-6E8A-4147-A177-3AD203B41FA5}">
                      <a16:colId xmlns:a16="http://schemas.microsoft.com/office/drawing/2014/main" val="1964696417"/>
                    </a:ext>
                  </a:extLst>
                </a:gridCol>
              </a:tblGrid>
              <a:tr h="294066">
                <a:tc>
                  <a:txBody>
                    <a:bodyPr/>
                    <a:lstStyle/>
                    <a:p>
                      <a:r>
                        <a:rPr lang="en-US" sz="1200" b="1" dirty="0" smtClean="0"/>
                        <a:t>Extension</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smtClean="0"/>
                        <a:t>Meaning</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6435157"/>
                  </a:ext>
                </a:extLst>
              </a:tr>
              <a:tr h="273937">
                <a:tc>
                  <a:txBody>
                    <a:bodyPr/>
                    <a:lstStyle/>
                    <a:p>
                      <a:r>
                        <a:rPr lang="en-US" sz="1200" dirty="0" smtClean="0"/>
                        <a:t>.b</a:t>
                      </a:r>
                      <a:r>
                        <a:rPr lang="en-US" sz="100" dirty="0" smtClean="0"/>
                        <a:t> </a:t>
                      </a:r>
                      <a:r>
                        <a:rPr lang="en-US" sz="1200" dirty="0" smtClean="0"/>
                        <a:t>a</a:t>
                      </a:r>
                      <a:r>
                        <a:rPr lang="en-US" sz="100" dirty="0" smtClean="0"/>
                        <a:t> </a:t>
                      </a:r>
                      <a:r>
                        <a:rPr lang="en-US" sz="1200" dirty="0" smtClean="0"/>
                        <a:t>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Backup</a:t>
                      </a:r>
                      <a:r>
                        <a:rPr lang="en-US" sz="1200" baseline="0" dirty="0" smtClean="0"/>
                        <a:t> file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8852286"/>
                  </a:ext>
                </a:extLst>
              </a:tr>
              <a:tr h="202051">
                <a:tc>
                  <a:txBody>
                    <a:bodyPr/>
                    <a:lstStyle/>
                    <a:p>
                      <a:r>
                        <a:rPr lang="en-US" sz="1200" dirty="0" smtClean="0"/>
                        <a:t>.c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C source program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0346229"/>
                  </a:ext>
                </a:extLst>
              </a:tr>
              <a:tr h="207802">
                <a:tc>
                  <a:txBody>
                    <a:bodyPr/>
                    <a:lstStyle/>
                    <a:p>
                      <a:r>
                        <a:rPr lang="en-US" sz="1200" dirty="0" smtClean="0"/>
                        <a:t>.g</a:t>
                      </a:r>
                      <a:r>
                        <a:rPr lang="en-US" sz="100" dirty="0" smtClean="0"/>
                        <a:t> </a:t>
                      </a:r>
                      <a:r>
                        <a:rPr lang="en-US" sz="1200" dirty="0" err="1" smtClean="0"/>
                        <a:t>i</a:t>
                      </a:r>
                      <a:r>
                        <a:rPr lang="en-US" sz="100" dirty="0" smtClean="0"/>
                        <a:t> </a:t>
                      </a:r>
                      <a:r>
                        <a:rPr lang="en-US" sz="1200" dirty="0" smtClean="0"/>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200" dirty="0" smtClean="0"/>
                        <a:t>Compuserve </a:t>
                      </a:r>
                      <a:r>
                        <a:rPr lang="fr-FR" sz="1200" dirty="0" err="1" smtClean="0"/>
                        <a:t>Graphical</a:t>
                      </a:r>
                      <a:r>
                        <a:rPr lang="fr-FR" sz="1200" dirty="0" smtClean="0"/>
                        <a:t> </a:t>
                      </a:r>
                      <a:r>
                        <a:rPr lang="fr-FR" sz="1200" dirty="0" err="1" smtClean="0"/>
                        <a:t>Interchange</a:t>
                      </a:r>
                      <a:r>
                        <a:rPr lang="fr-FR" sz="1200" dirty="0" smtClean="0"/>
                        <a:t> Format image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8898827"/>
                  </a:ext>
                </a:extLst>
              </a:tr>
              <a:tr h="196300">
                <a:tc>
                  <a:txBody>
                    <a:bodyPr/>
                    <a:lstStyle/>
                    <a:p>
                      <a:r>
                        <a:rPr lang="en-US" sz="1200" dirty="0" smtClean="0"/>
                        <a:t>.h</a:t>
                      </a:r>
                      <a:r>
                        <a:rPr lang="en-US" sz="100" dirty="0" smtClean="0"/>
                        <a:t> </a:t>
                      </a:r>
                      <a:r>
                        <a:rPr lang="en-US" sz="1200" dirty="0" smtClean="0"/>
                        <a:t>l</a:t>
                      </a:r>
                      <a:r>
                        <a:rPr lang="en-US" sz="100" dirty="0" smtClean="0"/>
                        <a:t> </a:t>
                      </a:r>
                      <a:r>
                        <a:rPr lang="en-US" sz="1200" dirty="0" smtClean="0"/>
                        <a:t>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Help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978151"/>
                  </a:ext>
                </a:extLst>
              </a:tr>
              <a:tr h="245183">
                <a:tc>
                  <a:txBody>
                    <a:bodyPr/>
                    <a:lstStyle/>
                    <a:p>
                      <a:r>
                        <a:rPr lang="en-US" sz="1200" dirty="0" smtClean="0"/>
                        <a:t>.h</a:t>
                      </a:r>
                      <a:r>
                        <a:rPr lang="en-US" sz="100" dirty="0" smtClean="0"/>
                        <a:t> </a:t>
                      </a:r>
                      <a:r>
                        <a:rPr lang="en-US" sz="1200" dirty="0" smtClean="0"/>
                        <a:t>t</a:t>
                      </a:r>
                      <a:r>
                        <a:rPr lang="en-US" sz="100" dirty="0" smtClean="0"/>
                        <a:t> </a:t>
                      </a:r>
                      <a:r>
                        <a:rPr lang="en-US" sz="1200" dirty="0" smtClean="0"/>
                        <a:t>m</a:t>
                      </a:r>
                      <a:r>
                        <a:rPr lang="en-US" sz="100" dirty="0" smtClean="0"/>
                        <a:t> </a:t>
                      </a:r>
                      <a:r>
                        <a:rPr lang="en-US" sz="1200" dirty="0" smtClean="0"/>
                        <a:t>l</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World Wide Web </a:t>
                      </a:r>
                      <a:r>
                        <a:rPr lang="en-US" sz="1200" dirty="0" err="1" smtClean="0"/>
                        <a:t>HyperText</a:t>
                      </a:r>
                      <a:r>
                        <a:rPr lang="en-US" sz="1200" dirty="0" smtClean="0"/>
                        <a:t> Markup Language document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7401228"/>
                  </a:ext>
                </a:extLst>
              </a:tr>
              <a:tr h="233681">
                <a:tc>
                  <a:txBody>
                    <a:bodyPr/>
                    <a:lstStyle/>
                    <a:p>
                      <a:r>
                        <a:rPr lang="en-US" sz="1200" dirty="0" smtClean="0"/>
                        <a:t>.j</a:t>
                      </a:r>
                      <a:r>
                        <a:rPr lang="en-US" sz="100" dirty="0" smtClean="0"/>
                        <a:t> </a:t>
                      </a:r>
                      <a:r>
                        <a:rPr lang="en-US" sz="1200" dirty="0" smtClean="0"/>
                        <a:t>p</a:t>
                      </a:r>
                      <a:r>
                        <a:rPr lang="en-US" sz="100" dirty="0" smtClean="0"/>
                        <a:t> </a:t>
                      </a:r>
                      <a:r>
                        <a:rPr lang="en-US" sz="1200" dirty="0" smtClean="0"/>
                        <a:t>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Still picture encoded with the J</a:t>
                      </a:r>
                      <a:r>
                        <a:rPr lang="en-US" sz="100" dirty="0" smtClean="0"/>
                        <a:t> </a:t>
                      </a:r>
                      <a:r>
                        <a:rPr lang="en-US" sz="1200" dirty="0" smtClean="0"/>
                        <a:t>P</a:t>
                      </a:r>
                      <a:r>
                        <a:rPr lang="en-US" sz="100" dirty="0" smtClean="0"/>
                        <a:t> </a:t>
                      </a:r>
                      <a:r>
                        <a:rPr lang="en-US" sz="1200" dirty="0" smtClean="0"/>
                        <a:t>E</a:t>
                      </a:r>
                      <a:r>
                        <a:rPr lang="en-US" sz="100" dirty="0" smtClean="0"/>
                        <a:t> </a:t>
                      </a:r>
                      <a:r>
                        <a:rPr lang="en-US" sz="1200" dirty="0" smtClean="0"/>
                        <a:t>G standard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1428624"/>
                  </a:ext>
                </a:extLst>
              </a:tr>
              <a:tr h="196300">
                <a:tc>
                  <a:txBody>
                    <a:bodyPr/>
                    <a:lstStyle/>
                    <a:p>
                      <a:r>
                        <a:rPr lang="en-US" sz="1200" dirty="0" smtClean="0"/>
                        <a:t>.m</a:t>
                      </a:r>
                      <a:r>
                        <a:rPr lang="en-US" sz="100" dirty="0" smtClean="0"/>
                        <a:t> </a:t>
                      </a:r>
                      <a:r>
                        <a:rPr lang="en-US" sz="1200" dirty="0" smtClean="0"/>
                        <a:t>p</a:t>
                      </a:r>
                      <a:r>
                        <a:rPr lang="en-US" sz="100" dirty="0" smtClean="0"/>
                        <a:t> </a:t>
                      </a:r>
                      <a:r>
                        <a:rPr lang="en-US" sz="1200" dirty="0" smtClean="0"/>
                        <a:t>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Music encoded in M</a:t>
                      </a:r>
                      <a:r>
                        <a:rPr lang="en-US" sz="100" dirty="0" smtClean="0"/>
                        <a:t> </a:t>
                      </a:r>
                      <a:r>
                        <a:rPr lang="en-US" sz="1200" dirty="0" smtClean="0"/>
                        <a:t>P</a:t>
                      </a:r>
                      <a:r>
                        <a:rPr lang="en-US" sz="100" dirty="0" smtClean="0"/>
                        <a:t> </a:t>
                      </a:r>
                      <a:r>
                        <a:rPr lang="en-US" sz="1200" dirty="0" smtClean="0"/>
                        <a:t>E</a:t>
                      </a:r>
                      <a:r>
                        <a:rPr lang="en-US" sz="100" dirty="0" smtClean="0"/>
                        <a:t> </a:t>
                      </a:r>
                      <a:r>
                        <a:rPr lang="en-US" sz="1200" dirty="0" smtClean="0"/>
                        <a:t>G layer 3 audio format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664737"/>
                  </a:ext>
                </a:extLst>
              </a:tr>
              <a:tr h="202051">
                <a:tc>
                  <a:txBody>
                    <a:bodyPr/>
                    <a:lstStyle/>
                    <a:p>
                      <a:r>
                        <a:rPr lang="en-US" sz="1200" dirty="0" smtClean="0"/>
                        <a:t>.m</a:t>
                      </a:r>
                      <a:r>
                        <a:rPr lang="en-US" sz="100" dirty="0" smtClean="0"/>
                        <a:t> </a:t>
                      </a:r>
                      <a:r>
                        <a:rPr lang="en-US" sz="1200" dirty="0" smtClean="0"/>
                        <a:t>p</a:t>
                      </a:r>
                      <a:r>
                        <a:rPr lang="en-US" sz="100" dirty="0" smtClean="0"/>
                        <a:t> </a:t>
                      </a:r>
                      <a:r>
                        <a:rPr lang="en-US" sz="1200" dirty="0" smtClean="0"/>
                        <a:t>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Movie encoded with the M</a:t>
                      </a:r>
                      <a:r>
                        <a:rPr lang="en-US" sz="100" dirty="0" smtClean="0"/>
                        <a:t> </a:t>
                      </a:r>
                      <a:r>
                        <a:rPr lang="en-US" sz="1200" dirty="0" smtClean="0"/>
                        <a:t>P</a:t>
                      </a:r>
                      <a:r>
                        <a:rPr lang="en-US" sz="100" dirty="0" smtClean="0"/>
                        <a:t> </a:t>
                      </a:r>
                      <a:r>
                        <a:rPr lang="en-US" sz="1200" dirty="0" smtClean="0"/>
                        <a:t>E</a:t>
                      </a:r>
                      <a:r>
                        <a:rPr lang="en-US" sz="100" dirty="0" smtClean="0"/>
                        <a:t> </a:t>
                      </a:r>
                      <a:r>
                        <a:rPr lang="en-US" sz="1200" dirty="0" smtClean="0"/>
                        <a:t>G standard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1240821"/>
                  </a:ext>
                </a:extLst>
              </a:tr>
              <a:tr h="233681">
                <a:tc>
                  <a:txBody>
                    <a:bodyPr/>
                    <a:lstStyle/>
                    <a:p>
                      <a:r>
                        <a:rPr lang="en-US" sz="1200" dirty="0" smtClean="0"/>
                        <a:t>.o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Object file (compiler output, not yet linked)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759269"/>
                  </a:ext>
                </a:extLst>
              </a:tr>
              <a:tr h="161794">
                <a:tc>
                  <a:txBody>
                    <a:bodyPr/>
                    <a:lstStyle/>
                    <a:p>
                      <a:r>
                        <a:rPr lang="en-US" sz="1200" dirty="0" smtClean="0"/>
                        <a:t>.p</a:t>
                      </a:r>
                      <a:r>
                        <a:rPr lang="en-US" sz="100" dirty="0" smtClean="0"/>
                        <a:t> </a:t>
                      </a:r>
                      <a:r>
                        <a:rPr lang="en-US" sz="1200" dirty="0" smtClean="0"/>
                        <a:t>d</a:t>
                      </a:r>
                      <a:r>
                        <a:rPr lang="en-US" sz="100" dirty="0" smtClean="0"/>
                        <a:t> </a:t>
                      </a:r>
                      <a:r>
                        <a:rPr lang="en-US" sz="1200" dirty="0" smtClean="0"/>
                        <a:t>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Portable Document Format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8376040"/>
                  </a:ext>
                </a:extLst>
              </a:tr>
              <a:tr h="245183">
                <a:tc>
                  <a:txBody>
                    <a:bodyPr/>
                    <a:lstStyle/>
                    <a:p>
                      <a:r>
                        <a:rPr lang="en-US" sz="1200" dirty="0" smtClean="0"/>
                        <a:t>.p</a:t>
                      </a:r>
                      <a:r>
                        <a:rPr lang="en-US" sz="100" dirty="0" smtClean="0"/>
                        <a:t> </a:t>
                      </a:r>
                      <a:r>
                        <a:rPr lang="en-US" sz="1200" dirty="0" smtClean="0"/>
                        <a:t>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PostScript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1438052"/>
                  </a:ext>
                </a:extLst>
              </a:tr>
              <a:tr h="250934">
                <a:tc>
                  <a:txBody>
                    <a:bodyPr/>
                    <a:lstStyle/>
                    <a:p>
                      <a:r>
                        <a:rPr lang="en-US" sz="1200" dirty="0" smtClean="0"/>
                        <a:t>.t</a:t>
                      </a:r>
                      <a:r>
                        <a:rPr lang="en-US" sz="100" dirty="0" smtClean="0"/>
                        <a:t> </a:t>
                      </a:r>
                      <a:r>
                        <a:rPr lang="en-US" sz="1200" dirty="0" smtClean="0"/>
                        <a:t>e</a:t>
                      </a:r>
                      <a:r>
                        <a:rPr lang="en-US" sz="100" dirty="0" smtClean="0"/>
                        <a:t> </a:t>
                      </a:r>
                      <a:r>
                        <a:rPr lang="en-US" sz="1200" dirty="0" smtClean="0"/>
                        <a:t>x</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Input for the T</a:t>
                      </a:r>
                      <a:r>
                        <a:rPr lang="en-US" sz="100" dirty="0" smtClean="0"/>
                        <a:t> </a:t>
                      </a:r>
                      <a:r>
                        <a:rPr lang="en-US" sz="1200" dirty="0" smtClean="0"/>
                        <a:t>E</a:t>
                      </a:r>
                      <a:r>
                        <a:rPr lang="en-US" sz="100" dirty="0" smtClean="0"/>
                        <a:t> </a:t>
                      </a:r>
                      <a:r>
                        <a:rPr lang="en-US" sz="1200" dirty="0" smtClean="0"/>
                        <a:t>X formatting program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9181625"/>
                  </a:ext>
                </a:extLst>
              </a:tr>
              <a:tr h="179047">
                <a:tc>
                  <a:txBody>
                    <a:bodyPr/>
                    <a:lstStyle/>
                    <a:p>
                      <a:r>
                        <a:rPr lang="en-US" sz="1200" dirty="0" smtClean="0"/>
                        <a:t>.t</a:t>
                      </a:r>
                      <a:r>
                        <a:rPr lang="en-US" sz="100" dirty="0" smtClean="0"/>
                        <a:t> </a:t>
                      </a:r>
                      <a:r>
                        <a:rPr lang="en-US" sz="1200" dirty="0" smtClean="0"/>
                        <a:t>x</a:t>
                      </a:r>
                      <a:r>
                        <a:rPr lang="en-US" sz="100" dirty="0" smtClean="0"/>
                        <a:t> </a:t>
                      </a:r>
                      <a:r>
                        <a:rPr lang="en-US" sz="1200" dirty="0" smtClean="0"/>
                        <a:t>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General text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5482370"/>
                  </a:ext>
                </a:extLst>
              </a:tr>
              <a:tr h="214393">
                <a:tc>
                  <a:txBody>
                    <a:bodyPr/>
                    <a:lstStyle/>
                    <a:p>
                      <a:r>
                        <a:rPr lang="en-US" sz="1200" dirty="0" smtClean="0"/>
                        <a:t>.z</a:t>
                      </a:r>
                      <a:r>
                        <a:rPr lang="en-US" sz="100" dirty="0" smtClean="0"/>
                        <a:t> </a:t>
                      </a:r>
                      <a:r>
                        <a:rPr lang="en-US" sz="1200" dirty="0" err="1" smtClean="0"/>
                        <a:t>i</a:t>
                      </a:r>
                      <a:r>
                        <a:rPr lang="en-US" sz="100" dirty="0" smtClean="0"/>
                        <a:t> </a:t>
                      </a:r>
                      <a:r>
                        <a:rPr lang="en-US" sz="1200" dirty="0" smtClean="0"/>
                        <a:t>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Compressed archive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564462"/>
                  </a:ext>
                </a:extLst>
              </a:tr>
            </a:tbl>
          </a:graphicData>
        </a:graphic>
      </p:graphicFrame>
    </p:spTree>
    <p:extLst>
      <p:ext uri="{BB962C8B-B14F-4D97-AF65-F5344CB8AC3E}">
        <p14:creationId xmlns:p14="http://schemas.microsoft.com/office/powerpoint/2010/main" val="16939012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Joliet Extensions</a:t>
            </a:r>
            <a:endParaRPr lang="en-US" dirty="0"/>
          </a:p>
        </p:txBody>
      </p:sp>
      <p:sp>
        <p:nvSpPr>
          <p:cNvPr id="5" name="Text Placeholder 4"/>
          <p:cNvSpPr>
            <a:spLocks noGrp="1"/>
          </p:cNvSpPr>
          <p:nvPr>
            <p:ph type="body" idx="1"/>
          </p:nvPr>
        </p:nvSpPr>
        <p:spPr/>
        <p:txBody>
          <a:bodyPr/>
          <a:lstStyle/>
          <a:p>
            <a:pPr marL="429768" indent="-429768">
              <a:buFont typeface="Calibri" panose="020F0502020204030204" pitchFamily="34" charset="0"/>
              <a:buAutoNum type="arabicPeriod"/>
            </a:pPr>
            <a:r>
              <a:rPr lang="en-US" altLang="en-US" dirty="0"/>
              <a:t>Long file names.</a:t>
            </a:r>
          </a:p>
          <a:p>
            <a:pPr marL="429768" indent="-429768">
              <a:buFont typeface="Calibri" panose="020F0502020204030204" pitchFamily="34" charset="0"/>
              <a:buAutoNum type="arabicPeriod"/>
            </a:pPr>
            <a:r>
              <a:rPr lang="en-US" altLang="en-US" dirty="0"/>
              <a:t>Unicode character set.</a:t>
            </a:r>
          </a:p>
          <a:p>
            <a:pPr marL="429768" indent="-429768">
              <a:buFont typeface="Calibri" panose="020F0502020204030204" pitchFamily="34" charset="0"/>
              <a:buAutoNum type="arabicPeriod"/>
            </a:pPr>
            <a:r>
              <a:rPr lang="en-US" altLang="en-US" dirty="0"/>
              <a:t>Directory nesting deeper than eight levels.</a:t>
            </a:r>
          </a:p>
          <a:p>
            <a:pPr marL="429768" indent="-429768">
              <a:buFont typeface="Calibri" panose="020F0502020204030204" pitchFamily="34" charset="0"/>
              <a:buAutoNum type="arabicPeriod"/>
            </a:pPr>
            <a:r>
              <a:rPr lang="en-US" altLang="en-US" dirty="0"/>
              <a:t>Directory names with extensions</a:t>
            </a:r>
          </a:p>
        </p:txBody>
      </p:sp>
    </p:spTree>
    <p:extLst>
      <p:ext uri="{BB962C8B-B14F-4D97-AF65-F5344CB8AC3E}">
        <p14:creationId xmlns:p14="http://schemas.microsoft.com/office/powerpoint/2010/main" val="36418082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Structure</a:t>
            </a:r>
            <a:endParaRPr lang="en-US" sz="1200" b="0" dirty="0"/>
          </a:p>
        </p:txBody>
      </p:sp>
      <p:pic>
        <p:nvPicPr>
          <p:cNvPr id="6" name="Picture 2" descr="Various file structures. A, a sequence of 24 bytes. Every row in the sequence corresponds to a single byte. B, a sequence of 4 records. Every row in a sequence corresponds to one single record. Each record is approximately the size of 6 bytes in A. C, a tree structure. The primary class contains Ant, Fox, and Pig. Class Ant consists of cat, cow and dog, class fox consists of goat, lion and owl, class pig consists of Pony, Rat and worm. Sub class goat has a further branch with attributes Hen, Ibis and La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2" y="1511605"/>
            <a:ext cx="79533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4-2. Three kinds of files. (a) Byte sequence. </a:t>
            </a:r>
            <a:r>
              <a:rPr lang="en-US" altLang="en-US" sz="1600" dirty="0" smtClean="0">
                <a:latin typeface="+mn-lt"/>
              </a:rPr>
              <a:t>(</a:t>
            </a:r>
            <a:r>
              <a:rPr lang="en-US" altLang="en-US" sz="1600" dirty="0">
                <a:latin typeface="+mn-lt"/>
              </a:rPr>
              <a:t>b) Record sequence. (c) Tree.</a:t>
            </a:r>
          </a:p>
        </p:txBody>
      </p:sp>
    </p:spTree>
    <p:extLst>
      <p:ext uri="{BB962C8B-B14F-4D97-AF65-F5344CB8AC3E}">
        <p14:creationId xmlns:p14="http://schemas.microsoft.com/office/powerpoint/2010/main" val="1203376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Types</a:t>
            </a:r>
            <a:endParaRPr lang="en-US" sz="1200" b="0" dirty="0"/>
          </a:p>
        </p:txBody>
      </p:sp>
      <p:pic>
        <p:nvPicPr>
          <p:cNvPr id="6" name="Picture 2" descr="The structure of an executable file and an archive. A, an executable file. The file contains the following layers. Magic number, text size, Data size, B S S size, Symbol table size, Entry point, Blank shaded layer, Flags, Text, Data, Relocation bits and Symbol table. The header comprises of the layers from magic number to flags. B, an archive contains the following layers. Header, Object module, Header, Object module, Header, Object module. The header on top of the archive structure contains the following attributes. Module name, date, owner, protection and si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435" y="1423182"/>
            <a:ext cx="4483129" cy="3834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4-3. (a) An executable file. (b) An archive</a:t>
            </a:r>
          </a:p>
        </p:txBody>
      </p:sp>
    </p:spTree>
    <p:extLst>
      <p:ext uri="{BB962C8B-B14F-4D97-AF65-F5344CB8AC3E}">
        <p14:creationId xmlns:p14="http://schemas.microsoft.com/office/powerpoint/2010/main" val="3040242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solidFill>
                  <a:schemeClr val="tx2"/>
                </a:solidFill>
              </a:rPr>
              <a:t>File Attributes </a:t>
            </a:r>
            <a:r>
              <a:rPr lang="en-US" altLang="en-US" sz="2000" b="0" dirty="0" smtClean="0">
                <a:solidFill>
                  <a:schemeClr val="tx2"/>
                </a:solidFill>
              </a:rPr>
              <a:t>(1 of 2)</a:t>
            </a:r>
          </a:p>
        </p:txBody>
      </p:sp>
      <p:sp>
        <p:nvSpPr>
          <p:cNvPr id="2" name="Text Placeholder 1"/>
          <p:cNvSpPr>
            <a:spLocks noGrp="1"/>
          </p:cNvSpPr>
          <p:nvPr>
            <p:ph type="body" idx="1"/>
          </p:nvPr>
        </p:nvSpPr>
        <p:spPr>
          <a:xfrm>
            <a:off x="457200" y="1600200"/>
            <a:ext cx="8229600" cy="439615"/>
          </a:xfrm>
        </p:spPr>
        <p:txBody>
          <a:bodyPr/>
          <a:lstStyle/>
          <a:p>
            <a:pPr marL="0" indent="0">
              <a:buNone/>
            </a:pPr>
            <a:r>
              <a:rPr lang="en-US" altLang="en-US" dirty="0" smtClean="0"/>
              <a:t>Some </a:t>
            </a:r>
            <a:r>
              <a:rPr lang="en-US" altLang="en-US" dirty="0"/>
              <a:t>possible file attributes.</a:t>
            </a:r>
          </a:p>
        </p:txBody>
      </p:sp>
      <p:graphicFrame>
        <p:nvGraphicFramePr>
          <p:cNvPr id="3" name="Table 2"/>
          <p:cNvGraphicFramePr>
            <a:graphicFrameLocks noGrp="1"/>
          </p:cNvGraphicFramePr>
          <p:nvPr>
            <p:extLst>
              <p:ext uri="{D42A27DB-BD31-4B8C-83A1-F6EECF244321}">
                <p14:modId xmlns:p14="http://schemas.microsoft.com/office/powerpoint/2010/main" val="3601590745"/>
              </p:ext>
            </p:extLst>
          </p:nvPr>
        </p:nvGraphicFramePr>
        <p:xfrm>
          <a:off x="768732" y="2390067"/>
          <a:ext cx="7606536" cy="3688080"/>
        </p:xfrm>
        <a:graphic>
          <a:graphicData uri="http://schemas.openxmlformats.org/drawingml/2006/table">
            <a:tbl>
              <a:tblPr firstRow="1" bandRow="1">
                <a:tableStyleId>{2D5ABB26-0587-4C30-8999-92F81FD0307C}</a:tableStyleId>
              </a:tblPr>
              <a:tblGrid>
                <a:gridCol w="2264021">
                  <a:extLst>
                    <a:ext uri="{9D8B030D-6E8A-4147-A177-3AD203B41FA5}">
                      <a16:colId xmlns:a16="http://schemas.microsoft.com/office/drawing/2014/main" val="19220279"/>
                    </a:ext>
                  </a:extLst>
                </a:gridCol>
                <a:gridCol w="5342515">
                  <a:extLst>
                    <a:ext uri="{9D8B030D-6E8A-4147-A177-3AD203B41FA5}">
                      <a16:colId xmlns:a16="http://schemas.microsoft.com/office/drawing/2014/main" val="2852447050"/>
                    </a:ext>
                  </a:extLst>
                </a:gridCol>
              </a:tblGrid>
              <a:tr h="254928">
                <a:tc>
                  <a:txBody>
                    <a:bodyPr/>
                    <a:lstStyle/>
                    <a:p>
                      <a:r>
                        <a:rPr lang="en-US" sz="1600" b="1" dirty="0" smtClean="0"/>
                        <a:t>Attribute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Meaning</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377279"/>
                  </a:ext>
                </a:extLst>
              </a:tr>
              <a:tr h="231482">
                <a:tc>
                  <a:txBody>
                    <a:bodyPr/>
                    <a:lstStyle/>
                    <a:p>
                      <a:r>
                        <a:rPr lang="en-US" sz="1600" dirty="0" smtClean="0"/>
                        <a:t>Protection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Who can access the file and in what way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4317369"/>
                  </a:ext>
                </a:extLst>
              </a:tr>
              <a:tr h="208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Password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Password needed to access the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433439"/>
                  </a:ext>
                </a:extLst>
              </a:tr>
              <a:tr h="263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Creator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a:t>
                      </a:r>
                      <a:r>
                        <a:rPr lang="en-US" sz="100" dirty="0" smtClean="0"/>
                        <a:t> </a:t>
                      </a:r>
                      <a:r>
                        <a:rPr lang="en-US" sz="1600" dirty="0" smtClean="0"/>
                        <a:t>D of the person who created the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3441136"/>
                  </a:ext>
                </a:extLst>
              </a:tr>
              <a:tr h="2314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Owner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Current owner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3710903"/>
                  </a:ext>
                </a:extLst>
              </a:tr>
              <a:tr h="1992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Read-only flag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0 for read/write; 1 for read only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25297"/>
                  </a:ext>
                </a:extLst>
              </a:tr>
              <a:tr h="272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Hidden flag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0 for normal; 1 for do not display in listings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2681051"/>
                  </a:ext>
                </a:extLst>
              </a:tr>
              <a:tr h="2930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System flag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0 for normal files; 1 for system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3549285"/>
                  </a:ext>
                </a:extLst>
              </a:tr>
              <a:tr h="287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Archive flag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0 for has been backed up; 1 for needs to be backed up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503096"/>
                  </a:ext>
                </a:extLst>
              </a:tr>
              <a:tr h="237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A</a:t>
                      </a:r>
                      <a:r>
                        <a:rPr lang="en-US" sz="100" dirty="0" smtClean="0"/>
                        <a:t> </a:t>
                      </a:r>
                      <a:r>
                        <a:rPr lang="en-US" sz="1600" dirty="0" smtClean="0"/>
                        <a:t>S</a:t>
                      </a:r>
                      <a:r>
                        <a:rPr lang="en-US" sz="100" dirty="0" smtClean="0"/>
                        <a:t> </a:t>
                      </a:r>
                      <a:r>
                        <a:rPr lang="en-US" sz="1600" dirty="0" smtClean="0"/>
                        <a:t>C</a:t>
                      </a:r>
                      <a:r>
                        <a:rPr lang="en-US" sz="100" dirty="0" smtClean="0"/>
                        <a:t> </a:t>
                      </a:r>
                      <a:r>
                        <a:rPr lang="en-US" sz="1600" dirty="0" smtClean="0"/>
                        <a:t>I</a:t>
                      </a:r>
                      <a:r>
                        <a:rPr lang="en-US" sz="100" dirty="0" smtClean="0"/>
                        <a:t> </a:t>
                      </a:r>
                      <a:r>
                        <a:rPr lang="en-US" sz="1600" dirty="0" smtClean="0"/>
                        <a:t>I/binary flag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 for A</a:t>
                      </a:r>
                      <a:r>
                        <a:rPr lang="en-US" sz="100" dirty="0" smtClean="0"/>
                        <a:t> </a:t>
                      </a:r>
                      <a:r>
                        <a:rPr lang="en-US" sz="1600" dirty="0" smtClean="0"/>
                        <a:t>S</a:t>
                      </a:r>
                      <a:r>
                        <a:rPr lang="en-US" sz="100" dirty="0" smtClean="0"/>
                        <a:t> </a:t>
                      </a:r>
                      <a:r>
                        <a:rPr lang="en-US" sz="1600" dirty="0" smtClean="0"/>
                        <a:t>C</a:t>
                      </a:r>
                      <a:r>
                        <a:rPr lang="en-US" sz="100" dirty="0" smtClean="0"/>
                        <a:t> </a:t>
                      </a:r>
                      <a:r>
                        <a:rPr lang="en-US" sz="1600" dirty="0" smtClean="0"/>
                        <a:t>I</a:t>
                      </a:r>
                      <a:r>
                        <a:rPr lang="en-US" sz="100" dirty="0" smtClean="0"/>
                        <a:t> </a:t>
                      </a:r>
                      <a:r>
                        <a:rPr lang="en-US" sz="1600" dirty="0" err="1" smtClean="0"/>
                        <a:t>I</a:t>
                      </a:r>
                      <a:r>
                        <a:rPr lang="en-US" sz="1600" dirty="0" smtClean="0"/>
                        <a:t> file; 1 for binary file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028893"/>
                  </a:ext>
                </a:extLst>
              </a:tr>
              <a:tr h="281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Random access flag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0 for sequential access only; 1 for random access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1559952"/>
                  </a:ext>
                </a:extLst>
              </a:tr>
            </a:tbl>
          </a:graphicData>
        </a:graphic>
      </p:graphicFrame>
    </p:spTree>
    <p:extLst>
      <p:ext uri="{BB962C8B-B14F-4D97-AF65-F5344CB8AC3E}">
        <p14:creationId xmlns:p14="http://schemas.microsoft.com/office/powerpoint/2010/main" val="200547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solidFill>
                  <a:schemeClr val="tx2"/>
                </a:solidFill>
              </a:rPr>
              <a:t>File Attributes </a:t>
            </a:r>
            <a:r>
              <a:rPr lang="en-US" altLang="en-US" sz="2000" b="0" dirty="0" smtClean="0"/>
              <a:t>(2 </a:t>
            </a:r>
            <a:r>
              <a:rPr lang="en-US" altLang="en-US" sz="2000" b="0" dirty="0"/>
              <a:t>of 2)</a:t>
            </a:r>
            <a:endParaRPr lang="en-US" altLang="en-US" dirty="0" smtClean="0">
              <a:solidFill>
                <a:schemeClr val="tx2"/>
              </a:solidFill>
            </a:endParaRPr>
          </a:p>
        </p:txBody>
      </p:sp>
      <p:sp>
        <p:nvSpPr>
          <p:cNvPr id="2" name="Text Placeholder 1"/>
          <p:cNvSpPr>
            <a:spLocks noGrp="1"/>
          </p:cNvSpPr>
          <p:nvPr>
            <p:ph type="body" idx="1"/>
          </p:nvPr>
        </p:nvSpPr>
        <p:spPr>
          <a:xfrm>
            <a:off x="457200" y="1600200"/>
            <a:ext cx="8229600" cy="439615"/>
          </a:xfrm>
        </p:spPr>
        <p:txBody>
          <a:bodyPr/>
          <a:lstStyle/>
          <a:p>
            <a:pPr marL="0" indent="0">
              <a:buNone/>
            </a:pPr>
            <a:r>
              <a:rPr lang="en-US" altLang="en-US" dirty="0" smtClean="0"/>
              <a:t>Some </a:t>
            </a:r>
            <a:r>
              <a:rPr lang="en-US" altLang="en-US" dirty="0"/>
              <a:t>possible file attributes.</a:t>
            </a:r>
          </a:p>
        </p:txBody>
      </p:sp>
      <p:graphicFrame>
        <p:nvGraphicFramePr>
          <p:cNvPr id="3" name="Table 2"/>
          <p:cNvGraphicFramePr>
            <a:graphicFrameLocks noGrp="1"/>
          </p:cNvGraphicFramePr>
          <p:nvPr>
            <p:extLst>
              <p:ext uri="{D42A27DB-BD31-4B8C-83A1-F6EECF244321}">
                <p14:modId xmlns:p14="http://schemas.microsoft.com/office/powerpoint/2010/main" val="1565106383"/>
              </p:ext>
            </p:extLst>
          </p:nvPr>
        </p:nvGraphicFramePr>
        <p:xfrm>
          <a:off x="768732" y="2388626"/>
          <a:ext cx="7606536" cy="3688080"/>
        </p:xfrm>
        <a:graphic>
          <a:graphicData uri="http://schemas.openxmlformats.org/drawingml/2006/table">
            <a:tbl>
              <a:tblPr firstRow="1" bandRow="1">
                <a:tableStyleId>{2D5ABB26-0587-4C30-8999-92F81FD0307C}</a:tableStyleId>
              </a:tblPr>
              <a:tblGrid>
                <a:gridCol w="2264021">
                  <a:extLst>
                    <a:ext uri="{9D8B030D-6E8A-4147-A177-3AD203B41FA5}">
                      <a16:colId xmlns:a16="http://schemas.microsoft.com/office/drawing/2014/main" val="19220279"/>
                    </a:ext>
                  </a:extLst>
                </a:gridCol>
                <a:gridCol w="5342515">
                  <a:extLst>
                    <a:ext uri="{9D8B030D-6E8A-4147-A177-3AD203B41FA5}">
                      <a16:colId xmlns:a16="http://schemas.microsoft.com/office/drawing/2014/main" val="2852447050"/>
                    </a:ext>
                  </a:extLst>
                </a:gridCol>
              </a:tblGrid>
              <a:tr h="254928">
                <a:tc>
                  <a:txBody>
                    <a:bodyPr/>
                    <a:lstStyle/>
                    <a:p>
                      <a:r>
                        <a:rPr lang="en-US" sz="1600" b="1" dirty="0" smtClean="0"/>
                        <a:t>Attribute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Meaning</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377279"/>
                  </a:ext>
                </a:extLst>
              </a:tr>
              <a:tr h="231482">
                <a:tc>
                  <a:txBody>
                    <a:bodyPr/>
                    <a:lstStyle/>
                    <a:p>
                      <a:r>
                        <a:rPr lang="en-US" sz="1600" dirty="0" smtClean="0"/>
                        <a:t>Temporary flag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 for normal; 1 for delete file on process exit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4317369"/>
                  </a:ext>
                </a:extLst>
              </a:tr>
              <a:tr h="2080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Lock flags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0 for unlocked; nonzero for locked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433439"/>
                  </a:ext>
                </a:extLst>
              </a:tr>
              <a:tr h="263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Record length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Number of bytes in a record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3441136"/>
                  </a:ext>
                </a:extLst>
              </a:tr>
              <a:tr h="2314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Key position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Offset of the key within each record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3710903"/>
                  </a:ext>
                </a:extLst>
              </a:tr>
              <a:tr h="1992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Key length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Number of bytes in the key field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25297"/>
                  </a:ext>
                </a:extLst>
              </a:tr>
              <a:tr h="2725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Creation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Date and time the file was created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2681051"/>
                  </a:ext>
                </a:extLst>
              </a:tr>
              <a:tr h="2930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Time of last access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Date and time the file was last accessed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3549285"/>
                  </a:ext>
                </a:extLst>
              </a:tr>
              <a:tr h="287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Time of last change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Date and time the file was last changed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503096"/>
                  </a:ext>
                </a:extLst>
              </a:tr>
              <a:tr h="237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Current size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Number of bytes in the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028893"/>
                  </a:ext>
                </a:extLst>
              </a:tr>
              <a:tr h="281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Maximum size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Number of bytes the file may grow to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1559952"/>
                  </a:ext>
                </a:extLst>
              </a:tr>
            </a:tbl>
          </a:graphicData>
        </a:graphic>
      </p:graphicFrame>
    </p:spTree>
    <p:extLst>
      <p:ext uri="{BB962C8B-B14F-4D97-AF65-F5344CB8AC3E}">
        <p14:creationId xmlns:p14="http://schemas.microsoft.com/office/powerpoint/2010/main" val="373626471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10F48C7-979E-4437-A76A-50919CDCE47E}">
  <ds:schemaRefs>
    <ds:schemaRef ds:uri="http://schemas.microsoft.com/office/2006/metadata/properties"/>
    <ds:schemaRef ds:uri="http://purl.org/dc/terms/"/>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405C30F1-3CA1-4610-A2EC-6FA60B0B5F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10544</TotalTime>
  <Words>1953</Words>
  <Application>Microsoft Office PowerPoint</Application>
  <PresentationFormat>On-screen Show (4:3)</PresentationFormat>
  <Paragraphs>377</Paragraphs>
  <Slides>51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51</vt:i4>
      </vt:variant>
    </vt:vector>
  </HeadingPairs>
  <TitlesOfParts>
    <vt:vector size="58" baseType="lpstr">
      <vt:lpstr>Calibri</vt:lpstr>
      <vt:lpstr>Arial</vt:lpstr>
      <vt:lpstr>Noto Sans Symbols</vt:lpstr>
      <vt:lpstr>Times New Roman</vt:lpstr>
      <vt:lpstr>Verdana</vt:lpstr>
      <vt:lpstr>508 Lecture</vt:lpstr>
      <vt:lpstr>1_508 Lecture</vt:lpstr>
      <vt:lpstr>Modern Operating Systems</vt:lpstr>
      <vt:lpstr>File Systems (1 of 3)</vt:lpstr>
      <vt:lpstr>File Systems (2 of 3)</vt:lpstr>
      <vt:lpstr>File Systems (3 of 3)</vt:lpstr>
      <vt:lpstr>File Naming</vt:lpstr>
      <vt:lpstr>File Structure</vt:lpstr>
      <vt:lpstr>File Types</vt:lpstr>
      <vt:lpstr>File Attributes (1 of 2)</vt:lpstr>
      <vt:lpstr>File Attributes (2 of 2)</vt:lpstr>
      <vt:lpstr>File Operations (1 of 2)</vt:lpstr>
      <vt:lpstr>File Operations (2 of 2)</vt:lpstr>
      <vt:lpstr>Example Program Using File System Calls (1 of 3)</vt:lpstr>
      <vt:lpstr>Example Program Using File System Calls (2 of 3)</vt:lpstr>
      <vt:lpstr>Example Program Using File System Calls (3 of 3)</vt:lpstr>
      <vt:lpstr>Single-Level Directory Systems</vt:lpstr>
      <vt:lpstr>Hierarchical Directory Systems</vt:lpstr>
      <vt:lpstr>Path Names</vt:lpstr>
      <vt:lpstr>Directory Operations</vt:lpstr>
      <vt:lpstr>File System Layout</vt:lpstr>
      <vt:lpstr>Implementing Files Contiguous Layout</vt:lpstr>
      <vt:lpstr>Implementing Files Linked List Allocation</vt:lpstr>
      <vt:lpstr>Implementing Files Linked List - Table in Memory</vt:lpstr>
      <vt:lpstr>Implementing Files I-nodes</vt:lpstr>
      <vt:lpstr>Implementing Directories (1 of 2)</vt:lpstr>
      <vt:lpstr>Implementing Directories (2 of 2)</vt:lpstr>
      <vt:lpstr>Shared Files (1 of 2)</vt:lpstr>
      <vt:lpstr>Shared Files (2 of 2)</vt:lpstr>
      <vt:lpstr>Journaling File Systems</vt:lpstr>
      <vt:lpstr>Virtual File Systems (1 of 2)</vt:lpstr>
      <vt:lpstr>Virtual File Systems (2 of 2)</vt:lpstr>
      <vt:lpstr>Disk Space Management (1 of 2)</vt:lpstr>
      <vt:lpstr>Disk Space Management (2 of 2)</vt:lpstr>
      <vt:lpstr>Keeping Track of Free Blocks (1 of 2)</vt:lpstr>
      <vt:lpstr>Keeping Track of Free Blocks (2 of 2)</vt:lpstr>
      <vt:lpstr>Disk Quotas</vt:lpstr>
      <vt:lpstr>File System Backups (1 of 3)</vt:lpstr>
      <vt:lpstr>File System Backups (2 of 3)</vt:lpstr>
      <vt:lpstr>File System Backups (3 of 3)</vt:lpstr>
      <vt:lpstr>File System Consistency</vt:lpstr>
      <vt:lpstr>File System Performance (1 of 2)</vt:lpstr>
      <vt:lpstr>File System Performance (2 of 2)</vt:lpstr>
      <vt:lpstr>Reducing Disk Arm Motion</vt:lpstr>
      <vt:lpstr>The M S-D O S File System (1 of 2)</vt:lpstr>
      <vt:lpstr>The M S-D O S File System (2 of 2)</vt:lpstr>
      <vt:lpstr>The U N I X V7 File System (1 of 3)</vt:lpstr>
      <vt:lpstr>The U N I X V7 File System (2 of 3)</vt:lpstr>
      <vt:lpstr>The U N I X V7 File System (3 of 3)</vt:lpstr>
      <vt:lpstr>The I S O 9660 File System</vt:lpstr>
      <vt:lpstr>Rock Ridge Extensions</vt:lpstr>
      <vt:lpstr>Joliet Extensions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486</cp:revision>
  <dcterms:modified xsi:type="dcterms:W3CDTF">2018-04-12T09:10:43Z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