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4"/>
    <p:sldMasterId id="2147483674" r:id="rId5"/>
  </p:sldMasterIdLst>
  <p:notesMasterIdLst>
    <p:notesMasterId r:id="rId64"/>
  </p:notesMasterIdLst>
  <p:handoutMasterIdLst>
    <p:handoutMasterId r:id="rId65"/>
  </p:handoutMasterIdLst>
  <p:sldIdLst>
    <p:sldId id="447" r:id="rId6"/>
    <p:sldId id="258" r:id="rId7"/>
    <p:sldId id="430" r:id="rId8"/>
    <p:sldId id="322" r:id="rId9"/>
    <p:sldId id="431" r:id="rId10"/>
    <p:sldId id="356" r:id="rId11"/>
    <p:sldId id="357" r:id="rId12"/>
    <p:sldId id="358" r:id="rId13"/>
    <p:sldId id="403" r:id="rId14"/>
    <p:sldId id="359" r:id="rId15"/>
    <p:sldId id="404" r:id="rId16"/>
    <p:sldId id="432" r:id="rId17"/>
    <p:sldId id="405" r:id="rId18"/>
    <p:sldId id="406" r:id="rId19"/>
    <p:sldId id="361" r:id="rId20"/>
    <p:sldId id="407" r:id="rId21"/>
    <p:sldId id="433" r:id="rId22"/>
    <p:sldId id="408" r:id="rId23"/>
    <p:sldId id="409" r:id="rId24"/>
    <p:sldId id="363" r:id="rId25"/>
    <p:sldId id="323" r:id="rId26"/>
    <p:sldId id="434" r:id="rId27"/>
    <p:sldId id="435" r:id="rId28"/>
    <p:sldId id="436" r:id="rId29"/>
    <p:sldId id="324" r:id="rId30"/>
    <p:sldId id="410" r:id="rId31"/>
    <p:sldId id="437" r:id="rId32"/>
    <p:sldId id="411" r:id="rId33"/>
    <p:sldId id="364" r:id="rId34"/>
    <p:sldId id="438" r:id="rId35"/>
    <p:sldId id="412" r:id="rId36"/>
    <p:sldId id="365" r:id="rId37"/>
    <p:sldId id="439" r:id="rId38"/>
    <p:sldId id="366" r:id="rId39"/>
    <p:sldId id="293" r:id="rId40"/>
    <p:sldId id="291" r:id="rId41"/>
    <p:sldId id="413" r:id="rId42"/>
    <p:sldId id="416" r:id="rId43"/>
    <p:sldId id="368" r:id="rId44"/>
    <p:sldId id="414" r:id="rId45"/>
    <p:sldId id="417" r:id="rId46"/>
    <p:sldId id="440" r:id="rId47"/>
    <p:sldId id="441" r:id="rId48"/>
    <p:sldId id="446" r:id="rId49"/>
    <p:sldId id="369" r:id="rId50"/>
    <p:sldId id="442" r:id="rId51"/>
    <p:sldId id="415" r:id="rId52"/>
    <p:sldId id="370" r:id="rId53"/>
    <p:sldId id="325" r:id="rId54"/>
    <p:sldId id="326" r:id="rId55"/>
    <p:sldId id="443" r:id="rId56"/>
    <p:sldId id="444" r:id="rId57"/>
    <p:sldId id="327" r:id="rId58"/>
    <p:sldId id="328" r:id="rId59"/>
    <p:sldId id="445" r:id="rId60"/>
    <p:sldId id="329" r:id="rId61"/>
    <p:sldId id="418" r:id="rId62"/>
    <p:sldId id="290" r:id="rId63"/>
  </p:sldIdLst>
  <p:sldSz cx="9144000" cy="6858000" type="screen4x3"/>
  <p:notesSz cx="6858000" cy="9144000"/>
  <p:embeddedFontLst>
    <p:embeddedFont>
      <p:font typeface="Verdana" panose="020B0604030504040204"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mon, Nelson" initials="NS" lastIdx="4" clrIdx="6"/>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65B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5" autoAdjust="0"/>
    <p:restoredTop sz="90116" autoAdjust="0"/>
  </p:normalViewPr>
  <p:slideViewPr>
    <p:cSldViewPr snapToGrid="0" snapToObjects="1">
      <p:cViewPr varScale="1">
        <p:scale>
          <a:sx n="100" d="100"/>
          <a:sy n="100" d="100"/>
        </p:scale>
        <p:origin x="1188"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072" y="6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font" Target="fonts/font1.fntdata"/><Relationship Id="rId74"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font" Target="fonts/font4.fntdata"/><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font" Target="fonts/font2.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1) </a:t>
            </a:r>
            <a:r>
              <a:rPr lang="en-US" sz="1200" b="0" i="0" u="none" strike="noStrike" kern="1200" cap="none" dirty="0" err="1" smtClean="0">
                <a:solidFill>
                  <a:schemeClr val="dk1"/>
                </a:solidFill>
                <a:effectLst/>
                <a:latin typeface="Arial" panose="020B0604020202020204" pitchFamily="34" charset="0"/>
                <a:ea typeface="Arial"/>
                <a:cs typeface="Arial" panose="020B0604020202020204" pitchFamily="34" charset="0"/>
                <a:sym typeface="Arial"/>
              </a:rPr>
              <a:t>MathType</a:t>
            </a:r>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 Plugin</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3) NVDA Reader (free versions available)</a:t>
            </a: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509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t>58</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49794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hasCustomPrompt="1"/>
          </p:nvPr>
        </p:nvSpPr>
        <p:spPr>
          <a:xfrm>
            <a:off x="457200" y="1495425"/>
            <a:ext cx="8229600" cy="4838699"/>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7432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First</a:t>
            </a:r>
          </a:p>
          <a:p>
            <a:pPr lvl="1"/>
            <a:r>
              <a:rPr lang="en-US" dirty="0" smtClean="0"/>
              <a:t>Second</a:t>
            </a:r>
          </a:p>
          <a:p>
            <a:pPr lvl="2"/>
            <a:r>
              <a:rPr lang="en-US" dirty="0" smtClean="0"/>
              <a:t>Third</a:t>
            </a:r>
          </a:p>
          <a:p>
            <a:pPr lvl="3"/>
            <a:r>
              <a:rPr lang="en-US" dirty="0" smtClean="0"/>
              <a:t>Fourth</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9254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6062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74"/>
        <p:cNvGrpSpPr/>
        <p:nvPr/>
      </p:nvGrpSpPr>
      <p:grpSpPr>
        <a:xfrm>
          <a:off x="0" y="0"/>
          <a:ext cx="0" cy="0"/>
          <a:chOff x="0" y="0"/>
          <a:chExt cx="0" cy="0"/>
        </a:xfrm>
      </p:grpSpPr>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529040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2249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3" name="Text Placeholder 2"/>
          <p:cNvSpPr>
            <a:spLocks noGrp="1"/>
          </p:cNvSpPr>
          <p:nvPr>
            <p:ph type="body" sz="quarter" idx="16"/>
          </p:nvPr>
        </p:nvSpPr>
        <p:spPr>
          <a:xfrm>
            <a:off x="3810000" y="6477000"/>
            <a:ext cx="5257800" cy="279400"/>
          </a:xfrm>
        </p:spPr>
        <p:txBody>
          <a:bodyPr/>
          <a:lstStyle>
            <a:lvl1pPr marL="0" indent="0">
              <a:buNone/>
              <a:defRPr sz="1200">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Tree>
    <p:extLst>
      <p:ext uri="{BB962C8B-B14F-4D97-AF65-F5344CB8AC3E}">
        <p14:creationId xmlns:p14="http://schemas.microsoft.com/office/powerpoint/2010/main" val="46509314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dirty="0"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 Modern  Operating Systems:4th ed., (c) 2013 Prentice-Hall, Inc. All rights reserved. </a:t>
            </a:r>
          </a:p>
        </p:txBody>
      </p:sp>
    </p:spTree>
    <p:extLst>
      <p:ext uri="{BB962C8B-B14F-4D97-AF65-F5344CB8AC3E}">
        <p14:creationId xmlns:p14="http://schemas.microsoft.com/office/powerpoint/2010/main" val="171737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45076"/>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4384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Bo,Modern  Operating Systems:4th ed., (c) 2013 Prentice-Hall, Inc. All rights reserved. </a:t>
            </a:r>
          </a:p>
        </p:txBody>
      </p:sp>
    </p:spTree>
    <p:extLst>
      <p:ext uri="{BB962C8B-B14F-4D97-AF65-F5344CB8AC3E}">
        <p14:creationId xmlns:p14="http://schemas.microsoft.com/office/powerpoint/2010/main" val="182969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94694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381916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2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1262641"/>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p:cNvSpPr>
            <a:spLocks noGrp="1"/>
          </p:cNvSpPr>
          <p:nvPr>
            <p:ph sz="quarter" idx="13"/>
          </p:nvPr>
        </p:nvSpPr>
        <p:spPr>
          <a:xfrm>
            <a:off x="457200" y="4420587"/>
            <a:ext cx="8229600" cy="12709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482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866791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Figure + Caption">
    <p:spTree>
      <p:nvGrpSpPr>
        <p:cNvPr id="1" name="Shape 53"/>
        <p:cNvGrpSpPr/>
        <p:nvPr/>
      </p:nvGrpSpPr>
      <p:grpSpPr>
        <a:xfrm>
          <a:off x="0" y="0"/>
          <a:ext cx="0" cy="0"/>
          <a:chOff x="0" y="0"/>
          <a:chExt cx="0" cy="0"/>
        </a:xfrm>
      </p:grpSpPr>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4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608250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760541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1.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606228263"/>
      </p:ext>
    </p:extLst>
  </p:cSld>
  <p:clrMap bg1="lt1" tx1="dk1" bg2="dk2" tx2="lt2" accent1="accent1" accent2="accent2" accent3="accent3" accent4="accent4" accent5="accent5" accent6="accent6" hlink="hlink" folHlink="folHlink"/>
  <p:sldLayoutIdLst>
    <p:sldLayoutId id="2147483664" r:id="rId1"/>
    <p:sldLayoutId id="2147483668" r:id="rId2"/>
    <p:sldLayoutId id="2147483686" r:id="rId3"/>
    <p:sldLayoutId id="214748368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335180775"/>
      </p:ext>
    </p:extLst>
  </p:cSld>
  <p:clrMap bg1="lt1" tx1="dk1" bg2="dk2" tx2="lt2" accent1="accent1" accent2="accent2" accent3="accent3" accent4="accent4" accent5="accent5" accent6="accent6" hlink="hlink" folHlink="folHlink"/>
  <p:sldLayoutIdLst>
    <p:sldLayoutId id="2147483675" r:id="rId1"/>
    <p:sldLayoutId id="2147483685" r:id="rId2"/>
    <p:sldLayoutId id="2147483676" r:id="rId3"/>
    <p:sldLayoutId id="2147483677" r:id="rId4"/>
    <p:sldLayoutId id="2147483678" r:id="rId5"/>
    <p:sldLayoutId id="2147483679" r:id="rId6"/>
    <p:sldLayoutId id="2147483680" r:id="rId7"/>
    <p:sldLayoutId id="2147483681" r:id="rId8"/>
    <p:sldLayoutId id="2147483682" r:id="rId9"/>
    <p:sldLayoutId id="214748368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p:txBody>
          <a:bodyPr/>
          <a:lstStyle/>
          <a:p>
            <a:pPr lvl="0"/>
            <a:r>
              <a:rPr lang="en-US" smtClean="0"/>
              <a:t>Modern Operating Systems</a:t>
            </a:r>
            <a:endParaRPr lang="en-US" dirty="0">
              <a:sym typeface="Times New Roman"/>
            </a:endParaRPr>
          </a:p>
        </p:txBody>
      </p:sp>
      <p:sp>
        <p:nvSpPr>
          <p:cNvPr id="196" name="Text Placeholder 2"/>
          <p:cNvSpPr txBox="1">
            <a:spLocks noGrp="1"/>
          </p:cNvSpPr>
          <p:nvPr>
            <p:ph type="body" idx="1"/>
          </p:nvPr>
        </p:nvSpPr>
        <p:spPr>
          <a:xfrm>
            <a:off x="457200" y="838199"/>
            <a:ext cx="8229600" cy="457200"/>
          </a:xfrm>
        </p:spPr>
        <p:txBody>
          <a:bodyPr/>
          <a:lstStyle/>
          <a:p>
            <a:r>
              <a:rPr lang="en-US" dirty="0" smtClean="0"/>
              <a:t>Fourth Edition	</a:t>
            </a:r>
            <a:endParaRPr lang="en-US" dirty="0"/>
          </a:p>
        </p:txBody>
      </p:sp>
      <p:sp>
        <p:nvSpPr>
          <p:cNvPr id="198" name="Text Placeholder 3"/>
          <p:cNvSpPr txBox="1">
            <a:spLocks noGrp="1"/>
          </p:cNvSpPr>
          <p:nvPr>
            <p:ph type="body" idx="2"/>
          </p:nvPr>
        </p:nvSpPr>
        <p:spPr/>
        <p:txBody>
          <a:bodyPr/>
          <a:lstStyle/>
          <a:p>
            <a:pPr lvl="0"/>
            <a:r>
              <a:rPr lang="en-US" dirty="0" smtClean="0">
                <a:sym typeface="Arial"/>
              </a:rPr>
              <a:t>Chapter 5</a:t>
            </a:r>
            <a:endParaRPr lang="en-US" dirty="0">
              <a:sym typeface="Arial"/>
            </a:endParaRPr>
          </a:p>
        </p:txBody>
      </p:sp>
      <p:sp>
        <p:nvSpPr>
          <p:cNvPr id="199" name="Text Placeholder 4"/>
          <p:cNvSpPr txBox="1">
            <a:spLocks noGrp="1"/>
          </p:cNvSpPr>
          <p:nvPr>
            <p:ph type="body" idx="3"/>
          </p:nvPr>
        </p:nvSpPr>
        <p:spPr/>
        <p:txBody>
          <a:bodyPr/>
          <a:lstStyle/>
          <a:p>
            <a:r>
              <a:rPr lang="en-US" altLang="en-US" dirty="0"/>
              <a:t>Input /</a:t>
            </a:r>
            <a:r>
              <a:rPr lang="en-US" altLang="en-US" dirty="0" smtClean="0"/>
              <a:t>Output</a:t>
            </a:r>
            <a:endParaRPr lang="en-US" dirty="0"/>
          </a:p>
        </p:txBody>
      </p:sp>
      <p:pic>
        <p:nvPicPr>
          <p:cNvPr id="7" name="Picture 5" descr="Front Cover: Modern Operating Systems Fourth Edition by Tanenbaum and Bos."/>
          <p:cNvPicPr>
            <a:picLocks noChangeAspect="1"/>
          </p:cNvPicPr>
          <p:nvPr/>
        </p:nvPicPr>
        <p:blipFill rotWithShape="1">
          <a:blip r:embed="rId3">
            <a:extLst>
              <a:ext uri="{28A0092B-C50C-407E-A947-70E740481C1C}">
                <a14:useLocalDpi xmlns:a14="http://schemas.microsoft.com/office/drawing/2010/main" val="0"/>
              </a:ext>
            </a:extLst>
          </a:blip>
          <a:srcRect l="873" t="1033"/>
          <a:stretch/>
        </p:blipFill>
        <p:spPr>
          <a:xfrm>
            <a:off x="759125" y="1515353"/>
            <a:ext cx="3372928" cy="4567154"/>
          </a:xfrm>
          <a:prstGeom prst="rect">
            <a:avLst/>
          </a:prstGeom>
        </p:spPr>
      </p:pic>
      <p:sp>
        <p:nvSpPr>
          <p:cNvPr id="5" name="Text Placeholder 6"/>
          <p:cNvSpPr>
            <a:spLocks noGrp="1"/>
          </p:cNvSpPr>
          <p:nvPr>
            <p:ph type="body" sz="quarter" idx="4294967295"/>
          </p:nvPr>
        </p:nvSpPr>
        <p:spPr>
          <a:xfrm>
            <a:off x="3260469" y="6384433"/>
            <a:ext cx="5502275" cy="231775"/>
          </a:xfrm>
        </p:spPr>
        <p:txBody>
          <a:bodyPr/>
          <a:lstStyle/>
          <a:p>
            <a:pPr marL="101600" lvl="0" indent="0" algn="r">
              <a:buNone/>
            </a:pPr>
            <a:r>
              <a:rPr lang="en-US" altLang="en-US" sz="1200" dirty="0">
                <a:latin typeface="Verdana" panose="020B0604030504040204" pitchFamily="34" charset="0"/>
                <a:ea typeface="Verdana" panose="020B0604030504040204" pitchFamily="34" charset="0"/>
                <a:cs typeface="Verdana" panose="020B0604030504040204" pitchFamily="34" charset="0"/>
              </a:rPr>
              <a:t>Copyright © 2014 Pearson Education, Inc. All Rights Reserved</a:t>
            </a:r>
          </a:p>
        </p:txBody>
      </p:sp>
    </p:spTree>
    <p:extLst>
      <p:ext uri="{BB962C8B-B14F-4D97-AF65-F5344CB8AC3E}">
        <p14:creationId xmlns:p14="http://schemas.microsoft.com/office/powerpoint/2010/main" val="55111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Goals of the I/O Software</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pPr marL="0" indent="0">
              <a:buNone/>
              <a:defRPr/>
            </a:pPr>
            <a:r>
              <a:rPr lang="en-US" dirty="0"/>
              <a:t>Issues:</a:t>
            </a:r>
          </a:p>
          <a:p>
            <a:pPr>
              <a:defRPr/>
            </a:pPr>
            <a:r>
              <a:rPr lang="en-US" dirty="0"/>
              <a:t>Device independence</a:t>
            </a:r>
          </a:p>
          <a:p>
            <a:pPr>
              <a:defRPr/>
            </a:pPr>
            <a:r>
              <a:rPr lang="en-US" dirty="0"/>
              <a:t>Uniform naming</a:t>
            </a:r>
          </a:p>
          <a:p>
            <a:pPr>
              <a:defRPr/>
            </a:pPr>
            <a:r>
              <a:rPr lang="en-US" dirty="0"/>
              <a:t>Error handling</a:t>
            </a:r>
          </a:p>
          <a:p>
            <a:pPr>
              <a:defRPr/>
            </a:pPr>
            <a:r>
              <a:rPr lang="en-US" dirty="0"/>
              <a:t>Synchronous versus asynchronous</a:t>
            </a:r>
          </a:p>
          <a:p>
            <a:pPr>
              <a:defRPr/>
            </a:pPr>
            <a:r>
              <a:rPr lang="en-US" dirty="0"/>
              <a:t>Buffering.</a:t>
            </a:r>
          </a:p>
        </p:txBody>
      </p:sp>
    </p:spTree>
    <p:extLst>
      <p:ext uri="{BB962C8B-B14F-4D97-AF65-F5344CB8AC3E}">
        <p14:creationId xmlns:p14="http://schemas.microsoft.com/office/powerpoint/2010/main" val="10899927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Programmed I/O </a:t>
            </a:r>
            <a:r>
              <a:rPr lang="en-US" altLang="en-US" sz="2000" b="0" dirty="0"/>
              <a:t>(1 of 2)</a:t>
            </a:r>
            <a:endParaRPr lang="en-US" sz="900" b="0" dirty="0"/>
          </a:p>
        </p:txBody>
      </p:sp>
      <p:pic>
        <p:nvPicPr>
          <p:cNvPr id="6" name="Picture 2" descr="The steps involved in printing a string. Step a, user space contains the strings to be printed, A B C D E F G H before entering kernel space. Step b, the strings to be printed is passed to kernel space. Printed page now displays the letter, A. The pointer points to sting B. Step c, Printed page now displays the letter A and B. The pointer points to sting C, indicating that the process continues until all the strings are prin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3" y="1659242"/>
            <a:ext cx="7762875" cy="336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5-7. Steps in printing a string.</a:t>
            </a:r>
          </a:p>
        </p:txBody>
      </p:sp>
    </p:spTree>
    <p:extLst>
      <p:ext uri="{BB962C8B-B14F-4D97-AF65-F5344CB8AC3E}">
        <p14:creationId xmlns:p14="http://schemas.microsoft.com/office/powerpoint/2010/main" val="11386080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Programmed I/O </a:t>
            </a:r>
            <a:r>
              <a:rPr lang="en-US" altLang="en-US" sz="2000" b="0" dirty="0" smtClean="0"/>
              <a:t>(2 </a:t>
            </a:r>
            <a:r>
              <a:rPr lang="en-US" altLang="en-US" sz="2000" b="0" dirty="0"/>
              <a:t>of 2)</a:t>
            </a:r>
            <a:endParaRPr lang="en-US" sz="900" b="0" dirty="0"/>
          </a:p>
        </p:txBody>
      </p:sp>
      <p:pic>
        <p:nvPicPr>
          <p:cNvPr id="7" name="Picture 6" descr="Computer code has 6 lines. The lines read as follows. Line 1. copy underscore from underscore user left parenthesis buffer comma p comma count right parenthesis semicolon forward slash asterisk p is the kernel buffer asterisk forward slash. Line 2. for left parenthesis i equals 0 semicolon i less than sign count semicolon i plus plus right parenthesis left brace forward slash asterisk loop on every character asterisk forward slash. Line 3, indented once. while left parenthesis asterisk printer underscore status underscore r e g exclamation point equals READY right parenthesis semicolon forward slash asterisk loop until ready asterisk forward slash. Line 4, indented once. asterisk printer underscore data underscore register equals p left bracket i right bracket semicolon forward slash asterisk output one character asterisk forward slash. Line 5. right brace. Line 6. return underscore to underscore user left parenthesis right parenthesis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 y="2460930"/>
            <a:ext cx="7840663" cy="175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5-8. Writing a string to the printer </a:t>
            </a:r>
            <a:r>
              <a:rPr lang="en-US" altLang="en-US" sz="1600" dirty="0" smtClean="0">
                <a:latin typeface="+mn-lt"/>
              </a:rPr>
              <a:t>using </a:t>
            </a:r>
            <a:r>
              <a:rPr lang="en-US" altLang="en-US" sz="1600" dirty="0">
                <a:latin typeface="+mn-lt"/>
              </a:rPr>
              <a:t>programmed I/O.</a:t>
            </a:r>
          </a:p>
        </p:txBody>
      </p:sp>
    </p:spTree>
    <p:extLst>
      <p:ext uri="{BB962C8B-B14F-4D97-AF65-F5344CB8AC3E}">
        <p14:creationId xmlns:p14="http://schemas.microsoft.com/office/powerpoint/2010/main" val="3700339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Interrupt-Driven I/O</a:t>
            </a:r>
            <a:endParaRPr lang="en-US" sz="900" b="0" dirty="0"/>
          </a:p>
        </p:txBody>
      </p:sp>
      <p:pic>
        <p:nvPicPr>
          <p:cNvPr id="7" name="Picture 2" descr="Two sets of Computer code. Computer code, a has 5 lines. The lines read as follows. Line 1. copy underscore from underscore user left parenthesis buffer comma p comma count right parenthesis semicolon. Line 2. enable underscore interrupts left parenthesis right parenthesis semicolon. Line 3. while left parenthesis asterisk printer underscore status underscore r e g exclamation point equals READY right parenthesis semicolon. Line 4. asterisk printer underscore data underscore register equals p left bracket 0 right bracket semicolon. Line 5. scheduler left parenthesis right parenthesis semicolon. Computer code, b has 9 lines. The lines read as follows. Line 1. if left parenthesis count equals equals 0 right parenthesis left brace. Line 2, indented once. unblock underscore user left parenthesis right parenthesis semicolon. Line 3. right brace else left brace. Line 4, indented once. asterisk printer underscore data underscore register equals p left bracket i right bracket semicolon. Line 5, indented once. count equals count minus 1 semicolon. Line 6, indented once. i equals i plus 1 semicolon. Line 7. right brace. Line 8. acknowledge underscore interrupt left parenthesis right parenthesis semicolon. Line 9. return underscore from underscore interrupt left parenthesis right parenthesis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49755"/>
            <a:ext cx="7343775"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5-9. Writing a string to the printer using interrupt-driven I/O. (a) Code executed at the time the print system call is made. (b) Interrupt service procedure for the printer.</a:t>
            </a:r>
          </a:p>
        </p:txBody>
      </p:sp>
    </p:spTree>
    <p:extLst>
      <p:ext uri="{BB962C8B-B14F-4D97-AF65-F5344CB8AC3E}">
        <p14:creationId xmlns:p14="http://schemas.microsoft.com/office/powerpoint/2010/main" val="17197062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I/O Using </a:t>
            </a:r>
            <a:r>
              <a:rPr lang="en-US" altLang="en-US" dirty="0" smtClean="0"/>
              <a:t>D</a:t>
            </a:r>
            <a:r>
              <a:rPr lang="en-US" altLang="en-US" sz="100" dirty="0" smtClean="0"/>
              <a:t> </a:t>
            </a:r>
            <a:r>
              <a:rPr lang="en-US" altLang="en-US" dirty="0" smtClean="0"/>
              <a:t>M</a:t>
            </a:r>
            <a:r>
              <a:rPr lang="en-US" altLang="en-US" sz="100" dirty="0" smtClean="0"/>
              <a:t> </a:t>
            </a:r>
            <a:r>
              <a:rPr lang="en-US" altLang="en-US" dirty="0" smtClean="0"/>
              <a:t>A</a:t>
            </a:r>
            <a:endParaRPr lang="en-US" sz="900" b="0" dirty="0"/>
          </a:p>
        </p:txBody>
      </p:sp>
      <p:pic>
        <p:nvPicPr>
          <p:cNvPr id="6" name="Picture 2" descr="Two sets of Computer code. The code block, a has 3 lines. The lines read as follows. Line 1. copy underscore from underscore user left parenthesis buffer comma p comma count right parenthesis semicolon. Line 2. set underscore up underscore D M A underscore controller left parenthesis right parenthesis semicolon. Line 3. scheduler left parenthesis right parenthesis semicolon. The code block, b has 3 lines. The lines read as follows. Line 1. acknowledge underscore interrupt left parenthesis right parenthesis semicolon. Line 2. unblock underscore user left parenthesis right parenthesis semicolon. Line 3. return underscore from underscore interrupt left parenthesis right parenthesis semicol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13305"/>
            <a:ext cx="8229600" cy="185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5-10. Printing a string using </a:t>
            </a:r>
            <a:r>
              <a:rPr lang="en-US" altLang="en-US" sz="1600" dirty="0" smtClean="0">
                <a:latin typeface="+mn-lt"/>
              </a:rPr>
              <a:t>D</a:t>
            </a:r>
            <a:r>
              <a:rPr lang="en-US" altLang="en-US" sz="100" dirty="0" smtClean="0">
                <a:latin typeface="+mn-lt"/>
              </a:rPr>
              <a:t> </a:t>
            </a:r>
            <a:r>
              <a:rPr lang="en-US" altLang="en-US" sz="1600" dirty="0" smtClean="0">
                <a:latin typeface="+mn-lt"/>
              </a:rPr>
              <a:t>M</a:t>
            </a:r>
            <a:r>
              <a:rPr lang="en-US" altLang="en-US" sz="100" dirty="0" smtClean="0">
                <a:latin typeface="+mn-lt"/>
              </a:rPr>
              <a:t> </a:t>
            </a:r>
            <a:r>
              <a:rPr lang="en-US" altLang="en-US" sz="1600" dirty="0" smtClean="0">
                <a:latin typeface="+mn-lt"/>
              </a:rPr>
              <a:t>A</a:t>
            </a:r>
            <a:r>
              <a:rPr lang="en-US" altLang="en-US" sz="1600" dirty="0">
                <a:latin typeface="+mn-lt"/>
              </a:rPr>
              <a:t>. (a) Code executed when the print system call is made. (b) Interrupt service procedure.</a:t>
            </a:r>
          </a:p>
        </p:txBody>
      </p:sp>
    </p:spTree>
    <p:extLst>
      <p:ext uri="{BB962C8B-B14F-4D97-AF65-F5344CB8AC3E}">
        <p14:creationId xmlns:p14="http://schemas.microsoft.com/office/powerpoint/2010/main" val="12042190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I/O Software Layers</a:t>
            </a:r>
            <a:endParaRPr lang="en-US" sz="2000" b="0" dirty="0"/>
          </a:p>
        </p:txBody>
      </p:sp>
      <p:pic>
        <p:nvPicPr>
          <p:cNvPr id="6" name="Picture 2" descr="5 layers of an I O software system. The layers are as follows from top to bottom. User level I O software, Device independent operating system software, Device drivers, Interrupt handlers, and Hard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2130730"/>
            <a:ext cx="6191250" cy="241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p:txBody>
          <a:bodyPr/>
          <a:lstStyle/>
          <a:p>
            <a:pPr eaLnBrk="1" hangingPunct="1"/>
            <a:r>
              <a:rPr lang="en-US" altLang="en-US" sz="1600" dirty="0">
                <a:latin typeface="+mn-lt"/>
              </a:rPr>
              <a:t>Figure 5-11. Layers of the I/O software system.</a:t>
            </a:r>
          </a:p>
        </p:txBody>
      </p:sp>
    </p:spTree>
    <p:extLst>
      <p:ext uri="{BB962C8B-B14F-4D97-AF65-F5344CB8AC3E}">
        <p14:creationId xmlns:p14="http://schemas.microsoft.com/office/powerpoint/2010/main" val="42807171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Interrupt Handlers </a:t>
            </a:r>
            <a:r>
              <a:rPr lang="en-US" altLang="en-US" sz="2000" b="0" dirty="0"/>
              <a:t>(1 of 2)</a:t>
            </a:r>
            <a:endParaRPr lang="en-US" sz="2000" b="0" dirty="0"/>
          </a:p>
        </p:txBody>
      </p:sp>
      <p:sp>
        <p:nvSpPr>
          <p:cNvPr id="7" name="Text Placeholder 6"/>
          <p:cNvSpPr>
            <a:spLocks noGrp="1"/>
          </p:cNvSpPr>
          <p:nvPr>
            <p:ph type="body" idx="1"/>
          </p:nvPr>
        </p:nvSpPr>
        <p:spPr/>
        <p:txBody>
          <a:bodyPr/>
          <a:lstStyle/>
          <a:p>
            <a:pPr marL="0" indent="0" eaLnBrk="1" hangingPunct="1">
              <a:buFont typeface="Arial" charset="0"/>
              <a:buNone/>
              <a:defRPr/>
            </a:pPr>
            <a:r>
              <a:rPr lang="en-US" dirty="0"/>
              <a:t>Typical steps after hardware interrupt completes:</a:t>
            </a:r>
          </a:p>
          <a:p>
            <a:pPr marL="915336" lvl="1" indent="-429768">
              <a:buFont typeface="+mj-lt"/>
              <a:buAutoNum type="arabicPeriod"/>
              <a:defRPr/>
            </a:pPr>
            <a:r>
              <a:rPr lang="en-US" dirty="0"/>
              <a:t>Save registers (including the </a:t>
            </a:r>
            <a:r>
              <a:rPr lang="en-US" dirty="0" smtClean="0"/>
              <a:t>P</a:t>
            </a:r>
            <a:r>
              <a:rPr lang="en-US" sz="100" dirty="0" smtClean="0"/>
              <a:t> </a:t>
            </a:r>
            <a:r>
              <a:rPr lang="en-US" dirty="0" smtClean="0"/>
              <a:t>S</a:t>
            </a:r>
            <a:r>
              <a:rPr lang="en-US" sz="100" dirty="0" smtClean="0"/>
              <a:t> </a:t>
            </a:r>
            <a:r>
              <a:rPr lang="en-US" dirty="0" smtClean="0"/>
              <a:t>W</a:t>
            </a:r>
            <a:r>
              <a:rPr lang="en-US" dirty="0"/>
              <a:t>) not already saved by interrupt hardware.</a:t>
            </a:r>
          </a:p>
          <a:p>
            <a:pPr marL="915336" lvl="1" indent="-429768">
              <a:buFont typeface="+mj-lt"/>
              <a:buAutoNum type="arabicPeriod"/>
              <a:defRPr/>
            </a:pPr>
            <a:r>
              <a:rPr lang="en-US" dirty="0"/>
              <a:t>Set up context for interrupt service procedure. </a:t>
            </a:r>
          </a:p>
          <a:p>
            <a:pPr marL="915336" lvl="1" indent="-429768">
              <a:buFont typeface="+mj-lt"/>
              <a:buAutoNum type="arabicPeriod"/>
              <a:defRPr/>
            </a:pPr>
            <a:r>
              <a:rPr lang="en-US" dirty="0"/>
              <a:t>Set up a stack for the interrupt service procedure.</a:t>
            </a:r>
          </a:p>
          <a:p>
            <a:pPr marL="915336" lvl="1" indent="-429768">
              <a:buFont typeface="+mj-lt"/>
              <a:buAutoNum type="arabicPeriod"/>
              <a:defRPr/>
            </a:pPr>
            <a:r>
              <a:rPr lang="en-US" dirty="0"/>
              <a:t>Acknowledge interrupt controller. If no centralized interrupt controller, </a:t>
            </a:r>
            <a:r>
              <a:rPr lang="en-US" dirty="0" err="1"/>
              <a:t>reenable</a:t>
            </a:r>
            <a:r>
              <a:rPr lang="en-US" dirty="0"/>
              <a:t> interrupts.</a:t>
            </a:r>
          </a:p>
          <a:p>
            <a:pPr marL="915336" lvl="1" indent="-429768">
              <a:buFont typeface="+mj-lt"/>
              <a:buAutoNum type="arabicPeriod"/>
              <a:defRPr/>
            </a:pPr>
            <a:r>
              <a:rPr lang="en-US" dirty="0"/>
              <a:t>Copy registers from where saved to process table</a:t>
            </a:r>
            <a:r>
              <a:rPr lang="en-US" dirty="0" smtClean="0"/>
              <a:t>.</a:t>
            </a:r>
            <a:endParaRPr lang="en-US" dirty="0"/>
          </a:p>
        </p:txBody>
      </p:sp>
    </p:spTree>
    <p:extLst>
      <p:ext uri="{BB962C8B-B14F-4D97-AF65-F5344CB8AC3E}">
        <p14:creationId xmlns:p14="http://schemas.microsoft.com/office/powerpoint/2010/main" val="6498569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Interrupt Handlers </a:t>
            </a:r>
            <a:r>
              <a:rPr lang="en-US" altLang="en-US" sz="2000" b="0" dirty="0" smtClean="0"/>
              <a:t>(2 </a:t>
            </a:r>
            <a:r>
              <a:rPr lang="en-US" altLang="en-US" sz="2000" b="0" dirty="0"/>
              <a:t>of 2)</a:t>
            </a:r>
            <a:endParaRPr lang="en-US" sz="2000" b="0" dirty="0"/>
          </a:p>
        </p:txBody>
      </p:sp>
      <p:sp>
        <p:nvSpPr>
          <p:cNvPr id="7" name="Text Placeholder 6"/>
          <p:cNvSpPr>
            <a:spLocks noGrp="1"/>
          </p:cNvSpPr>
          <p:nvPr>
            <p:ph type="body" idx="1"/>
          </p:nvPr>
        </p:nvSpPr>
        <p:spPr/>
        <p:txBody>
          <a:bodyPr/>
          <a:lstStyle/>
          <a:p>
            <a:pPr marL="0" indent="0" eaLnBrk="1" hangingPunct="1">
              <a:buFont typeface="Arial" charset="0"/>
              <a:buNone/>
              <a:defRPr/>
            </a:pPr>
            <a:r>
              <a:rPr lang="en-US" dirty="0"/>
              <a:t>Typical steps after hardware interrupt completes:</a:t>
            </a:r>
          </a:p>
          <a:p>
            <a:pPr marL="915336" lvl="1" indent="-429768">
              <a:buFont typeface="+mj-lt"/>
              <a:buAutoNum type="arabicPeriod" startAt="6"/>
              <a:defRPr/>
            </a:pPr>
            <a:r>
              <a:rPr lang="en-US" dirty="0"/>
              <a:t>Run interrupt service procedure.  Extract information from interrupting device controller’s registers.</a:t>
            </a:r>
          </a:p>
          <a:p>
            <a:pPr marL="915336" lvl="1" indent="-429768">
              <a:buFont typeface="+mj-lt"/>
              <a:buAutoNum type="arabicPeriod" startAt="6"/>
              <a:defRPr/>
            </a:pPr>
            <a:r>
              <a:rPr lang="en-US" dirty="0"/>
              <a:t>Choose which process to run next. </a:t>
            </a:r>
          </a:p>
          <a:p>
            <a:pPr marL="915336" lvl="1" indent="-429768">
              <a:buFont typeface="+mj-lt"/>
              <a:buAutoNum type="arabicPeriod" startAt="6"/>
              <a:defRPr/>
            </a:pPr>
            <a:r>
              <a:rPr lang="en-US" dirty="0"/>
              <a:t>Set up the </a:t>
            </a:r>
            <a:r>
              <a:rPr lang="en-US" dirty="0" smtClean="0"/>
              <a:t>M</a:t>
            </a:r>
            <a:r>
              <a:rPr lang="en-US" sz="100" dirty="0" smtClean="0"/>
              <a:t> </a:t>
            </a:r>
            <a:r>
              <a:rPr lang="en-US" dirty="0" err="1" smtClean="0"/>
              <a:t>M</a:t>
            </a:r>
            <a:r>
              <a:rPr lang="en-US" sz="100" dirty="0" smtClean="0"/>
              <a:t> </a:t>
            </a:r>
            <a:r>
              <a:rPr lang="en-US" dirty="0" smtClean="0"/>
              <a:t>U </a:t>
            </a:r>
            <a:r>
              <a:rPr lang="en-US" dirty="0"/>
              <a:t>context for process to run next. </a:t>
            </a:r>
          </a:p>
          <a:p>
            <a:pPr marL="915336" lvl="1" indent="-429768">
              <a:buFont typeface="+mj-lt"/>
              <a:buAutoNum type="arabicPeriod" startAt="6"/>
              <a:defRPr/>
            </a:pPr>
            <a:r>
              <a:rPr lang="en-US" dirty="0"/>
              <a:t>Load new process’ registers, including its P</a:t>
            </a:r>
            <a:r>
              <a:rPr lang="en-US" sz="100" dirty="0"/>
              <a:t> </a:t>
            </a:r>
            <a:r>
              <a:rPr lang="en-US" dirty="0"/>
              <a:t>S</a:t>
            </a:r>
            <a:r>
              <a:rPr lang="en-US" sz="100" dirty="0"/>
              <a:t> </a:t>
            </a:r>
            <a:r>
              <a:rPr lang="en-US" dirty="0"/>
              <a:t>W</a:t>
            </a:r>
            <a:r>
              <a:rPr lang="en-US" dirty="0" smtClean="0"/>
              <a:t>.</a:t>
            </a:r>
            <a:endParaRPr lang="en-US" dirty="0"/>
          </a:p>
          <a:p>
            <a:pPr marL="915336" lvl="1" indent="-429768">
              <a:buFont typeface="+mj-lt"/>
              <a:buAutoNum type="arabicPeriod" startAt="6"/>
              <a:defRPr/>
            </a:pPr>
            <a:r>
              <a:rPr lang="en-US" dirty="0"/>
              <a:t>Start running the new process.</a:t>
            </a:r>
          </a:p>
        </p:txBody>
      </p:sp>
    </p:spTree>
    <p:extLst>
      <p:ext uri="{BB962C8B-B14F-4D97-AF65-F5344CB8AC3E}">
        <p14:creationId xmlns:p14="http://schemas.microsoft.com/office/powerpoint/2010/main" val="14077765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Device Drivers</a:t>
            </a:r>
            <a:endParaRPr lang="en-US" sz="2000" b="0" dirty="0"/>
          </a:p>
        </p:txBody>
      </p:sp>
      <p:pic>
        <p:nvPicPr>
          <p:cNvPr id="6" name="Picture 2" descr="The logical positioning of device drivers. A user process runs the program in the user space. The program comprises the rest of the operating system in the Kernel space, which includes Printer, camcorder and C D R O M driver. The drivers are connected to the corresponding hardware controllers, which finally connects with the de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1583" y="1392048"/>
            <a:ext cx="4080833" cy="3896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 Placeholder 6"/>
          <p:cNvSpPr>
            <a:spLocks noGrp="1"/>
          </p:cNvSpPr>
          <p:nvPr>
            <p:ph type="body" idx="1"/>
          </p:nvPr>
        </p:nvSpPr>
        <p:spPr/>
        <p:txBody>
          <a:bodyPr/>
          <a:lstStyle/>
          <a:p>
            <a:pPr eaLnBrk="1" hangingPunct="1"/>
            <a:r>
              <a:rPr lang="en-US" altLang="en-US" sz="1600" dirty="0">
                <a:latin typeface="+mn-lt"/>
              </a:rPr>
              <a:t>Figure 5-12. Logical positioning of device drivers. </a:t>
            </a:r>
            <a:r>
              <a:rPr lang="en-US" altLang="en-US" sz="1600" dirty="0" smtClean="0">
                <a:latin typeface="+mn-lt"/>
              </a:rPr>
              <a:t>In </a:t>
            </a:r>
            <a:r>
              <a:rPr lang="en-US" altLang="en-US" sz="1600" dirty="0">
                <a:latin typeface="+mn-lt"/>
              </a:rPr>
              <a:t>reality all communication between drivers </a:t>
            </a:r>
            <a:r>
              <a:rPr lang="en-US" altLang="en-US" sz="1600" dirty="0" smtClean="0">
                <a:latin typeface="+mn-lt"/>
              </a:rPr>
              <a:t>and </a:t>
            </a:r>
            <a:r>
              <a:rPr lang="en-US" altLang="en-US" sz="1600" dirty="0">
                <a:latin typeface="+mn-lt"/>
              </a:rPr>
              <a:t>device controllers goes over the bus.</a:t>
            </a:r>
          </a:p>
        </p:txBody>
      </p:sp>
    </p:spTree>
    <p:extLst>
      <p:ext uri="{BB962C8B-B14F-4D97-AF65-F5344CB8AC3E}">
        <p14:creationId xmlns:p14="http://schemas.microsoft.com/office/powerpoint/2010/main" val="28858492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Device-Independent I/O Software</a:t>
            </a:r>
            <a:endParaRPr lang="en-US" sz="2000" b="0" dirty="0"/>
          </a:p>
        </p:txBody>
      </p:sp>
      <p:sp>
        <p:nvSpPr>
          <p:cNvPr id="7" name="Text Placeholder 6"/>
          <p:cNvSpPr>
            <a:spLocks noGrp="1"/>
          </p:cNvSpPr>
          <p:nvPr>
            <p:ph type="body" idx="1"/>
          </p:nvPr>
        </p:nvSpPr>
        <p:spPr>
          <a:xfrm>
            <a:off x="457200" y="1600200"/>
            <a:ext cx="8229600" cy="496019"/>
          </a:xfrm>
        </p:spPr>
        <p:txBody>
          <a:bodyPr/>
          <a:lstStyle/>
          <a:p>
            <a:pPr marL="0" indent="0" eaLnBrk="1" hangingPunct="1">
              <a:buNone/>
            </a:pPr>
            <a:r>
              <a:rPr lang="en-US" altLang="en-US" dirty="0" smtClean="0">
                <a:latin typeface="+mn-lt"/>
              </a:rPr>
              <a:t>A </a:t>
            </a:r>
            <a:r>
              <a:rPr lang="en-US" altLang="en-US" dirty="0">
                <a:latin typeface="+mn-lt"/>
              </a:rPr>
              <a:t>typical page table entry.</a:t>
            </a:r>
          </a:p>
        </p:txBody>
      </p:sp>
      <p:graphicFrame>
        <p:nvGraphicFramePr>
          <p:cNvPr id="3" name="Table 2"/>
          <p:cNvGraphicFramePr>
            <a:graphicFrameLocks noGrp="1"/>
          </p:cNvGraphicFramePr>
          <p:nvPr>
            <p:extLst>
              <p:ext uri="{D42A27DB-BD31-4B8C-83A1-F6EECF244321}">
                <p14:modId xmlns:p14="http://schemas.microsoft.com/office/powerpoint/2010/main" val="3047688346"/>
              </p:ext>
            </p:extLst>
          </p:nvPr>
        </p:nvGraphicFramePr>
        <p:xfrm>
          <a:off x="1524000" y="2975633"/>
          <a:ext cx="6096000" cy="2286000"/>
        </p:xfrm>
        <a:graphic>
          <a:graphicData uri="http://schemas.openxmlformats.org/drawingml/2006/table">
            <a:tbl>
              <a:tblPr firstRow="1" bandRow="1">
                <a:tableStyleId>{2D5ABB26-0587-4C30-8999-92F81FD0307C}</a:tableStyleId>
              </a:tblPr>
              <a:tblGrid>
                <a:gridCol w="6096000">
                  <a:extLst>
                    <a:ext uri="{9D8B030D-6E8A-4147-A177-3AD203B41FA5}">
                      <a16:colId xmlns:a16="http://schemas.microsoft.com/office/drawing/2014/main" val="2713959759"/>
                    </a:ext>
                  </a:extLst>
                </a:gridCol>
              </a:tblGrid>
              <a:tr h="370840">
                <a:tc>
                  <a:txBody>
                    <a:bodyPr/>
                    <a:lstStyle/>
                    <a:p>
                      <a:r>
                        <a:rPr lang="en-US" sz="2400" dirty="0" smtClean="0"/>
                        <a:t>Uniform interfacing for device drivers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7359331"/>
                  </a:ext>
                </a:extLst>
              </a:tr>
              <a:tr h="370840">
                <a:tc>
                  <a:txBody>
                    <a:bodyPr/>
                    <a:lstStyle/>
                    <a:p>
                      <a:r>
                        <a:rPr lang="en-US" sz="2400" dirty="0" smtClean="0"/>
                        <a:t>Buffering</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93790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Error reporting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4026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Allocating and releasing dedicated devices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6094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smtClean="0"/>
                        <a:t>Providing a device-independent block size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6904873"/>
                  </a:ext>
                </a:extLst>
              </a:tr>
            </a:tbl>
          </a:graphicData>
        </a:graphic>
      </p:graphicFrame>
    </p:spTree>
    <p:extLst>
      <p:ext uri="{BB962C8B-B14F-4D97-AF65-F5344CB8AC3E}">
        <p14:creationId xmlns:p14="http://schemas.microsoft.com/office/powerpoint/2010/main" val="29705748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I/O Devices </a:t>
            </a:r>
            <a:r>
              <a:rPr lang="en-US" altLang="en-US" sz="2000" b="0" dirty="0"/>
              <a:t>(</a:t>
            </a:r>
            <a:r>
              <a:rPr lang="en-US" altLang="en-US" sz="2000" b="0" dirty="0" smtClean="0"/>
              <a:t>1 of 2)</a:t>
            </a:r>
            <a:endParaRPr lang="en-US" sz="1200" b="0" dirty="0"/>
          </a:p>
        </p:txBody>
      </p:sp>
      <p:sp>
        <p:nvSpPr>
          <p:cNvPr id="3" name="Content Placeholder 2"/>
          <p:cNvSpPr>
            <a:spLocks noGrp="1"/>
          </p:cNvSpPr>
          <p:nvPr>
            <p:ph type="body" idx="1"/>
          </p:nvPr>
        </p:nvSpPr>
        <p:spPr>
          <a:xfrm>
            <a:off x="457200" y="1495425"/>
            <a:ext cx="8229600" cy="4925253"/>
          </a:xfrm>
        </p:spPr>
        <p:txBody>
          <a:bodyPr/>
          <a:lstStyle/>
          <a:p>
            <a:r>
              <a:rPr lang="en-US" altLang="en-US" dirty="0"/>
              <a:t>Block devices</a:t>
            </a:r>
          </a:p>
          <a:p>
            <a:pPr lvl="1"/>
            <a:r>
              <a:rPr lang="en-US" altLang="en-US" dirty="0"/>
              <a:t>Stores information in fixed-size blocks</a:t>
            </a:r>
          </a:p>
          <a:p>
            <a:pPr lvl="1"/>
            <a:r>
              <a:rPr lang="en-US" altLang="en-US" dirty="0"/>
              <a:t>Transfers are in units of entire blocks</a:t>
            </a:r>
          </a:p>
          <a:p>
            <a:r>
              <a:rPr lang="en-US" altLang="en-US" dirty="0"/>
              <a:t>Character devices</a:t>
            </a:r>
          </a:p>
          <a:p>
            <a:pPr lvl="1"/>
            <a:r>
              <a:rPr lang="en-US" altLang="en-US" dirty="0"/>
              <a:t>Delivers or accepts stream of characters, without regard to block structure</a:t>
            </a:r>
          </a:p>
          <a:p>
            <a:pPr lvl="1"/>
            <a:r>
              <a:rPr lang="en-US" altLang="en-US" dirty="0"/>
              <a:t>Not addressable, does not have any </a:t>
            </a:r>
            <a:r>
              <a:rPr lang="en-US" altLang="en-US" b="1" dirty="0"/>
              <a:t>seek</a:t>
            </a:r>
            <a:r>
              <a:rPr lang="en-US" altLang="en-US" dirty="0"/>
              <a:t> operation</a:t>
            </a:r>
          </a:p>
        </p:txBody>
      </p:sp>
    </p:spTree>
    <p:extLst>
      <p:ext uri="{BB962C8B-B14F-4D97-AF65-F5344CB8AC3E}">
        <p14:creationId xmlns:p14="http://schemas.microsoft.com/office/powerpoint/2010/main" val="2048174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Uniform Interfacing </a:t>
            </a:r>
            <a:r>
              <a:rPr lang="en-US" altLang="en-US" dirty="0" smtClean="0"/>
              <a:t>for </a:t>
            </a:r>
            <a:r>
              <a:rPr lang="en-US" altLang="en-US" dirty="0"/>
              <a:t>Device Drivers</a:t>
            </a:r>
            <a:endParaRPr lang="en-US" sz="2000" b="0" dirty="0"/>
          </a:p>
        </p:txBody>
      </p:sp>
      <p:pic>
        <p:nvPicPr>
          <p:cNvPr id="6" name="Picture 2" descr="A comparison of drivers with and without a standard driver interface. The drivers include an S A T A disk driver, a U S B disk driver, and a S C S I disk driver. Without a standard driver interface, the drivers fit into the operating system with different interfaces. With a standard driver interface, the drivers fit into the operating system with uniform interfa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735442"/>
            <a:ext cx="767715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sz="1600" dirty="0">
                <a:latin typeface="+mn-lt"/>
              </a:rPr>
              <a:t>Figure 5-14. (a) Without a standard driver interface. </a:t>
            </a:r>
            <a:r>
              <a:rPr lang="en-US" altLang="en-US" sz="1600" dirty="0" smtClean="0">
                <a:latin typeface="+mn-lt"/>
              </a:rPr>
              <a:t>(</a:t>
            </a:r>
            <a:r>
              <a:rPr lang="en-US" altLang="en-US" sz="1600" dirty="0">
                <a:latin typeface="+mn-lt"/>
              </a:rPr>
              <a:t>b) With a standard driver interface</a:t>
            </a:r>
            <a:r>
              <a:rPr lang="en-US" altLang="en-US" sz="1600" dirty="0" smtClean="0">
                <a:latin typeface="+mn-lt"/>
              </a:rPr>
              <a:t>.</a:t>
            </a:r>
            <a:endParaRPr lang="en-US" altLang="en-US" sz="1600" dirty="0">
              <a:latin typeface="+mn-lt"/>
            </a:endParaRPr>
          </a:p>
        </p:txBody>
      </p:sp>
    </p:spTree>
    <p:extLst>
      <p:ext uri="{BB962C8B-B14F-4D97-AF65-F5344CB8AC3E}">
        <p14:creationId xmlns:p14="http://schemas.microsoft.com/office/powerpoint/2010/main" val="2735142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Buffering </a:t>
            </a:r>
            <a:r>
              <a:rPr lang="en-US" altLang="en-US" sz="2000" b="0" dirty="0"/>
              <a:t>(1 of 2)</a:t>
            </a:r>
            <a:endParaRPr lang="en-US" sz="2000" b="0" dirty="0"/>
          </a:p>
        </p:txBody>
      </p:sp>
      <p:pic>
        <p:nvPicPr>
          <p:cNvPr id="6" name="Picture 2" descr="Different types of buffering. In A, the modem is directly accessible to user process, and receives an unbuffered input. In B, the modem has direct access to the user space, and buffering takes place. In C, the modem accesses and buffers in the kernel space first and then the user space. In D, the modem connects to the kernel space twice and then to the user 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1844980"/>
            <a:ext cx="6953250"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5-15. (a) </a:t>
            </a:r>
            <a:r>
              <a:rPr lang="en-US" altLang="en-US" sz="1600" dirty="0" err="1">
                <a:latin typeface="+mn-lt"/>
              </a:rPr>
              <a:t>Unbuffered</a:t>
            </a:r>
            <a:r>
              <a:rPr lang="en-US" altLang="en-US" sz="1600" dirty="0">
                <a:latin typeface="+mn-lt"/>
              </a:rPr>
              <a:t> input. (b) Buffering in user space. (c) Buffering in the kernel followed by copying to user space. (d) Double buffering in the kernel.</a:t>
            </a:r>
          </a:p>
        </p:txBody>
      </p:sp>
    </p:spTree>
    <p:extLst>
      <p:ext uri="{BB962C8B-B14F-4D97-AF65-F5344CB8AC3E}">
        <p14:creationId xmlns:p14="http://schemas.microsoft.com/office/powerpoint/2010/main" val="31943285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Buffering </a:t>
            </a:r>
            <a:r>
              <a:rPr lang="en-US" altLang="en-US" sz="2000" b="0" dirty="0" smtClean="0"/>
              <a:t>(2 </a:t>
            </a:r>
            <a:r>
              <a:rPr lang="en-US" altLang="en-US" sz="2000" b="0" dirty="0"/>
              <a:t>of 2)</a:t>
            </a:r>
            <a:endParaRPr lang="en-US" sz="2000" b="0" dirty="0"/>
          </a:p>
        </p:txBody>
      </p:sp>
      <p:pic>
        <p:nvPicPr>
          <p:cNvPr id="7" name="Picture 2" descr="A type of buffering. The user process makes the first copy of a packet in the user space which is transferred to the kernel space. The process moves on to a network controller. The network controller proceeds through a network. The packet is carried along the path and then repeats the entire process in reverse order, from the network controller, to the kernel space, and then to the user 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1635430"/>
            <a:ext cx="6381750" cy="340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5-16. Networking may involve many </a:t>
            </a:r>
            <a:r>
              <a:rPr lang="en-US" altLang="en-US" sz="1600" dirty="0" smtClean="0">
                <a:latin typeface="+mn-lt"/>
              </a:rPr>
              <a:t>copies </a:t>
            </a:r>
            <a:r>
              <a:rPr lang="en-US" altLang="en-US" sz="1600" dirty="0">
                <a:latin typeface="+mn-lt"/>
              </a:rPr>
              <a:t>of a packet.</a:t>
            </a:r>
          </a:p>
        </p:txBody>
      </p:sp>
    </p:spTree>
    <p:extLst>
      <p:ext uri="{BB962C8B-B14F-4D97-AF65-F5344CB8AC3E}">
        <p14:creationId xmlns:p14="http://schemas.microsoft.com/office/powerpoint/2010/main" val="1854002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User-Space I/O Software</a:t>
            </a:r>
            <a:endParaRPr lang="en-US" sz="2000" b="0" dirty="0"/>
          </a:p>
        </p:txBody>
      </p:sp>
      <p:pic>
        <p:nvPicPr>
          <p:cNvPr id="6" name="Picture 2" descr="The layers of an I O system and the main functions of each layer. From top to bottom, the layers with their corresponding functions are listed as follows. User processes, make I O call, format I O, and spooling. Device independent software, takes care of Naming, protection, blocking, buffering, and allocation. Device drivers, helps to set up device registers and check status. Interrupt handlers, helps wake up driver when I O is completed. and Hardware, performs I O operation. The process of I O request flows from top to bottom, while the I O reply is received from bottom to t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1721155"/>
            <a:ext cx="725805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5-17. Layers of the I/O system and </a:t>
            </a:r>
            <a:r>
              <a:rPr lang="en-US" altLang="en-US" sz="1600" dirty="0" smtClean="0">
                <a:latin typeface="+mn-lt"/>
              </a:rPr>
              <a:t>the </a:t>
            </a:r>
            <a:r>
              <a:rPr lang="en-US" altLang="en-US" sz="1600" dirty="0">
                <a:latin typeface="+mn-lt"/>
              </a:rPr>
              <a:t>main functions of each layer.</a:t>
            </a:r>
          </a:p>
        </p:txBody>
      </p:sp>
    </p:spTree>
    <p:extLst>
      <p:ext uri="{BB962C8B-B14F-4D97-AF65-F5344CB8AC3E}">
        <p14:creationId xmlns:p14="http://schemas.microsoft.com/office/powerpoint/2010/main" val="24393711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dirty="0" smtClean="0"/>
              <a:t>Magnetic Disks </a:t>
            </a:r>
            <a:r>
              <a:rPr lang="en-US" altLang="en-US" sz="2000" b="0" dirty="0" smtClean="0"/>
              <a:t>(1 </a:t>
            </a:r>
            <a:r>
              <a:rPr lang="en-US" altLang="en-US" sz="2000" b="0" dirty="0"/>
              <a:t>of 2)</a:t>
            </a:r>
            <a:endParaRPr lang="en-US" altLang="en-US" dirty="0" smtClean="0"/>
          </a:p>
        </p:txBody>
      </p:sp>
      <p:sp>
        <p:nvSpPr>
          <p:cNvPr id="2" name="Text Placeholder 1"/>
          <p:cNvSpPr>
            <a:spLocks noGrp="1"/>
          </p:cNvSpPr>
          <p:nvPr>
            <p:ph type="body" idx="1"/>
          </p:nvPr>
        </p:nvSpPr>
        <p:spPr>
          <a:xfrm>
            <a:off x="457200" y="1600201"/>
            <a:ext cx="8229600" cy="677173"/>
          </a:xfrm>
        </p:spPr>
        <p:txBody>
          <a:bodyPr/>
          <a:lstStyle/>
          <a:p>
            <a:pPr marL="0" indent="0">
              <a:buNone/>
            </a:pPr>
            <a:r>
              <a:rPr lang="en-US" altLang="en-US" sz="2000" dirty="0" smtClean="0"/>
              <a:t>Disk </a:t>
            </a:r>
            <a:r>
              <a:rPr lang="en-US" altLang="en-US" sz="2000" dirty="0"/>
              <a:t>parameters for the original </a:t>
            </a:r>
            <a:r>
              <a:rPr lang="en-US" altLang="en-US" sz="2000" dirty="0" smtClean="0"/>
              <a:t>I</a:t>
            </a:r>
            <a:r>
              <a:rPr lang="en-US" altLang="en-US" sz="100" dirty="0" smtClean="0"/>
              <a:t> </a:t>
            </a:r>
            <a:r>
              <a:rPr lang="en-US" altLang="en-US" sz="2000" dirty="0" smtClean="0"/>
              <a:t>B</a:t>
            </a:r>
            <a:r>
              <a:rPr lang="en-US" altLang="en-US" sz="100" dirty="0" smtClean="0"/>
              <a:t> </a:t>
            </a:r>
            <a:r>
              <a:rPr lang="en-US" altLang="en-US" sz="2000" dirty="0" smtClean="0"/>
              <a:t>M </a:t>
            </a:r>
            <a:r>
              <a:rPr lang="en-US" altLang="en-US" sz="2000" dirty="0"/>
              <a:t>PC 360-KB floppy disk and a Western Digital </a:t>
            </a:r>
            <a:r>
              <a:rPr lang="en-US" altLang="en-US" sz="2000" dirty="0" smtClean="0"/>
              <a:t>W</a:t>
            </a:r>
            <a:r>
              <a:rPr lang="en-US" altLang="en-US" sz="100" dirty="0" smtClean="0"/>
              <a:t> </a:t>
            </a:r>
            <a:r>
              <a:rPr lang="en-US" altLang="en-US" sz="2000" dirty="0" smtClean="0"/>
              <a:t>D </a:t>
            </a:r>
            <a:r>
              <a:rPr lang="en-US" altLang="en-US" sz="2000" dirty="0"/>
              <a:t>3000 </a:t>
            </a:r>
            <a:r>
              <a:rPr lang="en-US" altLang="en-US" sz="2000" dirty="0" smtClean="0"/>
              <a:t>H</a:t>
            </a:r>
            <a:r>
              <a:rPr lang="en-US" altLang="en-US" sz="100" dirty="0" smtClean="0"/>
              <a:t> </a:t>
            </a:r>
            <a:r>
              <a:rPr lang="en-US" altLang="en-US" sz="2000" dirty="0" smtClean="0"/>
              <a:t>L</a:t>
            </a:r>
            <a:r>
              <a:rPr lang="en-US" altLang="en-US" sz="100" dirty="0" smtClean="0"/>
              <a:t> </a:t>
            </a:r>
            <a:r>
              <a:rPr lang="en-US" altLang="en-US" sz="2000" dirty="0" smtClean="0"/>
              <a:t>F</a:t>
            </a:r>
            <a:r>
              <a:rPr lang="en-US" altLang="en-US" sz="100" dirty="0" smtClean="0"/>
              <a:t> </a:t>
            </a:r>
            <a:r>
              <a:rPr lang="en-US" altLang="en-US" sz="2000" dirty="0" smtClean="0"/>
              <a:t>S </a:t>
            </a:r>
            <a:r>
              <a:rPr lang="en-US" altLang="en-US" sz="2000" dirty="0"/>
              <a:t>(‘‘Velociraptor’’) hard disk</a:t>
            </a:r>
            <a:r>
              <a:rPr lang="en-US" altLang="en-US" sz="2000" dirty="0" smtClean="0"/>
              <a:t>.</a:t>
            </a:r>
            <a:endParaRPr lang="en-US" alt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3737771465"/>
              </p:ext>
            </p:extLst>
          </p:nvPr>
        </p:nvGraphicFramePr>
        <p:xfrm>
          <a:off x="457200" y="2393001"/>
          <a:ext cx="8229600" cy="3956202"/>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3121044662"/>
                    </a:ext>
                  </a:extLst>
                </a:gridCol>
                <a:gridCol w="2743200">
                  <a:extLst>
                    <a:ext uri="{9D8B030D-6E8A-4147-A177-3AD203B41FA5}">
                      <a16:colId xmlns:a16="http://schemas.microsoft.com/office/drawing/2014/main" val="561419934"/>
                    </a:ext>
                  </a:extLst>
                </a:gridCol>
                <a:gridCol w="2743200">
                  <a:extLst>
                    <a:ext uri="{9D8B030D-6E8A-4147-A177-3AD203B41FA5}">
                      <a16:colId xmlns:a16="http://schemas.microsoft.com/office/drawing/2014/main" val="3568527591"/>
                    </a:ext>
                  </a:extLst>
                </a:gridCol>
              </a:tblGrid>
              <a:tr h="295530">
                <a:tc>
                  <a:txBody>
                    <a:bodyPr/>
                    <a:lstStyle/>
                    <a:p>
                      <a:r>
                        <a:rPr lang="en-US" sz="1600" b="1" dirty="0" smtClean="0"/>
                        <a:t>Parameter</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i="0" dirty="0" smtClean="0"/>
                        <a:t>I</a:t>
                      </a:r>
                      <a:r>
                        <a:rPr lang="en-US" sz="100" b="1" i="0" dirty="0" smtClean="0"/>
                        <a:t> </a:t>
                      </a:r>
                      <a:r>
                        <a:rPr lang="en-US" sz="1600" b="1" i="0" dirty="0" smtClean="0"/>
                        <a:t>B</a:t>
                      </a:r>
                      <a:r>
                        <a:rPr lang="en-US" sz="100" b="1" i="0" dirty="0" smtClean="0"/>
                        <a:t> </a:t>
                      </a:r>
                      <a:r>
                        <a:rPr lang="en-US" sz="1600" b="1" i="0" dirty="0" smtClean="0"/>
                        <a:t>M</a:t>
                      </a:r>
                      <a:r>
                        <a:rPr lang="en-US" sz="1600" b="1" i="0" baseline="0" dirty="0" smtClean="0"/>
                        <a:t> 360-K</a:t>
                      </a:r>
                      <a:r>
                        <a:rPr lang="en-US" sz="100" b="1" i="0" baseline="0" dirty="0" smtClean="0"/>
                        <a:t> </a:t>
                      </a:r>
                      <a:r>
                        <a:rPr lang="en-US" sz="1600" b="1" i="0" baseline="0" dirty="0" smtClean="0"/>
                        <a:t>B floppy disk</a:t>
                      </a:r>
                      <a:endParaRPr lang="en-US" sz="16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t>W</a:t>
                      </a:r>
                      <a:r>
                        <a:rPr lang="en-US" sz="100" b="1" dirty="0" smtClean="0"/>
                        <a:t> </a:t>
                      </a:r>
                      <a:r>
                        <a:rPr lang="en-US" sz="1600" b="1" dirty="0" smtClean="0"/>
                        <a:t>D 3000 H</a:t>
                      </a:r>
                      <a:r>
                        <a:rPr lang="en-US" sz="100" b="1" dirty="0" smtClean="0"/>
                        <a:t> </a:t>
                      </a:r>
                      <a:r>
                        <a:rPr lang="en-US" sz="1600" b="1" dirty="0" smtClean="0"/>
                        <a:t>L</a:t>
                      </a:r>
                      <a:r>
                        <a:rPr lang="en-US" sz="100" b="1" dirty="0" smtClean="0"/>
                        <a:t> </a:t>
                      </a:r>
                      <a:r>
                        <a:rPr lang="en-US" sz="1600" b="1" dirty="0" smtClean="0"/>
                        <a:t>F</a:t>
                      </a:r>
                      <a:r>
                        <a:rPr lang="en-US" sz="100" b="1" dirty="0" smtClean="0"/>
                        <a:t> </a:t>
                      </a:r>
                      <a:r>
                        <a:rPr lang="en-US" sz="1600" b="1" dirty="0" smtClean="0"/>
                        <a:t>S hard disk</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1923165"/>
                  </a:ext>
                </a:extLst>
              </a:tr>
              <a:tr h="295530">
                <a:tc>
                  <a:txBody>
                    <a:bodyPr/>
                    <a:lstStyle/>
                    <a:p>
                      <a:r>
                        <a:rPr lang="en-US" sz="1600" dirty="0" smtClean="0"/>
                        <a:t>Number of cylinders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40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36481</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1971650"/>
                  </a:ext>
                </a:extLst>
              </a:tr>
              <a:tr h="295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Tracks per cylinder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255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7722076"/>
                  </a:ext>
                </a:extLst>
              </a:tr>
              <a:tr h="295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Sectors per track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9</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63</a:t>
                      </a:r>
                      <a:r>
                        <a:rPr lang="en-US" sz="1600" baseline="0" dirty="0" smtClean="0"/>
                        <a:t> </a:t>
                      </a:r>
                      <a:r>
                        <a:rPr lang="en-US" sz="1600" dirty="0" smtClean="0"/>
                        <a:t>(</a:t>
                      </a:r>
                      <a:r>
                        <a:rPr lang="en-US" sz="1600" dirty="0" err="1" smtClean="0"/>
                        <a:t>avg</a:t>
                      </a:r>
                      <a:r>
                        <a:rPr lang="en-US" sz="1600" dirty="0" smtClean="0"/>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0085089"/>
                  </a:ext>
                </a:extLst>
              </a:tr>
              <a:tr h="295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Sectors per disk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720</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586,072,368</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4725676"/>
                  </a:ext>
                </a:extLst>
              </a:tr>
              <a:tr h="295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Bytes per sector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512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512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4642816"/>
                  </a:ext>
                </a:extLst>
              </a:tr>
              <a:tr h="295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Disk capacity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360 K</a:t>
                      </a:r>
                      <a:r>
                        <a:rPr lang="en-US" sz="100" dirty="0" smtClean="0"/>
                        <a:t> </a:t>
                      </a:r>
                      <a:r>
                        <a:rPr lang="en-US" sz="1600" dirty="0" smtClean="0"/>
                        <a:t>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300 G</a:t>
                      </a:r>
                      <a:r>
                        <a:rPr lang="en-US" sz="100" dirty="0" smtClean="0"/>
                        <a:t> </a:t>
                      </a:r>
                      <a:r>
                        <a:rPr lang="en-US" sz="1600" dirty="0" smtClean="0"/>
                        <a:t>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4639805"/>
                  </a:ext>
                </a:extLst>
              </a:tr>
              <a:tr h="295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Seek time (adjacent cylinders)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6 </a:t>
                      </a:r>
                      <a:r>
                        <a:rPr lang="en-US" sz="1600" dirty="0" err="1" smtClean="0"/>
                        <a:t>msec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0.7 </a:t>
                      </a:r>
                      <a:r>
                        <a:rPr lang="en-US" sz="1600" dirty="0" err="1" smtClean="0"/>
                        <a:t>msec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303070"/>
                  </a:ext>
                </a:extLst>
              </a:tr>
              <a:tr h="295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Seek time (average case)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77 </a:t>
                      </a:r>
                      <a:r>
                        <a:rPr lang="en-US" sz="1600" dirty="0" err="1" smtClean="0"/>
                        <a:t>msec</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4.2 </a:t>
                      </a:r>
                      <a:r>
                        <a:rPr lang="en-US" sz="1600" dirty="0" err="1" smtClean="0"/>
                        <a:t>msec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1366539"/>
                  </a:ext>
                </a:extLst>
              </a:tr>
              <a:tr h="295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Rotation time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200 </a:t>
                      </a:r>
                      <a:r>
                        <a:rPr lang="en-US" sz="1600" dirty="0" err="1" smtClean="0"/>
                        <a:t>msec</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6 </a:t>
                      </a:r>
                      <a:r>
                        <a:rPr lang="en-US" sz="1600" dirty="0" err="1" smtClean="0"/>
                        <a:t>msec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1543049"/>
                  </a:ext>
                </a:extLst>
              </a:tr>
              <a:tr h="359562">
                <a:tc>
                  <a:txBody>
                    <a:bodyPr/>
                    <a:lstStyle/>
                    <a:p>
                      <a:r>
                        <a:rPr lang="en-US" sz="1600" dirty="0" smtClean="0"/>
                        <a:t>Time to transfer 1 sector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22</a:t>
                      </a:r>
                      <a:r>
                        <a:rPr lang="en-US" sz="1600" baseline="0" dirty="0" smtClean="0"/>
                        <a:t> </a:t>
                      </a:r>
                      <a:r>
                        <a:rPr lang="en-US" sz="1600" dirty="0" err="1" smtClean="0"/>
                        <a:t>msec</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1.4 </a:t>
                      </a:r>
                      <a:r>
                        <a:rPr lang="en-US" sz="1600" dirty="0" err="1" smtClean="0"/>
                        <a:t>usec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8380499"/>
                  </a:ext>
                </a:extLst>
              </a:tr>
            </a:tbl>
          </a:graphicData>
        </a:graphic>
      </p:graphicFrame>
    </p:spTree>
    <p:extLst>
      <p:ext uri="{BB962C8B-B14F-4D97-AF65-F5344CB8AC3E}">
        <p14:creationId xmlns:p14="http://schemas.microsoft.com/office/powerpoint/2010/main" val="512399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Magnetic Disks </a:t>
            </a:r>
            <a:r>
              <a:rPr lang="en-US" altLang="en-US" sz="2000" b="0" dirty="0" smtClean="0"/>
              <a:t>(2 </a:t>
            </a:r>
            <a:r>
              <a:rPr lang="en-US" altLang="en-US" sz="2000" b="0" dirty="0"/>
              <a:t>of 2)</a:t>
            </a:r>
            <a:endParaRPr lang="en-US" sz="900" b="0" dirty="0"/>
          </a:p>
        </p:txBody>
      </p:sp>
      <p:pic>
        <p:nvPicPr>
          <p:cNvPr id="7" name="Picture 2" descr="The physical geometry of a disk is represented by eight concentric circles with two zones. Each of the circles has 16 segments in the interior part of the disk, and 31 segments on the exterior part of the disk. The possible virtual geometry of a disk is represented by eight concentric circles that contains 23 segments from 0 to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7" y="1563867"/>
            <a:ext cx="7553325"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702060"/>
            <a:ext cx="8229600" cy="582956"/>
          </a:xfrm>
        </p:spPr>
        <p:txBody>
          <a:bodyPr/>
          <a:lstStyle/>
          <a:p>
            <a:r>
              <a:rPr lang="en-US" altLang="en-US" dirty="0"/>
              <a:t>Figure 5-19. (a) Physical geometry of a disk with two zones. (b) A possible virtual geometry for this disk.</a:t>
            </a:r>
          </a:p>
        </p:txBody>
      </p:sp>
    </p:spTree>
    <p:extLst>
      <p:ext uri="{BB962C8B-B14F-4D97-AF65-F5344CB8AC3E}">
        <p14:creationId xmlns:p14="http://schemas.microsoft.com/office/powerpoint/2010/main" val="1148933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a:t>
            </a:r>
            <a:r>
              <a:rPr lang="en-US" altLang="en-US" sz="100" dirty="0" smtClean="0"/>
              <a:t> </a:t>
            </a:r>
            <a:r>
              <a:rPr lang="en-US" altLang="en-US" dirty="0" smtClean="0"/>
              <a:t>A</a:t>
            </a:r>
            <a:r>
              <a:rPr lang="en-US" altLang="en-US" sz="100" dirty="0" smtClean="0"/>
              <a:t> </a:t>
            </a:r>
            <a:r>
              <a:rPr lang="en-US" altLang="en-US" dirty="0" smtClean="0"/>
              <a:t>I</a:t>
            </a:r>
            <a:r>
              <a:rPr lang="en-US" altLang="en-US" sz="100" dirty="0" smtClean="0"/>
              <a:t> </a:t>
            </a:r>
            <a:r>
              <a:rPr lang="en-US" altLang="en-US" dirty="0" smtClean="0"/>
              <a:t>D </a:t>
            </a:r>
            <a:r>
              <a:rPr lang="en-US" altLang="en-US" sz="2000" b="0" dirty="0"/>
              <a:t>(1 of 2)</a:t>
            </a:r>
            <a:endParaRPr lang="en-US" sz="2000" b="0" dirty="0"/>
          </a:p>
        </p:txBody>
      </p:sp>
      <p:pic>
        <p:nvPicPr>
          <p:cNvPr id="7" name="Picture 2" descr="The different raid levels. A, RAID level zero for 4 disk drives. Strips 0 to 11 are arranged one on top of another in batches of three comprising of four disks. B, RAID level 1, a copy of the first 4 disks are made leading to eight disks. The copied disks are shaded. C, in RAID level 2, 7 disks with bits 1 to 7 are present. D, RAID level 3, in which the first 4 disks contains bits 1 to 4, and the fifth disk is for parity and is sh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2748" y="1455883"/>
            <a:ext cx="3598504" cy="3769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sz="1600" dirty="0">
                <a:latin typeface="+mn-lt"/>
              </a:rPr>
              <a:t>Figure 5-20. </a:t>
            </a:r>
            <a:r>
              <a:rPr lang="en-US" altLang="en-US" sz="1600" dirty="0" smtClean="0">
                <a:latin typeface="+mn-lt"/>
              </a:rPr>
              <a:t>R</a:t>
            </a:r>
            <a:r>
              <a:rPr lang="en-US" altLang="en-US" sz="100" dirty="0" smtClean="0">
                <a:latin typeface="+mn-lt"/>
              </a:rPr>
              <a:t> </a:t>
            </a:r>
            <a:r>
              <a:rPr lang="en-US" altLang="en-US" sz="1600" dirty="0" smtClean="0">
                <a:latin typeface="+mn-lt"/>
              </a:rPr>
              <a:t>A</a:t>
            </a:r>
            <a:r>
              <a:rPr lang="en-US" altLang="en-US" sz="100" dirty="0" smtClean="0">
                <a:latin typeface="+mn-lt"/>
              </a:rPr>
              <a:t> </a:t>
            </a:r>
            <a:r>
              <a:rPr lang="en-US" altLang="en-US" sz="1600" dirty="0" smtClean="0">
                <a:latin typeface="+mn-lt"/>
              </a:rPr>
              <a:t>I</a:t>
            </a:r>
            <a:r>
              <a:rPr lang="en-US" altLang="en-US" sz="100" dirty="0" smtClean="0">
                <a:latin typeface="+mn-lt"/>
              </a:rPr>
              <a:t> </a:t>
            </a:r>
            <a:r>
              <a:rPr lang="en-US" altLang="en-US" sz="1600" dirty="0" smtClean="0">
                <a:latin typeface="+mn-lt"/>
              </a:rPr>
              <a:t>D </a:t>
            </a:r>
            <a:r>
              <a:rPr lang="en-US" altLang="en-US" sz="1600" dirty="0">
                <a:latin typeface="+mn-lt"/>
              </a:rPr>
              <a:t>levels 0 through 3. Backup and parity drives are shown shaded</a:t>
            </a:r>
            <a:r>
              <a:rPr lang="en-US" altLang="en-US" sz="1600" dirty="0" smtClean="0">
                <a:latin typeface="+mn-lt"/>
              </a:rPr>
              <a:t>.</a:t>
            </a:r>
            <a:endParaRPr lang="en-US" altLang="en-US" sz="1600" dirty="0">
              <a:latin typeface="+mn-lt"/>
            </a:endParaRPr>
          </a:p>
        </p:txBody>
      </p:sp>
    </p:spTree>
    <p:extLst>
      <p:ext uri="{BB962C8B-B14F-4D97-AF65-F5344CB8AC3E}">
        <p14:creationId xmlns:p14="http://schemas.microsoft.com/office/powerpoint/2010/main" val="15685235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t>
            </a:r>
            <a:r>
              <a:rPr lang="en-US" altLang="en-US" sz="100" dirty="0"/>
              <a:t> </a:t>
            </a:r>
            <a:r>
              <a:rPr lang="en-US" altLang="en-US" dirty="0"/>
              <a:t>A</a:t>
            </a:r>
            <a:r>
              <a:rPr lang="en-US" altLang="en-US" sz="100" dirty="0"/>
              <a:t> </a:t>
            </a:r>
            <a:r>
              <a:rPr lang="en-US" altLang="en-US" dirty="0"/>
              <a:t>I</a:t>
            </a:r>
            <a:r>
              <a:rPr lang="en-US" altLang="en-US" sz="100" dirty="0"/>
              <a:t> </a:t>
            </a:r>
            <a:r>
              <a:rPr lang="en-US" altLang="en-US" dirty="0"/>
              <a:t>D</a:t>
            </a:r>
            <a:r>
              <a:rPr lang="en-US" altLang="en-US" dirty="0" smtClean="0"/>
              <a:t> </a:t>
            </a:r>
            <a:r>
              <a:rPr lang="en-US" altLang="en-US" sz="2000" b="0" dirty="0" smtClean="0"/>
              <a:t>(2 </a:t>
            </a:r>
            <a:r>
              <a:rPr lang="en-US" altLang="en-US" sz="2000" b="0" dirty="0"/>
              <a:t>of 2)</a:t>
            </a:r>
            <a:endParaRPr lang="en-US" sz="2000" b="0" dirty="0"/>
          </a:p>
        </p:txBody>
      </p:sp>
      <p:pic>
        <p:nvPicPr>
          <p:cNvPr id="5" name="Picture 2" descr="E, RAID level 4 contains 4 disks with 3 strips each, arranged one on top of one another. The strips are labeled from 0 to 11. The fifth disk has 3 strips for parity, and labeled P 0 3, P 4 7, and P 8 11. F, RAID level 5 has 5 disks with 5 strips each, arranged one on top of one another. There is one strip for parity in each of the disk at alternate levels. The parity drives in each disk is as follows. Disk 1, P 16 hyphen 19, disk 2, P 12 hyphen 15, disk 3, P 8 hyphen 11, disk 4, P 4 hyphen 7, disk 5, P 0 hyphen 3. G, RAID level 6 has 5 disks. Each disk has 4 strips. The first disk has 1 strip for parity, P 9 hyphen 11, the second has 2 strips for parity, P 6 hyphen 8, P 9 hyphen 11, the third has 2 strips for parity, P 3 hyphen 5, P 6 hyphen 8, the fourth has 2 strips for parity, P 0 hyphen 2, P 3 hyphen 5 on top, and the fifth disk has 1 strip on top for parity, P 0 hyphen 2. The strips for parity are shaded in all the dis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180" y="1496254"/>
            <a:ext cx="3049639" cy="3688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pPr eaLnBrk="1" hangingPunct="1"/>
            <a:r>
              <a:rPr lang="en-US" altLang="en-US" sz="1600" dirty="0">
                <a:latin typeface="+mn-lt"/>
              </a:rPr>
              <a:t>Figure 5-20. R</a:t>
            </a:r>
            <a:r>
              <a:rPr lang="en-US" altLang="en-US" sz="100" dirty="0">
                <a:latin typeface="+mn-lt"/>
              </a:rPr>
              <a:t> </a:t>
            </a:r>
            <a:r>
              <a:rPr lang="en-US" altLang="en-US" sz="1600" dirty="0">
                <a:latin typeface="+mn-lt"/>
              </a:rPr>
              <a:t>A</a:t>
            </a:r>
            <a:r>
              <a:rPr lang="en-US" altLang="en-US" sz="100" dirty="0">
                <a:latin typeface="+mn-lt"/>
              </a:rPr>
              <a:t> </a:t>
            </a:r>
            <a:r>
              <a:rPr lang="en-US" altLang="en-US" sz="1600" dirty="0">
                <a:latin typeface="+mn-lt"/>
              </a:rPr>
              <a:t>I</a:t>
            </a:r>
            <a:r>
              <a:rPr lang="en-US" altLang="en-US" sz="100" dirty="0">
                <a:latin typeface="+mn-lt"/>
              </a:rPr>
              <a:t> </a:t>
            </a:r>
            <a:r>
              <a:rPr lang="en-US" altLang="en-US" sz="1600" dirty="0">
                <a:latin typeface="+mn-lt"/>
              </a:rPr>
              <a:t>D</a:t>
            </a:r>
            <a:r>
              <a:rPr lang="en-US" altLang="en-US" sz="1600" dirty="0" smtClean="0">
                <a:latin typeface="+mn-lt"/>
              </a:rPr>
              <a:t> </a:t>
            </a:r>
            <a:r>
              <a:rPr lang="en-US" altLang="en-US" sz="1600" dirty="0">
                <a:latin typeface="+mn-lt"/>
              </a:rPr>
              <a:t>levels 4 through 6. Backup and parity drives are shown shaded.</a:t>
            </a:r>
          </a:p>
        </p:txBody>
      </p:sp>
    </p:spTree>
    <p:extLst>
      <p:ext uri="{BB962C8B-B14F-4D97-AF65-F5344CB8AC3E}">
        <p14:creationId xmlns:p14="http://schemas.microsoft.com/office/powerpoint/2010/main" val="24796256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Disk Formatting </a:t>
            </a:r>
            <a:r>
              <a:rPr lang="en-US" altLang="en-US" sz="2000" b="0" dirty="0"/>
              <a:t>(1 of </a:t>
            </a:r>
            <a:r>
              <a:rPr lang="en-US" altLang="en-US" sz="2000" b="0" dirty="0" smtClean="0"/>
              <a:t>3)</a:t>
            </a:r>
            <a:endParaRPr lang="en-US" sz="2000" b="0" dirty="0"/>
          </a:p>
        </p:txBody>
      </p:sp>
      <p:sp>
        <p:nvSpPr>
          <p:cNvPr id="3" name="Content Placeholder 2"/>
          <p:cNvSpPr>
            <a:spLocks noGrp="1"/>
          </p:cNvSpPr>
          <p:nvPr>
            <p:ph type="body" idx="1"/>
          </p:nvPr>
        </p:nvSpPr>
        <p:spPr>
          <a:xfrm>
            <a:off x="457200" y="1495426"/>
            <a:ext cx="8229600" cy="574914"/>
          </a:xfrm>
        </p:spPr>
        <p:txBody>
          <a:bodyPr/>
          <a:lstStyle/>
          <a:p>
            <a:pPr marL="0" indent="0" eaLnBrk="1" hangingPunct="1">
              <a:buNone/>
            </a:pPr>
            <a:r>
              <a:rPr lang="en-US" altLang="en-US" dirty="0" smtClean="0"/>
              <a:t>A </a:t>
            </a:r>
            <a:r>
              <a:rPr lang="en-US" altLang="en-US" dirty="0"/>
              <a:t>disk sector.</a:t>
            </a:r>
          </a:p>
        </p:txBody>
      </p:sp>
      <p:graphicFrame>
        <p:nvGraphicFramePr>
          <p:cNvPr id="4" name="Table 3"/>
          <p:cNvGraphicFramePr>
            <a:graphicFrameLocks noGrp="1"/>
          </p:cNvGraphicFramePr>
          <p:nvPr>
            <p:extLst>
              <p:ext uri="{D42A27DB-BD31-4B8C-83A1-F6EECF244321}">
                <p14:modId xmlns:p14="http://schemas.microsoft.com/office/powerpoint/2010/main" val="3104377338"/>
              </p:ext>
            </p:extLst>
          </p:nvPr>
        </p:nvGraphicFramePr>
        <p:xfrm>
          <a:off x="577970" y="3225322"/>
          <a:ext cx="7988060" cy="370840"/>
        </p:xfrm>
        <a:graphic>
          <a:graphicData uri="http://schemas.openxmlformats.org/drawingml/2006/table">
            <a:tbl>
              <a:tblPr firstRow="1" bandRow="1">
                <a:tableStyleId>{2D5ABB26-0587-4C30-8999-92F81FD0307C}</a:tableStyleId>
              </a:tblPr>
              <a:tblGrid>
                <a:gridCol w="1233577">
                  <a:extLst>
                    <a:ext uri="{9D8B030D-6E8A-4147-A177-3AD203B41FA5}">
                      <a16:colId xmlns:a16="http://schemas.microsoft.com/office/drawing/2014/main" val="10186600"/>
                    </a:ext>
                  </a:extLst>
                </a:gridCol>
                <a:gridCol w="5835663">
                  <a:extLst>
                    <a:ext uri="{9D8B030D-6E8A-4147-A177-3AD203B41FA5}">
                      <a16:colId xmlns:a16="http://schemas.microsoft.com/office/drawing/2014/main" val="1790280876"/>
                    </a:ext>
                  </a:extLst>
                </a:gridCol>
                <a:gridCol w="918820">
                  <a:extLst>
                    <a:ext uri="{9D8B030D-6E8A-4147-A177-3AD203B41FA5}">
                      <a16:colId xmlns:a16="http://schemas.microsoft.com/office/drawing/2014/main" val="3959437121"/>
                    </a:ext>
                  </a:extLst>
                </a:gridCol>
              </a:tblGrid>
              <a:tr h="370840">
                <a:tc>
                  <a:txBody>
                    <a:bodyPr/>
                    <a:lstStyle/>
                    <a:p>
                      <a:r>
                        <a:rPr lang="en-US" sz="1800" dirty="0" smtClean="0"/>
                        <a:t>Preamble</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smtClean="0"/>
                        <a:t>Data</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E</a:t>
                      </a:r>
                      <a:r>
                        <a:rPr lang="en-US" sz="100" dirty="0" smtClean="0"/>
                        <a:t> </a:t>
                      </a:r>
                      <a:r>
                        <a:rPr lang="en-US" sz="1800" dirty="0" smtClean="0"/>
                        <a:t>C</a:t>
                      </a:r>
                      <a:r>
                        <a:rPr lang="en-US" sz="100" dirty="0" smtClean="0"/>
                        <a:t> </a:t>
                      </a:r>
                      <a:r>
                        <a:rPr lang="en-US" sz="1800" dirty="0" err="1" smtClean="0"/>
                        <a:t>C</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4986408"/>
                  </a:ext>
                </a:extLst>
              </a:tr>
            </a:tbl>
          </a:graphicData>
        </a:graphic>
      </p:graphicFrame>
    </p:spTree>
    <p:extLst>
      <p:ext uri="{BB962C8B-B14F-4D97-AF65-F5344CB8AC3E}">
        <p14:creationId xmlns:p14="http://schemas.microsoft.com/office/powerpoint/2010/main" val="5280723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Disk Formatting </a:t>
            </a:r>
            <a:r>
              <a:rPr lang="en-US" altLang="en-US" sz="2000" b="0" dirty="0" smtClean="0"/>
              <a:t>(2 </a:t>
            </a:r>
            <a:r>
              <a:rPr lang="en-US" altLang="en-US" sz="2000" b="0" dirty="0"/>
              <a:t>of </a:t>
            </a:r>
            <a:r>
              <a:rPr lang="en-US" altLang="en-US" sz="2000" b="0" dirty="0" smtClean="0"/>
              <a:t>3)</a:t>
            </a:r>
            <a:endParaRPr lang="en-US" sz="900" b="0" dirty="0"/>
          </a:p>
        </p:txBody>
      </p:sp>
      <p:pic>
        <p:nvPicPr>
          <p:cNvPr id="6" name="Picture 2" descr="A cylinder skew is represented by seven concentric circles and has 32 divisions. The disk is rotated in a counterclockwise direction. The arrangements of the numbers on the interior disk is from 0 to 31, increasing in a clockwise dir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192" y="1633852"/>
            <a:ext cx="3959615" cy="3444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400136"/>
            <a:ext cx="8229600" cy="884880"/>
          </a:xfrm>
        </p:spPr>
        <p:txBody>
          <a:bodyPr/>
          <a:lstStyle/>
          <a:p>
            <a:r>
              <a:rPr lang="en-US" altLang="en-US" dirty="0"/>
              <a:t>Figure 5-22. An illustration of cylinder skew.</a:t>
            </a:r>
          </a:p>
        </p:txBody>
      </p:sp>
    </p:spTree>
    <p:extLst>
      <p:ext uri="{BB962C8B-B14F-4D97-AF65-F5344CB8AC3E}">
        <p14:creationId xmlns:p14="http://schemas.microsoft.com/office/powerpoint/2010/main" val="2666282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I/O Devices </a:t>
            </a:r>
            <a:r>
              <a:rPr lang="en-US" altLang="en-US" sz="2000" b="0" dirty="0" smtClean="0"/>
              <a:t>(2 </a:t>
            </a:r>
            <a:r>
              <a:rPr lang="en-US" altLang="en-US" sz="2000" b="0" dirty="0"/>
              <a:t>of 2)</a:t>
            </a:r>
            <a:endParaRPr lang="en-US" sz="2000" b="0" dirty="0"/>
          </a:p>
        </p:txBody>
      </p:sp>
      <p:sp>
        <p:nvSpPr>
          <p:cNvPr id="3" name="Content Placeholder 2"/>
          <p:cNvSpPr>
            <a:spLocks noGrp="1"/>
          </p:cNvSpPr>
          <p:nvPr>
            <p:ph type="body" idx="1"/>
          </p:nvPr>
        </p:nvSpPr>
        <p:spPr>
          <a:xfrm>
            <a:off x="457200" y="1341585"/>
            <a:ext cx="8229600" cy="409577"/>
          </a:xfrm>
        </p:spPr>
        <p:txBody>
          <a:bodyPr/>
          <a:lstStyle/>
          <a:p>
            <a:pPr marL="0" indent="0">
              <a:buNone/>
            </a:pPr>
            <a:r>
              <a:rPr lang="en-US" altLang="en-US" sz="2000" dirty="0" smtClean="0"/>
              <a:t>Some </a:t>
            </a:r>
            <a:r>
              <a:rPr lang="en-US" altLang="en-US" sz="2000" dirty="0"/>
              <a:t>typical device, network, and bus data rates.</a:t>
            </a:r>
          </a:p>
        </p:txBody>
      </p:sp>
      <p:graphicFrame>
        <p:nvGraphicFramePr>
          <p:cNvPr id="5" name="Table 4"/>
          <p:cNvGraphicFramePr>
            <a:graphicFrameLocks noGrp="1"/>
          </p:cNvGraphicFramePr>
          <p:nvPr>
            <p:extLst>
              <p:ext uri="{D42A27DB-BD31-4B8C-83A1-F6EECF244321}">
                <p14:modId xmlns:p14="http://schemas.microsoft.com/office/powerpoint/2010/main" val="3629803726"/>
              </p:ext>
            </p:extLst>
          </p:nvPr>
        </p:nvGraphicFramePr>
        <p:xfrm>
          <a:off x="2586487" y="1752599"/>
          <a:ext cx="3971026" cy="4671247"/>
        </p:xfrm>
        <a:graphic>
          <a:graphicData uri="http://schemas.openxmlformats.org/drawingml/2006/table">
            <a:tbl>
              <a:tblPr firstRow="1" bandRow="1">
                <a:tableStyleId>{2D5ABB26-0587-4C30-8999-92F81FD0307C}</a:tableStyleId>
              </a:tblPr>
              <a:tblGrid>
                <a:gridCol w="1985513">
                  <a:extLst>
                    <a:ext uri="{9D8B030D-6E8A-4147-A177-3AD203B41FA5}">
                      <a16:colId xmlns:a16="http://schemas.microsoft.com/office/drawing/2014/main" val="3427587396"/>
                    </a:ext>
                  </a:extLst>
                </a:gridCol>
                <a:gridCol w="1985513">
                  <a:extLst>
                    <a:ext uri="{9D8B030D-6E8A-4147-A177-3AD203B41FA5}">
                      <a16:colId xmlns:a16="http://schemas.microsoft.com/office/drawing/2014/main" val="2253985300"/>
                    </a:ext>
                  </a:extLst>
                </a:gridCol>
              </a:tblGrid>
              <a:tr h="208697">
                <a:tc>
                  <a:txBody>
                    <a:bodyPr/>
                    <a:lstStyle/>
                    <a:p>
                      <a:r>
                        <a:rPr lang="en-US" sz="1200" b="1" dirty="0" smtClean="0"/>
                        <a:t>Device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smtClean="0"/>
                        <a:t>Data rate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1166205"/>
                  </a:ext>
                </a:extLst>
              </a:tr>
              <a:tr h="208697">
                <a:tc>
                  <a:txBody>
                    <a:bodyPr/>
                    <a:lstStyle/>
                    <a:p>
                      <a:r>
                        <a:rPr lang="en-US" sz="1200" dirty="0" smtClean="0"/>
                        <a:t>Keyboard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10 bytes/sec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3676634"/>
                  </a:ext>
                </a:extLst>
              </a:tr>
              <a:tr h="208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Mouse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100 bytes/sec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5938560"/>
                  </a:ext>
                </a:extLst>
              </a:tr>
              <a:tr h="208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56K modem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7 K</a:t>
                      </a:r>
                      <a:r>
                        <a:rPr lang="en-US" sz="100" dirty="0" smtClean="0"/>
                        <a:t> </a:t>
                      </a:r>
                      <a:r>
                        <a:rPr lang="en-US" sz="1200" dirty="0" smtClean="0"/>
                        <a:t>B/sec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0690892"/>
                  </a:ext>
                </a:extLst>
              </a:tr>
              <a:tr h="208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Scanner at 300 dpi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1 M</a:t>
                      </a:r>
                      <a:r>
                        <a:rPr lang="en-US" sz="100" dirty="0" smtClean="0"/>
                        <a:t> </a:t>
                      </a:r>
                      <a:r>
                        <a:rPr lang="en-US" sz="1200" dirty="0" smtClean="0"/>
                        <a:t>B/sec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8099091"/>
                  </a:ext>
                </a:extLst>
              </a:tr>
              <a:tr h="208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Digital camcorder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9.5 M</a:t>
                      </a:r>
                      <a:r>
                        <a:rPr lang="en-US" sz="100" dirty="0" smtClean="0"/>
                        <a:t> </a:t>
                      </a:r>
                      <a:r>
                        <a:rPr lang="en-US" sz="1200" dirty="0" smtClean="0"/>
                        <a:t>B/sec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3247753"/>
                  </a:ext>
                </a:extLst>
              </a:tr>
              <a:tr h="208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4x Blu-ray disc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18 M</a:t>
                      </a:r>
                      <a:r>
                        <a:rPr lang="en-US" sz="100" dirty="0" smtClean="0"/>
                        <a:t> </a:t>
                      </a:r>
                      <a:r>
                        <a:rPr lang="en-US" sz="1200" dirty="0" smtClean="0"/>
                        <a:t>B/sec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9108400"/>
                  </a:ext>
                </a:extLst>
              </a:tr>
              <a:tr h="208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802.1 In Wireless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37.5 M</a:t>
                      </a:r>
                      <a:r>
                        <a:rPr lang="en-US" sz="100" dirty="0" smtClean="0"/>
                        <a:t> </a:t>
                      </a:r>
                      <a:r>
                        <a:rPr lang="en-US" sz="1200" dirty="0" smtClean="0"/>
                        <a:t>B/sec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4960869"/>
                  </a:ext>
                </a:extLst>
              </a:tr>
              <a:tr h="208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U</a:t>
                      </a:r>
                      <a:r>
                        <a:rPr lang="en-US" sz="100" dirty="0" smtClean="0"/>
                        <a:t> </a:t>
                      </a:r>
                      <a:r>
                        <a:rPr lang="en-US" sz="1200" dirty="0" smtClean="0"/>
                        <a:t>S</a:t>
                      </a:r>
                      <a:r>
                        <a:rPr lang="en-US" sz="100" dirty="0" smtClean="0"/>
                        <a:t> </a:t>
                      </a:r>
                      <a:r>
                        <a:rPr lang="en-US" sz="1200" dirty="0" smtClean="0"/>
                        <a:t>B 2.0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60 M</a:t>
                      </a:r>
                      <a:r>
                        <a:rPr lang="en-US" sz="100" dirty="0" smtClean="0"/>
                        <a:t> </a:t>
                      </a:r>
                      <a:r>
                        <a:rPr lang="en-US" sz="1200" dirty="0" smtClean="0"/>
                        <a:t>B/sec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9282910"/>
                  </a:ext>
                </a:extLst>
              </a:tr>
              <a:tr h="208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FireWire 800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100 M</a:t>
                      </a:r>
                      <a:r>
                        <a:rPr lang="en-US" sz="100" dirty="0" smtClean="0"/>
                        <a:t> </a:t>
                      </a:r>
                      <a:r>
                        <a:rPr lang="en-US" sz="1200" dirty="0" smtClean="0"/>
                        <a:t>B/sec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06078"/>
                  </a:ext>
                </a:extLst>
              </a:tr>
              <a:tr h="208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Gigabit Ethernet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125 M</a:t>
                      </a:r>
                      <a:r>
                        <a:rPr lang="en-US" sz="100" dirty="0" smtClean="0"/>
                        <a:t> </a:t>
                      </a:r>
                      <a:r>
                        <a:rPr lang="en-US" sz="1200" dirty="0" smtClean="0"/>
                        <a:t>B/sec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258893"/>
                  </a:ext>
                </a:extLst>
              </a:tr>
              <a:tr h="208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a:t>
                      </a:r>
                      <a:r>
                        <a:rPr lang="en-US" sz="100" dirty="0" smtClean="0"/>
                        <a:t> </a:t>
                      </a:r>
                      <a:r>
                        <a:rPr lang="en-US" sz="1200" dirty="0" smtClean="0"/>
                        <a:t>A</a:t>
                      </a:r>
                      <a:r>
                        <a:rPr lang="en-US" sz="100" dirty="0" smtClean="0"/>
                        <a:t> </a:t>
                      </a:r>
                      <a:r>
                        <a:rPr lang="en-US" sz="1200" dirty="0" smtClean="0"/>
                        <a:t>T</a:t>
                      </a:r>
                      <a:r>
                        <a:rPr lang="en-US" sz="100" dirty="0" smtClean="0"/>
                        <a:t> </a:t>
                      </a:r>
                      <a:r>
                        <a:rPr lang="en-US" sz="1200" dirty="0" smtClean="0"/>
                        <a:t>A 3 disk drive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600 M</a:t>
                      </a:r>
                      <a:r>
                        <a:rPr lang="en-US" sz="100" dirty="0" smtClean="0"/>
                        <a:t> </a:t>
                      </a:r>
                      <a:r>
                        <a:rPr lang="en-US" sz="1200" dirty="0" smtClean="0"/>
                        <a:t>B/sec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2028262"/>
                  </a:ext>
                </a:extLst>
              </a:tr>
              <a:tr h="208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U</a:t>
                      </a:r>
                      <a:r>
                        <a:rPr lang="en-US" sz="100" dirty="0" smtClean="0"/>
                        <a:t> </a:t>
                      </a:r>
                      <a:r>
                        <a:rPr lang="en-US" sz="1200" dirty="0" smtClean="0"/>
                        <a:t>S</a:t>
                      </a:r>
                      <a:r>
                        <a:rPr lang="en-US" sz="100" dirty="0" smtClean="0"/>
                        <a:t> </a:t>
                      </a:r>
                      <a:r>
                        <a:rPr lang="en-US" sz="1200" dirty="0" smtClean="0"/>
                        <a:t>B 9.0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625 M</a:t>
                      </a:r>
                      <a:r>
                        <a:rPr lang="en-US" sz="100" dirty="0" smtClean="0"/>
                        <a:t> </a:t>
                      </a:r>
                      <a:r>
                        <a:rPr lang="en-US" sz="1200" dirty="0" smtClean="0"/>
                        <a:t>B/sec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4698760"/>
                  </a:ext>
                </a:extLst>
              </a:tr>
              <a:tr h="208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a:t>
                      </a:r>
                      <a:r>
                        <a:rPr lang="en-US" sz="100" dirty="0" smtClean="0"/>
                        <a:t> </a:t>
                      </a:r>
                      <a:r>
                        <a:rPr lang="en-US" sz="1200" dirty="0" smtClean="0"/>
                        <a:t>C</a:t>
                      </a:r>
                      <a:r>
                        <a:rPr lang="en-US" sz="100" dirty="0" smtClean="0"/>
                        <a:t> </a:t>
                      </a:r>
                      <a:r>
                        <a:rPr lang="en-US" sz="1200" dirty="0" smtClean="0"/>
                        <a:t>S</a:t>
                      </a:r>
                      <a:r>
                        <a:rPr lang="en-US" sz="100" dirty="0" smtClean="0"/>
                        <a:t> </a:t>
                      </a:r>
                      <a:r>
                        <a:rPr lang="en-US" sz="1200" dirty="0" smtClean="0"/>
                        <a:t>I Ultra 5 bus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640 M</a:t>
                      </a:r>
                      <a:r>
                        <a:rPr lang="en-US" sz="100" dirty="0" smtClean="0"/>
                        <a:t> </a:t>
                      </a:r>
                      <a:r>
                        <a:rPr lang="en-US" sz="1200" dirty="0" smtClean="0"/>
                        <a:t>B/sec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129576"/>
                  </a:ext>
                </a:extLst>
              </a:tr>
              <a:tr h="208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Single-lane P</a:t>
                      </a:r>
                      <a:r>
                        <a:rPr lang="en-US" sz="100" dirty="0" smtClean="0"/>
                        <a:t> </a:t>
                      </a:r>
                      <a:r>
                        <a:rPr lang="en-US" sz="1200" dirty="0" smtClean="0"/>
                        <a:t>C</a:t>
                      </a:r>
                      <a:r>
                        <a:rPr lang="en-US" sz="100" dirty="0" smtClean="0"/>
                        <a:t> </a:t>
                      </a:r>
                      <a:r>
                        <a:rPr lang="en-US" sz="1200" dirty="0" smtClean="0"/>
                        <a:t>I</a:t>
                      </a:r>
                      <a:r>
                        <a:rPr lang="en-US" sz="100" dirty="0" smtClean="0"/>
                        <a:t> </a:t>
                      </a:r>
                      <a:r>
                        <a:rPr lang="en-US" sz="1200" dirty="0" smtClean="0"/>
                        <a:t>e 3.0 bus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t>985 M</a:t>
                      </a:r>
                      <a:r>
                        <a:rPr lang="en-US" sz="100" dirty="0" smtClean="0"/>
                        <a:t> </a:t>
                      </a:r>
                      <a:r>
                        <a:rPr lang="en-US" sz="1200" dirty="0" smtClean="0"/>
                        <a:t>B/sec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6720002"/>
                  </a:ext>
                </a:extLst>
              </a:tr>
              <a:tr h="208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Thunderbolt 2 bus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2.5 G</a:t>
                      </a:r>
                      <a:r>
                        <a:rPr lang="en-US" sz="100" dirty="0" smtClean="0"/>
                        <a:t> </a:t>
                      </a:r>
                      <a:r>
                        <a:rPr lang="en-US" sz="1200" dirty="0" smtClean="0"/>
                        <a:t>B/sec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3509728"/>
                  </a:ext>
                </a:extLst>
              </a:tr>
              <a:tr h="282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a:t>
                      </a:r>
                      <a:r>
                        <a:rPr lang="en-US" sz="100" dirty="0" smtClean="0"/>
                        <a:t> </a:t>
                      </a:r>
                      <a:r>
                        <a:rPr lang="en-US" sz="1200" dirty="0" smtClean="0"/>
                        <a:t>O</a:t>
                      </a:r>
                      <a:r>
                        <a:rPr lang="en-US" sz="100" dirty="0" smtClean="0"/>
                        <a:t> </a:t>
                      </a:r>
                      <a:r>
                        <a:rPr lang="en-US" sz="1200" dirty="0" smtClean="0"/>
                        <a:t>N</a:t>
                      </a:r>
                      <a:r>
                        <a:rPr lang="en-US" sz="100" dirty="0" smtClean="0"/>
                        <a:t> </a:t>
                      </a:r>
                      <a:r>
                        <a:rPr lang="en-US" sz="1200" dirty="0" smtClean="0"/>
                        <a:t>E</a:t>
                      </a:r>
                      <a:r>
                        <a:rPr lang="en-US" sz="100" dirty="0" smtClean="0"/>
                        <a:t> </a:t>
                      </a:r>
                      <a:r>
                        <a:rPr lang="en-US" sz="1200" dirty="0" smtClean="0"/>
                        <a:t>T O</a:t>
                      </a:r>
                      <a:r>
                        <a:rPr lang="en-US" sz="100" dirty="0" smtClean="0"/>
                        <a:t> </a:t>
                      </a:r>
                      <a:r>
                        <a:rPr lang="en-US" sz="1200" dirty="0" smtClean="0"/>
                        <a:t>C-768 network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5 G</a:t>
                      </a:r>
                      <a:r>
                        <a:rPr lang="en-US" sz="100" dirty="0" smtClean="0"/>
                        <a:t> </a:t>
                      </a:r>
                      <a:r>
                        <a:rPr lang="en-US" sz="1200" dirty="0" smtClean="0"/>
                        <a:t>B/sec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0834324"/>
                  </a:ext>
                </a:extLst>
              </a:tr>
            </a:tbl>
          </a:graphicData>
        </a:graphic>
      </p:graphicFrame>
    </p:spTree>
    <p:extLst>
      <p:ext uri="{BB962C8B-B14F-4D97-AF65-F5344CB8AC3E}">
        <p14:creationId xmlns:p14="http://schemas.microsoft.com/office/powerpoint/2010/main" val="38082107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Disk Formatting </a:t>
            </a:r>
            <a:r>
              <a:rPr lang="en-US" altLang="en-US" sz="2000" b="0" dirty="0" smtClean="0"/>
              <a:t>(3 </a:t>
            </a:r>
            <a:r>
              <a:rPr lang="en-US" altLang="en-US" sz="2000" b="0" dirty="0"/>
              <a:t>of </a:t>
            </a:r>
            <a:r>
              <a:rPr lang="en-US" altLang="en-US" sz="2000" b="0" dirty="0" smtClean="0"/>
              <a:t>3)</a:t>
            </a:r>
            <a:endParaRPr lang="en-US" sz="900" b="0" dirty="0"/>
          </a:p>
        </p:txBody>
      </p:sp>
      <p:pic>
        <p:nvPicPr>
          <p:cNvPr id="7" name="Picture 2" descr="The different levels of disk formatting. In A, there are 8 segments represented in a circle with numbers 0 to 7 in clockwise direction. In B, numbers 0, 4, 1, 5, 2, 6, 3, 7 are arranged in a clockwise direction. In C, the numbers 0, 3, 6, 1, 4, 7, 2 are arranged in a clockwise dir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203480"/>
            <a:ext cx="769620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400136"/>
            <a:ext cx="8229600" cy="884880"/>
          </a:xfrm>
        </p:spPr>
        <p:txBody>
          <a:bodyPr/>
          <a:lstStyle/>
          <a:p>
            <a:r>
              <a:rPr lang="en-US" altLang="en-US" dirty="0"/>
              <a:t>Figure 5-23. (a) No interleaving. (b) Single interleaving. </a:t>
            </a:r>
            <a:r>
              <a:rPr lang="en-US" altLang="en-US" dirty="0" smtClean="0"/>
              <a:t>(</a:t>
            </a:r>
            <a:r>
              <a:rPr lang="en-US" altLang="en-US" dirty="0"/>
              <a:t>c) Double interleaving.</a:t>
            </a:r>
          </a:p>
        </p:txBody>
      </p:sp>
    </p:spTree>
    <p:extLst>
      <p:ext uri="{BB962C8B-B14F-4D97-AF65-F5344CB8AC3E}">
        <p14:creationId xmlns:p14="http://schemas.microsoft.com/office/powerpoint/2010/main" val="34988623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Disk Arm Scheduling Algorithms </a:t>
            </a:r>
            <a:r>
              <a:rPr lang="en-US" altLang="en-US" sz="2000" b="0" dirty="0"/>
              <a:t>(1 of 3)</a:t>
            </a:r>
            <a:endParaRPr lang="en-US" sz="2000" b="0" dirty="0"/>
          </a:p>
        </p:txBody>
      </p:sp>
      <p:sp>
        <p:nvSpPr>
          <p:cNvPr id="3" name="Content Placeholder 2"/>
          <p:cNvSpPr>
            <a:spLocks noGrp="1"/>
          </p:cNvSpPr>
          <p:nvPr>
            <p:ph type="body" idx="1"/>
          </p:nvPr>
        </p:nvSpPr>
        <p:spPr>
          <a:xfrm>
            <a:off x="457200" y="1495425"/>
            <a:ext cx="8229600" cy="4801857"/>
          </a:xfrm>
        </p:spPr>
        <p:txBody>
          <a:bodyPr/>
          <a:lstStyle/>
          <a:p>
            <a:pPr marL="0" indent="0" eaLnBrk="1" hangingPunct="1">
              <a:buFont typeface="Arial" charset="0"/>
              <a:buNone/>
              <a:defRPr/>
            </a:pPr>
            <a:r>
              <a:rPr lang="en-US" dirty="0"/>
              <a:t>Factors of a disk block read/write:</a:t>
            </a:r>
          </a:p>
          <a:p>
            <a:pPr marL="915336" lvl="1" indent="-429768">
              <a:buFont typeface="+mj-lt"/>
              <a:buAutoNum type="arabicPeriod"/>
              <a:defRPr/>
            </a:pPr>
            <a:r>
              <a:rPr lang="en-US" dirty="0"/>
              <a:t>Seek time (the time to move the arm to the proper cylinder).</a:t>
            </a:r>
          </a:p>
          <a:p>
            <a:pPr marL="915336" lvl="1" indent="-429768">
              <a:buFont typeface="+mj-lt"/>
              <a:buAutoNum type="arabicPeriod"/>
              <a:defRPr/>
            </a:pPr>
            <a:r>
              <a:rPr lang="en-US" dirty="0"/>
              <a:t>Rotational delay (how long for the proper sector to come under the head).</a:t>
            </a:r>
          </a:p>
          <a:p>
            <a:pPr marL="915336" lvl="1" indent="-429768">
              <a:buFont typeface="+mj-lt"/>
              <a:buAutoNum type="arabicPeriod"/>
              <a:defRPr/>
            </a:pPr>
            <a:r>
              <a:rPr lang="en-US" dirty="0"/>
              <a:t>Actual data transfer time.</a:t>
            </a:r>
          </a:p>
        </p:txBody>
      </p:sp>
    </p:spTree>
    <p:extLst>
      <p:ext uri="{BB962C8B-B14F-4D97-AF65-F5344CB8AC3E}">
        <p14:creationId xmlns:p14="http://schemas.microsoft.com/office/powerpoint/2010/main" val="36885337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Disk Arm Scheduling Algorithms </a:t>
            </a:r>
            <a:r>
              <a:rPr lang="en-US" altLang="en-US" sz="2000" b="0" dirty="0" smtClean="0"/>
              <a:t>(2 </a:t>
            </a:r>
            <a:r>
              <a:rPr lang="en-US" altLang="en-US" sz="2000" b="0" dirty="0"/>
              <a:t>of 3)</a:t>
            </a:r>
            <a:endParaRPr lang="en-US" sz="900" b="0" dirty="0"/>
          </a:p>
        </p:txBody>
      </p:sp>
      <p:pic>
        <p:nvPicPr>
          <p:cNvPr id="7" name="Picture 3" descr="Disk arm scheduling algorithms. A disk with 40 cylinders ranging from 0 to 39 displays indicators as follows. The requests are made at cylinders 1, 9, 11, 12, 16, 34, and 36. The initial position is at 11, while 12 and 16 are denoted as pending requests. A jagged line corresponds to the sequence of seeks, as follows. Cylinder 11, 12, 9, 16, 1, 34,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2109039"/>
            <a:ext cx="787717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58928"/>
            <a:ext cx="8229600" cy="626088"/>
          </a:xfrm>
        </p:spPr>
        <p:txBody>
          <a:bodyPr/>
          <a:lstStyle/>
          <a:p>
            <a:r>
              <a:rPr lang="en-US" altLang="en-US" dirty="0"/>
              <a:t>Figure 5-24. Shortest Seek First (</a:t>
            </a:r>
            <a:r>
              <a:rPr lang="en-US" altLang="en-US" dirty="0" smtClean="0"/>
              <a:t>S</a:t>
            </a:r>
            <a:r>
              <a:rPr lang="en-US" altLang="en-US" sz="100" dirty="0" smtClean="0"/>
              <a:t> </a:t>
            </a:r>
            <a:r>
              <a:rPr lang="en-US" altLang="en-US" dirty="0" err="1" smtClean="0"/>
              <a:t>S</a:t>
            </a:r>
            <a:r>
              <a:rPr lang="en-US" altLang="en-US" sz="100" dirty="0" smtClean="0"/>
              <a:t> </a:t>
            </a:r>
            <a:r>
              <a:rPr lang="en-US" altLang="en-US" dirty="0" smtClean="0"/>
              <a:t>F</a:t>
            </a:r>
            <a:r>
              <a:rPr lang="en-US" altLang="en-US" dirty="0"/>
              <a:t>) disk scheduling algorithm.</a:t>
            </a:r>
          </a:p>
        </p:txBody>
      </p:sp>
    </p:spTree>
    <p:extLst>
      <p:ext uri="{BB962C8B-B14F-4D97-AF65-F5344CB8AC3E}">
        <p14:creationId xmlns:p14="http://schemas.microsoft.com/office/powerpoint/2010/main" val="39573744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Disk Arm Scheduling Algorithms </a:t>
            </a:r>
            <a:r>
              <a:rPr lang="en-US" altLang="en-US" sz="2000" b="0" dirty="0" smtClean="0"/>
              <a:t>(3 </a:t>
            </a:r>
            <a:r>
              <a:rPr lang="en-US" altLang="en-US" sz="2000" b="0" dirty="0"/>
              <a:t>of 3)</a:t>
            </a:r>
            <a:endParaRPr lang="en-US" sz="900" b="0" dirty="0"/>
          </a:p>
        </p:txBody>
      </p:sp>
      <p:pic>
        <p:nvPicPr>
          <p:cNvPr id="6" name="Picture 2" descr="Disk arm scheduling algorithms. A disk with 40 cylinders ranging from 0 to 39 displays indicators as follows. The requests are made at cylinders 1, 9, 11, 12, 16, 34, and 36. The initial position is at 11, while 12 and 16 are denoted as pending requests. A jagged line corresponds to the sequence of seeks, as follows. Cylinder 11, 12, 16, 34, 36, 9,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5" y="1927270"/>
            <a:ext cx="7804150" cy="311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58928"/>
            <a:ext cx="8229600" cy="626088"/>
          </a:xfrm>
        </p:spPr>
        <p:txBody>
          <a:bodyPr/>
          <a:lstStyle/>
          <a:p>
            <a:r>
              <a:rPr lang="en-US" altLang="en-US" dirty="0"/>
              <a:t>Figure 5-25. The elevator algorithm for scheduling disk requests.</a:t>
            </a:r>
          </a:p>
        </p:txBody>
      </p:sp>
    </p:spTree>
    <p:extLst>
      <p:ext uri="{BB962C8B-B14F-4D97-AF65-F5344CB8AC3E}">
        <p14:creationId xmlns:p14="http://schemas.microsoft.com/office/powerpoint/2010/main" val="16354926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Error Handling</a:t>
            </a:r>
            <a:endParaRPr lang="en-US" sz="900" b="0" dirty="0"/>
          </a:p>
        </p:txBody>
      </p:sp>
      <p:pic>
        <p:nvPicPr>
          <p:cNvPr id="5" name="Picture 2" descr="Different error handlings are represented by a double layered circle of 32 sectors. A, a disk track with 32 sectors. The sector 7 is a bad sector, and sectors 30 and 31 are empty spare sectors. In B, sector 7 is moved to sector 30, the replacement sector. In C, the sectors are rearranged from 0 to 29 with the bad sector skipped and a single spare s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 y="1844592"/>
            <a:ext cx="8072438" cy="2990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1"/>
          </p:nvPr>
        </p:nvSpPr>
        <p:spPr/>
        <p:txBody>
          <a:bodyPr/>
          <a:lstStyle/>
          <a:p>
            <a:r>
              <a:rPr lang="en-US" altLang="en-US" dirty="0"/>
              <a:t>Figure 5-26. (a) A disk track with a bad sector. (b) Substituting a spare for the bad sector. (c) Shifting all the sectors to bypass the bad one.</a:t>
            </a:r>
          </a:p>
        </p:txBody>
      </p:sp>
    </p:spTree>
    <p:extLst>
      <p:ext uri="{BB962C8B-B14F-4D97-AF65-F5344CB8AC3E}">
        <p14:creationId xmlns:p14="http://schemas.microsoft.com/office/powerpoint/2010/main" val="16182891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Stable Storage </a:t>
            </a:r>
            <a:r>
              <a:rPr lang="en-US" altLang="en-US" sz="2000" b="0" dirty="0"/>
              <a:t>(1 of </a:t>
            </a:r>
            <a:r>
              <a:rPr lang="en-US" altLang="en-US" sz="2000" b="0" dirty="0" smtClean="0"/>
              <a:t>2)</a:t>
            </a:r>
            <a:endParaRPr lang="en-US" sz="2000" b="0" dirty="0"/>
          </a:p>
        </p:txBody>
      </p:sp>
      <p:sp>
        <p:nvSpPr>
          <p:cNvPr id="5" name="Content Placeholder 2"/>
          <p:cNvSpPr>
            <a:spLocks noGrp="1"/>
          </p:cNvSpPr>
          <p:nvPr>
            <p:ph type="body" idx="1"/>
          </p:nvPr>
        </p:nvSpPr>
        <p:spPr/>
        <p:txBody>
          <a:bodyPr/>
          <a:lstStyle/>
          <a:p>
            <a:r>
              <a:rPr lang="en-US" altLang="en-US" dirty="0"/>
              <a:t>Uses pair of identical disks</a:t>
            </a:r>
          </a:p>
          <a:p>
            <a:r>
              <a:rPr lang="en-US" altLang="en-US" dirty="0"/>
              <a:t>Either can be read to get same results</a:t>
            </a:r>
          </a:p>
          <a:p>
            <a:r>
              <a:rPr lang="en-US" altLang="en-US" dirty="0"/>
              <a:t>Operations defined to accomplish this:</a:t>
            </a:r>
          </a:p>
          <a:p>
            <a:pPr marL="914400" lvl="1" indent="-429768">
              <a:buFont typeface="+mj-lt"/>
              <a:buAutoNum type="arabicPeriod"/>
            </a:pPr>
            <a:r>
              <a:rPr lang="en-US" altLang="en-US" dirty="0"/>
              <a:t>Stable Writes</a:t>
            </a:r>
          </a:p>
          <a:p>
            <a:pPr marL="914400" lvl="1" indent="-429768">
              <a:buFont typeface="+mj-lt"/>
              <a:buAutoNum type="arabicPeriod"/>
            </a:pPr>
            <a:r>
              <a:rPr lang="en-US" altLang="en-US" dirty="0"/>
              <a:t>Stable Reads</a:t>
            </a:r>
          </a:p>
          <a:p>
            <a:pPr marL="914400" lvl="1" indent="-429768">
              <a:buFont typeface="+mj-lt"/>
              <a:buAutoNum type="arabicPeriod"/>
            </a:pPr>
            <a:r>
              <a:rPr lang="en-US" altLang="en-US" dirty="0"/>
              <a:t>Crash recovery</a:t>
            </a:r>
          </a:p>
        </p:txBody>
      </p:sp>
    </p:spTree>
    <p:extLst>
      <p:ext uri="{BB962C8B-B14F-4D97-AF65-F5344CB8AC3E}">
        <p14:creationId xmlns:p14="http://schemas.microsoft.com/office/powerpoint/2010/main" val="524079111"/>
      </p:ext>
    </p:extLst>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Stable Storage </a:t>
            </a:r>
            <a:r>
              <a:rPr lang="en-US" altLang="en-US" sz="2000" b="0" dirty="0" smtClean="0"/>
              <a:t>(2 </a:t>
            </a:r>
            <a:r>
              <a:rPr lang="en-US" altLang="en-US" sz="2000" b="0" dirty="0"/>
              <a:t>of 2)</a:t>
            </a:r>
            <a:endParaRPr lang="en-US" sz="2000" b="0" dirty="0"/>
          </a:p>
        </p:txBody>
      </p:sp>
      <p:pic>
        <p:nvPicPr>
          <p:cNvPr id="5" name="Picture 2" descr="The analysis of the influence of crashes on stable wires. In A, the crash occurs outside 2 old disks. In B, the E C C error occurs in disk 1, which is the crash site. Disk 2 remains intact. In C, a new disk is placed instead of old disk 1. The crash now occurs in between disk 1 and 2. In D, the crash moves to disk 2. In E, both disks are changed from old to new, and the crash occurs outside the dis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944605"/>
            <a:ext cx="741045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p:txBody>
          <a:bodyPr/>
          <a:lstStyle/>
          <a:p>
            <a:r>
              <a:rPr lang="en-US" altLang="en-US" dirty="0"/>
              <a:t>Figure 5-27. Analysis of the influence of crashes on stable writes.</a:t>
            </a:r>
          </a:p>
        </p:txBody>
      </p:sp>
    </p:spTree>
    <p:extLst>
      <p:ext uri="{BB962C8B-B14F-4D97-AF65-F5344CB8AC3E}">
        <p14:creationId xmlns:p14="http://schemas.microsoft.com/office/powerpoint/2010/main" val="14933513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Clock Hardware</a:t>
            </a:r>
            <a:endParaRPr lang="en-US" sz="2000" b="0" dirty="0"/>
          </a:p>
        </p:txBody>
      </p:sp>
      <p:pic>
        <p:nvPicPr>
          <p:cNvPr id="6" name="Picture 2" descr="A programmable clock displays a Crystal oscillator connected to the first counter of 16 segments. Counter is decremented at each pulse. Another counter for holding register is used to load the previous cou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2063667"/>
            <a:ext cx="71818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p:txBody>
          <a:bodyPr/>
          <a:lstStyle/>
          <a:p>
            <a:r>
              <a:rPr lang="en-US" altLang="en-US" dirty="0"/>
              <a:t>Figure 5-28. A programmable clock.</a:t>
            </a:r>
          </a:p>
        </p:txBody>
      </p:sp>
    </p:spTree>
    <p:extLst>
      <p:ext uri="{BB962C8B-B14F-4D97-AF65-F5344CB8AC3E}">
        <p14:creationId xmlns:p14="http://schemas.microsoft.com/office/powerpoint/2010/main" val="22533395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Clock Software </a:t>
            </a:r>
            <a:r>
              <a:rPr lang="en-US" altLang="en-US" sz="2000" b="0" dirty="0"/>
              <a:t>(1 of </a:t>
            </a:r>
            <a:r>
              <a:rPr lang="en-US" altLang="en-US" sz="2000" b="0" dirty="0" smtClean="0"/>
              <a:t>3)</a:t>
            </a:r>
            <a:endParaRPr lang="en-US" sz="2000" b="0" dirty="0"/>
          </a:p>
        </p:txBody>
      </p:sp>
      <p:sp>
        <p:nvSpPr>
          <p:cNvPr id="5" name="Content Placeholder 2"/>
          <p:cNvSpPr>
            <a:spLocks noGrp="1"/>
          </p:cNvSpPr>
          <p:nvPr>
            <p:ph type="body" idx="1"/>
          </p:nvPr>
        </p:nvSpPr>
        <p:spPr/>
        <p:txBody>
          <a:bodyPr/>
          <a:lstStyle/>
          <a:p>
            <a:pPr marL="0" indent="0" eaLnBrk="1" hangingPunct="1">
              <a:buFont typeface="Arial" charset="0"/>
              <a:buNone/>
              <a:defRPr/>
            </a:pPr>
            <a:r>
              <a:rPr lang="en-US" dirty="0"/>
              <a:t>Typical duties of a clock driver:</a:t>
            </a:r>
          </a:p>
          <a:p>
            <a:pPr marL="915336" lvl="1" indent="-429768">
              <a:buFont typeface="+mj-lt"/>
              <a:buAutoNum type="arabicPeriod"/>
              <a:defRPr/>
            </a:pPr>
            <a:r>
              <a:rPr lang="en-US" dirty="0"/>
              <a:t>Maintaining the time of day.</a:t>
            </a:r>
          </a:p>
          <a:p>
            <a:pPr marL="915336" lvl="1" indent="-429768">
              <a:buFont typeface="+mj-lt"/>
              <a:buAutoNum type="arabicPeriod"/>
              <a:defRPr/>
            </a:pPr>
            <a:r>
              <a:rPr lang="en-US" dirty="0"/>
              <a:t>Preventing processes from running longer than allowed.</a:t>
            </a:r>
          </a:p>
          <a:p>
            <a:pPr marL="915336" lvl="1" indent="-429768">
              <a:buFont typeface="+mj-lt"/>
              <a:buAutoNum type="arabicPeriod"/>
              <a:defRPr/>
            </a:pPr>
            <a:r>
              <a:rPr lang="en-US" dirty="0"/>
              <a:t>Accounting for </a:t>
            </a:r>
            <a:r>
              <a:rPr lang="en-US" dirty="0" smtClean="0"/>
              <a:t>C</a:t>
            </a:r>
            <a:r>
              <a:rPr lang="en-US" sz="100" dirty="0" smtClean="0"/>
              <a:t> </a:t>
            </a:r>
            <a:r>
              <a:rPr lang="en-US" dirty="0" smtClean="0"/>
              <a:t>P</a:t>
            </a:r>
            <a:r>
              <a:rPr lang="en-US" sz="100" dirty="0" smtClean="0"/>
              <a:t> </a:t>
            </a:r>
            <a:r>
              <a:rPr lang="en-US" dirty="0" smtClean="0"/>
              <a:t>U </a:t>
            </a:r>
            <a:r>
              <a:rPr lang="en-US" dirty="0"/>
              <a:t>usage.</a:t>
            </a:r>
          </a:p>
          <a:p>
            <a:pPr marL="915336" lvl="1" indent="-429768">
              <a:buFont typeface="+mj-lt"/>
              <a:buAutoNum type="arabicPeriod"/>
              <a:defRPr/>
            </a:pPr>
            <a:r>
              <a:rPr lang="en-US" dirty="0"/>
              <a:t>Handling alarm system call from user processes.</a:t>
            </a:r>
          </a:p>
          <a:p>
            <a:pPr marL="915336" lvl="1" indent="-429768">
              <a:buFont typeface="+mj-lt"/>
              <a:buAutoNum type="arabicPeriod"/>
              <a:defRPr/>
            </a:pPr>
            <a:r>
              <a:rPr lang="en-US" dirty="0"/>
              <a:t>Providing watchdog timers for parts of system itself.</a:t>
            </a:r>
          </a:p>
          <a:p>
            <a:pPr marL="915336" lvl="1" indent="-429768">
              <a:buFont typeface="+mj-lt"/>
              <a:buAutoNum type="arabicPeriod"/>
              <a:defRPr/>
            </a:pPr>
            <a:r>
              <a:rPr lang="en-US" dirty="0"/>
              <a:t>Profiling, monitoring, statistics gathering.</a:t>
            </a:r>
          </a:p>
        </p:txBody>
      </p:sp>
    </p:spTree>
    <p:extLst>
      <p:ext uri="{BB962C8B-B14F-4D97-AF65-F5344CB8AC3E}">
        <p14:creationId xmlns:p14="http://schemas.microsoft.com/office/powerpoint/2010/main" val="2121039944"/>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Clock Software </a:t>
            </a:r>
            <a:r>
              <a:rPr lang="en-US" altLang="en-US" sz="2000" b="0" dirty="0" smtClean="0"/>
              <a:t>(2 </a:t>
            </a:r>
            <a:r>
              <a:rPr lang="en-US" altLang="en-US" sz="2000" b="0" dirty="0"/>
              <a:t>of 3)</a:t>
            </a:r>
            <a:endParaRPr lang="en-US" dirty="0"/>
          </a:p>
        </p:txBody>
      </p:sp>
      <p:pic>
        <p:nvPicPr>
          <p:cNvPr id="6" name="Picture 2" descr="Three methods to maintain the time of day. In A, time of day in ticks is 64 bits long. In B, time of day in seconds is 32 bits long. Number of ticks in current second is separate. In C, Counter in ticks and System boot time in seconds are provided separately, and are each 32 bits lo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44605"/>
            <a:ext cx="82296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p:txBody>
          <a:bodyPr/>
          <a:lstStyle/>
          <a:p>
            <a:r>
              <a:rPr lang="en-US" altLang="en-US" dirty="0"/>
              <a:t>Figure 5-29. Three ways to maintain the time of day.</a:t>
            </a:r>
          </a:p>
        </p:txBody>
      </p:sp>
    </p:spTree>
    <p:extLst>
      <p:ext uri="{BB962C8B-B14F-4D97-AF65-F5344CB8AC3E}">
        <p14:creationId xmlns:p14="http://schemas.microsoft.com/office/powerpoint/2010/main" val="17445342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Memory-Mapped I/O </a:t>
            </a:r>
            <a:r>
              <a:rPr lang="en-US" altLang="en-US" sz="2000" b="0" dirty="0"/>
              <a:t>(1 of 2)</a:t>
            </a:r>
            <a:endParaRPr lang="en-US" sz="1200" b="0" dirty="0"/>
          </a:p>
        </p:txBody>
      </p:sp>
      <p:pic>
        <p:nvPicPr>
          <p:cNvPr id="6" name="Picture 2" descr="A, separate address spaces for memory and I O ports. In B, both memory and I O ports are placed together to form an address space. C contains two address spaces, one with memory and I O ports together, another with just the I O por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1940230"/>
            <a:ext cx="78390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5-2. (a) Separate I/O and memory space. </a:t>
            </a:r>
            <a:r>
              <a:rPr lang="en-US" altLang="en-US" sz="1600" dirty="0" smtClean="0">
                <a:latin typeface="+mn-lt"/>
              </a:rPr>
              <a:t>(</a:t>
            </a:r>
            <a:r>
              <a:rPr lang="en-US" altLang="en-US" sz="1600" dirty="0">
                <a:latin typeface="+mn-lt"/>
              </a:rPr>
              <a:t>b) Memory-mapped I/O. (c) Hybrid.</a:t>
            </a:r>
          </a:p>
        </p:txBody>
      </p:sp>
    </p:spTree>
    <p:extLst>
      <p:ext uri="{BB962C8B-B14F-4D97-AF65-F5344CB8AC3E}">
        <p14:creationId xmlns:p14="http://schemas.microsoft.com/office/powerpoint/2010/main" val="12033769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Clock Software </a:t>
            </a:r>
            <a:r>
              <a:rPr lang="en-US" altLang="en-US" sz="2000" b="0" dirty="0" smtClean="0"/>
              <a:t>(3 </a:t>
            </a:r>
            <a:r>
              <a:rPr lang="en-US" altLang="en-US" sz="2000" b="0" dirty="0"/>
              <a:t>of 3)</a:t>
            </a:r>
            <a:endParaRPr lang="en-US" dirty="0"/>
          </a:p>
        </p:txBody>
      </p:sp>
      <p:pic>
        <p:nvPicPr>
          <p:cNvPr id="5" name="Picture 2" descr="A clock depicts the simulation of multiple timers. The current time is given as 4200, and the next signal is 3. The clock header points to 3, followed by 4, 6, 2, and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413" y="2092242"/>
            <a:ext cx="7115175" cy="2495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p:txBody>
          <a:bodyPr/>
          <a:lstStyle/>
          <a:p>
            <a:r>
              <a:rPr lang="en-US" altLang="en-US" dirty="0"/>
              <a:t>Figure 5-30. Simulating multiple timers with a single clock.</a:t>
            </a:r>
          </a:p>
        </p:txBody>
      </p:sp>
    </p:spTree>
    <p:extLst>
      <p:ext uri="{BB962C8B-B14F-4D97-AF65-F5344CB8AC3E}">
        <p14:creationId xmlns:p14="http://schemas.microsoft.com/office/powerpoint/2010/main" val="2924925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Soft Timers</a:t>
            </a:r>
            <a:endParaRPr lang="en-US" sz="2000" b="0" dirty="0"/>
          </a:p>
        </p:txBody>
      </p:sp>
      <p:sp>
        <p:nvSpPr>
          <p:cNvPr id="5" name="Content Placeholder 2"/>
          <p:cNvSpPr>
            <a:spLocks noGrp="1"/>
          </p:cNvSpPr>
          <p:nvPr>
            <p:ph type="body" idx="1"/>
          </p:nvPr>
        </p:nvSpPr>
        <p:spPr/>
        <p:txBody>
          <a:bodyPr/>
          <a:lstStyle/>
          <a:p>
            <a:pPr marL="0" indent="0" eaLnBrk="1" hangingPunct="1">
              <a:buFont typeface="Arial" panose="020B0604020202020204" pitchFamily="34" charset="0"/>
              <a:buNone/>
            </a:pPr>
            <a:r>
              <a:rPr lang="en-US" altLang="en-US" dirty="0"/>
              <a:t>Soft timers stand or fall with the rate at which kernel entries are made for other reasons. These reasons include:</a:t>
            </a:r>
          </a:p>
          <a:p>
            <a:pPr marL="914400" lvl="1" indent="-429768">
              <a:buFont typeface="+mj-lt"/>
              <a:buAutoNum type="arabicPeriod"/>
            </a:pPr>
            <a:r>
              <a:rPr lang="en-US" altLang="en-US" dirty="0">
                <a:latin typeface="+mn-lt"/>
              </a:rPr>
              <a:t>System calls.</a:t>
            </a:r>
          </a:p>
          <a:p>
            <a:pPr marL="914400" lvl="1" indent="-429768">
              <a:buFont typeface="+mj-lt"/>
              <a:buAutoNum type="arabicPeriod"/>
            </a:pPr>
            <a:r>
              <a:rPr lang="en-US" altLang="en-US" dirty="0" smtClean="0">
                <a:latin typeface="+mn-lt"/>
              </a:rPr>
              <a:t>T</a:t>
            </a:r>
            <a:r>
              <a:rPr lang="en-US" altLang="en-US" sz="100" dirty="0" smtClean="0">
                <a:latin typeface="+mn-lt"/>
              </a:rPr>
              <a:t> </a:t>
            </a:r>
            <a:r>
              <a:rPr lang="en-US" altLang="en-US" dirty="0" smtClean="0">
                <a:latin typeface="+mn-lt"/>
              </a:rPr>
              <a:t>L</a:t>
            </a:r>
            <a:r>
              <a:rPr lang="en-US" altLang="en-US" sz="100" dirty="0" smtClean="0">
                <a:latin typeface="+mn-lt"/>
              </a:rPr>
              <a:t> </a:t>
            </a:r>
            <a:r>
              <a:rPr lang="en-US" altLang="en-US" dirty="0" smtClean="0">
                <a:latin typeface="+mn-lt"/>
              </a:rPr>
              <a:t>B </a:t>
            </a:r>
            <a:r>
              <a:rPr lang="en-US" altLang="en-US" dirty="0">
                <a:latin typeface="+mn-lt"/>
              </a:rPr>
              <a:t>misses.</a:t>
            </a:r>
          </a:p>
          <a:p>
            <a:pPr marL="914400" lvl="1" indent="-429768">
              <a:buFont typeface="+mj-lt"/>
              <a:buAutoNum type="arabicPeriod"/>
            </a:pPr>
            <a:r>
              <a:rPr lang="en-US" altLang="en-US" dirty="0">
                <a:latin typeface="+mn-lt"/>
              </a:rPr>
              <a:t>Page faults.</a:t>
            </a:r>
          </a:p>
          <a:p>
            <a:pPr marL="914400" lvl="1" indent="-429768">
              <a:buFont typeface="+mj-lt"/>
              <a:buAutoNum type="arabicPeriod"/>
            </a:pPr>
            <a:r>
              <a:rPr lang="en-US" altLang="en-US" dirty="0">
                <a:latin typeface="+mn-lt"/>
              </a:rPr>
              <a:t>I/O interrupts.</a:t>
            </a:r>
          </a:p>
          <a:p>
            <a:pPr marL="914400" lvl="1" indent="-429768">
              <a:buFont typeface="+mj-lt"/>
              <a:buAutoNum type="arabicPeriod"/>
            </a:pPr>
            <a:r>
              <a:rPr lang="en-US" altLang="en-US" dirty="0">
                <a:latin typeface="+mn-lt"/>
              </a:rPr>
              <a:t>The </a:t>
            </a:r>
            <a:r>
              <a:rPr lang="en-US" altLang="en-US" dirty="0" smtClean="0">
                <a:latin typeface="+mn-lt"/>
              </a:rPr>
              <a:t>C</a:t>
            </a:r>
            <a:r>
              <a:rPr lang="en-US" altLang="en-US" sz="100" dirty="0" smtClean="0">
                <a:latin typeface="+mn-lt"/>
              </a:rPr>
              <a:t> </a:t>
            </a:r>
            <a:r>
              <a:rPr lang="en-US" altLang="en-US" dirty="0" smtClean="0">
                <a:latin typeface="+mn-lt"/>
              </a:rPr>
              <a:t>P</a:t>
            </a:r>
            <a:r>
              <a:rPr lang="en-US" altLang="en-US" sz="100" dirty="0" smtClean="0">
                <a:latin typeface="+mn-lt"/>
              </a:rPr>
              <a:t> </a:t>
            </a:r>
            <a:r>
              <a:rPr lang="en-US" altLang="en-US" dirty="0" smtClean="0">
                <a:latin typeface="+mn-lt"/>
              </a:rPr>
              <a:t>U </a:t>
            </a:r>
            <a:r>
              <a:rPr lang="en-US" altLang="en-US" dirty="0">
                <a:latin typeface="+mn-lt"/>
              </a:rPr>
              <a:t>going idle.</a:t>
            </a:r>
          </a:p>
        </p:txBody>
      </p:sp>
    </p:spTree>
    <p:extLst>
      <p:ext uri="{BB962C8B-B14F-4D97-AF65-F5344CB8AC3E}">
        <p14:creationId xmlns:p14="http://schemas.microsoft.com/office/powerpoint/2010/main" val="183139895"/>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altLang="en-US" smtClean="0"/>
              <a:t>Keyboard Software</a:t>
            </a:r>
          </a:p>
        </p:txBody>
      </p:sp>
      <p:sp>
        <p:nvSpPr>
          <p:cNvPr id="2" name="Text Placeholder 1"/>
          <p:cNvSpPr>
            <a:spLocks noGrp="1"/>
          </p:cNvSpPr>
          <p:nvPr>
            <p:ph type="body" idx="1"/>
          </p:nvPr>
        </p:nvSpPr>
        <p:spPr>
          <a:xfrm>
            <a:off x="457200" y="1600201"/>
            <a:ext cx="8229600" cy="565030"/>
          </a:xfrm>
        </p:spPr>
        <p:txBody>
          <a:bodyPr/>
          <a:lstStyle/>
          <a:p>
            <a:pPr marL="0" indent="0">
              <a:buNone/>
            </a:pPr>
            <a:r>
              <a:rPr lang="en-US" altLang="en-US" dirty="0" smtClean="0"/>
              <a:t>Characters </a:t>
            </a:r>
            <a:r>
              <a:rPr lang="en-US" altLang="en-US" dirty="0"/>
              <a:t>that are handled </a:t>
            </a:r>
            <a:r>
              <a:rPr lang="en-US" altLang="en-US" dirty="0" smtClean="0"/>
              <a:t>specially </a:t>
            </a:r>
            <a:r>
              <a:rPr lang="en-US" altLang="en-US" dirty="0"/>
              <a:t>in canonical mode</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3438384269"/>
              </p:ext>
            </p:extLst>
          </p:nvPr>
        </p:nvGraphicFramePr>
        <p:xfrm>
          <a:off x="1524000" y="2275936"/>
          <a:ext cx="6098931" cy="4043680"/>
        </p:xfrm>
        <a:graphic>
          <a:graphicData uri="http://schemas.openxmlformats.org/drawingml/2006/table">
            <a:tbl>
              <a:tblPr firstRow="1" bandRow="1">
                <a:tableStyleId>{2D5ABB26-0587-4C30-8999-92F81FD0307C}</a:tableStyleId>
              </a:tblPr>
              <a:tblGrid>
                <a:gridCol w="1281078">
                  <a:extLst>
                    <a:ext uri="{9D8B030D-6E8A-4147-A177-3AD203B41FA5}">
                      <a16:colId xmlns:a16="http://schemas.microsoft.com/office/drawing/2014/main" val="2106548374"/>
                    </a:ext>
                  </a:extLst>
                </a:gridCol>
                <a:gridCol w="1582284">
                  <a:extLst>
                    <a:ext uri="{9D8B030D-6E8A-4147-A177-3AD203B41FA5}">
                      <a16:colId xmlns:a16="http://schemas.microsoft.com/office/drawing/2014/main" val="3530021192"/>
                    </a:ext>
                  </a:extLst>
                </a:gridCol>
                <a:gridCol w="3235569">
                  <a:extLst>
                    <a:ext uri="{9D8B030D-6E8A-4147-A177-3AD203B41FA5}">
                      <a16:colId xmlns:a16="http://schemas.microsoft.com/office/drawing/2014/main" val="2205322288"/>
                    </a:ext>
                  </a:extLst>
                </a:gridCol>
              </a:tblGrid>
              <a:tr h="0">
                <a:tc>
                  <a:txBody>
                    <a:bodyPr/>
                    <a:lstStyle/>
                    <a:p>
                      <a:r>
                        <a:rPr lang="en-US" sz="1600" b="1" dirty="0" smtClean="0"/>
                        <a:t>Character</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t>POSIX name</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t>Comment</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0906996"/>
                  </a:ext>
                </a:extLst>
              </a:tr>
              <a:tr h="370840">
                <a:tc>
                  <a:txBody>
                    <a:bodyPr/>
                    <a:lstStyle/>
                    <a:p>
                      <a:r>
                        <a:rPr lang="en-US" sz="1600" dirty="0" smtClean="0"/>
                        <a:t>CTRL-H</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ERASE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Backspace one character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9622981"/>
                  </a:ext>
                </a:extLst>
              </a:tr>
              <a:tr h="370840">
                <a:tc>
                  <a:txBody>
                    <a:bodyPr/>
                    <a:lstStyle/>
                    <a:p>
                      <a:r>
                        <a:rPr lang="en-US" sz="1600" dirty="0" smtClean="0"/>
                        <a:t>CTRL-U</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KILL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Erase entire line being typed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552177"/>
                  </a:ext>
                </a:extLst>
              </a:tr>
              <a:tr h="370840">
                <a:tc>
                  <a:txBody>
                    <a:bodyPr/>
                    <a:lstStyle/>
                    <a:p>
                      <a:r>
                        <a:rPr lang="en-US" sz="1600" dirty="0" smtClean="0"/>
                        <a:t>CTRL-V</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LNEXT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Interpret next character literally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96707"/>
                  </a:ext>
                </a:extLst>
              </a:tr>
              <a:tr h="370840">
                <a:tc>
                  <a:txBody>
                    <a:bodyPr/>
                    <a:lstStyle/>
                    <a:p>
                      <a:r>
                        <a:rPr lang="en-US" sz="1600" dirty="0" smtClean="0"/>
                        <a:t>CTRL-S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STOP</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Stop output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0943482"/>
                  </a:ext>
                </a:extLst>
              </a:tr>
              <a:tr h="370840">
                <a:tc>
                  <a:txBody>
                    <a:bodyPr/>
                    <a:lstStyle/>
                    <a:p>
                      <a:r>
                        <a:rPr lang="en-US" sz="1600" dirty="0" smtClean="0"/>
                        <a:t>CTRL-Q</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START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Start output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9630262"/>
                  </a:ext>
                </a:extLst>
              </a:tr>
              <a:tr h="370840">
                <a:tc>
                  <a:txBody>
                    <a:bodyPr/>
                    <a:lstStyle/>
                    <a:p>
                      <a:r>
                        <a:rPr lang="en-US" sz="1600" dirty="0" smtClean="0"/>
                        <a:t>DEL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INTR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Interrupt</a:t>
                      </a:r>
                      <a:r>
                        <a:rPr lang="en-US" sz="1600" baseline="0" dirty="0" smtClean="0"/>
                        <a:t> process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6729176"/>
                  </a:ext>
                </a:extLst>
              </a:tr>
              <a:tr h="370840">
                <a:tc>
                  <a:txBody>
                    <a:bodyPr/>
                    <a:lstStyle/>
                    <a:p>
                      <a:r>
                        <a:rPr lang="en-US" sz="1600" dirty="0" smtClean="0"/>
                        <a:t>CTRL-\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QUIT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Force</a:t>
                      </a:r>
                      <a:r>
                        <a:rPr lang="en-US" sz="1600" baseline="0" dirty="0" smtClean="0"/>
                        <a:t> core dump</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4932324"/>
                  </a:ext>
                </a:extLst>
              </a:tr>
              <a:tr h="370840">
                <a:tc>
                  <a:txBody>
                    <a:bodyPr/>
                    <a:lstStyle/>
                    <a:p>
                      <a:r>
                        <a:rPr lang="en-US" sz="1600" dirty="0" smtClean="0"/>
                        <a:t>CTRL-D</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E</a:t>
                      </a:r>
                      <a:r>
                        <a:rPr lang="en-US" sz="100" dirty="0" smtClean="0"/>
                        <a:t> </a:t>
                      </a:r>
                      <a:r>
                        <a:rPr lang="en-US" sz="1600" dirty="0" smtClean="0"/>
                        <a:t>O</a:t>
                      </a:r>
                      <a:r>
                        <a:rPr lang="en-US" sz="100" dirty="0" smtClean="0"/>
                        <a:t> </a:t>
                      </a:r>
                      <a:r>
                        <a:rPr lang="en-US" sz="1600" dirty="0" smtClean="0"/>
                        <a:t>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End of file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3490133"/>
                  </a:ext>
                </a:extLst>
              </a:tr>
              <a:tr h="370840">
                <a:tc>
                  <a:txBody>
                    <a:bodyPr/>
                    <a:lstStyle/>
                    <a:p>
                      <a:r>
                        <a:rPr lang="en-US" sz="1600" dirty="0" smtClean="0"/>
                        <a:t>CTRL-M</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CR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Carriage return (unchangeable)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5989577"/>
                  </a:ext>
                </a:extLst>
              </a:tr>
              <a:tr h="370840">
                <a:tc>
                  <a:txBody>
                    <a:bodyPr/>
                    <a:lstStyle/>
                    <a:p>
                      <a:r>
                        <a:rPr lang="en-US" sz="1600" dirty="0" smtClean="0"/>
                        <a:t>CTRL-J</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NL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Linefeed (unchangeable)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83046"/>
                  </a:ext>
                </a:extLst>
              </a:tr>
            </a:tbl>
          </a:graphicData>
        </a:graphic>
      </p:graphicFrame>
    </p:spTree>
    <p:extLst>
      <p:ext uri="{BB962C8B-B14F-4D97-AF65-F5344CB8AC3E}">
        <p14:creationId xmlns:p14="http://schemas.microsoft.com/office/powerpoint/2010/main" val="3155839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en-US" dirty="0" smtClean="0"/>
              <a:t>Output Software – Text Windows </a:t>
            </a:r>
            <a:r>
              <a:rPr lang="en-US" altLang="en-US" sz="2000" b="0" dirty="0" smtClean="0"/>
              <a:t>(1 of 2)</a:t>
            </a:r>
          </a:p>
        </p:txBody>
      </p:sp>
      <p:sp>
        <p:nvSpPr>
          <p:cNvPr id="2" name="Text Placeholder 1"/>
          <p:cNvSpPr>
            <a:spLocks noGrp="1"/>
          </p:cNvSpPr>
          <p:nvPr>
            <p:ph type="body" idx="1"/>
          </p:nvPr>
        </p:nvSpPr>
        <p:spPr>
          <a:xfrm>
            <a:off x="457200" y="1600200"/>
            <a:ext cx="8229600" cy="1230923"/>
          </a:xfrm>
        </p:spPr>
        <p:txBody>
          <a:bodyPr/>
          <a:lstStyle/>
          <a:p>
            <a:pPr marL="0" indent="0">
              <a:buNone/>
            </a:pPr>
            <a:r>
              <a:rPr lang="en-US" altLang="en-US" dirty="0" smtClean="0"/>
              <a:t>The </a:t>
            </a:r>
            <a:r>
              <a:rPr lang="en-US" altLang="en-US" dirty="0"/>
              <a:t>ANSI escape sequences accepted by the terminal driver on output. </a:t>
            </a:r>
            <a:r>
              <a:rPr lang="en-US" altLang="en-US" dirty="0" smtClean="0"/>
              <a:t>E</a:t>
            </a:r>
            <a:r>
              <a:rPr lang="en-US" altLang="en-US" sz="100" dirty="0" smtClean="0"/>
              <a:t> </a:t>
            </a:r>
            <a:r>
              <a:rPr lang="en-US" altLang="en-US" dirty="0" smtClean="0"/>
              <a:t>S</a:t>
            </a:r>
            <a:r>
              <a:rPr lang="en-US" altLang="en-US" sz="100" dirty="0" smtClean="0"/>
              <a:t> </a:t>
            </a:r>
            <a:r>
              <a:rPr lang="en-US" altLang="en-US" dirty="0" smtClean="0"/>
              <a:t>C </a:t>
            </a:r>
            <a:r>
              <a:rPr lang="en-US" altLang="en-US" dirty="0"/>
              <a:t>denotes the </a:t>
            </a:r>
            <a:r>
              <a:rPr lang="en-US" altLang="en-US" dirty="0" smtClean="0"/>
              <a:t>A</a:t>
            </a:r>
            <a:r>
              <a:rPr lang="en-US" altLang="en-US" sz="100" dirty="0" smtClean="0"/>
              <a:t> </a:t>
            </a:r>
            <a:r>
              <a:rPr lang="en-US" altLang="en-US" dirty="0" smtClean="0"/>
              <a:t>S</a:t>
            </a:r>
            <a:r>
              <a:rPr lang="en-US" altLang="en-US" sz="100" dirty="0" smtClean="0"/>
              <a:t> </a:t>
            </a:r>
            <a:r>
              <a:rPr lang="en-US" altLang="en-US" dirty="0" smtClean="0"/>
              <a:t>C</a:t>
            </a:r>
            <a:r>
              <a:rPr lang="en-US" altLang="en-US" sz="100" dirty="0" smtClean="0"/>
              <a:t> </a:t>
            </a:r>
            <a:r>
              <a:rPr lang="en-US" altLang="en-US" dirty="0" smtClean="0"/>
              <a:t>I</a:t>
            </a:r>
            <a:r>
              <a:rPr lang="en-US" altLang="en-US" sz="100" dirty="0" smtClean="0"/>
              <a:t> </a:t>
            </a:r>
            <a:r>
              <a:rPr lang="en-US" altLang="en-US" dirty="0" err="1" smtClean="0"/>
              <a:t>I</a:t>
            </a:r>
            <a:r>
              <a:rPr lang="en-US" altLang="en-US" dirty="0" smtClean="0"/>
              <a:t> </a:t>
            </a:r>
            <a:r>
              <a:rPr lang="en-US" altLang="en-US" dirty="0"/>
              <a:t>escape character (0x1B), and </a:t>
            </a:r>
            <a:r>
              <a:rPr lang="en-US" altLang="en-US" b="1" dirty="0"/>
              <a:t>n, m, </a:t>
            </a:r>
            <a:r>
              <a:rPr lang="en-US" altLang="en-US" dirty="0"/>
              <a:t>and </a:t>
            </a:r>
            <a:r>
              <a:rPr lang="en-US" altLang="en-US" b="1" dirty="0"/>
              <a:t>s</a:t>
            </a:r>
            <a:r>
              <a:rPr lang="en-US" altLang="en-US" dirty="0"/>
              <a:t> are optional numeric parameters</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583324305"/>
              </p:ext>
            </p:extLst>
          </p:nvPr>
        </p:nvGraphicFramePr>
        <p:xfrm>
          <a:off x="833804" y="3186214"/>
          <a:ext cx="7476392" cy="2966720"/>
        </p:xfrm>
        <a:graphic>
          <a:graphicData uri="http://schemas.openxmlformats.org/drawingml/2006/table">
            <a:tbl>
              <a:tblPr firstRow="1" bandRow="1">
                <a:tableStyleId>{2D5ABB26-0587-4C30-8999-92F81FD0307C}</a:tableStyleId>
              </a:tblPr>
              <a:tblGrid>
                <a:gridCol w="1942428">
                  <a:extLst>
                    <a:ext uri="{9D8B030D-6E8A-4147-A177-3AD203B41FA5}">
                      <a16:colId xmlns:a16="http://schemas.microsoft.com/office/drawing/2014/main" val="4212816455"/>
                    </a:ext>
                  </a:extLst>
                </a:gridCol>
                <a:gridCol w="5533964">
                  <a:extLst>
                    <a:ext uri="{9D8B030D-6E8A-4147-A177-3AD203B41FA5}">
                      <a16:colId xmlns:a16="http://schemas.microsoft.com/office/drawing/2014/main" val="4256904649"/>
                    </a:ext>
                  </a:extLst>
                </a:gridCol>
              </a:tblGrid>
              <a:tr h="370840">
                <a:tc>
                  <a:txBody>
                    <a:bodyPr/>
                    <a:lstStyle/>
                    <a:p>
                      <a:r>
                        <a:rPr lang="en-US" sz="1600" b="1" dirty="0" smtClean="0"/>
                        <a:t>Escape Sequence</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t>Meaning</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8694054"/>
                  </a:ext>
                </a:extLst>
              </a:tr>
              <a:tr h="370840">
                <a:tc>
                  <a:txBody>
                    <a:bodyPr/>
                    <a:lstStyle/>
                    <a:p>
                      <a:r>
                        <a:rPr lang="en-US" sz="1600" dirty="0" smtClean="0"/>
                        <a:t>ESC [</a:t>
                      </a:r>
                      <a:r>
                        <a:rPr lang="en-US" sz="1600" b="1" dirty="0" smtClean="0"/>
                        <a:t>n</a:t>
                      </a:r>
                      <a:r>
                        <a:rPr lang="en-US" sz="1600" dirty="0" smtClean="0"/>
                        <a:t> 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Move up </a:t>
                      </a:r>
                      <a:r>
                        <a:rPr lang="en-US" sz="1600" b="1" dirty="0" smtClean="0"/>
                        <a:t>n</a:t>
                      </a:r>
                      <a:r>
                        <a:rPr lang="en-US" sz="1600" dirty="0" smtClean="0"/>
                        <a:t> lines</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77434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ESC [</a:t>
                      </a:r>
                      <a:r>
                        <a:rPr lang="en-US" sz="1600" b="1" dirty="0" smtClean="0"/>
                        <a:t>n</a:t>
                      </a:r>
                      <a:r>
                        <a:rPr lang="en-US" sz="1600" dirty="0" smtClean="0"/>
                        <a:t>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Move down </a:t>
                      </a:r>
                      <a:r>
                        <a:rPr lang="en-US" sz="1600" b="1" dirty="0" smtClean="0"/>
                        <a:t>n</a:t>
                      </a:r>
                      <a:r>
                        <a:rPr lang="en-US" sz="1600" dirty="0" smtClean="0"/>
                        <a:t> lines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83463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ESC [</a:t>
                      </a:r>
                      <a:r>
                        <a:rPr lang="en-US" sz="1600" b="1" dirty="0" smtClean="0"/>
                        <a:t>n</a:t>
                      </a:r>
                      <a:r>
                        <a:rPr lang="en-US" sz="1600" dirty="0" smtClean="0"/>
                        <a:t> 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Move right </a:t>
                      </a:r>
                      <a:r>
                        <a:rPr lang="en-US" sz="1600" b="1" dirty="0" smtClean="0"/>
                        <a:t>n</a:t>
                      </a:r>
                      <a:r>
                        <a:rPr lang="en-US" sz="1600" dirty="0" smtClean="0"/>
                        <a:t> spaces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61007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ESC [</a:t>
                      </a:r>
                      <a:r>
                        <a:rPr lang="en-US" sz="1600" b="1" dirty="0" smtClean="0"/>
                        <a:t>n</a:t>
                      </a:r>
                      <a:r>
                        <a:rPr lang="en-US" sz="1600" dirty="0" smtClean="0"/>
                        <a:t> 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Move left </a:t>
                      </a:r>
                      <a:r>
                        <a:rPr lang="en-US" sz="1600" b="1" dirty="0" smtClean="0"/>
                        <a:t>n</a:t>
                      </a:r>
                      <a:r>
                        <a:rPr lang="en-US" sz="1600" dirty="0" smtClean="0"/>
                        <a:t> spaces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09555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ESC [</a:t>
                      </a:r>
                      <a:r>
                        <a:rPr lang="en-US" sz="1600" b="1" dirty="0" smtClean="0"/>
                        <a:t>m</a:t>
                      </a:r>
                      <a:r>
                        <a:rPr lang="en-US" sz="1600" dirty="0" smtClean="0"/>
                        <a:t> ; </a:t>
                      </a:r>
                      <a:r>
                        <a:rPr lang="en-US" sz="1600" b="1" dirty="0" err="1" smtClean="0"/>
                        <a:t>n</a:t>
                      </a:r>
                      <a:r>
                        <a:rPr lang="en-US" sz="1600" dirty="0" err="1" smtClean="0"/>
                        <a:t>H</a:t>
                      </a:r>
                      <a:r>
                        <a:rPr lang="en-US" sz="16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Move cursor to (</a:t>
                      </a:r>
                      <a:r>
                        <a:rPr lang="en-US" sz="1600" b="1" dirty="0" err="1" smtClean="0"/>
                        <a:t>m,n</a:t>
                      </a:r>
                      <a:r>
                        <a:rPr lang="en-US" sz="1600" dirty="0" smtClean="0"/>
                        <a:t>)</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42043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ESC [</a:t>
                      </a:r>
                      <a:r>
                        <a:rPr lang="en-US" sz="1600" b="1" dirty="0" smtClean="0"/>
                        <a:t>s</a:t>
                      </a:r>
                      <a:r>
                        <a:rPr lang="en-US" sz="1600" baseline="0" dirty="0" smtClean="0"/>
                        <a:t> J</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Clear screen from cursor (0 to end, 1 1from start, 2 all)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6054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ESC [</a:t>
                      </a:r>
                      <a:r>
                        <a:rPr lang="en-US" sz="1600" b="1" dirty="0" smtClean="0"/>
                        <a:t>s</a:t>
                      </a:r>
                      <a:r>
                        <a:rPr lang="en-US" sz="1600" baseline="0" dirty="0" smtClean="0"/>
                        <a:t> K</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Clear line from cursor (0 to end, 1 1from start, 2 all)</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401658"/>
                  </a:ext>
                </a:extLst>
              </a:tr>
            </a:tbl>
          </a:graphicData>
        </a:graphic>
      </p:graphicFrame>
    </p:spTree>
    <p:extLst>
      <p:ext uri="{BB962C8B-B14F-4D97-AF65-F5344CB8AC3E}">
        <p14:creationId xmlns:p14="http://schemas.microsoft.com/office/powerpoint/2010/main" val="2269153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en-US" dirty="0" smtClean="0"/>
              <a:t>Output Software – Text Windows </a:t>
            </a:r>
            <a:r>
              <a:rPr lang="en-US" altLang="en-US" sz="2000" b="0" dirty="0" smtClean="0"/>
              <a:t>(2 </a:t>
            </a:r>
            <a:r>
              <a:rPr lang="en-US" altLang="en-US" sz="2000" b="0" dirty="0"/>
              <a:t>of 2)</a:t>
            </a:r>
            <a:endParaRPr lang="en-US" altLang="en-US" dirty="0" smtClean="0"/>
          </a:p>
        </p:txBody>
      </p:sp>
      <p:sp>
        <p:nvSpPr>
          <p:cNvPr id="2" name="Text Placeholder 1"/>
          <p:cNvSpPr>
            <a:spLocks noGrp="1"/>
          </p:cNvSpPr>
          <p:nvPr>
            <p:ph type="body" idx="1"/>
          </p:nvPr>
        </p:nvSpPr>
        <p:spPr>
          <a:xfrm>
            <a:off x="457200" y="1600200"/>
            <a:ext cx="8229600" cy="1230923"/>
          </a:xfrm>
        </p:spPr>
        <p:txBody>
          <a:bodyPr/>
          <a:lstStyle/>
          <a:p>
            <a:pPr marL="0" indent="0">
              <a:buNone/>
            </a:pPr>
            <a:r>
              <a:rPr lang="en-US" altLang="en-US" dirty="0" smtClean="0"/>
              <a:t>The </a:t>
            </a:r>
            <a:r>
              <a:rPr lang="en-US" altLang="en-US" dirty="0"/>
              <a:t>ANSI escape sequences accepted by the terminal driver on output. E</a:t>
            </a:r>
            <a:r>
              <a:rPr lang="en-US" altLang="en-US" sz="100" dirty="0"/>
              <a:t> </a:t>
            </a:r>
            <a:r>
              <a:rPr lang="en-US" altLang="en-US" dirty="0"/>
              <a:t>S</a:t>
            </a:r>
            <a:r>
              <a:rPr lang="en-US" altLang="en-US" sz="100" dirty="0"/>
              <a:t> </a:t>
            </a:r>
            <a:r>
              <a:rPr lang="en-US" altLang="en-US" dirty="0"/>
              <a:t>C</a:t>
            </a:r>
            <a:r>
              <a:rPr lang="en-US" altLang="en-US" dirty="0" smtClean="0"/>
              <a:t> </a:t>
            </a:r>
            <a:r>
              <a:rPr lang="en-US" altLang="en-US" dirty="0"/>
              <a:t>denotes the A</a:t>
            </a:r>
            <a:r>
              <a:rPr lang="en-US" altLang="en-US" sz="100" dirty="0"/>
              <a:t> </a:t>
            </a:r>
            <a:r>
              <a:rPr lang="en-US" altLang="en-US" dirty="0"/>
              <a:t>S</a:t>
            </a:r>
            <a:r>
              <a:rPr lang="en-US" altLang="en-US" sz="100" dirty="0"/>
              <a:t> </a:t>
            </a:r>
            <a:r>
              <a:rPr lang="en-US" altLang="en-US" dirty="0"/>
              <a:t>C</a:t>
            </a:r>
            <a:r>
              <a:rPr lang="en-US" altLang="en-US" sz="100" dirty="0"/>
              <a:t> </a:t>
            </a:r>
            <a:r>
              <a:rPr lang="en-US" altLang="en-US" dirty="0"/>
              <a:t>I</a:t>
            </a:r>
            <a:r>
              <a:rPr lang="en-US" altLang="en-US" sz="100" dirty="0"/>
              <a:t> </a:t>
            </a:r>
            <a:r>
              <a:rPr lang="en-US" altLang="en-US" dirty="0" err="1"/>
              <a:t>I</a:t>
            </a:r>
            <a:r>
              <a:rPr lang="en-US" altLang="en-US" dirty="0" smtClean="0"/>
              <a:t> </a:t>
            </a:r>
            <a:r>
              <a:rPr lang="en-US" altLang="en-US" dirty="0"/>
              <a:t>escape character (0x1B), and </a:t>
            </a:r>
            <a:r>
              <a:rPr lang="en-US" altLang="en-US" b="1" dirty="0"/>
              <a:t>n, m, </a:t>
            </a:r>
            <a:r>
              <a:rPr lang="en-US" altLang="en-US" dirty="0"/>
              <a:t>and </a:t>
            </a:r>
            <a:r>
              <a:rPr lang="en-US" altLang="en-US" b="1" dirty="0"/>
              <a:t>s</a:t>
            </a:r>
            <a:r>
              <a:rPr lang="en-US" altLang="en-US" dirty="0"/>
              <a:t> are optional numeric parameters</a:t>
            </a:r>
            <a:r>
              <a:rPr lang="en-US" altLang="en-US" dirty="0" smtClean="0"/>
              <a:t>.</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3137121091"/>
              </p:ext>
            </p:extLst>
          </p:nvPr>
        </p:nvGraphicFramePr>
        <p:xfrm>
          <a:off x="711679" y="3355899"/>
          <a:ext cx="7720642" cy="2595880"/>
        </p:xfrm>
        <a:graphic>
          <a:graphicData uri="http://schemas.openxmlformats.org/drawingml/2006/table">
            <a:tbl>
              <a:tblPr firstRow="1" bandRow="1">
                <a:tableStyleId>{2D5ABB26-0587-4C30-8999-92F81FD0307C}</a:tableStyleId>
              </a:tblPr>
              <a:tblGrid>
                <a:gridCol w="1942428">
                  <a:extLst>
                    <a:ext uri="{9D8B030D-6E8A-4147-A177-3AD203B41FA5}">
                      <a16:colId xmlns:a16="http://schemas.microsoft.com/office/drawing/2014/main" val="753041623"/>
                    </a:ext>
                  </a:extLst>
                </a:gridCol>
                <a:gridCol w="5778214">
                  <a:extLst>
                    <a:ext uri="{9D8B030D-6E8A-4147-A177-3AD203B41FA5}">
                      <a16:colId xmlns:a16="http://schemas.microsoft.com/office/drawing/2014/main" val="1486114829"/>
                    </a:ext>
                  </a:extLst>
                </a:gridCol>
              </a:tblGrid>
              <a:tr h="370840">
                <a:tc>
                  <a:txBody>
                    <a:bodyPr/>
                    <a:lstStyle/>
                    <a:p>
                      <a:r>
                        <a:rPr lang="en-US" sz="1600" b="1" dirty="0" smtClean="0"/>
                        <a:t>Escape Sequence</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t>Meaning</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21093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ESC [</a:t>
                      </a:r>
                      <a:r>
                        <a:rPr lang="en-US" sz="1600" b="1" dirty="0" smtClean="0"/>
                        <a:t>n</a:t>
                      </a:r>
                      <a:r>
                        <a:rPr lang="en-US" sz="1600" baseline="0" dirty="0" smtClean="0"/>
                        <a:t> L</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Insert </a:t>
                      </a:r>
                      <a:r>
                        <a:rPr lang="en-US" sz="1600" b="1" dirty="0" smtClean="0"/>
                        <a:t>n</a:t>
                      </a:r>
                      <a:r>
                        <a:rPr lang="en-US" sz="1600" dirty="0" smtClean="0"/>
                        <a:t> lines at cursor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3874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ESC [</a:t>
                      </a:r>
                      <a:r>
                        <a:rPr lang="en-US" sz="1600" b="1" dirty="0" smtClean="0"/>
                        <a:t>n</a:t>
                      </a:r>
                      <a:r>
                        <a:rPr lang="en-US" sz="1600" baseline="0" dirty="0" smtClean="0"/>
                        <a:t> M</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Delete </a:t>
                      </a:r>
                      <a:r>
                        <a:rPr lang="en-US" sz="1600" b="1" dirty="0" smtClean="0"/>
                        <a:t>n</a:t>
                      </a:r>
                      <a:r>
                        <a:rPr lang="en-US" sz="1600" dirty="0" smtClean="0"/>
                        <a:t> lines at cursor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9201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ESC [</a:t>
                      </a:r>
                      <a:r>
                        <a:rPr lang="en-US" sz="1600" b="1" dirty="0" smtClean="0"/>
                        <a:t>n</a:t>
                      </a:r>
                      <a:r>
                        <a:rPr lang="en-US" sz="1600" baseline="0" dirty="0" smtClean="0"/>
                        <a:t> P</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smtClean="0"/>
                        <a:t>Delete </a:t>
                      </a:r>
                      <a:r>
                        <a:rPr lang="pt-BR" sz="1600" b="1" dirty="0" smtClean="0"/>
                        <a:t>n</a:t>
                      </a:r>
                      <a:r>
                        <a:rPr lang="pt-BR" sz="1600" dirty="0" smtClean="0"/>
                        <a:t> chars at cursor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34785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ESC [</a:t>
                      </a:r>
                      <a:r>
                        <a:rPr lang="en-US" sz="1600" b="1" dirty="0" smtClean="0"/>
                        <a:t>n</a:t>
                      </a:r>
                      <a:r>
                        <a:rPr lang="en-US" sz="1600" baseline="0" dirty="0" smtClean="0"/>
                        <a:t> @</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Insert </a:t>
                      </a:r>
                      <a:r>
                        <a:rPr lang="en-US" sz="1600" b="1" dirty="0" smtClean="0"/>
                        <a:t>n</a:t>
                      </a:r>
                      <a:r>
                        <a:rPr lang="en-US" sz="1600" dirty="0" smtClean="0"/>
                        <a:t> chars at cursor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00832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ESC [</a:t>
                      </a:r>
                      <a:r>
                        <a:rPr lang="en-US" sz="1600" b="1" dirty="0" smtClean="0"/>
                        <a:t>n</a:t>
                      </a:r>
                      <a:r>
                        <a:rPr lang="en-US" sz="1600" baseline="0" dirty="0" smtClean="0"/>
                        <a:t> m</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Enable rendition </a:t>
                      </a:r>
                      <a:r>
                        <a:rPr lang="en-US" sz="1600" b="1" dirty="0" smtClean="0"/>
                        <a:t>n</a:t>
                      </a:r>
                      <a:r>
                        <a:rPr lang="en-US" sz="1600" dirty="0" smtClean="0"/>
                        <a:t> (0=normal, 4=bold, 5=blinking,</a:t>
                      </a:r>
                      <a:r>
                        <a:rPr lang="en-US" sz="1600" baseline="0" dirty="0" smtClean="0"/>
                        <a:t> 7=reverse)</a:t>
                      </a:r>
                      <a:endParaRPr lang="en-US" sz="16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86268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ESC 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Scroll the screen backward if the cursor is on the top line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2436312"/>
                  </a:ext>
                </a:extLst>
              </a:tr>
            </a:tbl>
          </a:graphicData>
        </a:graphic>
      </p:graphicFrame>
    </p:spTree>
    <p:extLst>
      <p:ext uri="{BB962C8B-B14F-4D97-AF65-F5344CB8AC3E}">
        <p14:creationId xmlns:p14="http://schemas.microsoft.com/office/powerpoint/2010/main" val="2090601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X Window System </a:t>
            </a:r>
            <a:r>
              <a:rPr lang="en-US" altLang="en-US" sz="2000" b="0" dirty="0"/>
              <a:t>(1 of </a:t>
            </a:r>
            <a:r>
              <a:rPr lang="en-US" altLang="en-US" sz="2000" b="0" dirty="0" smtClean="0"/>
              <a:t>4)</a:t>
            </a:r>
            <a:endParaRPr lang="en-US" dirty="0"/>
          </a:p>
        </p:txBody>
      </p:sp>
      <p:pic>
        <p:nvPicPr>
          <p:cNvPr id="6" name="Picture 2" descr="The X window system’s clients and servers. A remote host is connected to a network. A network of X protocol connects the host with the computer system. The remote host contains a user space and a Kernel space. Window manager, Application program, Motif, Intrinsic, X l i b, and X client, are contained in the user space. U N I X and hardware are stored in Kernel space. The computer system includes X Server, U N I X, and hardw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1463137"/>
            <a:ext cx="6800850" cy="401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a:xfrm>
            <a:off x="457200" y="5624424"/>
            <a:ext cx="8229600" cy="660592"/>
          </a:xfrm>
        </p:spPr>
        <p:txBody>
          <a:bodyPr/>
          <a:lstStyle/>
          <a:p>
            <a:r>
              <a:rPr lang="en-US" altLang="en-US" dirty="0"/>
              <a:t>Figure 5-33. Clients and servers in the M.I.T. X Window System.</a:t>
            </a:r>
          </a:p>
        </p:txBody>
      </p:sp>
    </p:spTree>
    <p:extLst>
      <p:ext uri="{BB962C8B-B14F-4D97-AF65-F5344CB8AC3E}">
        <p14:creationId xmlns:p14="http://schemas.microsoft.com/office/powerpoint/2010/main" val="29798888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The X Window System </a:t>
            </a:r>
            <a:r>
              <a:rPr lang="en-US" altLang="en-US" sz="2000" b="0" dirty="0" smtClean="0"/>
              <a:t>(2 </a:t>
            </a:r>
            <a:r>
              <a:rPr lang="en-US" altLang="en-US" sz="2000" b="0" dirty="0"/>
              <a:t>of </a:t>
            </a:r>
            <a:r>
              <a:rPr lang="en-US" altLang="en-US" sz="2000" b="0" dirty="0" smtClean="0"/>
              <a:t>4)</a:t>
            </a:r>
            <a:endParaRPr lang="en-US" sz="2000" b="0" dirty="0"/>
          </a:p>
        </p:txBody>
      </p:sp>
      <p:sp>
        <p:nvSpPr>
          <p:cNvPr id="5" name="Content Placeholder 2"/>
          <p:cNvSpPr>
            <a:spLocks noGrp="1"/>
          </p:cNvSpPr>
          <p:nvPr>
            <p:ph type="body" idx="1"/>
          </p:nvPr>
        </p:nvSpPr>
        <p:spPr/>
        <p:txBody>
          <a:bodyPr/>
          <a:lstStyle/>
          <a:p>
            <a:pPr marL="0" indent="0" eaLnBrk="1" hangingPunct="1">
              <a:buFont typeface="Arial" charset="0"/>
              <a:buNone/>
              <a:defRPr/>
            </a:pPr>
            <a:r>
              <a:rPr lang="en-US" dirty="0"/>
              <a:t>Types of messages between client and server:</a:t>
            </a:r>
          </a:p>
          <a:p>
            <a:pPr marL="915336" lvl="1" indent="-429768">
              <a:buFont typeface="+mj-lt"/>
              <a:buAutoNum type="arabicPeriod"/>
              <a:defRPr/>
            </a:pPr>
            <a:r>
              <a:rPr lang="en-US" dirty="0"/>
              <a:t>Drawing commands from program to workstation.</a:t>
            </a:r>
          </a:p>
          <a:p>
            <a:pPr marL="915336" lvl="1" indent="-429768">
              <a:buFont typeface="+mj-lt"/>
              <a:buAutoNum type="arabicPeriod"/>
              <a:defRPr/>
            </a:pPr>
            <a:r>
              <a:rPr lang="en-US" dirty="0"/>
              <a:t>Replies by workstation to program queries.</a:t>
            </a:r>
          </a:p>
          <a:p>
            <a:pPr marL="915336" lvl="1" indent="-429768">
              <a:buFont typeface="+mj-lt"/>
              <a:buAutoNum type="arabicPeriod"/>
              <a:defRPr/>
            </a:pPr>
            <a:r>
              <a:rPr lang="en-US" dirty="0"/>
              <a:t>Keyboard, mouse, and other event announcements.</a:t>
            </a:r>
          </a:p>
          <a:p>
            <a:pPr marL="915336" lvl="1" indent="-429768">
              <a:buFont typeface="+mj-lt"/>
              <a:buAutoNum type="arabicPeriod"/>
              <a:defRPr/>
            </a:pPr>
            <a:r>
              <a:rPr lang="en-US" dirty="0"/>
              <a:t>Error messages.</a:t>
            </a:r>
          </a:p>
        </p:txBody>
      </p:sp>
    </p:spTree>
    <p:extLst>
      <p:ext uri="{BB962C8B-B14F-4D97-AF65-F5344CB8AC3E}">
        <p14:creationId xmlns:p14="http://schemas.microsoft.com/office/powerpoint/2010/main" val="1051689133"/>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X Window System </a:t>
            </a:r>
            <a:r>
              <a:rPr lang="en-US" altLang="en-US" sz="2000" b="0" dirty="0" smtClean="0"/>
              <a:t>(3 </a:t>
            </a:r>
            <a:r>
              <a:rPr lang="en-US" altLang="en-US" sz="2000" b="0" dirty="0"/>
              <a:t>of </a:t>
            </a:r>
            <a:r>
              <a:rPr lang="en-US" altLang="en-US" sz="2000" b="0" dirty="0" smtClean="0"/>
              <a:t>4)</a:t>
            </a:r>
            <a:endParaRPr lang="en-US" dirty="0"/>
          </a:p>
        </p:txBody>
      </p:sp>
      <p:pic>
        <p:nvPicPr>
          <p:cNvPr id="5" name="Picture 5" descr="Computer code has 27 lines. The lines read as follows. Line 1. hash include left angle bracket X 11 forward slash X l i b period h right angle bracket. Line 2. hash include left angle bracket X 11 forward slash X u t i l period h right angle bracket. Line 3. main left parenthesis i n t, a r g c comma c h a r asterisk a r g v left bracket right bracket right parenthesis. Line 4. left brace. Line 5, indented once. Display d i s p semicolon forward slash asterisk server identifier asterisk forward slash. Line 6, indented once. Window win semicolon forward slash asterisk window identifier asterisk forward slash. Line 7, indented once. G C, g c semicolon forward slash asterisk graphic context identifier asterisk forward slash. Line 8, indented once. X Event event semicolon forward slash asterisk storage for one event asterisk forward slash. Line 9, indented once. i n t running equals 1 semicolon. Line 10, indented once. d i s p equals X Open Display left parenthesis double quote display underscore name double quote right parenthesis semicolon forward slash asterisk connect to the X server asterisk forward slash. Line 11, indented once. win equals X Create Simple Window left parenthesis d i s p comma incomplete line of code right parenthesis semicolon forward slash asterisk allocate memory for new window asterisk forward slash. Line 12, indented once. X Set Standard Proper ties left parenthesis d i s p comma incomplete line of code right parenthesis semicolon forward slash asterisk announces window to window m g r asterisk forward slash. Line 13, indented once. g c equals X Create G C left parenthesis d i s p comma win comma 0 comma 0 right parenthesis semicolon forward slash asterisk create graphic context asterisk forward slash. Line 14, indented once. X Select Input left parenthesis d i s p comma win comma Button Press Mask pipe Key Press Mask pipe Exposure Mask right parenthesis semicolon. Line 15, indented once. X Map Raised left parenthesis d i s p comma win right parenthesis semicolon forward slash asterisk display window semicolon send Expose event asterisk forward slash. Line 16, indented once. while left parenthesis running right parenthesis left brace. Line 17, indented twice. X Next Event left parenthesis d i s p comma ampersand event right parenthesis semicolon forward slash asterisk get next event asterisk forward slash. Line 18, indented twice. switch left parenthesis event period type right parenthesis lef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6374" y="1411079"/>
            <a:ext cx="6051251" cy="4114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a:xfrm>
            <a:off x="457200" y="5624424"/>
            <a:ext cx="8229600" cy="660592"/>
          </a:xfrm>
        </p:spPr>
        <p:txBody>
          <a:bodyPr/>
          <a:lstStyle/>
          <a:p>
            <a:r>
              <a:rPr lang="en-US" altLang="en-US" dirty="0"/>
              <a:t>Figure 5-34. A skeleton of an X Window application program.</a:t>
            </a:r>
          </a:p>
        </p:txBody>
      </p:sp>
    </p:spTree>
    <p:extLst>
      <p:ext uri="{BB962C8B-B14F-4D97-AF65-F5344CB8AC3E}">
        <p14:creationId xmlns:p14="http://schemas.microsoft.com/office/powerpoint/2010/main" val="384003281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X Window System </a:t>
            </a:r>
            <a:r>
              <a:rPr lang="en-US" altLang="en-US" sz="2000" b="0" dirty="0" smtClean="0"/>
              <a:t>(4 </a:t>
            </a:r>
            <a:r>
              <a:rPr lang="en-US" altLang="en-US" sz="2000" b="0" dirty="0"/>
              <a:t>of </a:t>
            </a:r>
            <a:r>
              <a:rPr lang="en-US" altLang="en-US" sz="2000" b="0" dirty="0" smtClean="0"/>
              <a:t>4)</a:t>
            </a:r>
            <a:endParaRPr lang="en-US" dirty="0"/>
          </a:p>
        </p:txBody>
      </p:sp>
      <p:pic>
        <p:nvPicPr>
          <p:cNvPr id="5" name="Picture 2" descr="The code continues. Line 12, indented once. X Set Standard Proper ties left parenthesis d i s p comma incomplete line of code right parenthesis semicolon forward slash asterisk announces window to window m g r asterisk forward slash. Line 13, indented once. g c equals X Create G C left parenthesis d i s p comma win comma 0 comma 0 right parenthesis semicolon forward slash asterisk create graphic context asterisk forward slash. Line 14, indented once. X Select Input left parenthesis d i s p comma win comma Button Press Mask pipe Key Press Mask pipe Exposure Mask right parenthesis semicolon. Line 15, indented once. X Map Raised left parenthesis d i s p comma win right parenthesis semicolon forward slash asterisk display window semicolon send Expose event asterisk forward slash. Line 16, indented once. while left parenthesis running right parenthesis left brace. Line 17, indented twice. X Next Event left parenthesis d i s p comma ampersand event right parenthesis semicolon forward slash asterisk get next event asterisk forward slash. Line 18, indented twice. switch left parenthesis event period type right parenthesis left brace. Line 19, indented 3 times. case Expose colon incomplete line of code semicolon break semicolon forward slash asterisk repaint window asterisk forward slash. Line 20, indented 3 times. case Button Press colon incomplete line of code semicolon break semicolon forward slash asterisk process mouse click asterisk forward slash. Line 21, indented 3 times. case Key press colon incomplete line of code semicolon break semicolon forward slash asterisk process keyboard input asterisk forward slash. Line 22, indented twice. right brace. Line 23, indented once. right brace. Line 24, indented once. X Free G C left parenthesis d i s p comma g c right parenthesis semicolon forward slash asterisk release graphic context asterisk forward slash. Line 25, indented once. X Destroy Window left parenthesis d i s p comma win right parenthesis semicolon forward slash asterisk deallocate window single quotes memory space asterisk forward slash. Line 26, indented once. X Close Display left parenthesis d i s p right parenthesis semicolon forward slash asterisk tear down network connection asterisk forward slash. Line 27.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7" y="1709797"/>
            <a:ext cx="6753225"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 Placeholder 3"/>
          <p:cNvSpPr>
            <a:spLocks noGrp="1"/>
          </p:cNvSpPr>
          <p:nvPr>
            <p:ph type="body" idx="1"/>
          </p:nvPr>
        </p:nvSpPr>
        <p:spPr>
          <a:xfrm>
            <a:off x="457200" y="5917720"/>
            <a:ext cx="8229600" cy="367295"/>
          </a:xfrm>
        </p:spPr>
        <p:txBody>
          <a:bodyPr/>
          <a:lstStyle/>
          <a:p>
            <a:r>
              <a:rPr lang="en-US" altLang="en-US" dirty="0"/>
              <a:t>Figure 5-34. A skeleton of an X Window application program.</a:t>
            </a:r>
          </a:p>
        </p:txBody>
      </p:sp>
    </p:spTree>
    <p:extLst>
      <p:ext uri="{BB962C8B-B14F-4D97-AF65-F5344CB8AC3E}">
        <p14:creationId xmlns:p14="http://schemas.microsoft.com/office/powerpoint/2010/main" val="19057359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Graphical User Interfaces </a:t>
            </a:r>
            <a:r>
              <a:rPr lang="en-US" altLang="en-US" sz="2000" b="0" dirty="0" smtClean="0"/>
              <a:t>(1 </a:t>
            </a:r>
            <a:r>
              <a:rPr lang="en-US" altLang="en-US" sz="2000" b="0" dirty="0"/>
              <a:t>of 4)</a:t>
            </a:r>
            <a:endParaRPr lang="en-US" sz="1200" b="0" dirty="0"/>
          </a:p>
        </p:txBody>
      </p:sp>
      <p:pic>
        <p:nvPicPr>
          <p:cNvPr id="6" name="Picture 2" descr="A sample window located within the following coordinates, (0, 0), (1023, 0), (1023, 767), (0, 767). A sample dialog box has an upper left corner at (200, 100) with the following sections, Menu bar, tool bar, Thumb, Scroll bar, and client area. The menu bar contains file, edit, view, tools, options, and help options. The tool bar contains various icons. In the client area pane, there are thumbs and scroll bars to access through the wind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871" y="1412918"/>
            <a:ext cx="4726257" cy="3854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5-35. A sample window located at (200, 100) </a:t>
            </a:r>
            <a:r>
              <a:rPr lang="en-US" altLang="en-US" dirty="0" smtClean="0"/>
              <a:t>on </a:t>
            </a:r>
            <a:r>
              <a:rPr lang="en-US" altLang="en-US" dirty="0"/>
              <a:t>an </a:t>
            </a:r>
            <a:r>
              <a:rPr lang="en-US" altLang="en-US" dirty="0" smtClean="0"/>
              <a:t>X</a:t>
            </a:r>
            <a:r>
              <a:rPr lang="en-US" altLang="en-US" sz="100" dirty="0" smtClean="0"/>
              <a:t> </a:t>
            </a:r>
            <a:r>
              <a:rPr lang="en-US" altLang="en-US" dirty="0" smtClean="0"/>
              <a:t>G</a:t>
            </a:r>
            <a:r>
              <a:rPr lang="en-US" altLang="en-US" sz="100" dirty="0" smtClean="0"/>
              <a:t> </a:t>
            </a:r>
            <a:r>
              <a:rPr lang="en-US" altLang="en-US" dirty="0" smtClean="0"/>
              <a:t>A </a:t>
            </a:r>
            <a:r>
              <a:rPr lang="en-US" altLang="en-US" dirty="0"/>
              <a:t>display.</a:t>
            </a:r>
          </a:p>
        </p:txBody>
      </p:sp>
    </p:spTree>
    <p:extLst>
      <p:ext uri="{BB962C8B-B14F-4D97-AF65-F5344CB8AC3E}">
        <p14:creationId xmlns:p14="http://schemas.microsoft.com/office/powerpoint/2010/main" val="387798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Memory-Mapped I/O </a:t>
            </a:r>
            <a:r>
              <a:rPr lang="en-US" altLang="en-US" sz="2000" b="0" dirty="0" smtClean="0"/>
              <a:t>(2 </a:t>
            </a:r>
            <a:r>
              <a:rPr lang="en-US" altLang="en-US" sz="2000" b="0" dirty="0"/>
              <a:t>of 2)</a:t>
            </a:r>
            <a:endParaRPr lang="en-US" sz="1200" b="0" dirty="0"/>
          </a:p>
        </p:txBody>
      </p:sp>
      <p:pic>
        <p:nvPicPr>
          <p:cNvPr id="7" name="Picture 2" descr="A Memory Mapped I O. In A, a single bus architecture consists of C P U, memory, and I O ports connected via bus. All addresses from C P U, memory and I O passes through the bus. In B, a dual bus memory architecture, high-bandwidth bus runs between C P U and Memory through which C P U reads and writes of memory. The memory port allows I O devices access to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702105"/>
            <a:ext cx="79438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5-3. (a) A single-bus architecture. </a:t>
            </a:r>
            <a:r>
              <a:rPr lang="en-US" altLang="en-US" sz="1600" dirty="0" smtClean="0">
                <a:latin typeface="+mn-lt"/>
              </a:rPr>
              <a:t>(</a:t>
            </a:r>
            <a:r>
              <a:rPr lang="en-US" altLang="en-US" sz="1600" dirty="0">
                <a:latin typeface="+mn-lt"/>
              </a:rPr>
              <a:t>b) A dual-bus memory architecture.</a:t>
            </a:r>
          </a:p>
        </p:txBody>
      </p:sp>
    </p:spTree>
    <p:extLst>
      <p:ext uri="{BB962C8B-B14F-4D97-AF65-F5344CB8AC3E}">
        <p14:creationId xmlns:p14="http://schemas.microsoft.com/office/powerpoint/2010/main" val="155429666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Graphical User Interfaces </a:t>
            </a:r>
            <a:r>
              <a:rPr lang="en-US" altLang="en-US" sz="2000" b="0" dirty="0" smtClean="0"/>
              <a:t>(2 </a:t>
            </a:r>
            <a:r>
              <a:rPr lang="en-US" altLang="en-US" sz="2000" b="0" dirty="0"/>
              <a:t>of 4)</a:t>
            </a:r>
            <a:endParaRPr lang="en-US" sz="1200" b="0" dirty="0"/>
          </a:p>
        </p:txBody>
      </p:sp>
      <p:pic>
        <p:nvPicPr>
          <p:cNvPr id="7" name="Picture 2" descr="Computer code has 31 lines. The lines read as follows. Line 1. hash include left angle bracket windows period h right angle bracket. Line 2. I n t, W I N A P I Win Main left parenthesis H INSTANCE h comma H INSTANCE comma h p r e v comma c h a r asterisk s z C m d comma I n t, I C m d Show right parenthesis. Line 3. left brace. Line 4, indented once. W N D CLASS w n d class semicolon forward slash asterisk class object for this window asterisk forward slash. Line 5, indented once. M S G, m s g semicolon forward slash asterisk incoming messages are stored here asterisk forward slash. Line 6, indented once. H W N D, h w n d semicolon forward slash asterisk handle left parenthesis pointer right parenthesis to the window object asterisk forward slash. Line 7, indented once. forward slash asterisk Initialize w n d class asterisk forward slash. Line 8, indented once. w n d class period l p f n W n d P r o c equals W n d P r o c semicolon forward slash asterisk tells which procedure to call asterisk forward slash. Line 9, indented once. w n d class period l p s z Class Name equals double quote Program name double quote semicolon forward slash asterisk text for title bar asterisk forward slash. Line 10, indented once. w n d class period h I c o n equals Load Icon left parenthesis NULL comma I D I underscore APPLICATION right parenthesis semicolon forward slash asterisk load program icon asterisk forward slash. Line 11, indented once. w n d class period h Cursor equals Load Cursor left parenthesis NULL comma I D C underscore ARROW right parenthesis semicolon forward slash asterisk load mouse cursor asterisk forward slash. Line 12, indented once. Register Class left parenthesis ampersand w n d class right parenthesis semicolon forward slash asterisk tell Windows about w n d class asterisk forward slash. Line 13, indented once. h w n d equals Create Window left parenthesis incomplete line of code right parenthesis forward slash asterisk allocate storage for the window asterisk forward slash. Line 14, indented once. Show Window left parenthesis h w n d comma I C m d Show right parenthesis semicolon forward slash asterisk display the window on the screen asterisk forward slash. Line 15, indented once. Update Window left parenthesis h w n d right parenthesis semicolon forward slash asterisk tell the window to paint itself asterisk forward slash. Line 16, indented once. while left parenthesis Get Message left parenthesis ampersand m s g comma NULL comma 0 comma 0 right parenthesis right parenthesis left brace forward slash asterisk get message from queue asterisk forward slash. Line 17, indented twice. Translate Message left parenthesis ampersand m s g right parenthesis semicolon forward slash asterisk translate the message asterisk forward slas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416" y="1311875"/>
            <a:ext cx="6479167" cy="4056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5-36. A skeleton of a Windows main program.</a:t>
            </a:r>
          </a:p>
        </p:txBody>
      </p:sp>
    </p:spTree>
    <p:extLst>
      <p:ext uri="{BB962C8B-B14F-4D97-AF65-F5344CB8AC3E}">
        <p14:creationId xmlns:p14="http://schemas.microsoft.com/office/powerpoint/2010/main" val="24308930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Graphical User Interfaces </a:t>
            </a:r>
            <a:r>
              <a:rPr lang="en-US" altLang="en-US" sz="2000" b="0" dirty="0" smtClean="0"/>
              <a:t>(3 </a:t>
            </a:r>
            <a:r>
              <a:rPr lang="en-US" altLang="en-US" sz="2000" b="0" dirty="0"/>
              <a:t>of 4)</a:t>
            </a:r>
            <a:endParaRPr lang="en-US" sz="1200" b="0" dirty="0"/>
          </a:p>
        </p:txBody>
      </p:sp>
      <p:pic>
        <p:nvPicPr>
          <p:cNvPr id="8" name="Picture 2" descr="The code continues. Line 15, indented once. Update Window left parenthesis h w n d right parenthesis semicolon forward slash asterisk tell the window to paint itself asterisk forward slash. Line 16, indented once. while left parenthesis Get Message left parenthesis ampersand m s g comma NULL comma 0 comma 0 right parenthesis right parenthesis left brace forward slash asterisk get message from queue asterisk forward slash. Line 17, indented twice. Translate Message left parenthesis ampersand m s g right parenthesis semicolon forward slash asterisk translate the message asterisk forward slash. Line 18, indented twice. Dispatch Message left parenthesis ampersand m s g right parenthesis semicolon forward slash asterisk send m s g to the appropriate procedure asterisk forward slash. Line 19, indented once. right brace. Line 20, indented once. return left parenthesis m s g period w P a r a m right parenthesis semicolon. Line 21. right brace. Line 22. long CALL BACK W n d P r o c left parenthesis H W N D, h w n d comma U I N T message comma U I N T, w P a r a m comma long l P a r a m right parenthesis. Line 23. left brace. Line 24, indented once. forward slash asterisk Declarations go here period asterisk forward slash. Line 25, indented once. switch left parenthesis message right parenthesis left brace. Line 26, indented twice. case W M underscore CREATE colon incomplete line of code semicolon return incomplete line of code semicolon forward slash asterisk create window asterisk forward slash. Line 27, indented twice. case W M underscore PAINT colon incomplete line of code semicolon return incomplete line of code semicolon forward slash asterisk repaint contents of window asterisk forward slash. Line 28, indented twice. case W M underscore DESTROY colon incomplete line of code semicolon return incomplete line of code semicolon forward slash asterisk destroy window asterisk forward slash. Line 29, indented once. right brace. Line 30, indented once. return left parenthesis D e f Window P r o c left parenthesis h w n d comma message comma w P a r a m comma l P a r a m right parenthesis right parenthesis semicolon forward slash asterisk default asterisk forward slash. Line 31. right br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170" y="1359731"/>
            <a:ext cx="6175660" cy="3960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5-36. A skeleton of a Windows main program.</a:t>
            </a:r>
          </a:p>
        </p:txBody>
      </p:sp>
    </p:spTree>
    <p:extLst>
      <p:ext uri="{BB962C8B-B14F-4D97-AF65-F5344CB8AC3E}">
        <p14:creationId xmlns:p14="http://schemas.microsoft.com/office/powerpoint/2010/main" val="169996572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Graphical User Interfaces </a:t>
            </a:r>
            <a:r>
              <a:rPr lang="en-US" altLang="en-US" sz="2000" b="0" dirty="0"/>
              <a:t>(4 of 4)</a:t>
            </a:r>
            <a:endParaRPr lang="en-US" sz="1200" b="0" dirty="0"/>
          </a:p>
        </p:txBody>
      </p:sp>
      <p:pic>
        <p:nvPicPr>
          <p:cNvPr id="6" name="Picture 2" descr="An 8 by 7 grid in which a shaded rectangle is drawn with the following cells (2, 1), (6, 1), (2, 4), and (6, 4). The center 6 cells of the rectangle are shaded different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688" y="1858880"/>
            <a:ext cx="3476625" cy="2962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5-37. An example rectangle drawn using </a:t>
            </a:r>
            <a:r>
              <a:rPr lang="en-US" altLang="en-US" b="1" dirty="0"/>
              <a:t>Rectangle</a:t>
            </a:r>
            <a:r>
              <a:rPr lang="en-US" altLang="en-US" dirty="0"/>
              <a:t>. Each box represents one pixel.</a:t>
            </a:r>
          </a:p>
        </p:txBody>
      </p:sp>
    </p:spTree>
    <p:extLst>
      <p:ext uri="{BB962C8B-B14F-4D97-AF65-F5344CB8AC3E}">
        <p14:creationId xmlns:p14="http://schemas.microsoft.com/office/powerpoint/2010/main" val="26818937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Bitmaps</a:t>
            </a:r>
            <a:endParaRPr lang="en-US" sz="1200" b="0" dirty="0"/>
          </a:p>
        </p:txBody>
      </p:sp>
      <p:pic>
        <p:nvPicPr>
          <p:cNvPr id="6" name="Picture 2" descr="A, in window 1, the characters A B C are written in pixels on a 16 by 26 grid. Window 2 is a blank 16 by 18 grid. B, in window 1, the characters A B C are written in pixels on a 16 by 26 grid. The character A is written in a 7 by 5 rectangular space. In window 2, the letter A has been copied onto the blank grid. The copy includes the entire 7 by 5 rectangular 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894652"/>
            <a:ext cx="7410450" cy="3209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87354"/>
            <a:ext cx="8229600" cy="597662"/>
          </a:xfrm>
        </p:spPr>
        <p:txBody>
          <a:bodyPr/>
          <a:lstStyle/>
          <a:p>
            <a:r>
              <a:rPr lang="en-US" altLang="en-US" dirty="0"/>
              <a:t>Figure 5-38. Copying bitmaps using </a:t>
            </a:r>
            <a:r>
              <a:rPr lang="en-US" altLang="en-US" dirty="0" err="1"/>
              <a:t>BitBlt</a:t>
            </a:r>
            <a:r>
              <a:rPr lang="en-US" altLang="en-US" dirty="0"/>
              <a:t>. </a:t>
            </a:r>
            <a:r>
              <a:rPr lang="en-US" altLang="en-US" dirty="0" smtClean="0"/>
              <a:t>(</a:t>
            </a:r>
            <a:r>
              <a:rPr lang="en-US" altLang="en-US" dirty="0"/>
              <a:t>a) Before. (b) After.</a:t>
            </a:r>
          </a:p>
        </p:txBody>
      </p:sp>
    </p:spTree>
    <p:extLst>
      <p:ext uri="{BB962C8B-B14F-4D97-AF65-F5344CB8AC3E}">
        <p14:creationId xmlns:p14="http://schemas.microsoft.com/office/powerpoint/2010/main" val="4776564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Fonts</a:t>
            </a:r>
            <a:endParaRPr lang="en-US" sz="900" b="0" dirty="0"/>
          </a:p>
        </p:txBody>
      </p:sp>
      <p:pic>
        <p:nvPicPr>
          <p:cNvPr id="7" name="Picture 2" descr="The letters, a b c d e f g h, written at 20 point, 53 point, and 81 point font sizes. As the font size increases, the letters increase in si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182" y="1605792"/>
            <a:ext cx="5489635" cy="34684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5-39. Some examples of character outlines </a:t>
            </a:r>
            <a:r>
              <a:rPr lang="en-US" altLang="en-US" dirty="0" smtClean="0"/>
              <a:t>at </a:t>
            </a:r>
            <a:r>
              <a:rPr lang="en-US" altLang="en-US" dirty="0"/>
              <a:t>different point sizes.</a:t>
            </a:r>
          </a:p>
        </p:txBody>
      </p:sp>
    </p:spTree>
    <p:extLst>
      <p:ext uri="{BB962C8B-B14F-4D97-AF65-F5344CB8AC3E}">
        <p14:creationId xmlns:p14="http://schemas.microsoft.com/office/powerpoint/2010/main" val="212229010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tLang="en-US" dirty="0" smtClean="0"/>
              <a:t>Hardware Issues</a:t>
            </a:r>
          </a:p>
        </p:txBody>
      </p:sp>
      <p:sp>
        <p:nvSpPr>
          <p:cNvPr id="3" name="Text Placeholder 2"/>
          <p:cNvSpPr>
            <a:spLocks noGrp="1"/>
          </p:cNvSpPr>
          <p:nvPr>
            <p:ph type="body" idx="1"/>
          </p:nvPr>
        </p:nvSpPr>
        <p:spPr>
          <a:xfrm>
            <a:off x="457200" y="1495425"/>
            <a:ext cx="8229600" cy="1032115"/>
          </a:xfrm>
        </p:spPr>
        <p:txBody>
          <a:bodyPr/>
          <a:lstStyle/>
          <a:p>
            <a:pPr marL="0" indent="0">
              <a:buNone/>
            </a:pPr>
            <a:r>
              <a:rPr lang="en-US" altLang="en-US" dirty="0" smtClean="0"/>
              <a:t>Power </a:t>
            </a:r>
            <a:r>
              <a:rPr lang="en-US" altLang="en-US" dirty="0"/>
              <a:t>consumption of various </a:t>
            </a:r>
            <a:r>
              <a:rPr lang="en-US" altLang="en-US" dirty="0" smtClean="0"/>
              <a:t>parts </a:t>
            </a:r>
            <a:r>
              <a:rPr lang="en-US" altLang="en-US" dirty="0"/>
              <a:t>of a notebook computer</a:t>
            </a:r>
            <a:r>
              <a:rPr lang="en-US" altLang="en-US" dirty="0" smtClean="0"/>
              <a:t>.</a:t>
            </a:r>
            <a:endParaRPr lang="en-US" altLang="en-US" dirty="0"/>
          </a:p>
        </p:txBody>
      </p:sp>
      <p:graphicFrame>
        <p:nvGraphicFramePr>
          <p:cNvPr id="2" name="Table 1"/>
          <p:cNvGraphicFramePr>
            <a:graphicFrameLocks noGrp="1"/>
          </p:cNvGraphicFramePr>
          <p:nvPr>
            <p:extLst>
              <p:ext uri="{D42A27DB-BD31-4B8C-83A1-F6EECF244321}">
                <p14:modId xmlns:p14="http://schemas.microsoft.com/office/powerpoint/2010/main" val="1007772097"/>
              </p:ext>
            </p:extLst>
          </p:nvPr>
        </p:nvGraphicFramePr>
        <p:xfrm>
          <a:off x="1524000" y="3006249"/>
          <a:ext cx="6096000" cy="2966720"/>
        </p:xfrm>
        <a:graphic>
          <a:graphicData uri="http://schemas.openxmlformats.org/drawingml/2006/table">
            <a:tbl>
              <a:tblPr firstRow="1" bandRow="1">
                <a:tableStyleId>{2D5ABB26-0587-4C30-8999-92F81FD0307C}</a:tableStyleId>
              </a:tblPr>
              <a:tblGrid>
                <a:gridCol w="1754037">
                  <a:extLst>
                    <a:ext uri="{9D8B030D-6E8A-4147-A177-3AD203B41FA5}">
                      <a16:colId xmlns:a16="http://schemas.microsoft.com/office/drawing/2014/main" val="3317733689"/>
                    </a:ext>
                  </a:extLst>
                </a:gridCol>
                <a:gridCol w="2078966">
                  <a:extLst>
                    <a:ext uri="{9D8B030D-6E8A-4147-A177-3AD203B41FA5}">
                      <a16:colId xmlns:a16="http://schemas.microsoft.com/office/drawing/2014/main" val="2396058604"/>
                    </a:ext>
                  </a:extLst>
                </a:gridCol>
                <a:gridCol w="2262997">
                  <a:extLst>
                    <a:ext uri="{9D8B030D-6E8A-4147-A177-3AD203B41FA5}">
                      <a16:colId xmlns:a16="http://schemas.microsoft.com/office/drawing/2014/main" val="2426602439"/>
                    </a:ext>
                  </a:extLst>
                </a:gridCol>
              </a:tblGrid>
              <a:tr h="370840">
                <a:tc>
                  <a:txBody>
                    <a:bodyPr/>
                    <a:lstStyle/>
                    <a:p>
                      <a:r>
                        <a:rPr lang="en-US" b="1" dirty="0" smtClean="0"/>
                        <a:t>Device</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Li et al. (1994)</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err="1" smtClean="0"/>
                        <a:t>Lorch</a:t>
                      </a:r>
                      <a:r>
                        <a:rPr lang="en-US" b="1" dirty="0" smtClean="0"/>
                        <a:t> and Smith (1998)</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742784"/>
                  </a:ext>
                </a:extLst>
              </a:tr>
              <a:tr h="370840">
                <a:tc>
                  <a:txBody>
                    <a:bodyPr/>
                    <a:lstStyle/>
                    <a:p>
                      <a:r>
                        <a:rPr lang="en-US" dirty="0" smtClean="0"/>
                        <a:t>Display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39%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9360251"/>
                  </a:ext>
                </a:extLst>
              </a:tr>
              <a:tr h="370840">
                <a:tc>
                  <a:txBody>
                    <a:bodyPr/>
                    <a:lstStyle/>
                    <a:p>
                      <a:r>
                        <a:rPr lang="en-US" dirty="0" smtClean="0"/>
                        <a:t>C</a:t>
                      </a:r>
                      <a:r>
                        <a:rPr lang="en-US" sz="100" dirty="0" smtClean="0"/>
                        <a:t> </a:t>
                      </a:r>
                      <a:r>
                        <a:rPr lang="en-US" dirty="0" smtClean="0"/>
                        <a:t>P</a:t>
                      </a:r>
                      <a:r>
                        <a:rPr lang="en-US" sz="100" dirty="0" smtClean="0"/>
                        <a:t> </a:t>
                      </a:r>
                      <a:r>
                        <a:rPr lang="en-US" dirty="0" smtClean="0"/>
                        <a:t>U</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953402"/>
                  </a:ext>
                </a:extLst>
              </a:tr>
              <a:tr h="370840">
                <a:tc>
                  <a:txBody>
                    <a:bodyPr/>
                    <a:lstStyle/>
                    <a:p>
                      <a:r>
                        <a:rPr lang="en-US" dirty="0" smtClean="0"/>
                        <a:t>Hard Disk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7605014"/>
                  </a:ext>
                </a:extLst>
              </a:tr>
              <a:tr h="370840">
                <a:tc>
                  <a:txBody>
                    <a:bodyPr/>
                    <a:lstStyle/>
                    <a:p>
                      <a:r>
                        <a:rPr lang="en-US" dirty="0" smtClean="0"/>
                        <a:t>Modem</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solidFill>
                        </a:rPr>
                        <a:t>Blank</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6451923"/>
                  </a:ext>
                </a:extLst>
              </a:tr>
              <a:tr h="370840">
                <a:tc>
                  <a:txBody>
                    <a:bodyPr/>
                    <a:lstStyle/>
                    <a:p>
                      <a:r>
                        <a:rPr lang="en-US" dirty="0" smtClean="0"/>
                        <a:t>Sound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solidFill>
                        </a:rPr>
                        <a:t>Blank</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6356721"/>
                  </a:ext>
                </a:extLst>
              </a:tr>
              <a:tr h="370840">
                <a:tc>
                  <a:txBody>
                    <a:bodyPr/>
                    <a:lstStyle/>
                    <a:p>
                      <a:r>
                        <a:rPr lang="en-US" dirty="0" smtClean="0"/>
                        <a:t>Memory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0.5%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5132017"/>
                  </a:ext>
                </a:extLst>
              </a:tr>
              <a:tr h="370840">
                <a:tc>
                  <a:txBody>
                    <a:bodyPr/>
                    <a:lstStyle/>
                    <a:p>
                      <a:r>
                        <a:rPr lang="en-US" dirty="0" smtClean="0"/>
                        <a:t>Other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solidFill>
                        </a:rPr>
                        <a:t>Blank</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22%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6782414"/>
                  </a:ext>
                </a:extLst>
              </a:tr>
            </a:tbl>
          </a:graphicData>
        </a:graphic>
      </p:graphicFrame>
    </p:spTree>
    <p:extLst>
      <p:ext uri="{BB962C8B-B14F-4D97-AF65-F5344CB8AC3E}">
        <p14:creationId xmlns:p14="http://schemas.microsoft.com/office/powerpoint/2010/main" val="28283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Operating System </a:t>
            </a:r>
            <a:r>
              <a:rPr lang="en-US" altLang="en-US" dirty="0" smtClean="0"/>
              <a:t>Issues: The </a:t>
            </a:r>
            <a:r>
              <a:rPr lang="en-US" altLang="en-US" dirty="0"/>
              <a:t>Display</a:t>
            </a:r>
            <a:endParaRPr lang="en-US" b="0" dirty="0"/>
          </a:p>
        </p:txBody>
      </p:sp>
      <p:pic>
        <p:nvPicPr>
          <p:cNvPr id="7" name="Picture 2" descr="A 4 by 4 zone grid contains 2 windows. In A, an arrow points to window 2. Window 1 remains intact. In B, the arrow points to window 1, which is pushed to the top left corner of the grid. Window 2 remains inta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035092"/>
            <a:ext cx="680085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5-41. The use of zones for backlighting the display. </a:t>
            </a:r>
            <a:r>
              <a:rPr lang="en-US" altLang="en-US" dirty="0" smtClean="0"/>
              <a:t>(</a:t>
            </a:r>
            <a:r>
              <a:rPr lang="en-US" altLang="en-US" dirty="0"/>
              <a:t>a) When window 2 is selected it is not moved. </a:t>
            </a:r>
            <a:r>
              <a:rPr lang="en-US" altLang="en-US" dirty="0" smtClean="0"/>
              <a:t>(</a:t>
            </a:r>
            <a:r>
              <a:rPr lang="en-US" altLang="en-US" dirty="0"/>
              <a:t>b) When window 1 is selected, it moves to reduce the number of zones illuminated.</a:t>
            </a:r>
          </a:p>
        </p:txBody>
      </p:sp>
    </p:spTree>
    <p:extLst>
      <p:ext uri="{BB962C8B-B14F-4D97-AF65-F5344CB8AC3E}">
        <p14:creationId xmlns:p14="http://schemas.microsoft.com/office/powerpoint/2010/main" val="8670714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en-US" dirty="0"/>
              <a:t>Operating System </a:t>
            </a:r>
            <a:r>
              <a:rPr lang="en-US" altLang="en-US" dirty="0" smtClean="0"/>
              <a:t>Issues: The C</a:t>
            </a:r>
            <a:r>
              <a:rPr lang="en-US" altLang="en-US" sz="100" dirty="0" smtClean="0"/>
              <a:t> </a:t>
            </a:r>
            <a:r>
              <a:rPr lang="en-US" altLang="en-US" dirty="0" smtClean="0"/>
              <a:t>P</a:t>
            </a:r>
            <a:r>
              <a:rPr lang="en-US" altLang="en-US" sz="100" dirty="0" smtClean="0"/>
              <a:t> </a:t>
            </a:r>
            <a:r>
              <a:rPr lang="en-US" altLang="en-US" dirty="0" smtClean="0"/>
              <a:t>U</a:t>
            </a:r>
            <a:endParaRPr lang="en-US" sz="2000" b="0" dirty="0"/>
          </a:p>
        </p:txBody>
      </p:sp>
      <p:pic>
        <p:nvPicPr>
          <p:cNvPr id="6" name="Picture 2" descr="A graph plots power over time. In A, power is level at 1.00 to T halves, then decreases to 0. In B, power is level at 0.25 to T, then decreases to 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1973567"/>
            <a:ext cx="780097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pPr eaLnBrk="1" hangingPunct="1"/>
            <a:r>
              <a:rPr lang="en-US" altLang="en-US" sz="1600" dirty="0">
                <a:latin typeface="+mn-lt"/>
              </a:rPr>
              <a:t>Figure 5-42. (a) Running at full clock speed. (b) Cutting voltage by two cuts clock speed by two and power consumption by four</a:t>
            </a:r>
          </a:p>
        </p:txBody>
      </p:sp>
    </p:spTree>
    <p:extLst>
      <p:ext uri="{BB962C8B-B14F-4D97-AF65-F5344CB8AC3E}">
        <p14:creationId xmlns:p14="http://schemas.microsoft.com/office/powerpoint/2010/main" val="3414056638"/>
      </p:ext>
    </p:extLst>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2631376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Direct Memory Access</a:t>
            </a:r>
            <a:endParaRPr lang="en-US" sz="1200" b="0" dirty="0"/>
          </a:p>
        </p:txBody>
      </p:sp>
      <p:pic>
        <p:nvPicPr>
          <p:cNvPr id="6" name="Picture 2" descr="The operation of a D M A transfer. C P U is connected to the D M A controller which contains the Address, Count, and Control. C P U programs the D M A controller and interrupts when done. D M A controller is connected to disk controller; to which it requests transfer to memory. The disk controller contains drive and buffer from where the data is transferred to the main memory. The A c k from disk controller is sent back to D M A controll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1606855"/>
            <a:ext cx="775335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5-4. Operation of a </a:t>
            </a:r>
            <a:r>
              <a:rPr lang="en-US" altLang="en-US" sz="1600" dirty="0" smtClean="0">
                <a:latin typeface="+mn-lt"/>
              </a:rPr>
              <a:t>D</a:t>
            </a:r>
            <a:r>
              <a:rPr lang="en-US" altLang="en-US" sz="100" dirty="0" smtClean="0">
                <a:latin typeface="+mn-lt"/>
              </a:rPr>
              <a:t> </a:t>
            </a:r>
            <a:r>
              <a:rPr lang="en-US" altLang="en-US" sz="1600" dirty="0" smtClean="0">
                <a:latin typeface="+mn-lt"/>
              </a:rPr>
              <a:t>M</a:t>
            </a:r>
            <a:r>
              <a:rPr lang="en-US" altLang="en-US" sz="100" dirty="0" smtClean="0">
                <a:latin typeface="+mn-lt"/>
              </a:rPr>
              <a:t> </a:t>
            </a:r>
            <a:r>
              <a:rPr lang="en-US" altLang="en-US" sz="1600" dirty="0" smtClean="0">
                <a:latin typeface="+mn-lt"/>
              </a:rPr>
              <a:t>A </a:t>
            </a:r>
            <a:r>
              <a:rPr lang="en-US" altLang="en-US" sz="1600" dirty="0">
                <a:latin typeface="+mn-lt"/>
              </a:rPr>
              <a:t>transfer.</a:t>
            </a:r>
          </a:p>
        </p:txBody>
      </p:sp>
    </p:spTree>
    <p:extLst>
      <p:ext uri="{BB962C8B-B14F-4D97-AF65-F5344CB8AC3E}">
        <p14:creationId xmlns:p14="http://schemas.microsoft.com/office/powerpoint/2010/main" val="3040242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Interrupts Revisited</a:t>
            </a:r>
            <a:endParaRPr lang="en-US" sz="1200" b="0" dirty="0"/>
          </a:p>
        </p:txBody>
      </p:sp>
      <p:pic>
        <p:nvPicPr>
          <p:cNvPr id="6" name="Picture 2" descr="How an interrupt happens. C P U and Interrupt controller are connected via bus. External devices including disk, keyboard, clock, and printer are connected to Interrupt controller. A device connected to the interrupt controller, the disk, is finished. The controller issues interrupt to C P U and in turn C P U, a c k s interru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1889430"/>
            <a:ext cx="6800850" cy="290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5-5. How an interrupt happens. The connections between the devices and the interrupt controller actually use interrupt lines on the bus rather than dedicated wires.</a:t>
            </a:r>
          </a:p>
        </p:txBody>
      </p:sp>
    </p:spTree>
    <p:extLst>
      <p:ext uri="{BB962C8B-B14F-4D97-AF65-F5344CB8AC3E}">
        <p14:creationId xmlns:p14="http://schemas.microsoft.com/office/powerpoint/2010/main" val="4065126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Precise Interrupt</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pPr marL="0" indent="0">
              <a:buNone/>
              <a:defRPr/>
            </a:pPr>
            <a:r>
              <a:rPr lang="en-US" dirty="0"/>
              <a:t>Four properties of a </a:t>
            </a:r>
            <a:r>
              <a:rPr lang="en-US" b="1" dirty="0"/>
              <a:t>precise interrupt</a:t>
            </a:r>
            <a:r>
              <a:rPr lang="en-US" dirty="0"/>
              <a:t>:</a:t>
            </a:r>
          </a:p>
          <a:p>
            <a:pPr marL="916686" lvl="1" indent="-429768">
              <a:buFont typeface="+mj-lt"/>
              <a:buAutoNum type="arabicPeriod"/>
              <a:defRPr/>
            </a:pPr>
            <a:r>
              <a:rPr lang="en-US" dirty="0"/>
              <a:t>The </a:t>
            </a:r>
            <a:r>
              <a:rPr lang="en-US" dirty="0" smtClean="0"/>
              <a:t>P</a:t>
            </a:r>
            <a:r>
              <a:rPr lang="en-US" sz="100" dirty="0" smtClean="0"/>
              <a:t> </a:t>
            </a:r>
            <a:r>
              <a:rPr lang="en-US" dirty="0" smtClean="0"/>
              <a:t>C </a:t>
            </a:r>
            <a:r>
              <a:rPr lang="en-US" dirty="0"/>
              <a:t>saved in a known place.</a:t>
            </a:r>
          </a:p>
          <a:p>
            <a:pPr marL="916686" lvl="1" indent="-429768">
              <a:buFont typeface="+mj-lt"/>
              <a:buAutoNum type="arabicPeriod"/>
              <a:defRPr/>
            </a:pPr>
            <a:r>
              <a:rPr lang="en-US" dirty="0"/>
              <a:t>All instructions before that pointed to by </a:t>
            </a:r>
            <a:r>
              <a:rPr lang="en-US" dirty="0" smtClean="0"/>
              <a:t>P</a:t>
            </a:r>
            <a:r>
              <a:rPr lang="en-US" sz="100" dirty="0" smtClean="0"/>
              <a:t> </a:t>
            </a:r>
            <a:r>
              <a:rPr lang="en-US" dirty="0" smtClean="0"/>
              <a:t>C </a:t>
            </a:r>
            <a:r>
              <a:rPr lang="en-US" dirty="0"/>
              <a:t>have fully executed.</a:t>
            </a:r>
          </a:p>
          <a:p>
            <a:pPr marL="916686" lvl="1" indent="-429768">
              <a:buFont typeface="+mj-lt"/>
              <a:buAutoNum type="arabicPeriod"/>
              <a:defRPr/>
            </a:pPr>
            <a:r>
              <a:rPr lang="en-US" dirty="0"/>
              <a:t>No instruction beyond that pointed to by </a:t>
            </a:r>
            <a:r>
              <a:rPr lang="en-US" dirty="0" smtClean="0"/>
              <a:t>P</a:t>
            </a:r>
            <a:r>
              <a:rPr lang="en-US" sz="100" dirty="0" smtClean="0"/>
              <a:t> </a:t>
            </a:r>
            <a:r>
              <a:rPr lang="en-US" dirty="0" smtClean="0"/>
              <a:t>C </a:t>
            </a:r>
            <a:r>
              <a:rPr lang="en-US" dirty="0"/>
              <a:t>has been executed.</a:t>
            </a:r>
          </a:p>
          <a:p>
            <a:pPr marL="916686" lvl="1" indent="-429768">
              <a:buFont typeface="+mj-lt"/>
              <a:buAutoNum type="arabicPeriod"/>
              <a:defRPr/>
            </a:pPr>
            <a:r>
              <a:rPr lang="en-US" dirty="0"/>
              <a:t>Execution state of instruction pointed to by </a:t>
            </a:r>
            <a:r>
              <a:rPr lang="en-US" dirty="0" smtClean="0"/>
              <a:t>P</a:t>
            </a:r>
            <a:r>
              <a:rPr lang="en-US" sz="100" dirty="0" smtClean="0"/>
              <a:t> </a:t>
            </a:r>
            <a:r>
              <a:rPr lang="en-US" dirty="0" smtClean="0"/>
              <a:t>C </a:t>
            </a:r>
            <a:r>
              <a:rPr lang="en-US" dirty="0"/>
              <a:t>is known.</a:t>
            </a:r>
          </a:p>
        </p:txBody>
      </p:sp>
    </p:spTree>
    <p:extLst>
      <p:ext uri="{BB962C8B-B14F-4D97-AF65-F5344CB8AC3E}">
        <p14:creationId xmlns:p14="http://schemas.microsoft.com/office/powerpoint/2010/main" val="1300386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Precise vs. Imprecise</a:t>
            </a:r>
            <a:endParaRPr lang="en-US" sz="1200" b="0" dirty="0"/>
          </a:p>
        </p:txBody>
      </p:sp>
      <p:pic>
        <p:nvPicPr>
          <p:cNvPr id="7" name="Picture 2" descr="The difference between precise and imprecise interrupt. A, a precise interrupt comprises of eight program counters ranging from 300 to 332 in increments of 4 from bottom to top. Four program counters from the bottom are fully executed and the remaining program counters are not executed. B, an imprecise interrupt comprises of eight program counters ranging from 300 to 332 in increments of 4 from bottom to top. Program counter 300 is fully executed, 304 is 80 percent executed, 308 is 60 percent executed, 312 is 20 percent executed, 316 is 35 percent executed, 320 is 40 percent executed, 324 is 10 percent executed, and 328 to 332 are not execu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275" y="1854505"/>
            <a:ext cx="669925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pPr eaLnBrk="1" hangingPunct="1"/>
            <a:r>
              <a:rPr lang="en-US" altLang="en-US" sz="1600" dirty="0">
                <a:latin typeface="+mn-lt"/>
              </a:rPr>
              <a:t>Figure 5-6. (a) A precise interrupt. (b) An imprecise interrupt.</a:t>
            </a:r>
          </a:p>
        </p:txBody>
      </p:sp>
    </p:spTree>
    <p:extLst>
      <p:ext uri="{BB962C8B-B14F-4D97-AF65-F5344CB8AC3E}">
        <p14:creationId xmlns:p14="http://schemas.microsoft.com/office/powerpoint/2010/main" val="1532623106"/>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0F48C7-979E-4437-A76A-50919CDCE47E}">
  <ds:schemaRefs>
    <ds:schemaRef ds:uri="http://purl.org/dc/elements/1.1/"/>
    <ds:schemaRef ds:uri="http://schemas.microsoft.com/office/2006/documentManagement/types"/>
    <ds:schemaRef ds:uri="http://purl.org/dc/dcmitype/"/>
    <ds:schemaRef ds:uri="http://purl.org/dc/terms/"/>
    <ds:schemaRef ds:uri="http://schemas.openxmlformats.org/package/2006/metadata/core-properties"/>
    <ds:schemaRef ds:uri="http://schemas.microsoft.com/office/2006/metadata/properties"/>
    <ds:schemaRef ds:uri="http://www.w3.org/XML/1998/namespace"/>
    <ds:schemaRef ds:uri="http://schemas.microsoft.com/office/infopath/2007/PartnerControls"/>
  </ds:schemaRefs>
</ds:datastoreItem>
</file>

<file path=customXml/itemProps2.xml><?xml version="1.0" encoding="utf-8"?>
<ds:datastoreItem xmlns:ds="http://schemas.openxmlformats.org/officeDocument/2006/customXml" ds:itemID="{405C30F1-3CA1-4610-A2EC-6FA60B0B5FE9}">
  <ds:schemaRefs>
    <ds:schemaRef ds:uri="http://schemas.microsoft.com/sharepoint/v3/contenttype/forms"/>
  </ds:schemaRefs>
</ds:datastoreItem>
</file>

<file path=customXml/itemProps3.xml><?xml version="1.0" encoding="utf-8"?>
<ds:datastoreItem xmlns:ds="http://schemas.openxmlformats.org/officeDocument/2006/customXml" ds:itemID="{75D850D1-D5E6-4580-AAEF-BDAD0E74B1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10572</TotalTime>
  <Words>2167</Words>
  <Application>Microsoft Office PowerPoint</Application>
  <PresentationFormat>On-screen Show (4:3)</PresentationFormat>
  <Paragraphs>332</Paragraphs>
  <Slides>58</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58</vt:i4>
      </vt:variant>
    </vt:vector>
  </HeadingPairs>
  <TitlesOfParts>
    <vt:vector size="64" baseType="lpstr">
      <vt:lpstr>Arial</vt:lpstr>
      <vt:lpstr>Noto Sans Symbols</vt:lpstr>
      <vt:lpstr>Times New Roman</vt:lpstr>
      <vt:lpstr>Verdana</vt:lpstr>
      <vt:lpstr>508 Lecture</vt:lpstr>
      <vt:lpstr>1_508 Lecture</vt:lpstr>
      <vt:lpstr>Modern Operating Systems</vt:lpstr>
      <vt:lpstr>I/O Devices (1 of 2)</vt:lpstr>
      <vt:lpstr>I/O Devices (2 of 2)</vt:lpstr>
      <vt:lpstr>Memory-Mapped I/O (1 of 2)</vt:lpstr>
      <vt:lpstr>Memory-Mapped I/O (2 of 2)</vt:lpstr>
      <vt:lpstr>Direct Memory Access</vt:lpstr>
      <vt:lpstr>Interrupts Revisited</vt:lpstr>
      <vt:lpstr>Precise Interrupt</vt:lpstr>
      <vt:lpstr>Precise vs. Imprecise</vt:lpstr>
      <vt:lpstr>Goals of the I/O Software</vt:lpstr>
      <vt:lpstr>Programmed I/O (1 of 2)</vt:lpstr>
      <vt:lpstr>Programmed I/O (2 of 2)</vt:lpstr>
      <vt:lpstr>Interrupt-Driven I/O</vt:lpstr>
      <vt:lpstr>I/O Using D M A</vt:lpstr>
      <vt:lpstr>I/O Software Layers</vt:lpstr>
      <vt:lpstr>Interrupt Handlers (1 of 2)</vt:lpstr>
      <vt:lpstr>Interrupt Handlers (2 of 2)</vt:lpstr>
      <vt:lpstr>Device Drivers</vt:lpstr>
      <vt:lpstr>Device-Independent I/O Software</vt:lpstr>
      <vt:lpstr>Uniform Interfacing for Device Drivers</vt:lpstr>
      <vt:lpstr>Buffering (1 of 2)</vt:lpstr>
      <vt:lpstr>Buffering (2 of 2)</vt:lpstr>
      <vt:lpstr>User-Space I/O Software</vt:lpstr>
      <vt:lpstr>Magnetic Disks (1 of 2)</vt:lpstr>
      <vt:lpstr>Magnetic Disks (2 of 2)</vt:lpstr>
      <vt:lpstr>R A I D (1 of 2)</vt:lpstr>
      <vt:lpstr>R A I D (2 of 2)</vt:lpstr>
      <vt:lpstr>Disk Formatting (1 of 3)</vt:lpstr>
      <vt:lpstr>Disk Formatting (2 of 3)</vt:lpstr>
      <vt:lpstr>Disk Formatting (3 of 3)</vt:lpstr>
      <vt:lpstr>Disk Arm Scheduling Algorithms (1 of 3)</vt:lpstr>
      <vt:lpstr>Disk Arm Scheduling Algorithms (2 of 3)</vt:lpstr>
      <vt:lpstr>Disk Arm Scheduling Algorithms (3 of 3)</vt:lpstr>
      <vt:lpstr>Error Handling</vt:lpstr>
      <vt:lpstr>Stable Storage (1 of 2)</vt:lpstr>
      <vt:lpstr>Stable Storage (2 of 2)</vt:lpstr>
      <vt:lpstr>Clock Hardware</vt:lpstr>
      <vt:lpstr>Clock Software (1 of 3)</vt:lpstr>
      <vt:lpstr>Clock Software (2 of 3)</vt:lpstr>
      <vt:lpstr>Clock Software (3 of 3)</vt:lpstr>
      <vt:lpstr>Soft Timers</vt:lpstr>
      <vt:lpstr>Keyboard Software</vt:lpstr>
      <vt:lpstr>Output Software – Text Windows (1 of 2)</vt:lpstr>
      <vt:lpstr>Output Software – Text Windows (2 of 2)</vt:lpstr>
      <vt:lpstr>The X Window System (1 of 4)</vt:lpstr>
      <vt:lpstr>The X Window System (2 of 4)</vt:lpstr>
      <vt:lpstr>The X Window System (3 of 4)</vt:lpstr>
      <vt:lpstr>The X Window System (4 of 4)</vt:lpstr>
      <vt:lpstr>Graphical User Interfaces (1 of 4)</vt:lpstr>
      <vt:lpstr>Graphical User Interfaces (2 of 4)</vt:lpstr>
      <vt:lpstr>Graphical User Interfaces (3 of 4)</vt:lpstr>
      <vt:lpstr>Graphical User Interfaces (4 of 4)</vt:lpstr>
      <vt:lpstr>Bitmaps</vt:lpstr>
      <vt:lpstr>Fonts</vt:lpstr>
      <vt:lpstr>Hardware Issues</vt:lpstr>
      <vt:lpstr>Operating System Issues: The Display</vt:lpstr>
      <vt:lpstr>Operating System Issues: The C P U</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Operating Systems, 4e</dc:title>
  <dc:subject>ECS</dc:subject>
  <dc:creator>Tanenbaum/Bos</dc:creator>
  <cp:keywords>ECS</cp:keywords>
  <cp:lastModifiedBy>Pasupuleti, Rajeswari (Cognizant)</cp:lastModifiedBy>
  <cp:revision>500</cp:revision>
  <dcterms:modified xsi:type="dcterms:W3CDTF">2018-04-12T09:42:28Z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