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4"/>
    <p:sldMasterId id="2147483674" r:id="rId5"/>
  </p:sldMasterIdLst>
  <p:notesMasterIdLst>
    <p:notesMasterId r:id="rId37"/>
  </p:notesMasterIdLst>
  <p:handoutMasterIdLst>
    <p:handoutMasterId r:id="rId38"/>
  </p:handoutMasterIdLst>
  <p:sldIdLst>
    <p:sldId id="462" r:id="rId6"/>
    <p:sldId id="258" r:id="rId7"/>
    <p:sldId id="430" r:id="rId8"/>
    <p:sldId id="447" r:id="rId9"/>
    <p:sldId id="448" r:id="rId10"/>
    <p:sldId id="449" r:id="rId11"/>
    <p:sldId id="322" r:id="rId12"/>
    <p:sldId id="450" r:id="rId13"/>
    <p:sldId id="451" r:id="rId14"/>
    <p:sldId id="452" r:id="rId15"/>
    <p:sldId id="453" r:id="rId16"/>
    <p:sldId id="454" r:id="rId17"/>
    <p:sldId id="431" r:id="rId18"/>
    <p:sldId id="455" r:id="rId19"/>
    <p:sldId id="456" r:id="rId20"/>
    <p:sldId id="356" r:id="rId21"/>
    <p:sldId id="457" r:id="rId22"/>
    <p:sldId id="357" r:id="rId23"/>
    <p:sldId id="358" r:id="rId24"/>
    <p:sldId id="403" r:id="rId25"/>
    <p:sldId id="359" r:id="rId26"/>
    <p:sldId id="404" r:id="rId27"/>
    <p:sldId id="432" r:id="rId28"/>
    <p:sldId id="405" r:id="rId29"/>
    <p:sldId id="458" r:id="rId30"/>
    <p:sldId id="459" r:id="rId31"/>
    <p:sldId id="406" r:id="rId32"/>
    <p:sldId id="460" r:id="rId33"/>
    <p:sldId id="361" r:id="rId34"/>
    <p:sldId id="461" r:id="rId35"/>
    <p:sldId id="290" r:id="rId36"/>
  </p:sldIdLst>
  <p:sldSz cx="9144000" cy="6858000" type="screen4x3"/>
  <p:notesSz cx="6858000" cy="9144000"/>
  <p:embeddedFontLst>
    <p:embeddedFont>
      <p:font typeface="Calibri" panose="020F0502020204030204" pitchFamily="34" charset="0"/>
      <p:regular r:id="rId39"/>
      <p:bold r:id="rId40"/>
      <p:italic r:id="rId41"/>
      <p:boldItalic r:id="rId42"/>
    </p:embeddedFont>
    <p:embeddedFont>
      <p:font typeface="Verdana" panose="020B060403050404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imon, Nelson" initials="NS" lastIdx="4" clrIdx="6"/>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65B2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86395" autoAdjust="0"/>
  </p:normalViewPr>
  <p:slideViewPr>
    <p:cSldViewPr snapToGrid="0" snapToObjects="1">
      <p:cViewPr varScale="1">
        <p:scale>
          <a:sx n="96" d="100"/>
          <a:sy n="96" d="100"/>
        </p:scale>
        <p:origin x="1578" y="78"/>
      </p:cViewPr>
      <p:guideLst/>
    </p:cSldViewPr>
  </p:slideViewPr>
  <p:outlineViewPr>
    <p:cViewPr>
      <p:scale>
        <a:sx n="33" d="100"/>
        <a:sy n="33" d="100"/>
      </p:scale>
      <p:origin x="0" y="-9558"/>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8" d="100"/>
          <a:sy n="88" d="100"/>
        </p:scale>
        <p:origin x="3072"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1.fntdata"/><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font" Target="fonts/font4.fntdata"/><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font" Target="fonts/font5.fntdata"/><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 Id="rId46" Type="http://schemas.openxmlformats.org/officeDocument/2006/relationships/font" Target="fonts/font8.fntdata"/><Relationship Id="rId20" Type="http://schemas.openxmlformats.org/officeDocument/2006/relationships/slide" Target="slides/slide15.xml"/><Relationship Id="rId41"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4/12/2018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1) </a:t>
            </a:r>
            <a:r>
              <a:rPr lang="en-US" sz="1200" b="0" i="0" u="none" strike="noStrike" kern="1200" cap="none" dirty="0" err="1" smtClean="0">
                <a:solidFill>
                  <a:schemeClr val="dk1"/>
                </a:solidFill>
                <a:effectLst/>
                <a:latin typeface="Arial" panose="020B0604020202020204" pitchFamily="34" charset="0"/>
                <a:ea typeface="Arial"/>
                <a:cs typeface="Arial" panose="020B0604020202020204" pitchFamily="34" charset="0"/>
                <a:sym typeface="Arial"/>
              </a:rPr>
              <a:t>MathType</a:t>
            </a:r>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 Plugin</a:t>
            </a:r>
          </a:p>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2) Math Player (free versions available)</a:t>
            </a:r>
          </a:p>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3) NVDA Reader (free versions available)</a:t>
            </a:r>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9603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ct val="25000"/>
                <a:buFont typeface="Arial"/>
                <a:buNone/>
                <a:tabLst/>
                <a:defRPr/>
              </a:pPr>
              <a:t>31</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049794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26" name="Shape 26"/>
          <p:cNvSpPr txBox="1">
            <a:spLocks noGrp="1"/>
          </p:cNvSpPr>
          <p:nvPr>
            <p:ph type="body" idx="1" hasCustomPrompt="1"/>
          </p:nvPr>
        </p:nvSpPr>
        <p:spPr>
          <a:xfrm>
            <a:off x="457200" y="1495425"/>
            <a:ext cx="8229600" cy="4838699"/>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7432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First</a:t>
            </a:r>
          </a:p>
          <a:p>
            <a:pPr lvl="1"/>
            <a:r>
              <a:rPr lang="en-US" dirty="0" smtClean="0"/>
              <a:t>Second</a:t>
            </a:r>
          </a:p>
          <a:p>
            <a:pPr lvl="2"/>
            <a:r>
              <a:rPr lang="en-US" dirty="0" smtClean="0"/>
              <a:t>Third</a:t>
            </a:r>
          </a:p>
          <a:p>
            <a:pPr lvl="3"/>
            <a:r>
              <a:rPr lang="en-US" dirty="0" smtClean="0"/>
              <a:t>Fourth</a:t>
            </a: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92540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2013</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86062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Shape 74"/>
        <p:cNvGrpSpPr/>
        <p:nvPr/>
      </p:nvGrpSpPr>
      <p:grpSpPr>
        <a:xfrm>
          <a:off x="0" y="0"/>
          <a:ext cx="0" cy="0"/>
          <a:chOff x="0" y="0"/>
          <a:chExt cx="0" cy="0"/>
        </a:xfrm>
      </p:grpSpPr>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2013</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8"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Tree>
    <p:extLst>
      <p:ext uri="{BB962C8B-B14F-4D97-AF65-F5344CB8AC3E}">
        <p14:creationId xmlns:p14="http://schemas.microsoft.com/office/powerpoint/2010/main" val="2529040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6"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2013</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82249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18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17" name="Picture 1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1200" y="6477000"/>
            <a:ext cx="918000" cy="279915"/>
          </a:xfrm>
          <a:prstGeom prst="rect">
            <a:avLst/>
          </a:prstGeom>
        </p:spPr>
      </p:pic>
      <p:sp>
        <p:nvSpPr>
          <p:cNvPr id="3" name="Text Placeholder 2"/>
          <p:cNvSpPr>
            <a:spLocks noGrp="1"/>
          </p:cNvSpPr>
          <p:nvPr>
            <p:ph type="body" sz="quarter" idx="16"/>
          </p:nvPr>
        </p:nvSpPr>
        <p:spPr>
          <a:xfrm>
            <a:off x="3810000" y="6477000"/>
            <a:ext cx="5257800" cy="279400"/>
          </a:xfrm>
        </p:spPr>
        <p:txBody>
          <a:bodyPr/>
          <a:lstStyle>
            <a:lvl1pPr marL="0" indent="0">
              <a:buNone/>
              <a:defRPr sz="1200">
                <a:latin typeface="Verdana" panose="020B0604030504040204" pitchFamily="34" charset="0"/>
                <a:ea typeface="Verdana" panose="020B0604030504040204" pitchFamily="34" charset="0"/>
                <a:cs typeface="Verdana" panose="020B0604030504040204" pitchFamily="34" charset="0"/>
              </a:defRPr>
            </a:lvl1pPr>
          </a:lstStyle>
          <a:p>
            <a:pPr lvl="0"/>
            <a:endParaRPr lang="en-US" dirty="0"/>
          </a:p>
        </p:txBody>
      </p:sp>
    </p:spTree>
    <p:extLst>
      <p:ext uri="{BB962C8B-B14F-4D97-AF65-F5344CB8AC3E}">
        <p14:creationId xmlns:p14="http://schemas.microsoft.com/office/powerpoint/2010/main" val="46509314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smtClean="0"/>
              <a:t>Click to edit Master title style</a:t>
            </a:r>
            <a:endParaRPr lang="en-US" dirty="0"/>
          </a:p>
        </p:txBody>
      </p:sp>
      <p:sp>
        <p:nvSpPr>
          <p:cNvPr id="7" name="Text Placeholder 6"/>
          <p:cNvSpPr>
            <a:spLocks noGrp="1"/>
          </p:cNvSpPr>
          <p:nvPr>
            <p:ph type="body" sz="quarter" idx="12"/>
          </p:nvPr>
        </p:nvSpPr>
        <p:spPr>
          <a:xfrm>
            <a:off x="886759" y="5513948"/>
            <a:ext cx="7759700" cy="833437"/>
          </a:xfrm>
        </p:spPr>
        <p:txBody>
          <a:bodyPr>
            <a:noAutofit/>
          </a:bodyPr>
          <a:lstStyle>
            <a:lvl1pPr marL="0" indent="0" algn="ctr">
              <a:buNone/>
              <a:defRPr sz="2400"/>
            </a:lvl1pPr>
          </a:lstStyle>
          <a:p>
            <a:pPr lvl="0"/>
            <a:r>
              <a:rPr lang="en-US" dirty="0" smtClean="0"/>
              <a:t>Click to edit Master text styles</a:t>
            </a:r>
          </a:p>
        </p:txBody>
      </p:sp>
      <p:sp>
        <p:nvSpPr>
          <p:cNvPr id="4" name="Footer Placeholder 3"/>
          <p:cNvSpPr>
            <a:spLocks noGrp="1"/>
          </p:cNvSpPr>
          <p:nvPr>
            <p:ph type="ftr" sz="quarter" idx="13"/>
          </p:nvPr>
        </p:nvSpPr>
        <p:spPr>
          <a:xfrm>
            <a:off x="215900" y="6492875"/>
            <a:ext cx="8672513" cy="365125"/>
          </a:xfrm>
        </p:spPr>
        <p:txBody>
          <a:bodyPr/>
          <a:lstStyle>
            <a:lvl1pPr>
              <a:defRPr/>
            </a:lvl1pPr>
          </a:lstStyle>
          <a:p>
            <a:pPr>
              <a:defRPr/>
            </a:pPr>
            <a:r>
              <a:rPr lang="en-US"/>
              <a:t>Tanenbaum &amp; Bo, Modern  Operating Systems:4th ed., (c) 2013 Prentice-Hall, Inc. All rights reserved. </a:t>
            </a:r>
          </a:p>
        </p:txBody>
      </p:sp>
    </p:spTree>
    <p:extLst>
      <p:ext uri="{BB962C8B-B14F-4D97-AF65-F5344CB8AC3E}">
        <p14:creationId xmlns:p14="http://schemas.microsoft.com/office/powerpoint/2010/main" val="1717378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45076"/>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dirty="0" smtClean="0"/>
              <a:t>Edit Master text styles</a:t>
            </a: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smtClean="0">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43847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smtClean="0"/>
              <a:t>Click to edit Master title style</a:t>
            </a:r>
            <a:endParaRPr lang="en-US" dirty="0"/>
          </a:p>
        </p:txBody>
      </p:sp>
      <p:sp>
        <p:nvSpPr>
          <p:cNvPr id="7" name="Text Placeholder 6"/>
          <p:cNvSpPr>
            <a:spLocks noGrp="1"/>
          </p:cNvSpPr>
          <p:nvPr>
            <p:ph type="body" sz="quarter" idx="12"/>
          </p:nvPr>
        </p:nvSpPr>
        <p:spPr>
          <a:xfrm>
            <a:off x="886759" y="5513948"/>
            <a:ext cx="7759700" cy="833437"/>
          </a:xfrm>
        </p:spPr>
        <p:txBody>
          <a:bodyPr>
            <a:noAutofit/>
          </a:bodyPr>
          <a:lstStyle>
            <a:lvl1pPr marL="0" indent="0" algn="ctr">
              <a:buNone/>
              <a:defRPr sz="2400"/>
            </a:lvl1pPr>
          </a:lstStyle>
          <a:p>
            <a:pPr lvl="0"/>
            <a:r>
              <a:rPr lang="en-US" smtClean="0"/>
              <a:t>Click to edit Master text styles</a:t>
            </a:r>
          </a:p>
        </p:txBody>
      </p:sp>
      <p:sp>
        <p:nvSpPr>
          <p:cNvPr id="4" name="Footer Placeholder 3"/>
          <p:cNvSpPr>
            <a:spLocks noGrp="1"/>
          </p:cNvSpPr>
          <p:nvPr>
            <p:ph type="ftr" sz="quarter" idx="13"/>
          </p:nvPr>
        </p:nvSpPr>
        <p:spPr>
          <a:xfrm>
            <a:off x="215900" y="6492875"/>
            <a:ext cx="8672513" cy="365125"/>
          </a:xfrm>
        </p:spPr>
        <p:txBody>
          <a:bodyPr/>
          <a:lstStyle>
            <a:lvl1pPr>
              <a:defRPr/>
            </a:lvl1pPr>
          </a:lstStyle>
          <a:p>
            <a:pPr>
              <a:defRPr/>
            </a:pPr>
            <a:r>
              <a:rPr lang="en-US"/>
              <a:t>Tanenbaum &amp; Bo,Modern  Operating Systems:4th ed., (c) 2013 Prentice-Hall, Inc. All rights reserved. </a:t>
            </a:r>
          </a:p>
        </p:txBody>
      </p:sp>
    </p:spTree>
    <p:extLst>
      <p:ext uri="{BB962C8B-B14F-4D97-AF65-F5344CB8AC3E}">
        <p14:creationId xmlns:p14="http://schemas.microsoft.com/office/powerpoint/2010/main" val="1829699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082658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160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8"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Tree>
    <p:extLst>
      <p:ext uri="{BB962C8B-B14F-4D97-AF65-F5344CB8AC3E}">
        <p14:creationId xmlns:p14="http://schemas.microsoft.com/office/powerpoint/2010/main" val="3819168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5Content">
    <p:spTree>
      <p:nvGrpSpPr>
        <p:cNvPr id="1" name="Shape 24"/>
        <p:cNvGrpSpPr/>
        <p:nvPr/>
      </p:nvGrpSpPr>
      <p:grpSpPr>
        <a:xfrm>
          <a:off x="0" y="0"/>
          <a:ext cx="0" cy="0"/>
          <a:chOff x="0" y="0"/>
          <a:chExt cx="0" cy="0"/>
        </a:xfrm>
      </p:grpSpPr>
      <p:sp>
        <p:nvSpPr>
          <p:cNvPr id="26" name="Shape 26"/>
          <p:cNvSpPr txBox="1">
            <a:spLocks noGrp="1"/>
          </p:cNvSpPr>
          <p:nvPr>
            <p:ph type="body" idx="1"/>
          </p:nvPr>
        </p:nvSpPr>
        <p:spPr>
          <a:xfrm>
            <a:off x="457200" y="1600200"/>
            <a:ext cx="8229600" cy="1262641"/>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160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8"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 name="Content Placeholder 2"/>
          <p:cNvSpPr>
            <a:spLocks noGrp="1"/>
          </p:cNvSpPr>
          <p:nvPr>
            <p:ph sz="quarter" idx="13"/>
          </p:nvPr>
        </p:nvSpPr>
        <p:spPr>
          <a:xfrm>
            <a:off x="457200" y="4420587"/>
            <a:ext cx="8229600" cy="12709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14"/>
          </p:nvPr>
        </p:nvSpPr>
        <p:spPr>
          <a:xfrm>
            <a:off x="457200" y="3025775"/>
            <a:ext cx="8229600" cy="54610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p:nvPr>
        </p:nvSpPr>
        <p:spPr>
          <a:xfrm>
            <a:off x="609600" y="3178175"/>
            <a:ext cx="8229600" cy="5461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3"/>
          <p:cNvSpPr>
            <a:spLocks noGrp="1"/>
          </p:cNvSpPr>
          <p:nvPr>
            <p:ph sz="quarter" idx="16"/>
          </p:nvPr>
        </p:nvSpPr>
        <p:spPr>
          <a:xfrm>
            <a:off x="762000" y="3330575"/>
            <a:ext cx="8229600" cy="5461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64822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866791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Figure + Caption">
    <p:spTree>
      <p:nvGrpSpPr>
        <p:cNvPr id="1" name="Shape 53"/>
        <p:cNvGrpSpPr/>
        <p:nvPr/>
      </p:nvGrpSpPr>
      <p:grpSpPr>
        <a:xfrm>
          <a:off x="0" y="0"/>
          <a:ext cx="0" cy="0"/>
          <a:chOff x="0" y="0"/>
          <a:chExt cx="0" cy="0"/>
        </a:xfrm>
      </p:grpSpPr>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4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8"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Tree>
    <p:extLst>
      <p:ext uri="{BB962C8B-B14F-4D97-AF65-F5344CB8AC3E}">
        <p14:creationId xmlns:p14="http://schemas.microsoft.com/office/powerpoint/2010/main" val="2608250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10"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2013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760541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theme" Target="../theme/theme2.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6">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606228263"/>
      </p:ext>
    </p:extLst>
  </p:cSld>
  <p:clrMap bg1="lt1" tx1="dk1" bg2="dk2" tx2="lt2" accent1="accent1" accent2="accent2" accent3="accent3" accent4="accent4" accent5="accent5" accent6="accent6" hlink="hlink" folHlink="folHlink"/>
  <p:sldLayoutIdLst>
    <p:sldLayoutId id="2147483664" r:id="rId1"/>
    <p:sldLayoutId id="2147483668" r:id="rId2"/>
    <p:sldLayoutId id="2147483686" r:id="rId3"/>
    <p:sldLayoutId id="214748368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2">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335180775"/>
      </p:ext>
    </p:extLst>
  </p:cSld>
  <p:clrMap bg1="lt1" tx1="dk1" bg2="dk2" tx2="lt2" accent1="accent1" accent2="accent2" accent3="accent3" accent4="accent4" accent5="accent5" accent6="accent6" hlink="hlink" folHlink="folHlink"/>
  <p:sldLayoutIdLst>
    <p:sldLayoutId id="2147483675" r:id="rId1"/>
    <p:sldLayoutId id="2147483685" r:id="rId2"/>
    <p:sldLayoutId id="2147483676" r:id="rId3"/>
    <p:sldLayoutId id="2147483677" r:id="rId4"/>
    <p:sldLayoutId id="2147483678" r:id="rId5"/>
    <p:sldLayoutId id="2147483679" r:id="rId6"/>
    <p:sldLayoutId id="2147483680" r:id="rId7"/>
    <p:sldLayoutId id="2147483681" r:id="rId8"/>
    <p:sldLayoutId id="2147483682" r:id="rId9"/>
    <p:sldLayoutId id="214748368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p:txBody>
          <a:bodyPr/>
          <a:lstStyle/>
          <a:p>
            <a:pPr lvl="0"/>
            <a:r>
              <a:rPr lang="en-US" dirty="0" smtClean="0"/>
              <a:t>Modern Operating Systems</a:t>
            </a:r>
            <a:endParaRPr lang="en-US" dirty="0">
              <a:sym typeface="Times New Roman"/>
            </a:endParaRPr>
          </a:p>
        </p:txBody>
      </p:sp>
      <p:sp>
        <p:nvSpPr>
          <p:cNvPr id="196" name="Text Placeholder 2"/>
          <p:cNvSpPr txBox="1">
            <a:spLocks noGrp="1"/>
          </p:cNvSpPr>
          <p:nvPr>
            <p:ph type="body" idx="1"/>
          </p:nvPr>
        </p:nvSpPr>
        <p:spPr>
          <a:xfrm>
            <a:off x="457200" y="838199"/>
            <a:ext cx="8229600" cy="457200"/>
          </a:xfrm>
        </p:spPr>
        <p:txBody>
          <a:bodyPr/>
          <a:lstStyle/>
          <a:p>
            <a:r>
              <a:rPr lang="en-US" dirty="0" smtClean="0"/>
              <a:t>Fourth Edition	</a:t>
            </a:r>
            <a:endParaRPr lang="en-US" dirty="0"/>
          </a:p>
        </p:txBody>
      </p:sp>
      <p:sp>
        <p:nvSpPr>
          <p:cNvPr id="198" name="Text Placeholder 3"/>
          <p:cNvSpPr txBox="1">
            <a:spLocks noGrp="1"/>
          </p:cNvSpPr>
          <p:nvPr>
            <p:ph type="body" idx="2"/>
          </p:nvPr>
        </p:nvSpPr>
        <p:spPr/>
        <p:txBody>
          <a:bodyPr/>
          <a:lstStyle/>
          <a:p>
            <a:pPr lvl="0"/>
            <a:r>
              <a:rPr lang="en-US" dirty="0" smtClean="0">
                <a:sym typeface="Arial"/>
              </a:rPr>
              <a:t>Chapter 6</a:t>
            </a:r>
            <a:endParaRPr lang="en-US" dirty="0">
              <a:sym typeface="Arial"/>
            </a:endParaRPr>
          </a:p>
        </p:txBody>
      </p:sp>
      <p:sp>
        <p:nvSpPr>
          <p:cNvPr id="199" name="Text Placeholder 4"/>
          <p:cNvSpPr txBox="1">
            <a:spLocks noGrp="1"/>
          </p:cNvSpPr>
          <p:nvPr>
            <p:ph type="body" idx="3"/>
          </p:nvPr>
        </p:nvSpPr>
        <p:spPr/>
        <p:txBody>
          <a:bodyPr/>
          <a:lstStyle/>
          <a:p>
            <a:r>
              <a:rPr lang="en-US" altLang="en-US" dirty="0" smtClean="0"/>
              <a:t>Deadlocks</a:t>
            </a:r>
            <a:endParaRPr lang="en-US" dirty="0"/>
          </a:p>
        </p:txBody>
      </p:sp>
      <p:pic>
        <p:nvPicPr>
          <p:cNvPr id="7" name="Picture 5" descr="Front Cover: Modern Operating Systems Fourth Edition by Tanenbaum and Bos."/>
          <p:cNvPicPr>
            <a:picLocks noChangeAspect="1"/>
          </p:cNvPicPr>
          <p:nvPr/>
        </p:nvPicPr>
        <p:blipFill rotWithShape="1">
          <a:blip r:embed="rId3">
            <a:extLst>
              <a:ext uri="{28A0092B-C50C-407E-A947-70E740481C1C}">
                <a14:useLocalDpi xmlns:a14="http://schemas.microsoft.com/office/drawing/2010/main" val="0"/>
              </a:ext>
            </a:extLst>
          </a:blip>
          <a:srcRect l="873" t="1033"/>
          <a:stretch/>
        </p:blipFill>
        <p:spPr>
          <a:xfrm>
            <a:off x="759125" y="1515353"/>
            <a:ext cx="3372928" cy="4567154"/>
          </a:xfrm>
          <a:prstGeom prst="rect">
            <a:avLst/>
          </a:prstGeom>
        </p:spPr>
      </p:pic>
      <p:sp>
        <p:nvSpPr>
          <p:cNvPr id="5" name="Text Placeholder 6"/>
          <p:cNvSpPr>
            <a:spLocks noGrp="1"/>
          </p:cNvSpPr>
          <p:nvPr>
            <p:ph type="body" sz="quarter" idx="4294967295"/>
          </p:nvPr>
        </p:nvSpPr>
        <p:spPr>
          <a:xfrm>
            <a:off x="3260469" y="6384433"/>
            <a:ext cx="5502275" cy="231775"/>
          </a:xfrm>
        </p:spPr>
        <p:txBody>
          <a:bodyPr/>
          <a:lstStyle/>
          <a:p>
            <a:pPr marL="101600" lvl="0" indent="0" algn="r">
              <a:buNone/>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2014 Pearson Education, Inc. All Rights Reserved</a:t>
            </a:r>
          </a:p>
        </p:txBody>
      </p:sp>
    </p:spTree>
    <p:extLst>
      <p:ext uri="{BB962C8B-B14F-4D97-AF65-F5344CB8AC3E}">
        <p14:creationId xmlns:p14="http://schemas.microsoft.com/office/powerpoint/2010/main" val="1707220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Deadlock Modeling </a:t>
            </a:r>
            <a:r>
              <a:rPr lang="en-US" altLang="en-US" sz="2000" b="0" dirty="0" smtClean="0"/>
              <a:t>(4 </a:t>
            </a:r>
            <a:r>
              <a:rPr lang="en-US" altLang="en-US" sz="2000" b="0" dirty="0"/>
              <a:t>of 5)</a:t>
            </a:r>
            <a:endParaRPr lang="en-US" sz="1200" b="0" dirty="0"/>
          </a:p>
        </p:txBody>
      </p:sp>
      <p:pic>
        <p:nvPicPr>
          <p:cNvPr id="6" name="Picture 2" descr="Deadlock modeling, continued. O, Resources S and T are assigned to process A. Resource B is left unassigned. Process C requires resource R. P, Resource R is assigned to process C, resource S is assigned to process A, resource T is assigned to process C. Resource B is left unassigned. Q, Resource R is assigned to process C, resource T is also assigned to process C. Process S is unassign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8921" y="1517182"/>
            <a:ext cx="6606157" cy="36464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sz="1600" dirty="0">
                <a:latin typeface="+mn-lt"/>
              </a:rPr>
              <a:t>Figure 6-4. An example of how deadlock occurs </a:t>
            </a:r>
            <a:r>
              <a:rPr lang="en-US" altLang="en-US" sz="1600" dirty="0" smtClean="0">
                <a:latin typeface="+mn-lt"/>
              </a:rPr>
              <a:t>and </a:t>
            </a:r>
            <a:r>
              <a:rPr lang="en-US" altLang="en-US" sz="1600" dirty="0">
                <a:latin typeface="+mn-lt"/>
              </a:rPr>
              <a:t>how it can be avoided.</a:t>
            </a:r>
          </a:p>
        </p:txBody>
      </p:sp>
    </p:spTree>
    <p:extLst>
      <p:ext uri="{BB962C8B-B14F-4D97-AF65-F5344CB8AC3E}">
        <p14:creationId xmlns:p14="http://schemas.microsoft.com/office/powerpoint/2010/main" val="5625534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Deadlock Modeling </a:t>
            </a:r>
            <a:r>
              <a:rPr lang="en-US" altLang="en-US" sz="2000" b="0" dirty="0" smtClean="0"/>
              <a:t>(5 </a:t>
            </a:r>
            <a:r>
              <a:rPr lang="en-US" altLang="en-US" sz="2000" b="0" dirty="0"/>
              <a:t>of 5)</a:t>
            </a:r>
            <a:endParaRPr lang="en-US" sz="1200" b="0" dirty="0"/>
          </a:p>
        </p:txBody>
      </p:sp>
      <p:sp>
        <p:nvSpPr>
          <p:cNvPr id="3" name="Content Placeholder 2"/>
          <p:cNvSpPr>
            <a:spLocks noGrp="1"/>
          </p:cNvSpPr>
          <p:nvPr>
            <p:ph type="body" idx="1"/>
          </p:nvPr>
        </p:nvSpPr>
        <p:spPr>
          <a:xfrm>
            <a:off x="457200" y="1495425"/>
            <a:ext cx="8229600" cy="4925253"/>
          </a:xfrm>
        </p:spPr>
        <p:txBody>
          <a:bodyPr/>
          <a:lstStyle/>
          <a:p>
            <a:pPr marL="0" indent="0">
              <a:buFont typeface="Arial" charset="0"/>
              <a:buNone/>
              <a:defRPr/>
            </a:pPr>
            <a:r>
              <a:rPr lang="en-US" dirty="0"/>
              <a:t>Strategies are used for dealing with deadlocks:</a:t>
            </a:r>
          </a:p>
          <a:p>
            <a:pPr marL="915336" lvl="1" indent="-429768">
              <a:buFont typeface="+mj-lt"/>
              <a:buAutoNum type="arabicPeriod"/>
              <a:defRPr/>
            </a:pPr>
            <a:r>
              <a:rPr lang="en-US" dirty="0"/>
              <a:t>Ignore the problem, maybe it will go away.</a:t>
            </a:r>
          </a:p>
          <a:p>
            <a:pPr marL="915336" lvl="1" indent="-429768">
              <a:buFont typeface="+mj-lt"/>
              <a:buAutoNum type="arabicPeriod"/>
              <a:defRPr/>
            </a:pPr>
            <a:r>
              <a:rPr lang="en-US" dirty="0"/>
              <a:t>Detection and recovery. Let deadlocks occur, detect them, and take action.</a:t>
            </a:r>
          </a:p>
          <a:p>
            <a:pPr marL="915336" lvl="1" indent="-429768">
              <a:buFont typeface="+mj-lt"/>
              <a:buAutoNum type="arabicPeriod"/>
              <a:defRPr/>
            </a:pPr>
            <a:r>
              <a:rPr lang="en-US" dirty="0"/>
              <a:t>Dynamic avoidance by careful resource allocation.</a:t>
            </a:r>
          </a:p>
          <a:p>
            <a:pPr marL="915336" lvl="1" indent="-429768">
              <a:buFont typeface="+mj-lt"/>
              <a:buAutoNum type="arabicPeriod"/>
              <a:defRPr/>
            </a:pPr>
            <a:r>
              <a:rPr lang="en-US" dirty="0"/>
              <a:t>Prevention, by structurally negating one of the four required conditions.</a:t>
            </a:r>
          </a:p>
        </p:txBody>
      </p:sp>
    </p:spTree>
    <p:extLst>
      <p:ext uri="{BB962C8B-B14F-4D97-AF65-F5344CB8AC3E}">
        <p14:creationId xmlns:p14="http://schemas.microsoft.com/office/powerpoint/2010/main" val="3604132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Deadlock Detection with One Resource of Each Type </a:t>
            </a:r>
            <a:r>
              <a:rPr lang="en-US" altLang="en-US" sz="2000" b="0" dirty="0"/>
              <a:t>(1 of </a:t>
            </a:r>
            <a:r>
              <a:rPr lang="en-US" altLang="en-US" sz="2000" b="0" dirty="0" smtClean="0"/>
              <a:t>2)</a:t>
            </a:r>
            <a:endParaRPr lang="en-US" sz="1200" b="0" dirty="0"/>
          </a:p>
        </p:txBody>
      </p:sp>
      <p:sp>
        <p:nvSpPr>
          <p:cNvPr id="3" name="Content Placeholder 2"/>
          <p:cNvSpPr>
            <a:spLocks noGrp="1"/>
          </p:cNvSpPr>
          <p:nvPr>
            <p:ph type="body" idx="1"/>
          </p:nvPr>
        </p:nvSpPr>
        <p:spPr>
          <a:xfrm>
            <a:off x="457200" y="1495425"/>
            <a:ext cx="8229600" cy="4925253"/>
          </a:xfrm>
        </p:spPr>
        <p:txBody>
          <a:bodyPr/>
          <a:lstStyle/>
          <a:p>
            <a:pPr marL="0" indent="0">
              <a:buFont typeface="Arial" charset="0"/>
              <a:buNone/>
              <a:defRPr/>
            </a:pPr>
            <a:r>
              <a:rPr lang="en-US" dirty="0"/>
              <a:t>Example of a system – is it deadlocked?</a:t>
            </a:r>
          </a:p>
          <a:p>
            <a:pPr marL="915336" lvl="1" indent="-429768">
              <a:buFont typeface="+mj-lt"/>
              <a:buAutoNum type="arabicPeriod"/>
              <a:defRPr/>
            </a:pPr>
            <a:r>
              <a:rPr lang="en-US" dirty="0"/>
              <a:t>Process A holds R, wants S</a:t>
            </a:r>
          </a:p>
          <a:p>
            <a:pPr marL="915336" lvl="1" indent="-429768">
              <a:buFont typeface="+mj-lt"/>
              <a:buAutoNum type="arabicPeriod"/>
              <a:defRPr/>
            </a:pPr>
            <a:r>
              <a:rPr lang="en-US" dirty="0"/>
              <a:t>Process B holds nothing, wants T</a:t>
            </a:r>
          </a:p>
          <a:p>
            <a:pPr marL="915336" lvl="1" indent="-429768">
              <a:buFont typeface="+mj-lt"/>
              <a:buAutoNum type="arabicPeriod"/>
              <a:defRPr/>
            </a:pPr>
            <a:r>
              <a:rPr lang="en-US" dirty="0"/>
              <a:t>Process C holds nothing, wants S</a:t>
            </a:r>
          </a:p>
          <a:p>
            <a:pPr marL="915336" lvl="1" indent="-429768">
              <a:buFont typeface="+mj-lt"/>
              <a:buAutoNum type="arabicPeriod"/>
              <a:defRPr/>
            </a:pPr>
            <a:r>
              <a:rPr lang="en-US" dirty="0"/>
              <a:t>Process D holds U, wants S and T</a:t>
            </a:r>
          </a:p>
          <a:p>
            <a:pPr marL="915336" lvl="1" indent="-429768">
              <a:buFont typeface="+mj-lt"/>
              <a:buAutoNum type="arabicPeriod"/>
              <a:defRPr/>
            </a:pPr>
            <a:r>
              <a:rPr lang="en-US" dirty="0"/>
              <a:t>Process E holds T, wants V</a:t>
            </a:r>
          </a:p>
          <a:p>
            <a:pPr marL="915336" lvl="1" indent="-429768">
              <a:buFont typeface="+mj-lt"/>
              <a:buAutoNum type="arabicPeriod"/>
              <a:defRPr/>
            </a:pPr>
            <a:r>
              <a:rPr lang="en-US" dirty="0"/>
              <a:t>Process F holds W, wants S</a:t>
            </a:r>
          </a:p>
          <a:p>
            <a:pPr marL="915336" lvl="1" indent="-429768">
              <a:buFont typeface="+mj-lt"/>
              <a:buAutoNum type="arabicPeriod"/>
              <a:defRPr/>
            </a:pPr>
            <a:r>
              <a:rPr lang="en-US" dirty="0"/>
              <a:t>Process G holds V, wants U</a:t>
            </a:r>
          </a:p>
        </p:txBody>
      </p:sp>
    </p:spTree>
    <p:extLst>
      <p:ext uri="{BB962C8B-B14F-4D97-AF65-F5344CB8AC3E}">
        <p14:creationId xmlns:p14="http://schemas.microsoft.com/office/powerpoint/2010/main" val="22635493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Deadlock Detection with One Resource of Each Type </a:t>
            </a:r>
            <a:r>
              <a:rPr lang="en-US" altLang="en-US" sz="2000" b="0" dirty="0" smtClean="0"/>
              <a:t>(2 </a:t>
            </a:r>
            <a:r>
              <a:rPr lang="en-US" altLang="en-US" sz="2000" b="0" dirty="0"/>
              <a:t>of 2)</a:t>
            </a:r>
            <a:endParaRPr lang="en-US" sz="1200" b="0" dirty="0"/>
          </a:p>
        </p:txBody>
      </p:sp>
      <p:pic>
        <p:nvPicPr>
          <p:cNvPr id="6" name="Picture 2" descr="A resource graph and a cycle extracted from the resource graph. In A, the resource graph, Resource R is assigned to process A. Processes A, C, F and D hold the same resource, S. Resource W is assigned to process F. Resource U is assigned to process D. Process G holds resource U. Processes B and D hold resource T, which is assigned to process E. Process E holds resource V which is assigned to process G. In B, the extracted cycle, Resource T is assigned to process E. Process E holds resource V. Resource V is assigned to process G. Process G holds resource U. Resource U is assigned to process D. Process D holds process 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613" y="1730680"/>
            <a:ext cx="6962775" cy="321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sz="1600" dirty="0">
                <a:latin typeface="+mn-lt"/>
              </a:rPr>
              <a:t>Figure 6-5. (a) A resource graph. (b) A cycle extracted from (a).</a:t>
            </a:r>
          </a:p>
        </p:txBody>
      </p:sp>
    </p:spTree>
    <p:extLst>
      <p:ext uri="{BB962C8B-B14F-4D97-AF65-F5344CB8AC3E}">
        <p14:creationId xmlns:p14="http://schemas.microsoft.com/office/powerpoint/2010/main" val="15542966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Algorithm to Detect Deadlocks </a:t>
            </a:r>
            <a:r>
              <a:rPr lang="en-US" altLang="en-US" sz="2000" b="0" dirty="0"/>
              <a:t>(1 of 2)</a:t>
            </a:r>
            <a:endParaRPr lang="en-US" sz="1200" b="0" dirty="0"/>
          </a:p>
        </p:txBody>
      </p:sp>
      <p:sp>
        <p:nvSpPr>
          <p:cNvPr id="3" name="Content Placeholder 2"/>
          <p:cNvSpPr>
            <a:spLocks noGrp="1"/>
          </p:cNvSpPr>
          <p:nvPr>
            <p:ph type="body" idx="1"/>
          </p:nvPr>
        </p:nvSpPr>
        <p:spPr>
          <a:xfrm>
            <a:off x="457200" y="1495425"/>
            <a:ext cx="8229600" cy="4925253"/>
          </a:xfrm>
        </p:spPr>
        <p:txBody>
          <a:bodyPr/>
          <a:lstStyle/>
          <a:p>
            <a:pPr marL="429768" indent="-429768">
              <a:buFont typeface="Calibri" panose="020F0502020204030204" pitchFamily="34" charset="0"/>
              <a:buAutoNum type="arabicPeriod"/>
            </a:pPr>
            <a:r>
              <a:rPr lang="en-US" altLang="en-US" dirty="0"/>
              <a:t>For each node, </a:t>
            </a:r>
            <a:r>
              <a:rPr lang="en-US" altLang="en-US" b="1" dirty="0"/>
              <a:t>N</a:t>
            </a:r>
            <a:r>
              <a:rPr lang="en-US" altLang="en-US" i="1" dirty="0"/>
              <a:t> </a:t>
            </a:r>
            <a:r>
              <a:rPr lang="en-US" altLang="en-US" dirty="0"/>
              <a:t>in the graph, perform following five steps with </a:t>
            </a:r>
            <a:r>
              <a:rPr lang="en-US" altLang="en-US" b="1" dirty="0"/>
              <a:t>N</a:t>
            </a:r>
            <a:r>
              <a:rPr lang="en-US" altLang="en-US" i="1" dirty="0"/>
              <a:t> </a:t>
            </a:r>
            <a:r>
              <a:rPr lang="en-US" altLang="en-US" dirty="0"/>
              <a:t>as starting node.</a:t>
            </a:r>
          </a:p>
          <a:p>
            <a:pPr marL="429768" indent="-429768">
              <a:buFont typeface="Calibri" panose="020F0502020204030204" pitchFamily="34" charset="0"/>
              <a:buAutoNum type="arabicPeriod"/>
            </a:pPr>
            <a:r>
              <a:rPr lang="en-US" altLang="en-US" dirty="0"/>
              <a:t>Initialize </a:t>
            </a:r>
            <a:r>
              <a:rPr lang="en-US" altLang="en-US" b="1" dirty="0"/>
              <a:t>L</a:t>
            </a:r>
            <a:r>
              <a:rPr lang="en-US" altLang="en-US" i="1" dirty="0"/>
              <a:t> </a:t>
            </a:r>
            <a:r>
              <a:rPr lang="en-US" altLang="en-US" dirty="0"/>
              <a:t>to empty list, and designate all arcs as unmarked.</a:t>
            </a:r>
          </a:p>
          <a:p>
            <a:pPr marL="429768" indent="-429768">
              <a:buFont typeface="Calibri" panose="020F0502020204030204" pitchFamily="34" charset="0"/>
              <a:buAutoNum type="arabicPeriod"/>
            </a:pPr>
            <a:r>
              <a:rPr lang="en-US" altLang="en-US" dirty="0"/>
              <a:t>Add current node to end of L, check to see if node now appears in L two times. If so, graph contains a cycle (listed in L) and algorithm terminates</a:t>
            </a:r>
          </a:p>
        </p:txBody>
      </p:sp>
    </p:spTree>
    <p:extLst>
      <p:ext uri="{BB962C8B-B14F-4D97-AF65-F5344CB8AC3E}">
        <p14:creationId xmlns:p14="http://schemas.microsoft.com/office/powerpoint/2010/main" val="41476395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Algorithm to Detect Deadlocks </a:t>
            </a:r>
            <a:r>
              <a:rPr lang="en-US" altLang="en-US" sz="2000" b="0" dirty="0" smtClean="0"/>
              <a:t>(2 </a:t>
            </a:r>
            <a:r>
              <a:rPr lang="en-US" altLang="en-US" sz="2000" b="0" dirty="0"/>
              <a:t>of 2)</a:t>
            </a:r>
            <a:endParaRPr lang="en-US" sz="1200" b="0" dirty="0"/>
          </a:p>
        </p:txBody>
      </p:sp>
      <p:sp>
        <p:nvSpPr>
          <p:cNvPr id="3" name="Content Placeholder 2"/>
          <p:cNvSpPr>
            <a:spLocks noGrp="1"/>
          </p:cNvSpPr>
          <p:nvPr>
            <p:ph type="body" idx="1"/>
          </p:nvPr>
        </p:nvSpPr>
        <p:spPr>
          <a:xfrm>
            <a:off x="457200" y="1495425"/>
            <a:ext cx="8229600" cy="4925253"/>
          </a:xfrm>
        </p:spPr>
        <p:txBody>
          <a:bodyPr/>
          <a:lstStyle/>
          <a:p>
            <a:pPr marL="429768" indent="-429768">
              <a:buFont typeface="Calibri" panose="020F0502020204030204" pitchFamily="34" charset="0"/>
              <a:buAutoNum type="arabicPeriod" startAt="4"/>
            </a:pPr>
            <a:r>
              <a:rPr lang="en-US" altLang="en-US" dirty="0"/>
              <a:t>From given node, see if there are any unmarked outgoing arcs. If so, go to step 5; if not, go to step 6.</a:t>
            </a:r>
          </a:p>
          <a:p>
            <a:pPr marL="429768" indent="-429768">
              <a:buFont typeface="Calibri" panose="020F0502020204030204" pitchFamily="34" charset="0"/>
              <a:buAutoNum type="arabicPeriod" startAt="4"/>
            </a:pPr>
            <a:r>
              <a:rPr lang="en-US" altLang="en-US" dirty="0"/>
              <a:t>Pick unmarked outgoing arc at random, mark it. Then follow to new current node and go to step 3.</a:t>
            </a:r>
          </a:p>
          <a:p>
            <a:pPr marL="429768" indent="-429768">
              <a:buFont typeface="Calibri" panose="020F0502020204030204" pitchFamily="34" charset="0"/>
              <a:buAutoNum type="arabicPeriod" startAt="4"/>
            </a:pPr>
            <a:r>
              <a:rPr lang="en-US" altLang="en-US" dirty="0"/>
              <a:t>If this is initial node, graph does not contain cycles, algorithm terminates. Otherwise, dead end. Remove it and go back to the previous node.</a:t>
            </a:r>
          </a:p>
        </p:txBody>
      </p:sp>
    </p:spTree>
    <p:extLst>
      <p:ext uri="{BB962C8B-B14F-4D97-AF65-F5344CB8AC3E}">
        <p14:creationId xmlns:p14="http://schemas.microsoft.com/office/powerpoint/2010/main" val="1773878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Deadlock Detection with Multiple Resources of Each Type </a:t>
            </a:r>
            <a:r>
              <a:rPr lang="en-US" altLang="en-US" sz="2000" b="0" dirty="0"/>
              <a:t>(1 of </a:t>
            </a:r>
            <a:r>
              <a:rPr lang="en-US" altLang="en-US" sz="2000" b="0" dirty="0" smtClean="0"/>
              <a:t>3)</a:t>
            </a:r>
            <a:endParaRPr lang="en-US" sz="1200" b="0" dirty="0"/>
          </a:p>
        </p:txBody>
      </p:sp>
      <p:pic>
        <p:nvPicPr>
          <p:cNvPr id="7" name="Picture 2" descr="Four data structures needed by the deadlock detection algorithm. 1, Resources in existence, left parenthesis E sub 1 comma E sub 2 comma E sub 3 and so on up to E sub m right parenthesis. 2, Resources available, left parenthesis A sub 1 comma A sub 2 comma A sub 3 and so on up to A sub m right parenthesis. 3, the current allocation matrix contains n number of rows and m number of columns. Row 1. C sub 11, C sub 12, C sub 13 and so on up to C sub 1 m. Row 2. C sub 21, C sub 22, C sub 23 and so on up to C sub 2 m. Row n. C sub n 1, c sub n 2, c sub n 3 and so on up to c sub n m. 4. Row n is current allocation to process n. The request matrix contains n number of rows and m number of columns. Row 1. R sub 11, R sub 12, R sub 13 and so on up to R sub 1 m. Row 2. R sub 21, R sub 22, R sub 23 and so on up to R sub 2 m. Row 3. R sub n 1, R sub n 2, R sub n 3, and so on up to R sub n m. Row 2 of the request matrix is what process 2 nee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069" y="1747838"/>
            <a:ext cx="8043862" cy="352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sz="1600" dirty="0">
                <a:latin typeface="+mn-lt"/>
              </a:rPr>
              <a:t>Figure 6-6. The four data structures needed </a:t>
            </a:r>
            <a:r>
              <a:rPr lang="en-US" altLang="en-US" sz="1600" dirty="0" smtClean="0">
                <a:latin typeface="+mn-lt"/>
              </a:rPr>
              <a:t>by </a:t>
            </a:r>
            <a:r>
              <a:rPr lang="en-US" altLang="en-US" sz="1600" dirty="0">
                <a:latin typeface="+mn-lt"/>
              </a:rPr>
              <a:t>the deadlock detection algorithm.</a:t>
            </a:r>
          </a:p>
        </p:txBody>
      </p:sp>
    </p:spTree>
    <p:extLst>
      <p:ext uri="{BB962C8B-B14F-4D97-AF65-F5344CB8AC3E}">
        <p14:creationId xmlns:p14="http://schemas.microsoft.com/office/powerpoint/2010/main" val="30402428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Deadlock Detection with Multiple Resources of Each Type </a:t>
            </a:r>
            <a:r>
              <a:rPr lang="en-US" altLang="en-US" sz="2000" b="0" dirty="0" smtClean="0"/>
              <a:t>(2 </a:t>
            </a:r>
            <a:r>
              <a:rPr lang="en-US" altLang="en-US" sz="2000" b="0" dirty="0"/>
              <a:t>of 3)</a:t>
            </a:r>
            <a:endParaRPr lang="en-US" sz="1200" b="0" dirty="0"/>
          </a:p>
        </p:txBody>
      </p:sp>
      <p:sp>
        <p:nvSpPr>
          <p:cNvPr id="3" name="Content Placeholder 2"/>
          <p:cNvSpPr>
            <a:spLocks noGrp="1"/>
          </p:cNvSpPr>
          <p:nvPr>
            <p:ph type="body" idx="1"/>
          </p:nvPr>
        </p:nvSpPr>
        <p:spPr>
          <a:xfrm>
            <a:off x="457200" y="1600201"/>
            <a:ext cx="4989443" cy="989162"/>
          </a:xfrm>
        </p:spPr>
        <p:txBody>
          <a:bodyPr/>
          <a:lstStyle/>
          <a:p>
            <a:pPr marL="0" indent="0">
              <a:buFont typeface="Arial" charset="0"/>
              <a:buNone/>
              <a:defRPr/>
            </a:pPr>
            <a:r>
              <a:rPr lang="en-US" dirty="0"/>
              <a:t>Deadlock detection algorithm:</a:t>
            </a:r>
          </a:p>
          <a:p>
            <a:pPr marL="999918" lvl="1" indent="-514350">
              <a:buFont typeface="+mj-lt"/>
              <a:buAutoNum type="arabicPeriod"/>
              <a:defRPr/>
            </a:pPr>
            <a:r>
              <a:rPr lang="en-US" dirty="0"/>
              <a:t>Look for unmarked </a:t>
            </a:r>
            <a:r>
              <a:rPr lang="en-US" dirty="0" smtClean="0"/>
              <a:t>process,</a:t>
            </a:r>
            <a:endParaRPr lang="en-US" dirty="0"/>
          </a:p>
        </p:txBody>
      </p:sp>
      <p:graphicFrame>
        <p:nvGraphicFramePr>
          <p:cNvPr id="8" name="Object 7" descr="P sub i."/>
          <p:cNvGraphicFramePr>
            <a:graphicFrameLocks noChangeAspect="1"/>
          </p:cNvGraphicFramePr>
          <p:nvPr>
            <p:extLst>
              <p:ext uri="{D42A27DB-BD31-4B8C-83A1-F6EECF244321}">
                <p14:modId xmlns:p14="http://schemas.microsoft.com/office/powerpoint/2010/main" val="1946947920"/>
              </p:ext>
            </p:extLst>
          </p:nvPr>
        </p:nvGraphicFramePr>
        <p:xfrm>
          <a:off x="5436704" y="2150052"/>
          <a:ext cx="420728" cy="420728"/>
        </p:xfrm>
        <a:graphic>
          <a:graphicData uri="http://schemas.openxmlformats.org/presentationml/2006/ole">
            <mc:AlternateContent xmlns:mc="http://schemas.openxmlformats.org/markup-compatibility/2006">
              <mc:Choice xmlns:v="urn:schemas-microsoft-com:vml" Requires="v">
                <p:oleObj spid="_x0000_s1054" name="Equation" r:id="rId3" imgW="215640" imgH="215640" progId="Equation.DSMT4">
                  <p:embed/>
                </p:oleObj>
              </mc:Choice>
              <mc:Fallback>
                <p:oleObj name="Equation" r:id="rId3" imgW="215640" imgH="215640" progId="Equation.DSMT4">
                  <p:embed/>
                  <p:pic>
                    <p:nvPicPr>
                      <p:cNvPr id="0" name=""/>
                      <p:cNvPicPr/>
                      <p:nvPr/>
                    </p:nvPicPr>
                    <p:blipFill>
                      <a:blip r:embed="rId4"/>
                      <a:stretch>
                        <a:fillRect/>
                      </a:stretch>
                    </p:blipFill>
                    <p:spPr>
                      <a:xfrm>
                        <a:off x="5436704" y="2150052"/>
                        <a:ext cx="420728" cy="420728"/>
                      </a:xfrm>
                      <a:prstGeom prst="rect">
                        <a:avLst/>
                      </a:prstGeom>
                    </p:spPr>
                  </p:pic>
                </p:oleObj>
              </mc:Fallback>
            </mc:AlternateContent>
          </a:graphicData>
        </a:graphic>
      </p:graphicFrame>
      <p:sp>
        <p:nvSpPr>
          <p:cNvPr id="4" name="Content Placeholder 3"/>
          <p:cNvSpPr>
            <a:spLocks noGrp="1"/>
          </p:cNvSpPr>
          <p:nvPr>
            <p:ph sz="quarter" idx="13"/>
          </p:nvPr>
        </p:nvSpPr>
        <p:spPr>
          <a:xfrm>
            <a:off x="5754757" y="2009569"/>
            <a:ext cx="2574235" cy="461847"/>
          </a:xfrm>
        </p:spPr>
        <p:txBody>
          <a:bodyPr/>
          <a:lstStyle/>
          <a:p>
            <a:pPr marL="101600" indent="0">
              <a:buNone/>
            </a:pPr>
            <a:r>
              <a:rPr lang="en-US" sz="2400" dirty="0">
                <a:latin typeface="+mn-lt"/>
              </a:rPr>
              <a:t>for which the </a:t>
            </a:r>
            <a:r>
              <a:rPr lang="en-US" sz="2400" dirty="0" err="1" smtClean="0">
                <a:latin typeface="+mn-lt"/>
              </a:rPr>
              <a:t>i-th</a:t>
            </a:r>
            <a:endParaRPr lang="en-US" sz="2400" dirty="0">
              <a:latin typeface="+mn-lt"/>
            </a:endParaRPr>
          </a:p>
        </p:txBody>
      </p:sp>
      <p:sp>
        <p:nvSpPr>
          <p:cNvPr id="5" name="Content Placeholder 4"/>
          <p:cNvSpPr>
            <a:spLocks noGrp="1"/>
          </p:cNvSpPr>
          <p:nvPr>
            <p:ph sz="quarter" idx="14"/>
          </p:nvPr>
        </p:nvSpPr>
        <p:spPr>
          <a:xfrm>
            <a:off x="1378167" y="2570780"/>
            <a:ext cx="4986162" cy="384655"/>
          </a:xfrm>
        </p:spPr>
        <p:txBody>
          <a:bodyPr anchor="b"/>
          <a:lstStyle/>
          <a:p>
            <a:pPr marL="101600" indent="0">
              <a:buNone/>
            </a:pPr>
            <a:r>
              <a:rPr lang="en-US" sz="2400" dirty="0" smtClean="0">
                <a:solidFill>
                  <a:srgbClr val="000000"/>
                </a:solidFill>
              </a:rPr>
              <a:t>row of </a:t>
            </a:r>
            <a:r>
              <a:rPr lang="en-US" sz="2400" dirty="0" smtClean="0">
                <a:solidFill>
                  <a:srgbClr val="000000"/>
                </a:solidFill>
              </a:rPr>
              <a:t>R </a:t>
            </a:r>
            <a:r>
              <a:rPr lang="en-US" sz="2400" dirty="0">
                <a:solidFill>
                  <a:srgbClr val="000000"/>
                </a:solidFill>
              </a:rPr>
              <a:t>is less than or equal to A.</a:t>
            </a:r>
            <a:endParaRPr lang="en-US" dirty="0"/>
          </a:p>
        </p:txBody>
      </p:sp>
      <p:sp>
        <p:nvSpPr>
          <p:cNvPr id="6" name="Content Placeholder 5"/>
          <p:cNvSpPr>
            <a:spLocks noGrp="1"/>
          </p:cNvSpPr>
          <p:nvPr>
            <p:ph sz="quarter" idx="15"/>
          </p:nvPr>
        </p:nvSpPr>
        <p:spPr>
          <a:xfrm>
            <a:off x="457204" y="2903520"/>
            <a:ext cx="8229600" cy="1538710"/>
          </a:xfrm>
        </p:spPr>
        <p:txBody>
          <a:bodyPr/>
          <a:lstStyle/>
          <a:p>
            <a:pPr marL="944118" lvl="1" indent="-457200">
              <a:buFont typeface="+mj-lt"/>
              <a:buAutoNum type="arabicPeriod" startAt="2"/>
              <a:defRPr/>
            </a:pPr>
            <a:r>
              <a:rPr lang="en-US" sz="2400" dirty="0">
                <a:latin typeface="+mn-lt"/>
              </a:rPr>
              <a:t>If such a process is found, add the </a:t>
            </a:r>
            <a:r>
              <a:rPr lang="en-US" sz="2400" dirty="0" err="1">
                <a:latin typeface="+mn-lt"/>
              </a:rPr>
              <a:t>i-th</a:t>
            </a:r>
            <a:r>
              <a:rPr lang="en-US" sz="2400" dirty="0">
                <a:latin typeface="+mn-lt"/>
              </a:rPr>
              <a:t> row of C to A, mark the process, go back to step 1.</a:t>
            </a:r>
          </a:p>
          <a:p>
            <a:pPr marL="944118" lvl="1" indent="-457200">
              <a:buFont typeface="+mj-lt"/>
              <a:buAutoNum type="arabicPeriod" startAt="2"/>
              <a:defRPr/>
            </a:pPr>
            <a:r>
              <a:rPr lang="en-US" sz="2400" dirty="0">
                <a:latin typeface="+mn-lt"/>
              </a:rPr>
              <a:t>If no such process exists, algorithm terminates</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36333565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Deadlock Detection with Multiple Resources of Each Type </a:t>
            </a:r>
            <a:r>
              <a:rPr lang="en-US" altLang="en-US" sz="2000" b="0" dirty="0" smtClean="0"/>
              <a:t>(3 </a:t>
            </a:r>
            <a:r>
              <a:rPr lang="en-US" altLang="en-US" sz="2000" b="0" dirty="0"/>
              <a:t>of 3)</a:t>
            </a:r>
            <a:endParaRPr lang="en-US" sz="1200" b="0" dirty="0"/>
          </a:p>
        </p:txBody>
      </p:sp>
      <p:pic>
        <p:nvPicPr>
          <p:cNvPr id="7" name="Picture 2" descr="Examples for the deadlock detection algorithm. Resources in existence, E equals 4, 2, 3, 1. The numbers correspond to the following variables. 4, tape drives. 2, plotters. 3, scanners. 1, C D, R o m s. Resource available, A equals 2, 1, 0, 0. The numbers correspond to the following variables. 2, tape drives. 1, plotters. 0, scanners. 0, C D R o m s. Current allocation matrix. C = a matrix that contains 3 rows and 4 columns, as follows. Row 1. 0 0 1 0. Row 2. 2 0 0 1. Row 3. 0 1 2 0. Request matrix. R = a matrix that contains 3 rows and 4 columns, as follows. Row 1. 2 0 0 1. Row 2. 1 0 1 0. Row 3. 2 1 0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850" y="1363173"/>
            <a:ext cx="6210300" cy="3954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sz="1600" dirty="0">
                <a:latin typeface="+mn-lt"/>
              </a:rPr>
              <a:t>Figure 6-7. An example for the deadlock detection algorithm.</a:t>
            </a:r>
          </a:p>
        </p:txBody>
      </p:sp>
    </p:spTree>
    <p:extLst>
      <p:ext uri="{BB962C8B-B14F-4D97-AF65-F5344CB8AC3E}">
        <p14:creationId xmlns:p14="http://schemas.microsoft.com/office/powerpoint/2010/main" val="40651260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Recovery from Deadlock</a:t>
            </a:r>
            <a:endParaRPr lang="en-US" sz="2000" b="0" dirty="0"/>
          </a:p>
        </p:txBody>
      </p:sp>
      <p:sp>
        <p:nvSpPr>
          <p:cNvPr id="3" name="Content Placeholder 2"/>
          <p:cNvSpPr>
            <a:spLocks noGrp="1"/>
          </p:cNvSpPr>
          <p:nvPr>
            <p:ph type="body" idx="1"/>
          </p:nvPr>
        </p:nvSpPr>
        <p:spPr>
          <a:xfrm>
            <a:off x="457200" y="1495425"/>
            <a:ext cx="8229600" cy="4925253"/>
          </a:xfrm>
        </p:spPr>
        <p:txBody>
          <a:bodyPr/>
          <a:lstStyle/>
          <a:p>
            <a:pPr marL="0" indent="0">
              <a:buFont typeface="Arial" charset="0"/>
              <a:buNone/>
              <a:defRPr/>
            </a:pPr>
            <a:r>
              <a:rPr lang="en-US" dirty="0"/>
              <a:t>Possible Methods of recovery (though none </a:t>
            </a:r>
            <a:r>
              <a:rPr lang="en-US" dirty="0" smtClean="0"/>
              <a:t>are “attractive</a:t>
            </a:r>
            <a:r>
              <a:rPr lang="en-US" dirty="0"/>
              <a:t>”):</a:t>
            </a:r>
          </a:p>
          <a:p>
            <a:pPr marL="916686" lvl="1" indent="-429768">
              <a:buFont typeface="+mj-lt"/>
              <a:buAutoNum type="arabicPeriod"/>
              <a:defRPr/>
            </a:pPr>
            <a:r>
              <a:rPr lang="en-US" dirty="0"/>
              <a:t>Preemption</a:t>
            </a:r>
          </a:p>
          <a:p>
            <a:pPr marL="916686" lvl="1" indent="-429768">
              <a:buFont typeface="+mj-lt"/>
              <a:buAutoNum type="arabicPeriod"/>
              <a:defRPr/>
            </a:pPr>
            <a:r>
              <a:rPr lang="en-US" dirty="0"/>
              <a:t>Rollback</a:t>
            </a:r>
          </a:p>
          <a:p>
            <a:pPr marL="916686" lvl="1" indent="-429768">
              <a:buFont typeface="+mj-lt"/>
              <a:buAutoNum type="arabicPeriod"/>
              <a:defRPr/>
            </a:pPr>
            <a:r>
              <a:rPr lang="en-US" dirty="0"/>
              <a:t>Killing processes</a:t>
            </a:r>
          </a:p>
        </p:txBody>
      </p:sp>
    </p:spTree>
    <p:extLst>
      <p:ext uri="{BB962C8B-B14F-4D97-AF65-F5344CB8AC3E}">
        <p14:creationId xmlns:p14="http://schemas.microsoft.com/office/powerpoint/2010/main" val="13003861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Preemptable </a:t>
            </a:r>
            <a:r>
              <a:rPr lang="en-US" altLang="en-US" dirty="0"/>
              <a:t>and Nonpreemptable Resources</a:t>
            </a:r>
            <a:endParaRPr lang="en-US" sz="1200" b="0" dirty="0"/>
          </a:p>
        </p:txBody>
      </p:sp>
      <p:sp>
        <p:nvSpPr>
          <p:cNvPr id="3" name="Content Placeholder 2"/>
          <p:cNvSpPr>
            <a:spLocks noGrp="1"/>
          </p:cNvSpPr>
          <p:nvPr>
            <p:ph type="body" idx="1"/>
          </p:nvPr>
        </p:nvSpPr>
        <p:spPr>
          <a:xfrm>
            <a:off x="457200" y="1495425"/>
            <a:ext cx="8229600" cy="4925253"/>
          </a:xfrm>
        </p:spPr>
        <p:txBody>
          <a:bodyPr/>
          <a:lstStyle/>
          <a:p>
            <a:pPr marL="0" indent="0">
              <a:buFont typeface="Arial" charset="0"/>
              <a:buNone/>
              <a:defRPr/>
            </a:pPr>
            <a:r>
              <a:rPr lang="en-US" dirty="0"/>
              <a:t>Sequence of events required to use a resource</a:t>
            </a:r>
          </a:p>
          <a:p>
            <a:pPr marL="916686" lvl="1" indent="-429768">
              <a:buFont typeface="+mj-lt"/>
              <a:buAutoNum type="arabicPeriod"/>
              <a:defRPr/>
            </a:pPr>
            <a:r>
              <a:rPr lang="en-US" dirty="0"/>
              <a:t>Request the resource.</a:t>
            </a:r>
          </a:p>
          <a:p>
            <a:pPr marL="916686" lvl="1" indent="-429768">
              <a:buFont typeface="+mj-lt"/>
              <a:buAutoNum type="arabicPeriod"/>
              <a:defRPr/>
            </a:pPr>
            <a:r>
              <a:rPr lang="en-US" dirty="0"/>
              <a:t>Use the resource.</a:t>
            </a:r>
          </a:p>
          <a:p>
            <a:pPr marL="916686" lvl="1" indent="-429768">
              <a:buFont typeface="+mj-lt"/>
              <a:buAutoNum type="arabicPeriod"/>
              <a:defRPr/>
            </a:pPr>
            <a:r>
              <a:rPr lang="en-US" dirty="0"/>
              <a:t>Release the resource.</a:t>
            </a:r>
          </a:p>
        </p:txBody>
      </p:sp>
    </p:spTree>
    <p:extLst>
      <p:ext uri="{BB962C8B-B14F-4D97-AF65-F5344CB8AC3E}">
        <p14:creationId xmlns:p14="http://schemas.microsoft.com/office/powerpoint/2010/main" val="20481749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Deadlock </a:t>
            </a:r>
            <a:r>
              <a:rPr lang="en-US" altLang="en-US" dirty="0" smtClean="0"/>
              <a:t>Avoidance </a:t>
            </a:r>
            <a:r>
              <a:rPr lang="en-US" altLang="en-US" sz="3600" dirty="0" smtClean="0"/>
              <a:t>Resource Trajectories</a:t>
            </a:r>
            <a:endParaRPr lang="en-US" sz="1200" b="0" dirty="0"/>
          </a:p>
        </p:txBody>
      </p:sp>
      <p:pic>
        <p:nvPicPr>
          <p:cNvPr id="6" name="Picture 2" descr="Two process resource trajectories. Instructions executed by process A are on the horizontal axis, I sub 1, I sub 2, I sub 3 and I sub 4. Instructions executed by process B are on the vertical axis, I sub 5, I sub 6, I sub 7 and I sub 8. Instruction I sub 1 requests a printer. Instruction I sub 2 requests for a plotter. At I sub 3 and I sub 4 the need for the printer and the plotter is withdrawn. Instruction I sub 5 requests for a plotter and I sub 6 requests for a printer. The request for the printer and the plotter is withdrawn at I sub 7 and I sub 8. None of the process are executed at P. Point Q will be generated if process A is run at first. The path of trajectory turns vertical at point Q and horizontal at point r. At point S the trajectory becomes vertical and ends at point 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950" y="1459217"/>
            <a:ext cx="6134100" cy="3762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sz="1600" dirty="0">
                <a:latin typeface="+mn-lt"/>
              </a:rPr>
              <a:t>Figure 6-8. Two process resource trajectories.</a:t>
            </a:r>
          </a:p>
        </p:txBody>
      </p:sp>
    </p:spTree>
    <p:extLst>
      <p:ext uri="{BB962C8B-B14F-4D97-AF65-F5344CB8AC3E}">
        <p14:creationId xmlns:p14="http://schemas.microsoft.com/office/powerpoint/2010/main" val="15326231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Safe and Unsafe States </a:t>
            </a:r>
            <a:r>
              <a:rPr lang="en-US" altLang="en-US" sz="2000" b="0" dirty="0"/>
              <a:t>(1 of </a:t>
            </a:r>
            <a:r>
              <a:rPr lang="en-US" altLang="en-US" sz="2000" b="0" dirty="0" smtClean="0"/>
              <a:t>2)</a:t>
            </a:r>
            <a:endParaRPr lang="en-US" sz="2000" b="0" dirty="0"/>
          </a:p>
        </p:txBody>
      </p:sp>
      <p:pic>
        <p:nvPicPr>
          <p:cNvPr id="5" name="Picture 2" descr="The structure of a safe state. A, Free, 3. A has 3 resources and can have a maximum of 9 resources. B has 2 resources and can have a maximum of 4 resources. C has 2 resources and can have a maximum of 7 resources. B, Free, 1. A has 3 resources and can have a maximum of 9 resources. B has 4 resources and can have a maximum of 4 resources. C has 2 resources and can have a maximum of 7 resources. C, Free, 5. A has 3 resources and can have a maximum of 9 resources. B has 0 resources as it can't have any resources. C has 2 resources and can have a maximum of 7 resour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1741" y="1474558"/>
            <a:ext cx="5100518" cy="2009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descr="D, Free, 0. A has 3 resources and can have a maximum of 9 resources. B has 0 resources as it can't have any resources. C has resources and can have a maximum of 7 resources. E, Free, 7. A has 3 resources and can have a maximum of 9 resources. B and C has 0 resources as it can't have any resources."/>
          <p:cNvPicPr>
            <a:picLocks noChangeAspect="1" noChangeArrowheads="1"/>
          </p:cNvPicPr>
          <p:nvPr/>
        </p:nvPicPr>
        <p:blipFill>
          <a:blip r:embed="rId3">
            <a:extLst>
              <a:ext uri="{28A0092B-C50C-407E-A947-70E740481C1C}">
                <a14:useLocalDpi xmlns:a14="http://schemas.microsoft.com/office/drawing/2010/main" val="0"/>
              </a:ext>
            </a:extLst>
          </a:blip>
          <a:srcRect t="7906"/>
          <a:stretch>
            <a:fillRect/>
          </a:stretch>
        </p:blipFill>
        <p:spPr bwMode="auto">
          <a:xfrm>
            <a:off x="3064917" y="3567069"/>
            <a:ext cx="3059604" cy="1634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idx="1"/>
          </p:nvPr>
        </p:nvSpPr>
        <p:spPr/>
        <p:txBody>
          <a:bodyPr/>
          <a:lstStyle/>
          <a:p>
            <a:r>
              <a:rPr lang="en-US" altLang="en-US" dirty="0"/>
              <a:t>Figure 6-9. Demonstration that the state in (a) is safe.</a:t>
            </a:r>
          </a:p>
        </p:txBody>
      </p:sp>
    </p:spTree>
    <p:extLst>
      <p:ext uri="{BB962C8B-B14F-4D97-AF65-F5344CB8AC3E}">
        <p14:creationId xmlns:p14="http://schemas.microsoft.com/office/powerpoint/2010/main" val="10899927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Safe and Unsafe States </a:t>
            </a:r>
            <a:r>
              <a:rPr lang="en-US" altLang="en-US" sz="2000" b="0" dirty="0" smtClean="0"/>
              <a:t>(2 </a:t>
            </a:r>
            <a:r>
              <a:rPr lang="en-US" altLang="en-US" sz="2000" b="0" dirty="0"/>
              <a:t>of 2)</a:t>
            </a:r>
            <a:endParaRPr lang="en-US" sz="900" b="0" dirty="0"/>
          </a:p>
        </p:txBody>
      </p:sp>
      <p:pic>
        <p:nvPicPr>
          <p:cNvPr id="7" name="Picture 2" descr="The structure of an unsafe state. A, Free, 3. A has 3 resources and can have a maximum of 9 resources. B has 2 resources and can have a maximum of 4 resources. C has 2 resources and can have a maximum of 7 resources. B, Free, 2. A has 4 resources and can have a maximum of 9 resources. B has 2 resources and can have a maximum of 4 resources. C has 2 resources and can have a maximum of 7 resources. C, Free, 0. A has 4 resources and can have a maximum of 9 resources. B has 4 resources and can have a maximum of 4 resources. C has 2 resources and can have a maximum of 7 resources. D, Free, 4. A has 4 resources and can have a maximum of 9 resources. B has no resources as it can't have any resources. C has 2 resources and can have a maximum of 7 resour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3" y="2416480"/>
            <a:ext cx="7686675"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sz="1600" dirty="0">
                <a:latin typeface="+mn-lt"/>
              </a:rPr>
              <a:t>Figure 6-10. Demonstration that the state in (b) is not safe.</a:t>
            </a:r>
          </a:p>
        </p:txBody>
      </p:sp>
    </p:spTree>
    <p:extLst>
      <p:ext uri="{BB962C8B-B14F-4D97-AF65-F5344CB8AC3E}">
        <p14:creationId xmlns:p14="http://schemas.microsoft.com/office/powerpoint/2010/main" val="11386080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Banker’s Algorithm for </a:t>
            </a:r>
            <a:r>
              <a:rPr lang="en-US" altLang="en-US" dirty="0" smtClean="0"/>
              <a:t>Single </a:t>
            </a:r>
            <a:r>
              <a:rPr lang="en-US" altLang="en-US" dirty="0"/>
              <a:t>Resource</a:t>
            </a:r>
            <a:endParaRPr lang="en-US" sz="900" b="0" dirty="0"/>
          </a:p>
        </p:txBody>
      </p:sp>
      <p:pic>
        <p:nvPicPr>
          <p:cNvPr id="6" name="Picture 2" descr="Three resource allocation states. A, Free, 10. A has 0 resources and can have a maximum of 6 resources. B has 0 resources and can have a maximum of 5 resources. C has 0 resources and can have a maximum of 4 resources. D has 0 resources and can have a maximum of 7 resources. B, Free, 2. A has 1 resource and can have a maximum of 6 resources. B has 1 resource and can have a maximum of 5 resources. C has 2 resources and can have a maximum of 4 resources. D has 4 resources and can have a maximum of 7 resources. C, Free, 1. A has 1 resource and can have a maximum of 6 resources. B has 2 resources and can have a maximum of 5 resources. C has 2 resources and can have a maximum of 4 resources. D has 4 resources and can have a maximum of 7 resour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5388" y="2102155"/>
            <a:ext cx="6753225" cy="2476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sz="1600" dirty="0">
                <a:latin typeface="+mn-lt"/>
              </a:rPr>
              <a:t>Figure 6-11. Three resource allocation states</a:t>
            </a:r>
            <a:r>
              <a:rPr lang="en-US" altLang="en-US" sz="1600" dirty="0" smtClean="0">
                <a:latin typeface="+mn-lt"/>
              </a:rPr>
              <a:t>: (</a:t>
            </a:r>
            <a:r>
              <a:rPr lang="en-US" altLang="en-US" sz="1600" dirty="0">
                <a:latin typeface="+mn-lt"/>
              </a:rPr>
              <a:t>a) Safe. (b) Safe. (c) Unsafe.</a:t>
            </a:r>
          </a:p>
        </p:txBody>
      </p:sp>
    </p:spTree>
    <p:extLst>
      <p:ext uri="{BB962C8B-B14F-4D97-AF65-F5344CB8AC3E}">
        <p14:creationId xmlns:p14="http://schemas.microsoft.com/office/powerpoint/2010/main" val="37003392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Banker’s Algorithm for </a:t>
            </a:r>
            <a:r>
              <a:rPr lang="en-US" altLang="en-US" dirty="0" smtClean="0"/>
              <a:t>Multiple </a:t>
            </a:r>
            <a:r>
              <a:rPr lang="en-US" altLang="en-US" dirty="0"/>
              <a:t>Resources </a:t>
            </a:r>
            <a:r>
              <a:rPr lang="en-US" altLang="en-US" sz="2000" b="0" dirty="0"/>
              <a:t>(1 of 2)</a:t>
            </a:r>
            <a:endParaRPr lang="en-US" sz="900" b="0" dirty="0"/>
          </a:p>
        </p:txBody>
      </p:sp>
      <p:pic>
        <p:nvPicPr>
          <p:cNvPr id="6" name="Picture 2" descr="The banker’s algorithm with multiple resources. A, Resources assigned, has 5 rows and 5 columns. The columns have the following headings from left to right. Process, Tape drivers, Plotters, Printers, C D Roms. The row entries are as follows. Row 1. Process, A. Tape drivers, 3. Plotters, 0. Printers, 1. C D Roms, 1. Row 2. Process, B. Tape drivers, 0. Plotters, 1. Printers, 0. C D Roms, 0. Row 3. Process, C. Tape drivers, 1. Plotters, 1. Printers, 1. C D Roms, 0. Row 4. Process, D. Tape drivers, 1. Plotters, 1. Printers, 0. C D Roms, 1. Row 5. Process, E. Tape drivers, 0. Plotters, 0. Printers, 0. C D Roms, 0. Diagram B. Resources still needed has 5 rows and 5 columns. The columns have the following headings from left to right. Process, Tape drivers, Plotters, Printers, C D Roms. The row entries are as follows. Row 1. Process, A. Tape drivers, 1. Plotters, 1. Printers, 0. C D Roms, 0. Row 2. Process, B. Tape drivers, 0. Plotters, 1. Printers, 1. C D Roms, 2. Row 3. Process, C. Tape drivers, 3. Plotters, 1. Printers, 0. C D Roms, 0. Row 4. Process, D. Tape drivers, 0. Plotters, 0. Printers, 1. C D Roms, 0. Row 5. Process, E. Tape drivers, 2. Plotters, 1. Printers, 1. C D Roms, 0. E equals 6342, P equals 5322, and A equals 1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950" y="1348092"/>
            <a:ext cx="7404100" cy="398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sz="1600" dirty="0">
                <a:latin typeface="+mn-lt"/>
              </a:rPr>
              <a:t>Figure 6-12. The banker’s algorithm with multiple resources.</a:t>
            </a:r>
          </a:p>
        </p:txBody>
      </p:sp>
    </p:spTree>
    <p:extLst>
      <p:ext uri="{BB962C8B-B14F-4D97-AF65-F5344CB8AC3E}">
        <p14:creationId xmlns:p14="http://schemas.microsoft.com/office/powerpoint/2010/main" val="17197062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Banker’s Algorithm for </a:t>
            </a:r>
            <a:r>
              <a:rPr lang="en-US" altLang="en-US" dirty="0" smtClean="0"/>
              <a:t>Multiple </a:t>
            </a:r>
            <a:r>
              <a:rPr lang="en-US" altLang="en-US" dirty="0"/>
              <a:t>Resources </a:t>
            </a:r>
            <a:r>
              <a:rPr lang="en-US" altLang="en-US" sz="2000" b="0" dirty="0" smtClean="0"/>
              <a:t>(2 </a:t>
            </a:r>
            <a:r>
              <a:rPr lang="en-US" altLang="en-US" sz="2000" b="0" dirty="0"/>
              <a:t>of 2)</a:t>
            </a:r>
            <a:endParaRPr lang="en-US" sz="2000" b="0" dirty="0"/>
          </a:p>
        </p:txBody>
      </p:sp>
      <p:sp>
        <p:nvSpPr>
          <p:cNvPr id="3" name="Content Placeholder 2"/>
          <p:cNvSpPr>
            <a:spLocks noGrp="1"/>
          </p:cNvSpPr>
          <p:nvPr>
            <p:ph type="body" idx="1"/>
          </p:nvPr>
        </p:nvSpPr>
        <p:spPr>
          <a:xfrm>
            <a:off x="457200" y="1495425"/>
            <a:ext cx="8229600" cy="4925253"/>
          </a:xfrm>
        </p:spPr>
        <p:txBody>
          <a:bodyPr/>
          <a:lstStyle/>
          <a:p>
            <a:pPr marL="429768" indent="-429768">
              <a:buFont typeface="Calibri" panose="020F0502020204030204" pitchFamily="34" charset="0"/>
              <a:buAutoNum type="arabicPeriod"/>
            </a:pPr>
            <a:r>
              <a:rPr lang="en-US" altLang="en-US" dirty="0"/>
              <a:t>Look for a row, R, whose unmet resource needs are all smaller than or equal to A. If no such row exists, system will eventually deadlock.</a:t>
            </a:r>
          </a:p>
          <a:p>
            <a:pPr marL="429768" indent="-429768">
              <a:buFont typeface="Calibri" panose="020F0502020204030204" pitchFamily="34" charset="0"/>
              <a:buAutoNum type="arabicPeriod"/>
            </a:pPr>
            <a:r>
              <a:rPr lang="en-US" altLang="en-US" dirty="0"/>
              <a:t>Assume the process of row chosen requests all resources needed and finishes. Mark that process as terminated, add its resources to the A vector.</a:t>
            </a:r>
          </a:p>
          <a:p>
            <a:pPr marL="429768" indent="-429768">
              <a:buFont typeface="Calibri" panose="020F0502020204030204" pitchFamily="34" charset="0"/>
              <a:buAutoNum type="arabicPeriod"/>
            </a:pPr>
            <a:r>
              <a:rPr lang="en-US" altLang="en-US" dirty="0"/>
              <a:t>Repeat steps 1 and 2 until either all processes are marked terminated (safe state)  or no process is left whose resource needs can be met (deadlock)</a:t>
            </a:r>
          </a:p>
        </p:txBody>
      </p:sp>
    </p:spTree>
    <p:extLst>
      <p:ext uri="{BB962C8B-B14F-4D97-AF65-F5344CB8AC3E}">
        <p14:creationId xmlns:p14="http://schemas.microsoft.com/office/powerpoint/2010/main" val="328320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Deadlock Prevention</a:t>
            </a:r>
            <a:endParaRPr lang="en-US" sz="2000" b="0" dirty="0"/>
          </a:p>
        </p:txBody>
      </p:sp>
      <p:sp>
        <p:nvSpPr>
          <p:cNvPr id="3" name="Content Placeholder 2"/>
          <p:cNvSpPr>
            <a:spLocks noGrp="1"/>
          </p:cNvSpPr>
          <p:nvPr>
            <p:ph type="body" idx="1"/>
          </p:nvPr>
        </p:nvSpPr>
        <p:spPr>
          <a:xfrm>
            <a:off x="457200" y="1495425"/>
            <a:ext cx="8229600" cy="4925253"/>
          </a:xfrm>
        </p:spPr>
        <p:txBody>
          <a:bodyPr/>
          <a:lstStyle/>
          <a:p>
            <a:pPr marL="0" indent="0">
              <a:buFont typeface="Arial" charset="0"/>
              <a:buNone/>
              <a:defRPr/>
            </a:pPr>
            <a:r>
              <a:rPr lang="en-US" dirty="0"/>
              <a:t>Assure that at least one of conditions is never satisfied</a:t>
            </a:r>
          </a:p>
          <a:p>
            <a:pPr lvl="1">
              <a:defRPr/>
            </a:pPr>
            <a:r>
              <a:rPr lang="en-US" dirty="0"/>
              <a:t>Mutual exclusion</a:t>
            </a:r>
          </a:p>
          <a:p>
            <a:pPr lvl="1">
              <a:defRPr/>
            </a:pPr>
            <a:r>
              <a:rPr lang="en-US" dirty="0"/>
              <a:t>Hold and wait</a:t>
            </a:r>
          </a:p>
          <a:p>
            <a:pPr lvl="1">
              <a:defRPr/>
            </a:pPr>
            <a:r>
              <a:rPr lang="en-US" dirty="0"/>
              <a:t>No Preemption</a:t>
            </a:r>
          </a:p>
          <a:p>
            <a:pPr lvl="1">
              <a:defRPr/>
            </a:pPr>
            <a:r>
              <a:rPr lang="en-US" dirty="0"/>
              <a:t>Circular wait</a:t>
            </a:r>
          </a:p>
        </p:txBody>
      </p:sp>
    </p:spTree>
    <p:extLst>
      <p:ext uri="{BB962C8B-B14F-4D97-AF65-F5344CB8AC3E}">
        <p14:creationId xmlns:p14="http://schemas.microsoft.com/office/powerpoint/2010/main" val="39173201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Attacking Circular Wait Condition </a:t>
            </a:r>
            <a:r>
              <a:rPr lang="en-US" altLang="en-US" sz="2000" b="0" dirty="0"/>
              <a:t>(1 of 2)</a:t>
            </a:r>
            <a:endParaRPr lang="en-US" sz="900" b="0" dirty="0"/>
          </a:p>
        </p:txBody>
      </p:sp>
      <p:pic>
        <p:nvPicPr>
          <p:cNvPr id="7" name="Picture 2" descr="Numerically ordered resources and a resource graph. A, 1, Image setter, 2, Printer, 3, Plotter, 4, Tape drive, 5, C D Rom drive. B, resource i is assigned to process A and resource j is assigned to resource 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044" y="1873555"/>
            <a:ext cx="6919912" cy="293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sz="1600" dirty="0">
                <a:latin typeface="+mn-lt"/>
              </a:rPr>
              <a:t>Figure 6-13. (a) Numerically ordered resources. </a:t>
            </a:r>
            <a:r>
              <a:rPr lang="en-US" altLang="en-US" sz="1600" dirty="0" smtClean="0">
                <a:latin typeface="+mn-lt"/>
              </a:rPr>
              <a:t>(</a:t>
            </a:r>
            <a:r>
              <a:rPr lang="en-US" altLang="en-US" sz="1600" dirty="0">
                <a:latin typeface="+mn-lt"/>
              </a:rPr>
              <a:t>b) A resource graph</a:t>
            </a:r>
          </a:p>
        </p:txBody>
      </p:sp>
    </p:spTree>
    <p:extLst>
      <p:ext uri="{BB962C8B-B14F-4D97-AF65-F5344CB8AC3E}">
        <p14:creationId xmlns:p14="http://schemas.microsoft.com/office/powerpoint/2010/main" val="12042190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dirty="0" smtClean="0"/>
              <a:t>Attacking Circular Wait Condition </a:t>
            </a:r>
            <a:r>
              <a:rPr lang="en-US" altLang="en-US" sz="2000" b="0" dirty="0" smtClean="0"/>
              <a:t>(2 </a:t>
            </a:r>
            <a:r>
              <a:rPr lang="en-US" altLang="en-US" sz="2000" b="0" dirty="0"/>
              <a:t>of 2)</a:t>
            </a:r>
            <a:endParaRPr lang="en-US" altLang="en-US" dirty="0" smtClean="0"/>
          </a:p>
        </p:txBody>
      </p:sp>
      <p:sp>
        <p:nvSpPr>
          <p:cNvPr id="40963" name="Text Placeholder 2"/>
          <p:cNvSpPr>
            <a:spLocks noGrp="1"/>
          </p:cNvSpPr>
          <p:nvPr>
            <p:ph type="body" idx="1"/>
          </p:nvPr>
        </p:nvSpPr>
        <p:spPr>
          <a:xfrm>
            <a:off x="457200" y="1600200"/>
            <a:ext cx="8229600" cy="910087"/>
          </a:xfrm>
        </p:spPr>
        <p:txBody>
          <a:bodyPr/>
          <a:lstStyle/>
          <a:p>
            <a:pPr marL="0" indent="0">
              <a:buNone/>
            </a:pPr>
            <a:r>
              <a:rPr lang="en-US" altLang="en-US" dirty="0" smtClean="0"/>
              <a:t>Summary of approaches to deadlock prevention.</a:t>
            </a:r>
          </a:p>
        </p:txBody>
      </p:sp>
      <p:graphicFrame>
        <p:nvGraphicFramePr>
          <p:cNvPr id="2" name="Table 1"/>
          <p:cNvGraphicFramePr>
            <a:graphicFrameLocks noGrp="1"/>
          </p:cNvGraphicFramePr>
          <p:nvPr>
            <p:extLst>
              <p:ext uri="{D42A27DB-BD31-4B8C-83A1-F6EECF244321}">
                <p14:modId xmlns:p14="http://schemas.microsoft.com/office/powerpoint/2010/main" val="3424388716"/>
              </p:ext>
            </p:extLst>
          </p:nvPr>
        </p:nvGraphicFramePr>
        <p:xfrm>
          <a:off x="1026274" y="2645080"/>
          <a:ext cx="7102415" cy="2286000"/>
        </p:xfrm>
        <a:graphic>
          <a:graphicData uri="http://schemas.openxmlformats.org/drawingml/2006/table">
            <a:tbl>
              <a:tblPr firstRow="1" bandRow="1">
                <a:tableStyleId>{2D5ABB26-0587-4C30-8999-92F81FD0307C}</a:tableStyleId>
              </a:tblPr>
              <a:tblGrid>
                <a:gridCol w="2737450">
                  <a:extLst>
                    <a:ext uri="{9D8B030D-6E8A-4147-A177-3AD203B41FA5}">
                      <a16:colId xmlns:a16="http://schemas.microsoft.com/office/drawing/2014/main" val="3089460693"/>
                    </a:ext>
                  </a:extLst>
                </a:gridCol>
                <a:gridCol w="4364965">
                  <a:extLst>
                    <a:ext uri="{9D8B030D-6E8A-4147-A177-3AD203B41FA5}">
                      <a16:colId xmlns:a16="http://schemas.microsoft.com/office/drawing/2014/main" val="4080913740"/>
                    </a:ext>
                  </a:extLst>
                </a:gridCol>
              </a:tblGrid>
              <a:tr h="370840">
                <a:tc>
                  <a:txBody>
                    <a:bodyPr/>
                    <a:lstStyle/>
                    <a:p>
                      <a:r>
                        <a:rPr lang="en-US" sz="2400" b="1" dirty="0" smtClean="0"/>
                        <a:t>Condition</a:t>
                      </a:r>
                      <a:endParaRPr 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smtClean="0"/>
                        <a:t>Approach</a:t>
                      </a:r>
                      <a:endParaRPr lang="en-US"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2091528"/>
                  </a:ext>
                </a:extLst>
              </a:tr>
              <a:tr h="370840">
                <a:tc>
                  <a:txBody>
                    <a:bodyPr/>
                    <a:lstStyle/>
                    <a:p>
                      <a:r>
                        <a:rPr lang="en-US" sz="2400" dirty="0" smtClean="0"/>
                        <a:t>Mutual exclusion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Spool everything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53681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Hold and wait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Request all resources initially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72187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No preemption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Take resources away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67035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Circular wait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Order resources numerically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4839748"/>
                  </a:ext>
                </a:extLst>
              </a:tr>
            </a:tbl>
          </a:graphicData>
        </a:graphic>
      </p:graphicFrame>
    </p:spTree>
    <p:extLst>
      <p:ext uri="{BB962C8B-B14F-4D97-AF65-F5344CB8AC3E}">
        <p14:creationId xmlns:p14="http://schemas.microsoft.com/office/powerpoint/2010/main" val="4228791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Communication Deadlocks</a:t>
            </a:r>
            <a:endParaRPr lang="en-US" sz="2000" b="0" dirty="0"/>
          </a:p>
        </p:txBody>
      </p:sp>
      <p:pic>
        <p:nvPicPr>
          <p:cNvPr id="5" name="Picture 2" descr="A resource deadlock in a network. Router A contains eight packets of buffer and moves them to router B, router B moves the packets to router c, router c moves the packets to router d, router D moves the packets to router A. Individual host computers are connected to all the rou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275" y="1468742"/>
            <a:ext cx="7029450"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6"/>
          <p:cNvSpPr>
            <a:spLocks noGrp="1"/>
          </p:cNvSpPr>
          <p:nvPr>
            <p:ph type="body" idx="1"/>
          </p:nvPr>
        </p:nvSpPr>
        <p:spPr/>
        <p:txBody>
          <a:bodyPr/>
          <a:lstStyle/>
          <a:p>
            <a:r>
              <a:rPr lang="en-US" altLang="en-US" sz="1600" dirty="0">
                <a:latin typeface="+mn-lt"/>
              </a:rPr>
              <a:t>Figure 6-15. A resource deadlock in a network.</a:t>
            </a:r>
          </a:p>
        </p:txBody>
      </p:sp>
    </p:spTree>
    <p:extLst>
      <p:ext uri="{BB962C8B-B14F-4D97-AF65-F5344CB8AC3E}">
        <p14:creationId xmlns:p14="http://schemas.microsoft.com/office/powerpoint/2010/main" val="42807171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Resource Acquisition </a:t>
            </a:r>
            <a:r>
              <a:rPr lang="en-US" altLang="en-US" sz="2000" b="0" dirty="0"/>
              <a:t>(</a:t>
            </a:r>
            <a:r>
              <a:rPr lang="en-US" altLang="en-US" sz="2000" b="0" dirty="0" smtClean="0"/>
              <a:t>1 of 2)</a:t>
            </a:r>
            <a:endParaRPr lang="en-US" sz="1200" b="0" dirty="0"/>
          </a:p>
        </p:txBody>
      </p:sp>
      <p:pic>
        <p:nvPicPr>
          <p:cNvPr id="7" name="Picture 2" descr="Two computer codes. Computer code A has 7 lines. The lines read as follows. Line 1. type d e f, i n t semaphore semicolon. Line 2. Semaphore resource underscore 1 semicolon. Line 3. Void process underscore A left parenthesis void right parenthesis left brace. Line 4, indented once. down left parenthesis ampersand resource underscore 1 right parenthesis semicolon. Line 5, indented once. use underscore resource underscore 1 left parenthesis right parenthesis semicolon. Line 6, indented once. up left parenthesis ampersand resource underscore 1 right parenthesis semicolon. Line 7. Right brace. Computer code B has 10 lines. The lines read as follows. Line 1. Type d e f, i n t semaphore semicolon. Line 2. Semaphore resource underscore 1 semicolon. Line 3. Semaphore resource underscore 2 semicolon. Line 4. Void process underscore A left parenthesis void right parenthesis left brace. Line 5, indented once. Down left parenthesis ampersand resource underscore 1 right parenthesis semicolon. Line 6, indented once. Down left parenthesis ampersand resource underscore 2 right parenthesis semicolon. Line 7, indented once. use underscore both underscore resources left parenthesis right parenthesis semicolon. Line 8, indented once. Up left parenthesis ampersand resource underscore 2 right parenthesis semicolon. Line 9, indented once. Up left parenthesis ampersand resource underscore 1 right parenthesis semicolon. Line 10.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97724"/>
            <a:ext cx="8229601" cy="3684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6-1. Using a semaphore to protect resources. </a:t>
            </a:r>
            <a:r>
              <a:rPr lang="en-US" altLang="en-US" dirty="0" smtClean="0"/>
              <a:t>(</a:t>
            </a:r>
            <a:r>
              <a:rPr lang="en-US" altLang="en-US" dirty="0"/>
              <a:t>a) One resource. (b) Two resources.</a:t>
            </a:r>
          </a:p>
        </p:txBody>
      </p:sp>
    </p:spTree>
    <p:extLst>
      <p:ext uri="{BB962C8B-B14F-4D97-AF65-F5344CB8AC3E}">
        <p14:creationId xmlns:p14="http://schemas.microsoft.com/office/powerpoint/2010/main" val="38082107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Livelock</a:t>
            </a:r>
            <a:endParaRPr lang="en-US" sz="2000" b="0" dirty="0"/>
          </a:p>
        </p:txBody>
      </p:sp>
      <p:pic>
        <p:nvPicPr>
          <p:cNvPr id="6" name="Picture 2" descr="Computer code has 7 lines. The lines read as follows. Line 1. Void process underscore A left parenthesis void right parenthesis left brace. Line 2, indented once. Enter underscore region left parenthesis ampersand resource underscore 1 right parenthesis semicolon. Line 3, indented once. Enter underscore region left parenthesis ampersand resource underscore 2 right parenthesis semicolon. Line 4, indented once. Use underscore both underscore resources left parenthesis right parenthesis semicolon. Line 5, indented once. Leave underscore region left parenthesis ampersand resource underscore 2 right parenthesis semicolon. Line 6, indented once. Leave underscore region left parenthesis ampersand resource underscore 1 right parenthesis semicolon. Line 7. Right brace."/>
          <p:cNvPicPr>
            <a:picLocks noChangeAspect="1" noChangeArrowheads="1"/>
          </p:cNvPicPr>
          <p:nvPr/>
        </p:nvPicPr>
        <p:blipFill>
          <a:blip r:embed="rId2">
            <a:extLst>
              <a:ext uri="{28A0092B-C50C-407E-A947-70E740481C1C}">
                <a14:useLocalDpi xmlns:a14="http://schemas.microsoft.com/office/drawing/2010/main" val="0"/>
              </a:ext>
            </a:extLst>
          </a:blip>
          <a:srcRect b="50000"/>
          <a:stretch>
            <a:fillRect/>
          </a:stretch>
        </p:blipFill>
        <p:spPr bwMode="auto">
          <a:xfrm>
            <a:off x="2841384" y="1441954"/>
            <a:ext cx="3461233" cy="1877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descr="Computer code has 7 lines. The lines read as follows. Line 1. Void process underscore B left parenthesis void right parenthesis left brace. Line 2, indented once. Enter underscore region left parenthesis ampersand resource underscore 2 right parenthesis semicolon. Line 3, indented once. Enter underscore region left parenthesis ampersand resource underscore 1 right parenthesis semicolon. Line 4, indented once. Use underscore both underscore resources left parenthesis right parenthesis semicolon. Line 5, indented once. Leave underscore region left parenthesis ampersand resource underscore 1 right parenthesis semicolon. Line 6, indented once. Leave underscore region left parenthesis ampersand resource underscore 2 right parenthesis semicolon. Line 7. Right brace."/>
          <p:cNvPicPr>
            <a:picLocks noChangeAspect="1" noChangeArrowheads="1"/>
          </p:cNvPicPr>
          <p:nvPr/>
        </p:nvPicPr>
        <p:blipFill>
          <a:blip r:embed="rId2">
            <a:extLst>
              <a:ext uri="{28A0092B-C50C-407E-A947-70E740481C1C}">
                <a14:useLocalDpi xmlns:a14="http://schemas.microsoft.com/office/drawing/2010/main" val="0"/>
              </a:ext>
            </a:extLst>
          </a:blip>
          <a:srcRect t="50000"/>
          <a:stretch>
            <a:fillRect/>
          </a:stretch>
        </p:blipFill>
        <p:spPr bwMode="auto">
          <a:xfrm>
            <a:off x="2911864" y="3437731"/>
            <a:ext cx="3320273" cy="180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6"/>
          <p:cNvSpPr>
            <a:spLocks noGrp="1"/>
          </p:cNvSpPr>
          <p:nvPr>
            <p:ph type="body" idx="1"/>
          </p:nvPr>
        </p:nvSpPr>
        <p:spPr/>
        <p:txBody>
          <a:bodyPr/>
          <a:lstStyle/>
          <a:p>
            <a:r>
              <a:rPr lang="en-US" altLang="en-US" sz="1600" dirty="0">
                <a:latin typeface="+mn-lt"/>
              </a:rPr>
              <a:t>Figure 6-16. Busy waiting that can lead to </a:t>
            </a:r>
            <a:r>
              <a:rPr lang="en-US" altLang="en-US" sz="1600" dirty="0" err="1">
                <a:latin typeface="+mn-lt"/>
              </a:rPr>
              <a:t>livelock</a:t>
            </a:r>
            <a:r>
              <a:rPr lang="en-US" altLang="en-US" sz="1600" dirty="0">
                <a:latin typeface="+mn-lt"/>
              </a:rPr>
              <a:t>.</a:t>
            </a:r>
          </a:p>
        </p:txBody>
      </p:sp>
    </p:spTree>
    <p:extLst>
      <p:ext uri="{BB962C8B-B14F-4D97-AF65-F5344CB8AC3E}">
        <p14:creationId xmlns:p14="http://schemas.microsoft.com/office/powerpoint/2010/main" val="13400460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xfrm>
            <a:off x="457200" y="215371"/>
            <a:ext cx="8229600" cy="1097400"/>
          </a:xfrm>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extLst>
      <p:ext uri="{BB962C8B-B14F-4D97-AF65-F5344CB8AC3E}">
        <p14:creationId xmlns:p14="http://schemas.microsoft.com/office/powerpoint/2010/main" val="2631376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Resource Acquisition </a:t>
            </a:r>
            <a:r>
              <a:rPr lang="en-US" altLang="en-US" sz="2000" b="0" dirty="0" smtClean="0"/>
              <a:t>(2 </a:t>
            </a:r>
            <a:r>
              <a:rPr lang="en-US" altLang="en-US" sz="2000" b="0" dirty="0"/>
              <a:t>of 2)</a:t>
            </a:r>
            <a:endParaRPr lang="en-US" sz="2000" b="0" dirty="0"/>
          </a:p>
        </p:txBody>
      </p:sp>
      <p:pic>
        <p:nvPicPr>
          <p:cNvPr id="5" name="Picture 2" descr="Computer code A has 17 lines. The lines read as follows. Line 1. Type d e f, i n t semaphore semicolon. Line 2, indented once. Semaphore resource underscore 1 semicolon. Line 3, indented once. Semaphore resource underscore 2 semicolon. Line 4, indented once. void process underscore A left parenthesis void right parenthesis left brace. Line 5, indented twice. down left parenthesis ampersand resource underscore 1 right parenthesis semicolon. Line 6, indented twice. down left parenthesis ampersand resource underscore 2 right parenthesis semicolon. Line 7, indented twice. use underscore both underscore resources left parenthesis right parenthesis semicolon. Line 8, indented twice. Up left parenthesis ampersand resource underscore 2 right parenthesis semicolon. Line 9, indented twice. Up left parenthesis ampersand resource underscore 1 right parenthesis semicolon. Line 10, indented once. Right brace. Line 11, indented once. void process underscore B left parenthesis void right parenthesis left brace. Line 12, indented twice. down left parenthesis ampersand resource underscore 1 right parenthesis semicolon. Line 13, indented twice. down left parenthesis ampersand resource underscore 2 right parenthesis semicolon. Line 14, indented twice. use underscore both underscore resources left parenthesis right parenthesis semicolon. Line 15, indented twice. Up left parenthesis ampersand resource underscore 2 right parenthesis semicolon. Line 16, indented twice. Up left parenthesis ampersand resource underscore 1 right parenthesis semicolon. Line 17, indented once. Right brace. Computer code B has 16 lines. The lines read as follows. Line 1. Semaphore resource underscore 1 semicolon. Line 2. Semaphore resource underscore 2. Line 3. void process underscore A left parenthesis void right parenthesis left brace. Line 4, indented once. down left parenthesis ampersand resource underscore 1 right parenthesis semicolon. Line 5, indented once. down left parenthesis ampersand resource underscore 2 right parenthesis semicolon. Line 6, indented once. use underscore both underscore resources left parenthesis right parenthesis semicolon. Line 7, indented once. Up left parenthesis ampersand resource underscore 2 right parenthesis semicolon. Line 8, indented once. Up left parenthesis ampersand resource underscore 1 right parenthesis semicolon. Line 9. Right brace. Line 10. void process underscore A left parenthesis void right parenthesis left brace. Line 11, indented once. down left parenthesis ampersand resource underscore 2 right parenthesis semicolon. Line 12, indented once. down left parenthesis ampersand resource underscore 1 right parenthesis semicolon. Line 13, indented once. use underscore both underscore resources left parenthesis right parenthesis semicolon. Line 14, indented once. Up left parenthesis ampersand resource underscore 1 right parenthesis semicolon. Line 15, indented once. Up left parenthesis ampersand resource underscore 2 right parenthesis semicolon. Line 16.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8194" y="1429480"/>
            <a:ext cx="5307612" cy="38210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6-2. (a) Deadlock-free code. </a:t>
            </a:r>
            <a:r>
              <a:rPr lang="en-US" altLang="en-US" dirty="0" smtClean="0"/>
              <a:t>(</a:t>
            </a:r>
            <a:r>
              <a:rPr lang="en-US" altLang="en-US" dirty="0"/>
              <a:t>b) Code with a potential deadlock.</a:t>
            </a:r>
          </a:p>
        </p:txBody>
      </p:sp>
    </p:spTree>
    <p:extLst>
      <p:ext uri="{BB962C8B-B14F-4D97-AF65-F5344CB8AC3E}">
        <p14:creationId xmlns:p14="http://schemas.microsoft.com/office/powerpoint/2010/main" val="30475859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Deadlock Definition</a:t>
            </a:r>
            <a:endParaRPr lang="en-US" sz="1200" b="0" dirty="0"/>
          </a:p>
        </p:txBody>
      </p:sp>
      <p:sp>
        <p:nvSpPr>
          <p:cNvPr id="3" name="Content Placeholder 2"/>
          <p:cNvSpPr>
            <a:spLocks noGrp="1"/>
          </p:cNvSpPr>
          <p:nvPr>
            <p:ph type="body" idx="1"/>
          </p:nvPr>
        </p:nvSpPr>
        <p:spPr>
          <a:xfrm>
            <a:off x="457200" y="1495425"/>
            <a:ext cx="8229600" cy="4925253"/>
          </a:xfrm>
        </p:spPr>
        <p:txBody>
          <a:bodyPr/>
          <a:lstStyle/>
          <a:p>
            <a:pPr marL="0" indent="0">
              <a:buFont typeface="Arial" charset="0"/>
              <a:buNone/>
              <a:defRPr/>
            </a:pPr>
            <a:r>
              <a:rPr lang="en-US" dirty="0"/>
              <a:t>A set of processes is deadlocked if …</a:t>
            </a:r>
          </a:p>
          <a:p>
            <a:pPr lvl="1">
              <a:defRPr/>
            </a:pPr>
            <a:r>
              <a:rPr lang="en-US" dirty="0"/>
              <a:t>Each process in the set waiting for an event</a:t>
            </a:r>
          </a:p>
          <a:p>
            <a:pPr lvl="1">
              <a:defRPr/>
            </a:pPr>
            <a:r>
              <a:rPr lang="en-US" dirty="0"/>
              <a:t>That event can be caused only by another process</a:t>
            </a:r>
          </a:p>
        </p:txBody>
      </p:sp>
    </p:spTree>
    <p:extLst>
      <p:ext uri="{BB962C8B-B14F-4D97-AF65-F5344CB8AC3E}">
        <p14:creationId xmlns:p14="http://schemas.microsoft.com/office/powerpoint/2010/main" val="41863473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Conditions for Resource Deadlocks</a:t>
            </a:r>
            <a:endParaRPr lang="en-US" sz="1200" b="0" dirty="0"/>
          </a:p>
        </p:txBody>
      </p:sp>
      <p:sp>
        <p:nvSpPr>
          <p:cNvPr id="3" name="Content Placeholder 2"/>
          <p:cNvSpPr>
            <a:spLocks noGrp="1"/>
          </p:cNvSpPr>
          <p:nvPr>
            <p:ph type="body" idx="1"/>
          </p:nvPr>
        </p:nvSpPr>
        <p:spPr>
          <a:xfrm>
            <a:off x="457200" y="1495425"/>
            <a:ext cx="8229600" cy="4925253"/>
          </a:xfrm>
        </p:spPr>
        <p:txBody>
          <a:bodyPr/>
          <a:lstStyle/>
          <a:p>
            <a:pPr marL="0" indent="0">
              <a:buFont typeface="Arial" charset="0"/>
              <a:buNone/>
              <a:defRPr/>
            </a:pPr>
            <a:r>
              <a:rPr lang="en-US" dirty="0"/>
              <a:t>Four conditions that must hold:</a:t>
            </a:r>
          </a:p>
          <a:p>
            <a:pPr marL="916686" lvl="1" indent="-429768">
              <a:buFont typeface="+mj-lt"/>
              <a:buAutoNum type="arabicPeriod"/>
              <a:defRPr/>
            </a:pPr>
            <a:r>
              <a:rPr lang="en-US" dirty="0"/>
              <a:t>Mutual exclusion</a:t>
            </a:r>
          </a:p>
          <a:p>
            <a:pPr marL="916686" lvl="1" indent="-429768">
              <a:buFont typeface="+mj-lt"/>
              <a:buAutoNum type="arabicPeriod"/>
              <a:defRPr/>
            </a:pPr>
            <a:r>
              <a:rPr lang="en-US" dirty="0"/>
              <a:t>Hold and wait</a:t>
            </a:r>
          </a:p>
          <a:p>
            <a:pPr marL="916686" lvl="1" indent="-429768">
              <a:buFont typeface="+mj-lt"/>
              <a:buAutoNum type="arabicPeriod"/>
              <a:defRPr/>
            </a:pPr>
            <a:r>
              <a:rPr lang="en-US" dirty="0"/>
              <a:t>No preemption</a:t>
            </a:r>
          </a:p>
          <a:p>
            <a:pPr marL="916686" lvl="1" indent="-429768">
              <a:buFont typeface="+mj-lt"/>
              <a:buAutoNum type="arabicPeriod"/>
              <a:defRPr/>
            </a:pPr>
            <a:r>
              <a:rPr lang="en-US" dirty="0"/>
              <a:t>Circular wait condition</a:t>
            </a:r>
          </a:p>
        </p:txBody>
      </p:sp>
    </p:spTree>
    <p:extLst>
      <p:ext uri="{BB962C8B-B14F-4D97-AF65-F5344CB8AC3E}">
        <p14:creationId xmlns:p14="http://schemas.microsoft.com/office/powerpoint/2010/main" val="21616981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Deadlock Modeling </a:t>
            </a:r>
            <a:r>
              <a:rPr lang="en-US" altLang="en-US" sz="2000" b="0" dirty="0"/>
              <a:t>(</a:t>
            </a:r>
            <a:r>
              <a:rPr lang="en-US" altLang="en-US" sz="2000" b="0" dirty="0" smtClean="0"/>
              <a:t>1 of 5)</a:t>
            </a:r>
            <a:endParaRPr lang="en-US" sz="900" b="0" dirty="0"/>
          </a:p>
        </p:txBody>
      </p:sp>
      <p:pic>
        <p:nvPicPr>
          <p:cNvPr id="7" name="Picture 2" descr="The resource allocation process. In A, resource R is assigned to process A. In B, resource B is assigned to process S. In C, Process waits for resource T, resource T is held by process D, process D is waiting for resource U, resource U is held by process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488" y="1630667"/>
            <a:ext cx="7771950"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sz="1600" dirty="0">
                <a:latin typeface="+mn-lt"/>
              </a:rPr>
              <a:t>Figure 6-3. Resource allocation graphs. (a) Holding a resource. (b) Requesting a resource. (c) Deadlock.</a:t>
            </a:r>
          </a:p>
        </p:txBody>
      </p:sp>
    </p:spTree>
    <p:extLst>
      <p:ext uri="{BB962C8B-B14F-4D97-AF65-F5344CB8AC3E}">
        <p14:creationId xmlns:p14="http://schemas.microsoft.com/office/powerpoint/2010/main" val="1203376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Deadlock Modeling </a:t>
            </a:r>
            <a:r>
              <a:rPr lang="en-US" altLang="en-US" sz="2000" b="0" dirty="0" smtClean="0"/>
              <a:t>(2 </a:t>
            </a:r>
            <a:r>
              <a:rPr lang="en-US" altLang="en-US" sz="2000" b="0" dirty="0"/>
              <a:t>of 5)</a:t>
            </a:r>
            <a:endParaRPr lang="en-US" sz="1200" b="0" dirty="0"/>
          </a:p>
        </p:txBody>
      </p:sp>
      <p:pic>
        <p:nvPicPr>
          <p:cNvPr id="6" name="Picture 2" descr="Deadlock modeling illustrates how deadlock occurs and how it can be avoided. A, Request R, Request S, Release R, and Release S. B, Request S, Request T, Release S, and Release T. C, Request T, Request R, Release T, and Release R. C, 1, A requests R. 2, B requests S. 3, C requests T. 4, A requests S. 5, B requests T. 6, C requests R deadlock. E, Resource R is assigned to process A. Resources S and T are not assigned to processes B and C. F, Resource R is assigned to A, resource S is assigned to B, resource T is not assigned to process C. G, Resource R is assigned to A, resource S is assigned to B, resource T is assigned C."/>
          <p:cNvPicPr>
            <a:picLocks noChangeAspect="1" noChangeArrowheads="1"/>
          </p:cNvPicPr>
          <p:nvPr/>
        </p:nvPicPr>
        <p:blipFill>
          <a:blip r:embed="rId2">
            <a:extLst>
              <a:ext uri="{28A0092B-C50C-407E-A947-70E740481C1C}">
                <a14:useLocalDpi xmlns:a14="http://schemas.microsoft.com/office/drawing/2010/main" val="0"/>
              </a:ext>
            </a:extLst>
          </a:blip>
          <a:srcRect t="3238"/>
          <a:stretch>
            <a:fillRect/>
          </a:stretch>
        </p:blipFill>
        <p:spPr bwMode="auto">
          <a:xfrm>
            <a:off x="1069810" y="1412773"/>
            <a:ext cx="7004380" cy="3855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sz="1600" dirty="0">
                <a:latin typeface="+mn-lt"/>
              </a:rPr>
              <a:t>Figure 6-4. An example of how deadlock occurs </a:t>
            </a:r>
            <a:r>
              <a:rPr lang="en-US" altLang="en-US" sz="1600" dirty="0" smtClean="0">
                <a:latin typeface="+mn-lt"/>
              </a:rPr>
              <a:t>and </a:t>
            </a:r>
            <a:r>
              <a:rPr lang="en-US" altLang="en-US" sz="1600" dirty="0">
                <a:latin typeface="+mn-lt"/>
              </a:rPr>
              <a:t>how it can be avoided.</a:t>
            </a:r>
          </a:p>
        </p:txBody>
      </p:sp>
    </p:spTree>
    <p:extLst>
      <p:ext uri="{BB962C8B-B14F-4D97-AF65-F5344CB8AC3E}">
        <p14:creationId xmlns:p14="http://schemas.microsoft.com/office/powerpoint/2010/main" val="4103862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Deadlock Modeling </a:t>
            </a:r>
            <a:r>
              <a:rPr lang="en-US" altLang="en-US" sz="2000" b="0" dirty="0" smtClean="0"/>
              <a:t>(3 </a:t>
            </a:r>
            <a:r>
              <a:rPr lang="en-US" altLang="en-US" sz="2000" b="0" dirty="0"/>
              <a:t>of 5)</a:t>
            </a:r>
            <a:endParaRPr lang="en-US" sz="1200" b="0" dirty="0"/>
          </a:p>
        </p:txBody>
      </p:sp>
      <p:pic>
        <p:nvPicPr>
          <p:cNvPr id="7" name="Picture 2" descr="Deadlock modeling, continued. H, Resource R is assigned to A, process A requires resource S, resource S is assigned to process B, resource T is assigned to process c. I, Resource R is assigned to process A, process A requires resource S, resource S is assigned to B, process B requires resource T, resource T is assigned to C. J, resource R is assigned to process A, process A requires resource S, resource S is assigned to process B, process B requires resource T, resource T is assigned to process C, Process requires resource R. K, 1, A requests R. 2, C requests T. 3, A requests S. 4, C requests R. 5, A releases R. 6, A releases S, no deadlock. L, Resource R is assigned to process A, resource S and T are not assigned to processes B and C. M, Resource R is assigned to process A, resource T is assigned to process C while resource S remains unassigned to process B. N, Resource R and S are assigned to process A. Resource T is assigned to process C. Resource B is left unassign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4534" y="1368137"/>
            <a:ext cx="5694932" cy="3944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sz="1600" dirty="0">
                <a:latin typeface="+mn-lt"/>
              </a:rPr>
              <a:t>Figure 6-4. An example of how deadlock occurs </a:t>
            </a:r>
            <a:r>
              <a:rPr lang="en-US" altLang="en-US" sz="1600" dirty="0" smtClean="0">
                <a:latin typeface="+mn-lt"/>
              </a:rPr>
              <a:t>and </a:t>
            </a:r>
            <a:r>
              <a:rPr lang="en-US" altLang="en-US" sz="1600" dirty="0">
                <a:latin typeface="+mn-lt"/>
              </a:rPr>
              <a:t>how it can be avoided.</a:t>
            </a:r>
          </a:p>
        </p:txBody>
      </p:sp>
    </p:spTree>
    <p:extLst>
      <p:ext uri="{BB962C8B-B14F-4D97-AF65-F5344CB8AC3E}">
        <p14:creationId xmlns:p14="http://schemas.microsoft.com/office/powerpoint/2010/main" val="3758709863"/>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64F4933ACCA1D499DD9E6536031753F" ma:contentTypeVersion="0" ma:contentTypeDescription="Create a new document." ma:contentTypeScope="" ma:versionID="f6e0b48212c743127a9bbfd65621b9c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0F48C7-979E-4437-A76A-50919CDCE47E}">
  <ds:schemaRefs>
    <ds:schemaRef ds:uri="http://purl.org/dc/terms/"/>
    <ds:schemaRef ds:uri="http://schemas.microsoft.com/office/2006/documentManagement/types"/>
    <ds:schemaRef ds:uri="http://schemas.openxmlformats.org/package/2006/metadata/core-properties"/>
    <ds:schemaRef ds:uri="http://www.w3.org/XML/1998/namespace"/>
    <ds:schemaRef ds:uri="http://purl.org/dc/dcmitype/"/>
    <ds:schemaRef ds:uri="http://schemas.microsoft.com/office/2006/metadata/properties"/>
    <ds:schemaRef ds:uri="http://schemas.microsoft.com/office/infopath/2007/PartnerControls"/>
    <ds:schemaRef ds:uri="http://purl.org/dc/elements/1.1/"/>
  </ds:schemaRefs>
</ds:datastoreItem>
</file>

<file path=customXml/itemProps2.xml><?xml version="1.0" encoding="utf-8"?>
<ds:datastoreItem xmlns:ds="http://schemas.openxmlformats.org/officeDocument/2006/customXml" ds:itemID="{405C30F1-3CA1-4610-A2EC-6FA60B0B5FE9}">
  <ds:schemaRefs>
    <ds:schemaRef ds:uri="http://schemas.microsoft.com/sharepoint/v3/contenttype/forms"/>
  </ds:schemaRefs>
</ds:datastoreItem>
</file>

<file path=customXml/itemProps3.xml><?xml version="1.0" encoding="utf-8"?>
<ds:datastoreItem xmlns:ds="http://schemas.openxmlformats.org/officeDocument/2006/customXml" ds:itemID="{75D850D1-D5E6-4580-AAEF-BDAD0E74B1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10544</TotalTime>
  <Words>1078</Words>
  <Application>Microsoft Office PowerPoint</Application>
  <PresentationFormat>On-screen Show (4:3)</PresentationFormat>
  <Paragraphs>117</Paragraphs>
  <Slides>31</Slides>
  <Notes>2</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31</vt:i4>
      </vt:variant>
    </vt:vector>
  </HeadingPairs>
  <TitlesOfParts>
    <vt:vector size="39" baseType="lpstr">
      <vt:lpstr>Calibri</vt:lpstr>
      <vt:lpstr>Arial</vt:lpstr>
      <vt:lpstr>Noto Sans Symbols</vt:lpstr>
      <vt:lpstr>Times New Roman</vt:lpstr>
      <vt:lpstr>Verdana</vt:lpstr>
      <vt:lpstr>508 Lecture</vt:lpstr>
      <vt:lpstr>1_508 Lecture</vt:lpstr>
      <vt:lpstr>Equation</vt:lpstr>
      <vt:lpstr>Modern Operating Systems</vt:lpstr>
      <vt:lpstr>Preemptable and Nonpreemptable Resources</vt:lpstr>
      <vt:lpstr>Resource Acquisition (1 of 2)</vt:lpstr>
      <vt:lpstr>Resource Acquisition (2 of 2)</vt:lpstr>
      <vt:lpstr>Deadlock Definition</vt:lpstr>
      <vt:lpstr>Conditions for Resource Deadlocks</vt:lpstr>
      <vt:lpstr>Deadlock Modeling (1 of 5)</vt:lpstr>
      <vt:lpstr>Deadlock Modeling (2 of 5)</vt:lpstr>
      <vt:lpstr>Deadlock Modeling (3 of 5)</vt:lpstr>
      <vt:lpstr>Deadlock Modeling (4 of 5)</vt:lpstr>
      <vt:lpstr>Deadlock Modeling (5 of 5)</vt:lpstr>
      <vt:lpstr>Deadlock Detection with One Resource of Each Type (1 of 2)</vt:lpstr>
      <vt:lpstr>Deadlock Detection with One Resource of Each Type (2 of 2)</vt:lpstr>
      <vt:lpstr>Algorithm to Detect Deadlocks (1 of 2)</vt:lpstr>
      <vt:lpstr>Algorithm to Detect Deadlocks (2 of 2)</vt:lpstr>
      <vt:lpstr>Deadlock Detection with Multiple Resources of Each Type (1 of 3)</vt:lpstr>
      <vt:lpstr>Deadlock Detection with Multiple Resources of Each Type (2 of 3)</vt:lpstr>
      <vt:lpstr>Deadlock Detection with Multiple Resources of Each Type (3 of 3)</vt:lpstr>
      <vt:lpstr>Recovery from Deadlock</vt:lpstr>
      <vt:lpstr>Deadlock Avoidance Resource Trajectories</vt:lpstr>
      <vt:lpstr>Safe and Unsafe States (1 of 2)</vt:lpstr>
      <vt:lpstr>Safe and Unsafe States (2 of 2)</vt:lpstr>
      <vt:lpstr>Banker’s Algorithm for Single Resource</vt:lpstr>
      <vt:lpstr>Banker’s Algorithm for Multiple Resources (1 of 2)</vt:lpstr>
      <vt:lpstr>Banker’s Algorithm for Multiple Resources (2 of 2)</vt:lpstr>
      <vt:lpstr>Deadlock Prevention</vt:lpstr>
      <vt:lpstr>Attacking Circular Wait Condition (1 of 2)</vt:lpstr>
      <vt:lpstr>Attacking Circular Wait Condition (2 of 2)</vt:lpstr>
      <vt:lpstr>Communication Deadlocks</vt:lpstr>
      <vt:lpstr>Livelock</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Operating Systems, 4e</dc:title>
  <dc:subject>ECS</dc:subject>
  <dc:creator>Tanenbaum/Bos</dc:creator>
  <cp:keywords>ECS</cp:keywords>
  <cp:lastModifiedBy>Pasupuleti, Rajeswari (Cognizant)</cp:lastModifiedBy>
  <cp:revision>500</cp:revision>
  <dcterms:modified xsi:type="dcterms:W3CDTF">2018-04-12T09:20:27Z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y fmtid="{D5CDD505-2E9C-101B-9397-08002B2CF9AE}" pid="8" name="ContentTypeId">
    <vt:lpwstr>0x010100964F4933ACCA1D499DD9E6536031753F</vt:lpwstr>
  </property>
</Properties>
</file>