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27"/>
  </p:notesMasterIdLst>
  <p:handoutMasterIdLst>
    <p:handoutMasterId r:id="rId28"/>
  </p:handoutMasterIdLst>
  <p:sldIdLst>
    <p:sldId id="472" r:id="rId6"/>
    <p:sldId id="258" r:id="rId7"/>
    <p:sldId id="430" r:id="rId8"/>
    <p:sldId id="462" r:id="rId9"/>
    <p:sldId id="447" r:id="rId10"/>
    <p:sldId id="463" r:id="rId11"/>
    <p:sldId id="464" r:id="rId12"/>
    <p:sldId id="465" r:id="rId13"/>
    <p:sldId id="466" r:id="rId14"/>
    <p:sldId id="448" r:id="rId15"/>
    <p:sldId id="449" r:id="rId16"/>
    <p:sldId id="467" r:id="rId17"/>
    <p:sldId id="322" r:id="rId18"/>
    <p:sldId id="468" r:id="rId19"/>
    <p:sldId id="450" r:id="rId20"/>
    <p:sldId id="471" r:id="rId21"/>
    <p:sldId id="451" r:id="rId22"/>
    <p:sldId id="470" r:id="rId23"/>
    <p:sldId id="452" r:id="rId24"/>
    <p:sldId id="453" r:id="rId25"/>
    <p:sldId id="290" r:id="rId26"/>
  </p:sldIdLst>
  <p:sldSz cx="9144000" cy="6858000" type="screen4x3"/>
  <p:notesSz cx="6858000" cy="9144000"/>
  <p:embeddedFontLst>
    <p:embeddedFont>
      <p:font typeface="Verdana" panose="020B060403050404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395" autoAdjust="0"/>
  </p:normalViewPr>
  <p:slideViewPr>
    <p:cSldViewPr snapToGrid="0" snapToObjects="1">
      <p:cViewPr varScale="1">
        <p:scale>
          <a:sx n="96" d="100"/>
          <a:sy n="96" d="100"/>
        </p:scale>
        <p:origin x="199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77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21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5601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6.bin"/><Relationship Id="rId18" Type="http://schemas.openxmlformats.org/officeDocument/2006/relationships/oleObject" Target="../embeddings/oleObject10.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5.wmf"/><Relationship Id="rId17" Type="http://schemas.openxmlformats.org/officeDocument/2006/relationships/oleObject" Target="../embeddings/oleObject9.bin"/><Relationship Id="rId2" Type="http://schemas.openxmlformats.org/officeDocument/2006/relationships/slideLayout" Target="../slideLayouts/slideLayout5.xml"/><Relationship Id="rId16" Type="http://schemas.openxmlformats.org/officeDocument/2006/relationships/oleObject" Target="../embeddings/oleObject8.bin"/><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4.wmf"/><Relationship Id="rId19"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oleObject" Target="../embeddings/oleObject4.bin"/><Relationship Id="rId1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7</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Virtualization and the Cloud</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429409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Clouds</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National Institute of Standards and Technology defines characteristics of “cloud”</a:t>
            </a:r>
          </a:p>
          <a:p>
            <a:pPr marL="916686" lvl="1" indent="-429768">
              <a:buFont typeface="+mj-lt"/>
              <a:buAutoNum type="arabicPeriod"/>
              <a:defRPr/>
            </a:pPr>
            <a:r>
              <a:rPr lang="en-US" dirty="0"/>
              <a:t>On-demand self-service</a:t>
            </a:r>
          </a:p>
          <a:p>
            <a:pPr marL="916686" lvl="1" indent="-429768">
              <a:buFont typeface="+mj-lt"/>
              <a:buAutoNum type="arabicPeriod"/>
              <a:defRPr/>
            </a:pPr>
            <a:r>
              <a:rPr lang="en-US" dirty="0"/>
              <a:t>Broad network access</a:t>
            </a:r>
          </a:p>
          <a:p>
            <a:pPr marL="916686" lvl="1" indent="-429768">
              <a:buFont typeface="+mj-lt"/>
              <a:buAutoNum type="arabicPeriod"/>
              <a:defRPr/>
            </a:pPr>
            <a:r>
              <a:rPr lang="en-US" dirty="0"/>
              <a:t>Resource pooling</a:t>
            </a:r>
          </a:p>
          <a:p>
            <a:pPr marL="916686" lvl="1" indent="-429768">
              <a:buFont typeface="+mj-lt"/>
              <a:buAutoNum type="arabicPeriod"/>
              <a:defRPr/>
            </a:pPr>
            <a:r>
              <a:rPr lang="en-US" dirty="0"/>
              <a:t>Rapid elasticity</a:t>
            </a:r>
          </a:p>
          <a:p>
            <a:pPr marL="916686" lvl="1" indent="-429768">
              <a:buFont typeface="+mj-lt"/>
              <a:buAutoNum type="arabicPeriod"/>
              <a:defRPr/>
            </a:pPr>
            <a:r>
              <a:rPr lang="en-US" dirty="0"/>
              <a:t>Measured </a:t>
            </a:r>
            <a:r>
              <a:rPr lang="en-US" dirty="0" smtClean="0"/>
              <a:t>service</a:t>
            </a:r>
            <a:endParaRPr lang="en-US" dirty="0"/>
          </a:p>
        </p:txBody>
      </p:sp>
    </p:spTree>
    <p:extLst>
      <p:ext uri="{BB962C8B-B14F-4D97-AF65-F5344CB8AC3E}">
        <p14:creationId xmlns:p14="http://schemas.microsoft.com/office/powerpoint/2010/main" val="4186347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Challenges in Bringing Virtualization to the x86 </a:t>
            </a:r>
            <a:r>
              <a:rPr lang="en-US" altLang="en-US" sz="2000" b="0" dirty="0"/>
              <a:t>(1 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Core attributes of a virtual machine to </a:t>
            </a:r>
            <a:r>
              <a:rPr lang="en-US" dirty="0" smtClean="0"/>
              <a:t>x86-based </a:t>
            </a:r>
            <a:r>
              <a:rPr lang="en-US" dirty="0"/>
              <a:t>target platform</a:t>
            </a:r>
            <a:r>
              <a:rPr lang="en-US" dirty="0" smtClean="0"/>
              <a:t>:</a:t>
            </a:r>
            <a:endParaRPr lang="en-US" dirty="0"/>
          </a:p>
          <a:p>
            <a:pPr marL="916686" lvl="1" indent="-429768">
              <a:buFont typeface="+mj-lt"/>
              <a:buAutoNum type="arabicPeriod"/>
              <a:defRPr/>
            </a:pPr>
            <a:r>
              <a:rPr lang="en-US" dirty="0"/>
              <a:t>Compatibility</a:t>
            </a:r>
          </a:p>
          <a:p>
            <a:pPr marL="916686" lvl="1" indent="-429768">
              <a:buFont typeface="+mj-lt"/>
              <a:buAutoNum type="arabicPeriod"/>
              <a:defRPr/>
            </a:pPr>
            <a:r>
              <a:rPr lang="en-US" dirty="0"/>
              <a:t>Performance</a:t>
            </a:r>
          </a:p>
          <a:p>
            <a:pPr marL="916686" lvl="1" indent="-429768">
              <a:buFont typeface="+mj-lt"/>
              <a:buAutoNum type="arabicPeriod"/>
              <a:defRPr/>
            </a:pPr>
            <a:r>
              <a:rPr lang="en-US" dirty="0" smtClean="0"/>
              <a:t>Isolation</a:t>
            </a:r>
            <a:endParaRPr lang="en-US" dirty="0"/>
          </a:p>
        </p:txBody>
      </p:sp>
    </p:spTree>
    <p:extLst>
      <p:ext uri="{BB962C8B-B14F-4D97-AF65-F5344CB8AC3E}">
        <p14:creationId xmlns:p14="http://schemas.microsoft.com/office/powerpoint/2010/main" val="2161698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Challenges in Bringing Virtualization to the x86 </a:t>
            </a:r>
            <a:r>
              <a:rPr lang="en-US" altLang="en-US" sz="2000" b="0" dirty="0" smtClean="0"/>
              <a:t>(2 </a:t>
            </a:r>
            <a:r>
              <a:rPr lang="en-US" altLang="en-US" sz="2000" b="0" dirty="0"/>
              <a:t>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Major Challenges:</a:t>
            </a:r>
          </a:p>
          <a:p>
            <a:pPr marL="916686" lvl="1" indent="-429768">
              <a:buFont typeface="+mj-lt"/>
              <a:buAutoNum type="arabicPeriod"/>
              <a:defRPr/>
            </a:pPr>
            <a:r>
              <a:rPr lang="en-US" dirty="0"/>
              <a:t>The x86 architecture was not </a:t>
            </a:r>
            <a:r>
              <a:rPr lang="en-US" dirty="0" err="1"/>
              <a:t>virtualizable</a:t>
            </a:r>
            <a:endParaRPr lang="en-US" dirty="0"/>
          </a:p>
          <a:p>
            <a:pPr marL="916686" lvl="1" indent="-429768">
              <a:buFont typeface="+mj-lt"/>
              <a:buAutoNum type="arabicPeriod"/>
              <a:defRPr/>
            </a:pPr>
            <a:r>
              <a:rPr lang="en-US" dirty="0"/>
              <a:t>The x86 architecture was of daunting complexity</a:t>
            </a:r>
          </a:p>
          <a:p>
            <a:pPr marL="916686" lvl="1" indent="-429768">
              <a:buFont typeface="+mj-lt"/>
              <a:buAutoNum type="arabicPeriod"/>
              <a:defRPr/>
            </a:pPr>
            <a:r>
              <a:rPr lang="en-US" dirty="0"/>
              <a:t>x86 machines had diverse peripherals</a:t>
            </a:r>
          </a:p>
          <a:p>
            <a:pPr marL="916686" lvl="1" indent="-429768">
              <a:buFont typeface="+mj-lt"/>
              <a:buAutoNum type="arabicPeriod"/>
              <a:defRPr/>
            </a:pPr>
            <a:r>
              <a:rPr lang="en-US" dirty="0"/>
              <a:t>Need for a simple user </a:t>
            </a:r>
            <a:r>
              <a:rPr lang="en-US" dirty="0" smtClean="0"/>
              <a:t>experience</a:t>
            </a:r>
            <a:endParaRPr lang="en-US" dirty="0"/>
          </a:p>
        </p:txBody>
      </p:sp>
    </p:spTree>
    <p:extLst>
      <p:ext uri="{BB962C8B-B14F-4D97-AF65-F5344CB8AC3E}">
        <p14:creationId xmlns:p14="http://schemas.microsoft.com/office/powerpoint/2010/main" val="13682643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Virtualizing the x86 Architecture </a:t>
            </a:r>
            <a:r>
              <a:rPr lang="en-US" altLang="en-US" sz="2000" b="0" dirty="0"/>
              <a:t>(1 of 2)</a:t>
            </a:r>
            <a:endParaRPr lang="en-US" sz="900" b="0" dirty="0"/>
          </a:p>
        </p:txBody>
      </p:sp>
      <p:pic>
        <p:nvPicPr>
          <p:cNvPr id="6" name="Picture 2" descr="In the virtual machine monitor, the decision algorithm branches into 2, Direct Execution and Binary translation. These two processes share common modules such as shadow M M U, I O handling, et cet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18" y="1845774"/>
            <a:ext cx="7192963" cy="298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7-8. High-level components of the VMware virtual machine monitor (in the absence of hardware support).</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Virtualizing the x86 Architecture </a:t>
            </a:r>
            <a:r>
              <a:rPr lang="en-US" altLang="en-US" sz="2000" b="0" dirty="0" smtClean="0"/>
              <a:t>(2 </a:t>
            </a:r>
            <a:r>
              <a:rPr lang="en-US" altLang="en-US" sz="2000" b="0" dirty="0"/>
              <a:t>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Binary translation must be used if any of the following is true:</a:t>
            </a:r>
          </a:p>
          <a:p>
            <a:pPr marL="915336" lvl="1" indent="-429768">
              <a:buFont typeface="+mj-lt"/>
              <a:buAutoNum type="arabicPeriod"/>
              <a:defRPr/>
            </a:pPr>
            <a:r>
              <a:rPr lang="en-US" dirty="0"/>
              <a:t>Virtual machine is currently running in kernel mode</a:t>
            </a:r>
          </a:p>
          <a:p>
            <a:pPr marL="915336" lvl="1" indent="-429768">
              <a:buFont typeface="+mj-lt"/>
              <a:buAutoNum type="arabicPeriod"/>
              <a:defRPr/>
            </a:pPr>
            <a:r>
              <a:rPr lang="en-US" dirty="0"/>
              <a:t>Virtual machine can disable interrupts and issue I/O instruction</a:t>
            </a:r>
          </a:p>
          <a:p>
            <a:pPr marL="915336" lvl="1" indent="-429768">
              <a:buFont typeface="+mj-lt"/>
              <a:buAutoNum type="arabicPeriod"/>
              <a:defRPr/>
            </a:pPr>
            <a:r>
              <a:rPr lang="en-US" dirty="0"/>
              <a:t>Virtual machine is currently running in real mode</a:t>
            </a:r>
          </a:p>
        </p:txBody>
      </p:sp>
    </p:spTree>
    <p:extLst>
      <p:ext uri="{BB962C8B-B14F-4D97-AF65-F5344CB8AC3E}">
        <p14:creationId xmlns:p14="http://schemas.microsoft.com/office/powerpoint/2010/main" val="20666176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Hardware Platform </a:t>
            </a:r>
            <a:r>
              <a:rPr lang="en-US" altLang="en-US" sz="2000" b="0" dirty="0"/>
              <a:t>(1 of 2)</a:t>
            </a:r>
            <a:endParaRPr lang="en-US" sz="1200" b="0" dirty="0"/>
          </a:p>
        </p:txBody>
      </p:sp>
      <p:sp>
        <p:nvSpPr>
          <p:cNvPr id="5" name="Text Placeholder 4"/>
          <p:cNvSpPr>
            <a:spLocks noGrp="1"/>
          </p:cNvSpPr>
          <p:nvPr>
            <p:ph type="body" idx="1"/>
          </p:nvPr>
        </p:nvSpPr>
        <p:spPr>
          <a:xfrm>
            <a:off x="457200" y="1600200"/>
            <a:ext cx="8229600" cy="1410419"/>
          </a:xfrm>
        </p:spPr>
        <p:txBody>
          <a:bodyPr/>
          <a:lstStyle/>
          <a:p>
            <a:pPr marL="0" indent="0">
              <a:buNone/>
            </a:pPr>
            <a:r>
              <a:rPr lang="en-US" altLang="en-US" dirty="0">
                <a:latin typeface="+mn-lt"/>
              </a:rPr>
              <a:t>Figure 7-9 Virtual hardware configuration options </a:t>
            </a:r>
            <a:r>
              <a:rPr lang="en-US" altLang="en-US" dirty="0" smtClean="0">
                <a:latin typeface="+mn-lt"/>
              </a:rPr>
              <a:t>of </a:t>
            </a:r>
            <a:r>
              <a:rPr lang="en-US" altLang="en-US" dirty="0">
                <a:latin typeface="+mn-lt"/>
              </a:rPr>
              <a:t>the early VMware Workstation, </a:t>
            </a:r>
            <a:r>
              <a:rPr lang="en-US" altLang="en-US" dirty="0" smtClean="0">
                <a:latin typeface="+mn-lt"/>
              </a:rPr>
              <a:t>c</a:t>
            </a:r>
            <a:r>
              <a:rPr lang="en-US" altLang="en-US" sz="100" dirty="0" smtClean="0">
                <a:latin typeface="+mn-lt"/>
              </a:rPr>
              <a:t> </a:t>
            </a:r>
            <a:r>
              <a:rPr lang="en-US" altLang="en-US" dirty="0" smtClean="0">
                <a:latin typeface="+mn-lt"/>
              </a:rPr>
              <a:t>a</a:t>
            </a:r>
            <a:r>
              <a:rPr lang="en-US" altLang="en-US" dirty="0">
                <a:latin typeface="+mn-lt"/>
              </a:rPr>
              <a:t>. 2000</a:t>
            </a:r>
            <a:r>
              <a:rPr lang="en-US" altLang="en-US" dirty="0" smtClean="0">
                <a:latin typeface="+mn-lt"/>
              </a:rPr>
              <a:t>.</a:t>
            </a:r>
          </a:p>
          <a:p>
            <a:pPr marL="0" indent="0">
              <a:buNone/>
            </a:pPr>
            <a:r>
              <a:rPr lang="en-US" altLang="en-US" dirty="0" smtClean="0"/>
              <a:t>Multiplexed</a:t>
            </a:r>
            <a:endParaRPr lang="en-US" altLang="en-US" dirty="0">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577919223"/>
              </p:ext>
            </p:extLst>
          </p:nvPr>
        </p:nvGraphicFramePr>
        <p:xfrm>
          <a:off x="457200" y="3190210"/>
          <a:ext cx="8229600" cy="1925320"/>
        </p:xfrm>
        <a:graphic>
          <a:graphicData uri="http://schemas.openxmlformats.org/drawingml/2006/table">
            <a:tbl>
              <a:tblPr firstRow="1" bandRow="1">
                <a:tableStyleId>{2D5ABB26-0587-4C30-8999-92F81FD0307C}</a:tableStyleId>
              </a:tblPr>
              <a:tblGrid>
                <a:gridCol w="4054415">
                  <a:extLst>
                    <a:ext uri="{9D8B030D-6E8A-4147-A177-3AD203B41FA5}">
                      <a16:colId xmlns:a16="http://schemas.microsoft.com/office/drawing/2014/main" val="1283798932"/>
                    </a:ext>
                  </a:extLst>
                </a:gridCol>
                <a:gridCol w="4175185">
                  <a:extLst>
                    <a:ext uri="{9D8B030D-6E8A-4147-A177-3AD203B41FA5}">
                      <a16:colId xmlns:a16="http://schemas.microsoft.com/office/drawing/2014/main" val="2204063939"/>
                    </a:ext>
                  </a:extLst>
                </a:gridCol>
              </a:tblGrid>
              <a:tr h="370840">
                <a:tc>
                  <a:txBody>
                    <a:bodyPr/>
                    <a:lstStyle/>
                    <a:p>
                      <a:r>
                        <a:rPr lang="en-US" sz="1800" dirty="0" smtClean="0"/>
                        <a:t>Virtual Hardware (front end)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Back end</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772572"/>
                  </a:ext>
                </a:extLst>
              </a:tr>
              <a:tr h="370840">
                <a:tc>
                  <a:txBody>
                    <a:bodyPr/>
                    <a:lstStyle/>
                    <a:p>
                      <a:r>
                        <a:rPr lang="en-US" sz="1800" dirty="0" smtClean="0"/>
                        <a:t>1 virtual x86 C</a:t>
                      </a:r>
                      <a:r>
                        <a:rPr lang="en-US" sz="100" dirty="0" smtClean="0"/>
                        <a:t> </a:t>
                      </a:r>
                      <a:r>
                        <a:rPr lang="en-US" sz="1800" dirty="0" smtClean="0"/>
                        <a:t>P</a:t>
                      </a:r>
                      <a:r>
                        <a:rPr lang="en-US" sz="100" dirty="0" smtClean="0"/>
                        <a:t> </a:t>
                      </a:r>
                      <a:r>
                        <a:rPr lang="en-US" sz="1800" dirty="0" smtClean="0"/>
                        <a:t>U, with the same </a:t>
                      </a:r>
                    </a:p>
                    <a:p>
                      <a:r>
                        <a:rPr lang="en-US" sz="1800" dirty="0" smtClean="0"/>
                        <a:t>instruction set extensions as the</a:t>
                      </a:r>
                      <a:r>
                        <a:rPr lang="en-US" sz="1800" baseline="0" dirty="0" smtClean="0"/>
                        <a:t> </a:t>
                      </a:r>
                      <a:r>
                        <a:rPr lang="en-US" sz="1800" dirty="0" smtClean="0"/>
                        <a:t>un- </a:t>
                      </a:r>
                    </a:p>
                    <a:p>
                      <a:r>
                        <a:rPr lang="en-US" sz="1800" dirty="0" smtClean="0"/>
                        <a:t>derlying hardware C</a:t>
                      </a:r>
                      <a:r>
                        <a:rPr lang="en-US" sz="100" dirty="0" smtClean="0"/>
                        <a:t> </a:t>
                      </a:r>
                      <a:r>
                        <a:rPr lang="en-US" sz="1800" dirty="0" smtClean="0"/>
                        <a:t>U</a:t>
                      </a:r>
                      <a:r>
                        <a:rPr lang="en-US" sz="100" dirty="0" smtClean="0"/>
                        <a:t> </a:t>
                      </a:r>
                      <a:r>
                        <a:rPr lang="en-US" sz="1800" dirty="0" smtClean="0"/>
                        <a:t>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Scheduled by the host operating system on either a uniprocessor or multiprocessor host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484099"/>
                  </a:ext>
                </a:extLst>
              </a:tr>
              <a:tr h="370840">
                <a:tc>
                  <a:txBody>
                    <a:bodyPr/>
                    <a:lstStyle/>
                    <a:p>
                      <a:r>
                        <a:rPr lang="en-US" sz="1800" dirty="0" smtClean="0"/>
                        <a:t>Up to 512 M</a:t>
                      </a:r>
                      <a:r>
                        <a:rPr lang="en-US" sz="100" dirty="0" smtClean="0"/>
                        <a:t> </a:t>
                      </a:r>
                      <a:r>
                        <a:rPr lang="en-US" sz="1800" dirty="0" smtClean="0"/>
                        <a:t>B of contiguous D</a:t>
                      </a:r>
                      <a:r>
                        <a:rPr lang="en-US" sz="100" dirty="0" smtClean="0"/>
                        <a:t> </a:t>
                      </a:r>
                      <a:r>
                        <a:rPr lang="en-US" sz="1800" dirty="0" smtClean="0"/>
                        <a:t>R</a:t>
                      </a:r>
                      <a:r>
                        <a:rPr lang="en-US" sz="100" dirty="0" smtClean="0"/>
                        <a:t> </a:t>
                      </a:r>
                      <a:r>
                        <a:rPr lang="en-US" sz="1800" dirty="0" smtClean="0"/>
                        <a:t>A</a:t>
                      </a:r>
                      <a:r>
                        <a:rPr lang="en-US" sz="100" dirty="0" smtClean="0"/>
                        <a:t> </a:t>
                      </a:r>
                      <a:r>
                        <a:rPr lang="en-US" sz="1800" dirty="0" smtClean="0"/>
                        <a:t>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Allocated and managed by the host O</a:t>
                      </a:r>
                      <a:r>
                        <a:rPr lang="en-US" sz="100" dirty="0" smtClean="0"/>
                        <a:t> </a:t>
                      </a:r>
                      <a:r>
                        <a:rPr lang="en-US" sz="1800" dirty="0" smtClean="0"/>
                        <a:t>S </a:t>
                      </a:r>
                    </a:p>
                    <a:p>
                      <a:r>
                        <a:rPr lang="en-US" sz="1800" dirty="0" smtClean="0"/>
                        <a:t>(page-by-page)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653966"/>
                  </a:ext>
                </a:extLst>
              </a:tr>
            </a:tbl>
          </a:graphicData>
        </a:graphic>
      </p:graphicFrame>
    </p:spTree>
    <p:extLst>
      <p:ext uri="{BB962C8B-B14F-4D97-AF65-F5344CB8AC3E}">
        <p14:creationId xmlns:p14="http://schemas.microsoft.com/office/powerpoint/2010/main" val="41038627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Virtual Hardware Platform </a:t>
            </a:r>
            <a:r>
              <a:rPr lang="en-US" altLang="en-US" sz="2000" b="0" dirty="0" smtClean="0"/>
              <a:t>(2 </a:t>
            </a:r>
            <a:r>
              <a:rPr lang="en-US" altLang="en-US" sz="2000" b="0" dirty="0"/>
              <a:t>of 2)</a:t>
            </a:r>
            <a:endParaRPr lang="en-US" altLang="en-US" dirty="0" smtClean="0"/>
          </a:p>
        </p:txBody>
      </p:sp>
      <p:sp>
        <p:nvSpPr>
          <p:cNvPr id="28675" name="Text Placeholder 2"/>
          <p:cNvSpPr>
            <a:spLocks noGrp="1"/>
          </p:cNvSpPr>
          <p:nvPr>
            <p:ph type="body" idx="1"/>
          </p:nvPr>
        </p:nvSpPr>
        <p:spPr>
          <a:xfrm>
            <a:off x="457200" y="1653092"/>
            <a:ext cx="8229600" cy="628922"/>
          </a:xfrm>
        </p:spPr>
        <p:txBody>
          <a:bodyPr/>
          <a:lstStyle/>
          <a:p>
            <a:pPr marL="0" indent="0">
              <a:buNone/>
            </a:pPr>
            <a:r>
              <a:rPr lang="en-US" altLang="en-US" sz="1700" dirty="0" smtClean="0"/>
              <a:t>Virtual hardware configuration options of the early VMware Workstation, ca. 2000.</a:t>
            </a:r>
          </a:p>
          <a:p>
            <a:pPr marL="0" indent="0">
              <a:spcBef>
                <a:spcPts val="400"/>
              </a:spcBef>
              <a:buNone/>
            </a:pPr>
            <a:r>
              <a:rPr lang="en-US" altLang="en-US" sz="1700" dirty="0" smtClean="0"/>
              <a:t>Emulated</a:t>
            </a:r>
          </a:p>
        </p:txBody>
      </p:sp>
      <p:graphicFrame>
        <p:nvGraphicFramePr>
          <p:cNvPr id="3" name="Table 2"/>
          <p:cNvGraphicFramePr>
            <a:graphicFrameLocks noGrp="1"/>
          </p:cNvGraphicFramePr>
          <p:nvPr>
            <p:extLst>
              <p:ext uri="{D42A27DB-BD31-4B8C-83A1-F6EECF244321}">
                <p14:modId xmlns:p14="http://schemas.microsoft.com/office/powerpoint/2010/main" val="2049398609"/>
              </p:ext>
            </p:extLst>
          </p:nvPr>
        </p:nvGraphicFramePr>
        <p:xfrm>
          <a:off x="457200" y="2333668"/>
          <a:ext cx="8229600" cy="4053840"/>
        </p:xfrm>
        <a:graphic>
          <a:graphicData uri="http://schemas.openxmlformats.org/drawingml/2006/table">
            <a:tbl>
              <a:tblPr firstRow="1" bandRow="1">
                <a:tableStyleId>{2D5ABB26-0587-4C30-8999-92F81FD0307C}</a:tableStyleId>
              </a:tblPr>
              <a:tblGrid>
                <a:gridCol w="3376246">
                  <a:extLst>
                    <a:ext uri="{9D8B030D-6E8A-4147-A177-3AD203B41FA5}">
                      <a16:colId xmlns:a16="http://schemas.microsoft.com/office/drawing/2014/main" val="2052197402"/>
                    </a:ext>
                  </a:extLst>
                </a:gridCol>
                <a:gridCol w="4853354">
                  <a:extLst>
                    <a:ext uri="{9D8B030D-6E8A-4147-A177-3AD203B41FA5}">
                      <a16:colId xmlns:a16="http://schemas.microsoft.com/office/drawing/2014/main" val="1186676085"/>
                    </a:ext>
                  </a:extLst>
                </a:gridCol>
              </a:tblGrid>
              <a:tr h="255877">
                <a:tc>
                  <a:txBody>
                    <a:bodyPr/>
                    <a:lstStyle/>
                    <a:p>
                      <a:r>
                        <a:rPr lang="en-US" dirty="0" smtClean="0"/>
                        <a:t>PCI Bus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Fully emulated</a:t>
                      </a:r>
                      <a:r>
                        <a:rPr lang="en-US" baseline="0" dirty="0" smtClean="0"/>
                        <a:t> compliant P</a:t>
                      </a:r>
                      <a:r>
                        <a:rPr lang="en-US" sz="100" baseline="0" dirty="0" smtClean="0"/>
                        <a:t> </a:t>
                      </a:r>
                      <a:r>
                        <a:rPr lang="en-US" baseline="0" dirty="0" smtClean="0"/>
                        <a:t>C</a:t>
                      </a:r>
                      <a:r>
                        <a:rPr lang="en-US" sz="100" baseline="0" dirty="0" smtClean="0"/>
                        <a:t> </a:t>
                      </a:r>
                      <a:r>
                        <a:rPr lang="en-US" baseline="0" dirty="0" smtClean="0"/>
                        <a:t>I bus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9403979"/>
                  </a:ext>
                </a:extLst>
              </a:tr>
              <a:tr h="425862">
                <a:tc>
                  <a:txBody>
                    <a:bodyPr/>
                    <a:lstStyle/>
                    <a:p>
                      <a:r>
                        <a:rPr lang="en-US" sz="400" dirty="0" smtClean="0">
                          <a:solidFill>
                            <a:schemeClr val="bg1"/>
                          </a:solidFill>
                        </a:rPr>
                        <a:t>Four Units of</a:t>
                      </a:r>
                      <a:r>
                        <a:rPr lang="en-US" sz="1600" baseline="0" dirty="0" smtClean="0">
                          <a:solidFill>
                            <a:schemeClr val="tx1"/>
                          </a:solidFill>
                        </a:rPr>
                        <a:t>I</a:t>
                      </a:r>
                      <a:r>
                        <a:rPr lang="en-US" sz="100" baseline="0" dirty="0" smtClean="0">
                          <a:solidFill>
                            <a:schemeClr val="tx1"/>
                          </a:solidFill>
                        </a:rPr>
                        <a:t> </a:t>
                      </a:r>
                      <a:r>
                        <a:rPr lang="en-US" sz="1600" baseline="0" dirty="0" smtClean="0">
                          <a:solidFill>
                            <a:schemeClr val="tx1"/>
                          </a:solidFill>
                        </a:rPr>
                        <a:t>D</a:t>
                      </a:r>
                      <a:r>
                        <a:rPr lang="en-US" sz="100" baseline="0" dirty="0" smtClean="0">
                          <a:solidFill>
                            <a:schemeClr val="tx1"/>
                          </a:solidFill>
                        </a:rPr>
                        <a:t> </a:t>
                      </a:r>
                      <a:r>
                        <a:rPr lang="en-US" sz="1600" baseline="0" dirty="0" smtClean="0">
                          <a:solidFill>
                            <a:schemeClr val="tx1"/>
                          </a:solidFill>
                        </a:rPr>
                        <a:t>E disks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 dirty="0" smtClean="0">
                          <a:solidFill>
                            <a:schemeClr val="bg1"/>
                          </a:solidFill>
                        </a:rPr>
                        <a:t>Seven units of</a:t>
                      </a:r>
                      <a:r>
                        <a:rPr lang="en-US" sz="1600" dirty="0" smtClean="0"/>
                        <a:t>Buslogic</a:t>
                      </a:r>
                      <a:r>
                        <a:rPr lang="en-US" sz="1600" baseline="0" dirty="0" smtClean="0"/>
                        <a:t> </a:t>
                      </a:r>
                      <a:r>
                        <a:rPr lang="en-US" sz="1400" baseline="0" dirty="0" smtClean="0"/>
                        <a:t>S</a:t>
                      </a:r>
                      <a:r>
                        <a:rPr lang="en-US" sz="100" baseline="0" dirty="0" smtClean="0"/>
                        <a:t> </a:t>
                      </a:r>
                      <a:r>
                        <a:rPr lang="en-US" sz="1400" baseline="0" dirty="0" smtClean="0"/>
                        <a:t>C</a:t>
                      </a:r>
                      <a:r>
                        <a:rPr lang="en-US" sz="100" baseline="0" dirty="0" smtClean="0"/>
                        <a:t> </a:t>
                      </a:r>
                      <a:r>
                        <a:rPr lang="en-US" sz="1400" baseline="0" dirty="0" smtClean="0"/>
                        <a:t>S</a:t>
                      </a:r>
                      <a:r>
                        <a:rPr lang="en-US" sz="100" baseline="0" dirty="0" smtClean="0"/>
                        <a:t> </a:t>
                      </a:r>
                      <a:r>
                        <a:rPr lang="en-US" sz="1400" baseline="0" dirty="0" smtClean="0"/>
                        <a:t>I </a:t>
                      </a:r>
                      <a:r>
                        <a:rPr lang="en-US" sz="1600" baseline="0" dirty="0" smtClean="0"/>
                        <a:t>Disks</a:t>
                      </a:r>
                      <a:endParaRPr lang="en-US" sz="1600" baseline="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Virtual disks (stored as files) or direct access </a:t>
                      </a:r>
                    </a:p>
                    <a:p>
                      <a:r>
                        <a:rPr lang="en-US" dirty="0" smtClean="0"/>
                        <a:t>to a given raw device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631885"/>
                  </a:ext>
                </a:extLst>
              </a:tr>
              <a:tr h="189642">
                <a:tc>
                  <a:txBody>
                    <a:bodyPr/>
                    <a:lstStyle/>
                    <a:p>
                      <a:r>
                        <a:rPr lang="en-US" sz="400" dirty="0" smtClean="0">
                          <a:solidFill>
                            <a:schemeClr val="bg1"/>
                          </a:solidFill>
                        </a:rPr>
                        <a:t>One unit of</a:t>
                      </a:r>
                      <a:r>
                        <a:rPr lang="en-US" dirty="0" smtClean="0"/>
                        <a:t> I</a:t>
                      </a:r>
                      <a:r>
                        <a:rPr lang="en-US" sz="100" dirty="0" smtClean="0"/>
                        <a:t> </a:t>
                      </a:r>
                      <a:r>
                        <a:rPr lang="en-US" dirty="0" smtClean="0"/>
                        <a:t>D</a:t>
                      </a:r>
                      <a:r>
                        <a:rPr lang="en-US" sz="100" dirty="0" smtClean="0"/>
                        <a:t> </a:t>
                      </a:r>
                      <a:r>
                        <a:rPr lang="en-US" dirty="0" smtClean="0"/>
                        <a:t>E C</a:t>
                      </a:r>
                      <a:r>
                        <a:rPr lang="en-US" sz="100" dirty="0" smtClean="0"/>
                        <a:t> </a:t>
                      </a:r>
                      <a:r>
                        <a:rPr lang="en-US" dirty="0" smtClean="0"/>
                        <a:t>D-R</a:t>
                      </a:r>
                      <a:r>
                        <a:rPr lang="en-US" sz="100" dirty="0" smtClean="0"/>
                        <a:t> </a:t>
                      </a:r>
                      <a:r>
                        <a:rPr lang="en-US" dirty="0" smtClean="0"/>
                        <a:t>O</a:t>
                      </a:r>
                      <a:r>
                        <a:rPr lang="en-US" sz="100" dirty="0" smtClean="0"/>
                        <a:t> </a:t>
                      </a:r>
                      <a:r>
                        <a:rPr lang="en-US" dirty="0" smtClean="0"/>
                        <a:t>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a:t>
                      </a:r>
                      <a:r>
                        <a:rPr lang="en-US" sz="100" dirty="0" smtClean="0"/>
                        <a:t> </a:t>
                      </a:r>
                      <a:r>
                        <a:rPr lang="en-US" dirty="0" smtClean="0"/>
                        <a:t>S</a:t>
                      </a:r>
                      <a:r>
                        <a:rPr lang="en-US" sz="100" dirty="0" smtClean="0"/>
                        <a:t> </a:t>
                      </a:r>
                      <a:r>
                        <a:rPr lang="en-US" dirty="0" smtClean="0"/>
                        <a:t>O image or emulated access to the real CD-R</a:t>
                      </a:r>
                      <a:r>
                        <a:rPr lang="en-US" sz="100" dirty="0" smtClean="0"/>
                        <a:t> </a:t>
                      </a:r>
                      <a:r>
                        <a:rPr lang="en-US" dirty="0" smtClean="0"/>
                        <a:t>O</a:t>
                      </a:r>
                      <a:r>
                        <a:rPr lang="en-US" sz="100" dirty="0" smtClean="0"/>
                        <a:t> </a:t>
                      </a:r>
                      <a:r>
                        <a:rPr lang="en-US" dirty="0" smtClean="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685524"/>
                  </a:ext>
                </a:extLst>
              </a:tr>
              <a:tr h="227742">
                <a:tc>
                  <a:txBody>
                    <a:bodyPr/>
                    <a:lstStyle/>
                    <a:p>
                      <a:r>
                        <a:rPr lang="en-US" sz="400" dirty="0" smtClean="0">
                          <a:solidFill>
                            <a:schemeClr val="bg1"/>
                          </a:solidFill>
                        </a:rPr>
                        <a:t>Two units of </a:t>
                      </a:r>
                      <a:r>
                        <a:rPr lang="en-US" dirty="0" smtClean="0"/>
                        <a:t>1.44 M</a:t>
                      </a:r>
                      <a:r>
                        <a:rPr lang="en-US" sz="100" dirty="0" smtClean="0"/>
                        <a:t> </a:t>
                      </a:r>
                      <a:r>
                        <a:rPr lang="en-US" dirty="0" smtClean="0"/>
                        <a:t>B floppy drives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Physical floppy or floppy 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4755658"/>
                  </a:ext>
                </a:extLst>
              </a:tr>
              <a:tr h="432896">
                <a:tc>
                  <a:txBody>
                    <a:bodyPr/>
                    <a:lstStyle/>
                    <a:p>
                      <a:r>
                        <a:rPr lang="en-US" sz="400" dirty="0" smtClean="0">
                          <a:solidFill>
                            <a:schemeClr val="bg1"/>
                          </a:solidFill>
                        </a:rPr>
                        <a:t>One unit of </a:t>
                      </a:r>
                      <a:r>
                        <a:rPr lang="en-US" dirty="0" smtClean="0"/>
                        <a:t>VMware graphics card with V</a:t>
                      </a:r>
                      <a:r>
                        <a:rPr lang="en-US" sz="100" dirty="0" smtClean="0"/>
                        <a:t> </a:t>
                      </a:r>
                      <a:r>
                        <a:rPr lang="en-US" dirty="0" smtClean="0"/>
                        <a:t>G</a:t>
                      </a:r>
                      <a:r>
                        <a:rPr lang="en-US" sz="100" dirty="0" smtClean="0"/>
                        <a:t> </a:t>
                      </a:r>
                      <a:r>
                        <a:rPr lang="en-US" dirty="0" smtClean="0"/>
                        <a:t>A and S</a:t>
                      </a:r>
                      <a:r>
                        <a:rPr lang="en-US" sz="100" dirty="0" smtClean="0"/>
                        <a:t> </a:t>
                      </a:r>
                      <a:r>
                        <a:rPr lang="en-US" dirty="0" smtClean="0"/>
                        <a:t>V</a:t>
                      </a:r>
                      <a:r>
                        <a:rPr lang="en-US" sz="100" dirty="0" smtClean="0"/>
                        <a:t> </a:t>
                      </a:r>
                      <a:r>
                        <a:rPr lang="en-US" dirty="0" smtClean="0"/>
                        <a:t>G</a:t>
                      </a:r>
                      <a:r>
                        <a:rPr lang="en-US" sz="100" dirty="0" smtClean="0"/>
                        <a:t> </a:t>
                      </a:r>
                      <a:r>
                        <a:rPr lang="en-US" dirty="0" smtClean="0"/>
                        <a:t>A support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Ran in a window and in full-screen mode. </a:t>
                      </a:r>
                    </a:p>
                    <a:p>
                      <a:r>
                        <a:rPr lang="en-US" dirty="0" smtClean="0"/>
                        <a:t>S</a:t>
                      </a:r>
                      <a:r>
                        <a:rPr lang="en-US" sz="100" dirty="0" smtClean="0"/>
                        <a:t> </a:t>
                      </a:r>
                      <a:r>
                        <a:rPr lang="en-US" dirty="0" smtClean="0"/>
                        <a:t>V</a:t>
                      </a:r>
                      <a:r>
                        <a:rPr lang="en-US" sz="100" dirty="0" smtClean="0"/>
                        <a:t> </a:t>
                      </a:r>
                      <a:r>
                        <a:rPr lang="en-US" dirty="0" smtClean="0"/>
                        <a:t>G</a:t>
                      </a:r>
                      <a:r>
                        <a:rPr lang="en-US" sz="100" dirty="0" smtClean="0"/>
                        <a:t> </a:t>
                      </a:r>
                      <a:r>
                        <a:rPr lang="en-US" dirty="0" smtClean="0"/>
                        <a:t>A required VMware S</a:t>
                      </a:r>
                      <a:r>
                        <a:rPr lang="en-US" sz="100" dirty="0" smtClean="0"/>
                        <a:t> </a:t>
                      </a:r>
                      <a:r>
                        <a:rPr lang="en-US" dirty="0" smtClean="0"/>
                        <a:t>V</a:t>
                      </a:r>
                      <a:r>
                        <a:rPr lang="en-US" sz="100" dirty="0" smtClean="0"/>
                        <a:t> </a:t>
                      </a:r>
                      <a:r>
                        <a:rPr lang="en-US" dirty="0" smtClean="0"/>
                        <a:t>G</a:t>
                      </a:r>
                      <a:r>
                        <a:rPr lang="en-US" sz="100" dirty="0" smtClean="0"/>
                        <a:t> </a:t>
                      </a:r>
                      <a:r>
                        <a:rPr lang="en-US" dirty="0" smtClean="0"/>
                        <a:t>A guest driver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1192587"/>
                  </a:ext>
                </a:extLst>
              </a:tr>
              <a:tr h="248843">
                <a:tc>
                  <a:txBody>
                    <a:bodyPr/>
                    <a:lstStyle/>
                    <a:p>
                      <a:r>
                        <a:rPr lang="en-US" sz="400" dirty="0" smtClean="0">
                          <a:solidFill>
                            <a:schemeClr val="bg1"/>
                          </a:solidFill>
                        </a:rPr>
                        <a:t>Two times of </a:t>
                      </a:r>
                      <a:r>
                        <a:rPr lang="en-US" dirty="0" smtClean="0"/>
                        <a:t>serial ports COM1 and COM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Connect to host serial port or a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6425171"/>
                  </a:ext>
                </a:extLst>
              </a:tr>
              <a:tr h="242982">
                <a:tc>
                  <a:txBody>
                    <a:bodyPr/>
                    <a:lstStyle/>
                    <a:p>
                      <a:r>
                        <a:rPr lang="en-US" sz="400" dirty="0" smtClean="0">
                          <a:solidFill>
                            <a:schemeClr val="bg1"/>
                          </a:solidFill>
                        </a:rPr>
                        <a:t>One unit of </a:t>
                      </a:r>
                      <a:r>
                        <a:rPr lang="en-US" dirty="0" smtClean="0"/>
                        <a:t>printer (L</a:t>
                      </a:r>
                      <a:r>
                        <a:rPr lang="en-US" sz="100" dirty="0" smtClean="0"/>
                        <a:t> </a:t>
                      </a:r>
                      <a:r>
                        <a:rPr lang="en-US" dirty="0" smtClean="0"/>
                        <a:t>P</a:t>
                      </a:r>
                      <a:r>
                        <a:rPr lang="en-US" sz="100" dirty="0" smtClean="0"/>
                        <a:t> </a:t>
                      </a:r>
                      <a:r>
                        <a:rPr lang="en-US" dirty="0" smtClean="0"/>
                        <a:t>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Can connect to host L</a:t>
                      </a:r>
                      <a:r>
                        <a:rPr lang="en-US" sz="100" dirty="0" smtClean="0"/>
                        <a:t> </a:t>
                      </a:r>
                      <a:r>
                        <a:rPr lang="en-US" dirty="0" smtClean="0"/>
                        <a:t>P</a:t>
                      </a:r>
                      <a:r>
                        <a:rPr lang="en-US" sz="100" dirty="0" smtClean="0"/>
                        <a:t> </a:t>
                      </a:r>
                      <a:r>
                        <a:rPr lang="en-US" dirty="0" smtClean="0"/>
                        <a:t>T 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40231"/>
                  </a:ext>
                </a:extLst>
              </a:tr>
              <a:tr h="421759">
                <a:tc>
                  <a:txBody>
                    <a:bodyPr/>
                    <a:lstStyle/>
                    <a:p>
                      <a:r>
                        <a:rPr lang="en-US" sz="400" dirty="0" smtClean="0">
                          <a:solidFill>
                            <a:schemeClr val="bg1"/>
                          </a:solidFill>
                        </a:rPr>
                        <a:t>One unit of </a:t>
                      </a:r>
                      <a:r>
                        <a:rPr lang="en-US" dirty="0" smtClean="0"/>
                        <a:t>keyboard (104-key)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Fully emulated; </a:t>
                      </a:r>
                      <a:r>
                        <a:rPr lang="en-US" dirty="0" err="1" smtClean="0"/>
                        <a:t>keycode</a:t>
                      </a:r>
                      <a:r>
                        <a:rPr lang="en-US" dirty="0" smtClean="0"/>
                        <a:t> events are generated when they are received by the VMware application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305247"/>
                  </a:ext>
                </a:extLst>
              </a:tr>
              <a:tr h="220122">
                <a:tc>
                  <a:txBody>
                    <a:bodyPr/>
                    <a:lstStyle/>
                    <a:p>
                      <a:r>
                        <a:rPr lang="en-US" sz="400" dirty="0" smtClean="0">
                          <a:solidFill>
                            <a:schemeClr val="bg1"/>
                          </a:solidFill>
                        </a:rPr>
                        <a:t>One unit of </a:t>
                      </a:r>
                      <a:r>
                        <a:rPr lang="en-US" dirty="0" smtClean="0"/>
                        <a:t>P</a:t>
                      </a:r>
                      <a:r>
                        <a:rPr lang="en-US" sz="100" dirty="0" smtClean="0"/>
                        <a:t> </a:t>
                      </a:r>
                      <a:r>
                        <a:rPr lang="en-US" dirty="0" smtClean="0"/>
                        <a:t>S-2 mouse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Same as keyboard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39555"/>
                  </a:ext>
                </a:extLst>
              </a:tr>
              <a:tr h="244816">
                <a:tc>
                  <a:txBody>
                    <a:bodyPr/>
                    <a:lstStyle/>
                    <a:p>
                      <a:r>
                        <a:rPr lang="en-US" sz="300" dirty="0" smtClean="0">
                          <a:solidFill>
                            <a:schemeClr val="bg1"/>
                          </a:solidFill>
                        </a:rPr>
                        <a:t>Three units of</a:t>
                      </a:r>
                      <a:r>
                        <a:rPr lang="en-US" sz="300" dirty="0" smtClean="0"/>
                        <a:t> </a:t>
                      </a:r>
                      <a:r>
                        <a:rPr lang="en-US" dirty="0" smtClean="0"/>
                        <a:t>A</a:t>
                      </a:r>
                      <a:r>
                        <a:rPr lang="en-US" sz="100" dirty="0" smtClean="0"/>
                        <a:t> </a:t>
                      </a:r>
                      <a:r>
                        <a:rPr lang="en-US" dirty="0" smtClean="0"/>
                        <a:t>M</a:t>
                      </a:r>
                      <a:r>
                        <a:rPr lang="en-US" sz="100" dirty="0" smtClean="0"/>
                        <a:t> </a:t>
                      </a:r>
                      <a:r>
                        <a:rPr lang="en-US" dirty="0" smtClean="0"/>
                        <a:t>D Lance Ethernet cards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Bridge mode and host-only modes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775046"/>
                  </a:ext>
                </a:extLst>
              </a:tr>
              <a:tr h="239079">
                <a:tc>
                  <a:txBody>
                    <a:bodyPr/>
                    <a:lstStyle/>
                    <a:p>
                      <a:r>
                        <a:rPr lang="en-US" sz="400" dirty="0" smtClean="0">
                          <a:solidFill>
                            <a:schemeClr val="bg1"/>
                          </a:solidFill>
                        </a:rPr>
                        <a:t>One unit of </a:t>
                      </a:r>
                      <a:r>
                        <a:rPr lang="en-US" dirty="0" smtClean="0"/>
                        <a:t>Soundblaster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Fully emulated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262839"/>
                  </a:ext>
                </a:extLst>
              </a:tr>
            </a:tbl>
          </a:graphicData>
        </a:graphic>
      </p:graphicFrame>
      <p:graphicFrame>
        <p:nvGraphicFramePr>
          <p:cNvPr id="6" name="Object 5" descr="Four Units."/>
          <p:cNvGraphicFramePr>
            <a:graphicFrameLocks noChangeAspect="1"/>
          </p:cNvGraphicFramePr>
          <p:nvPr>
            <p:extLst>
              <p:ext uri="{D42A27DB-BD31-4B8C-83A1-F6EECF244321}">
                <p14:modId xmlns:p14="http://schemas.microsoft.com/office/powerpoint/2010/main" val="1805124164"/>
              </p:ext>
            </p:extLst>
          </p:nvPr>
        </p:nvGraphicFramePr>
        <p:xfrm>
          <a:off x="571500" y="2672418"/>
          <a:ext cx="271463" cy="219075"/>
        </p:xfrm>
        <a:graphic>
          <a:graphicData uri="http://schemas.openxmlformats.org/presentationml/2006/ole">
            <mc:AlternateContent xmlns:mc="http://schemas.openxmlformats.org/markup-compatibility/2006">
              <mc:Choice xmlns:v="urn:schemas-microsoft-com:vml" Requires="v">
                <p:oleObj spid="_x0000_s3492" name="Equation" r:id="rId3" imgW="203040" imgH="164880" progId="Equation.DSMT4">
                  <p:embed/>
                </p:oleObj>
              </mc:Choice>
              <mc:Fallback>
                <p:oleObj name="Equation" r:id="rId3" imgW="203040" imgH="164880" progId="Equation.DSMT4">
                  <p:embed/>
                  <p:pic>
                    <p:nvPicPr>
                      <p:cNvPr id="6" name="Object 5"/>
                      <p:cNvPicPr/>
                      <p:nvPr/>
                    </p:nvPicPr>
                    <p:blipFill>
                      <a:blip r:embed="rId4"/>
                      <a:stretch>
                        <a:fillRect/>
                      </a:stretch>
                    </p:blipFill>
                    <p:spPr>
                      <a:xfrm>
                        <a:off x="571500" y="2672418"/>
                        <a:ext cx="271463" cy="219075"/>
                      </a:xfrm>
                      <a:prstGeom prst="rect">
                        <a:avLst/>
                      </a:prstGeom>
                    </p:spPr>
                  </p:pic>
                </p:oleObj>
              </mc:Fallback>
            </mc:AlternateContent>
          </a:graphicData>
        </a:graphic>
      </p:graphicFrame>
      <p:graphicFrame>
        <p:nvGraphicFramePr>
          <p:cNvPr id="10" name="Object 9" descr="Seven Units."/>
          <p:cNvGraphicFramePr>
            <a:graphicFrameLocks noChangeAspect="1"/>
          </p:cNvGraphicFramePr>
          <p:nvPr>
            <p:extLst>
              <p:ext uri="{D42A27DB-BD31-4B8C-83A1-F6EECF244321}">
                <p14:modId xmlns:p14="http://schemas.microsoft.com/office/powerpoint/2010/main" val="250047952"/>
              </p:ext>
            </p:extLst>
          </p:nvPr>
        </p:nvGraphicFramePr>
        <p:xfrm>
          <a:off x="571501" y="2911643"/>
          <a:ext cx="271462" cy="234950"/>
        </p:xfrm>
        <a:graphic>
          <a:graphicData uri="http://schemas.openxmlformats.org/presentationml/2006/ole">
            <mc:AlternateContent xmlns:mc="http://schemas.openxmlformats.org/markup-compatibility/2006">
              <mc:Choice xmlns:v="urn:schemas-microsoft-com:vml" Requires="v">
                <p:oleObj spid="_x0000_s3493" name="Equation" r:id="rId5" imgW="203040" imgH="177480" progId="Equation.3">
                  <p:embed/>
                </p:oleObj>
              </mc:Choice>
              <mc:Fallback>
                <p:oleObj name="Equation" r:id="rId5" imgW="203040" imgH="177480" progId="Equation.3">
                  <p:embed/>
                  <p:pic>
                    <p:nvPicPr>
                      <p:cNvPr id="10" name="Object 9"/>
                      <p:cNvPicPr/>
                      <p:nvPr/>
                    </p:nvPicPr>
                    <p:blipFill>
                      <a:blip r:embed="rId6"/>
                      <a:stretch>
                        <a:fillRect/>
                      </a:stretch>
                    </p:blipFill>
                    <p:spPr>
                      <a:xfrm>
                        <a:off x="571501" y="2911643"/>
                        <a:ext cx="271462" cy="234950"/>
                      </a:xfrm>
                      <a:prstGeom prst="rect">
                        <a:avLst/>
                      </a:prstGeom>
                    </p:spPr>
                  </p:pic>
                </p:oleObj>
              </mc:Fallback>
            </mc:AlternateContent>
          </a:graphicData>
        </a:graphic>
      </p:graphicFrame>
      <p:graphicFrame>
        <p:nvGraphicFramePr>
          <p:cNvPr id="11" name="Object 10" descr="One Unit."/>
          <p:cNvGraphicFramePr>
            <a:graphicFrameLocks noChangeAspect="1"/>
          </p:cNvGraphicFramePr>
          <p:nvPr>
            <p:extLst>
              <p:ext uri="{D42A27DB-BD31-4B8C-83A1-F6EECF244321}">
                <p14:modId xmlns:p14="http://schemas.microsoft.com/office/powerpoint/2010/main" val="4061043505"/>
              </p:ext>
            </p:extLst>
          </p:nvPr>
        </p:nvGraphicFramePr>
        <p:xfrm>
          <a:off x="571497" y="3247247"/>
          <a:ext cx="238125" cy="219075"/>
        </p:xfrm>
        <a:graphic>
          <a:graphicData uri="http://schemas.openxmlformats.org/presentationml/2006/ole">
            <mc:AlternateContent xmlns:mc="http://schemas.openxmlformats.org/markup-compatibility/2006">
              <mc:Choice xmlns:v="urn:schemas-microsoft-com:vml" Requires="v">
                <p:oleObj spid="_x0000_s3494" name="Equation" r:id="rId7" imgW="177480" imgH="164880" progId="Equation.3">
                  <p:embed/>
                </p:oleObj>
              </mc:Choice>
              <mc:Fallback>
                <p:oleObj name="Equation" r:id="rId7" imgW="177480" imgH="164880" progId="Equation.3">
                  <p:embed/>
                  <p:pic>
                    <p:nvPicPr>
                      <p:cNvPr id="11" name="Object 10"/>
                      <p:cNvPicPr/>
                      <p:nvPr/>
                    </p:nvPicPr>
                    <p:blipFill>
                      <a:blip r:embed="rId8"/>
                      <a:stretch>
                        <a:fillRect/>
                      </a:stretch>
                    </p:blipFill>
                    <p:spPr>
                      <a:xfrm>
                        <a:off x="571497" y="3247247"/>
                        <a:ext cx="238125" cy="219075"/>
                      </a:xfrm>
                      <a:prstGeom prst="rect">
                        <a:avLst/>
                      </a:prstGeom>
                    </p:spPr>
                  </p:pic>
                </p:oleObj>
              </mc:Fallback>
            </mc:AlternateContent>
          </a:graphicData>
        </a:graphic>
      </p:graphicFrame>
      <p:graphicFrame>
        <p:nvGraphicFramePr>
          <p:cNvPr id="12" name="Object 11" descr="Two Units."/>
          <p:cNvGraphicFramePr>
            <a:graphicFrameLocks noChangeAspect="1"/>
          </p:cNvGraphicFramePr>
          <p:nvPr>
            <p:extLst>
              <p:ext uri="{D42A27DB-BD31-4B8C-83A1-F6EECF244321}">
                <p14:modId xmlns:p14="http://schemas.microsoft.com/office/powerpoint/2010/main" val="783407512"/>
              </p:ext>
            </p:extLst>
          </p:nvPr>
        </p:nvGraphicFramePr>
        <p:xfrm>
          <a:off x="536572" y="3536997"/>
          <a:ext cx="273050" cy="219075"/>
        </p:xfrm>
        <a:graphic>
          <a:graphicData uri="http://schemas.openxmlformats.org/presentationml/2006/ole">
            <mc:AlternateContent xmlns:mc="http://schemas.openxmlformats.org/markup-compatibility/2006">
              <mc:Choice xmlns:v="urn:schemas-microsoft-com:vml" Requires="v">
                <p:oleObj spid="_x0000_s3495" name="Equation" r:id="rId9" imgW="203040" imgH="164880" progId="Equation.3">
                  <p:embed/>
                </p:oleObj>
              </mc:Choice>
              <mc:Fallback>
                <p:oleObj name="Equation" r:id="rId9" imgW="203040" imgH="164880" progId="Equation.3">
                  <p:embed/>
                  <p:pic>
                    <p:nvPicPr>
                      <p:cNvPr id="12" name="Object 11"/>
                      <p:cNvPicPr/>
                      <p:nvPr/>
                    </p:nvPicPr>
                    <p:blipFill>
                      <a:blip r:embed="rId10"/>
                      <a:stretch>
                        <a:fillRect/>
                      </a:stretch>
                    </p:blipFill>
                    <p:spPr>
                      <a:xfrm>
                        <a:off x="536572" y="3536997"/>
                        <a:ext cx="273050" cy="219075"/>
                      </a:xfrm>
                      <a:prstGeom prst="rect">
                        <a:avLst/>
                      </a:prstGeom>
                    </p:spPr>
                  </p:pic>
                </p:oleObj>
              </mc:Fallback>
            </mc:AlternateContent>
          </a:graphicData>
        </a:graphic>
      </p:graphicFrame>
      <p:graphicFrame>
        <p:nvGraphicFramePr>
          <p:cNvPr id="13" name="Object 12" descr="One Unit."/>
          <p:cNvGraphicFramePr>
            <a:graphicFrameLocks noChangeAspect="1"/>
          </p:cNvGraphicFramePr>
          <p:nvPr>
            <p:extLst>
              <p:ext uri="{D42A27DB-BD31-4B8C-83A1-F6EECF244321}">
                <p14:modId xmlns:p14="http://schemas.microsoft.com/office/powerpoint/2010/main" val="3949053370"/>
              </p:ext>
            </p:extLst>
          </p:nvPr>
        </p:nvGraphicFramePr>
        <p:xfrm>
          <a:off x="570704" y="3845675"/>
          <a:ext cx="238125" cy="219075"/>
        </p:xfrm>
        <a:graphic>
          <a:graphicData uri="http://schemas.openxmlformats.org/presentationml/2006/ole">
            <mc:AlternateContent xmlns:mc="http://schemas.openxmlformats.org/markup-compatibility/2006">
              <mc:Choice xmlns:v="urn:schemas-microsoft-com:vml" Requires="v">
                <p:oleObj spid="_x0000_s3496" name="Equation" r:id="rId11" imgW="177480" imgH="164880" progId="Equation.3">
                  <p:embed/>
                </p:oleObj>
              </mc:Choice>
              <mc:Fallback>
                <p:oleObj name="Equation" r:id="rId11" imgW="177480" imgH="164880" progId="Equation.3">
                  <p:embed/>
                  <p:pic>
                    <p:nvPicPr>
                      <p:cNvPr id="13" name="Object 12"/>
                      <p:cNvPicPr/>
                      <p:nvPr/>
                    </p:nvPicPr>
                    <p:blipFill>
                      <a:blip r:embed="rId12"/>
                      <a:stretch>
                        <a:fillRect/>
                      </a:stretch>
                    </p:blipFill>
                    <p:spPr>
                      <a:xfrm>
                        <a:off x="570704" y="3845675"/>
                        <a:ext cx="238125" cy="219075"/>
                      </a:xfrm>
                      <a:prstGeom prst="rect">
                        <a:avLst/>
                      </a:prstGeom>
                    </p:spPr>
                  </p:pic>
                </p:oleObj>
              </mc:Fallback>
            </mc:AlternateContent>
          </a:graphicData>
        </a:graphic>
      </p:graphicFrame>
      <p:graphicFrame>
        <p:nvGraphicFramePr>
          <p:cNvPr id="14" name="Object 13" descr="Two Units."/>
          <p:cNvGraphicFramePr>
            <a:graphicFrameLocks noChangeAspect="1"/>
          </p:cNvGraphicFramePr>
          <p:nvPr>
            <p:extLst>
              <p:ext uri="{D42A27DB-BD31-4B8C-83A1-F6EECF244321}">
                <p14:modId xmlns:p14="http://schemas.microsoft.com/office/powerpoint/2010/main" val="614954780"/>
              </p:ext>
            </p:extLst>
          </p:nvPr>
        </p:nvGraphicFramePr>
        <p:xfrm>
          <a:off x="570705" y="4372122"/>
          <a:ext cx="273050" cy="219075"/>
        </p:xfrm>
        <a:graphic>
          <a:graphicData uri="http://schemas.openxmlformats.org/presentationml/2006/ole">
            <mc:AlternateContent xmlns:mc="http://schemas.openxmlformats.org/markup-compatibility/2006">
              <mc:Choice xmlns:v="urn:schemas-microsoft-com:vml" Requires="v">
                <p:oleObj spid="_x0000_s3497" name="Equation" r:id="rId13" imgW="203040" imgH="164880" progId="Equation.3">
                  <p:embed/>
                </p:oleObj>
              </mc:Choice>
              <mc:Fallback>
                <p:oleObj name="Equation" r:id="rId13" imgW="203040" imgH="164880" progId="Equation.3">
                  <p:embed/>
                  <p:pic>
                    <p:nvPicPr>
                      <p:cNvPr id="14" name="Object 13" hidden="1"/>
                      <p:cNvPicPr/>
                      <p:nvPr/>
                    </p:nvPicPr>
                    <p:blipFill>
                      <a:blip r:embed="rId14"/>
                      <a:stretch>
                        <a:fillRect/>
                      </a:stretch>
                    </p:blipFill>
                    <p:spPr>
                      <a:xfrm>
                        <a:off x="570705" y="4372122"/>
                        <a:ext cx="273050" cy="219075"/>
                      </a:xfrm>
                      <a:prstGeom prst="rect">
                        <a:avLst/>
                      </a:prstGeom>
                    </p:spPr>
                  </p:pic>
                </p:oleObj>
              </mc:Fallback>
            </mc:AlternateContent>
          </a:graphicData>
        </a:graphic>
      </p:graphicFrame>
      <p:graphicFrame>
        <p:nvGraphicFramePr>
          <p:cNvPr id="15" name="Object 14" descr="One Unit."/>
          <p:cNvGraphicFramePr>
            <a:graphicFrameLocks noChangeAspect="1"/>
          </p:cNvGraphicFramePr>
          <p:nvPr>
            <p:extLst>
              <p:ext uri="{D42A27DB-BD31-4B8C-83A1-F6EECF244321}">
                <p14:modId xmlns:p14="http://schemas.microsoft.com/office/powerpoint/2010/main" val="3355998891"/>
              </p:ext>
            </p:extLst>
          </p:nvPr>
        </p:nvGraphicFramePr>
        <p:xfrm>
          <a:off x="578459" y="4675209"/>
          <a:ext cx="238125" cy="219075"/>
        </p:xfrm>
        <a:graphic>
          <a:graphicData uri="http://schemas.openxmlformats.org/presentationml/2006/ole">
            <mc:AlternateContent xmlns:mc="http://schemas.openxmlformats.org/markup-compatibility/2006">
              <mc:Choice xmlns:v="urn:schemas-microsoft-com:vml" Requires="v">
                <p:oleObj spid="_x0000_s3498" name="Equation" r:id="rId15" imgW="177480" imgH="164880" progId="Equation.3">
                  <p:embed/>
                </p:oleObj>
              </mc:Choice>
              <mc:Fallback>
                <p:oleObj name="Equation" r:id="rId15" imgW="177480" imgH="164880" progId="Equation.3">
                  <p:embed/>
                  <p:pic>
                    <p:nvPicPr>
                      <p:cNvPr id="15" name="Object 14" hidden="1"/>
                      <p:cNvPicPr/>
                      <p:nvPr/>
                    </p:nvPicPr>
                    <p:blipFill>
                      <a:blip r:embed="rId12"/>
                      <a:stretch>
                        <a:fillRect/>
                      </a:stretch>
                    </p:blipFill>
                    <p:spPr>
                      <a:xfrm>
                        <a:off x="578459" y="4675209"/>
                        <a:ext cx="238125" cy="219075"/>
                      </a:xfrm>
                      <a:prstGeom prst="rect">
                        <a:avLst/>
                      </a:prstGeom>
                    </p:spPr>
                  </p:pic>
                </p:oleObj>
              </mc:Fallback>
            </mc:AlternateContent>
          </a:graphicData>
        </a:graphic>
      </p:graphicFrame>
      <p:graphicFrame>
        <p:nvGraphicFramePr>
          <p:cNvPr id="16" name="Object 15" descr="One Unit."/>
          <p:cNvGraphicFramePr>
            <a:graphicFrameLocks noChangeAspect="1"/>
          </p:cNvGraphicFramePr>
          <p:nvPr>
            <p:extLst>
              <p:ext uri="{D42A27DB-BD31-4B8C-83A1-F6EECF244321}">
                <p14:modId xmlns:p14="http://schemas.microsoft.com/office/powerpoint/2010/main" val="2859405716"/>
              </p:ext>
            </p:extLst>
          </p:nvPr>
        </p:nvGraphicFramePr>
        <p:xfrm>
          <a:off x="570705" y="4997402"/>
          <a:ext cx="238125" cy="219075"/>
        </p:xfrm>
        <a:graphic>
          <a:graphicData uri="http://schemas.openxmlformats.org/presentationml/2006/ole">
            <mc:AlternateContent xmlns:mc="http://schemas.openxmlformats.org/markup-compatibility/2006">
              <mc:Choice xmlns:v="urn:schemas-microsoft-com:vml" Requires="v">
                <p:oleObj spid="_x0000_s3499" name="Equation" r:id="rId16" imgW="177480" imgH="164880" progId="Equation.3">
                  <p:embed/>
                </p:oleObj>
              </mc:Choice>
              <mc:Fallback>
                <p:oleObj name="Equation" r:id="rId16" imgW="177480" imgH="164880" progId="Equation.3">
                  <p:embed/>
                  <p:pic>
                    <p:nvPicPr>
                      <p:cNvPr id="16" name="Object 15" hidden="1"/>
                      <p:cNvPicPr/>
                      <p:nvPr/>
                    </p:nvPicPr>
                    <p:blipFill>
                      <a:blip r:embed="rId12"/>
                      <a:stretch>
                        <a:fillRect/>
                      </a:stretch>
                    </p:blipFill>
                    <p:spPr>
                      <a:xfrm>
                        <a:off x="570705" y="4997402"/>
                        <a:ext cx="238125" cy="219075"/>
                      </a:xfrm>
                      <a:prstGeom prst="rect">
                        <a:avLst/>
                      </a:prstGeom>
                    </p:spPr>
                  </p:pic>
                </p:oleObj>
              </mc:Fallback>
            </mc:AlternateContent>
          </a:graphicData>
        </a:graphic>
      </p:graphicFrame>
      <p:graphicFrame>
        <p:nvGraphicFramePr>
          <p:cNvPr id="17" name="Object 16" descr="One Unit."/>
          <p:cNvGraphicFramePr>
            <a:graphicFrameLocks noChangeAspect="1"/>
          </p:cNvGraphicFramePr>
          <p:nvPr>
            <p:extLst>
              <p:ext uri="{D42A27DB-BD31-4B8C-83A1-F6EECF244321}">
                <p14:modId xmlns:p14="http://schemas.microsoft.com/office/powerpoint/2010/main" val="1027784351"/>
              </p:ext>
            </p:extLst>
          </p:nvPr>
        </p:nvGraphicFramePr>
        <p:xfrm>
          <a:off x="571498" y="5513144"/>
          <a:ext cx="238125" cy="219075"/>
        </p:xfrm>
        <a:graphic>
          <a:graphicData uri="http://schemas.openxmlformats.org/presentationml/2006/ole">
            <mc:AlternateContent xmlns:mc="http://schemas.openxmlformats.org/markup-compatibility/2006">
              <mc:Choice xmlns:v="urn:schemas-microsoft-com:vml" Requires="v">
                <p:oleObj spid="_x0000_s3500" name="Equation" r:id="rId17" imgW="177480" imgH="164880" progId="Equation.3">
                  <p:embed/>
                </p:oleObj>
              </mc:Choice>
              <mc:Fallback>
                <p:oleObj name="Equation" r:id="rId17" imgW="177480" imgH="164880" progId="Equation.3">
                  <p:embed/>
                  <p:pic>
                    <p:nvPicPr>
                      <p:cNvPr id="17" name="Object 16" hidden="1"/>
                      <p:cNvPicPr/>
                      <p:nvPr/>
                    </p:nvPicPr>
                    <p:blipFill>
                      <a:blip r:embed="rId12"/>
                      <a:stretch>
                        <a:fillRect/>
                      </a:stretch>
                    </p:blipFill>
                    <p:spPr>
                      <a:xfrm>
                        <a:off x="571498" y="5513144"/>
                        <a:ext cx="238125" cy="219075"/>
                      </a:xfrm>
                      <a:prstGeom prst="rect">
                        <a:avLst/>
                      </a:prstGeom>
                    </p:spPr>
                  </p:pic>
                </p:oleObj>
              </mc:Fallback>
            </mc:AlternateContent>
          </a:graphicData>
        </a:graphic>
      </p:graphicFrame>
      <p:graphicFrame>
        <p:nvGraphicFramePr>
          <p:cNvPr id="18" name="Object 17" descr="Three Units."/>
          <p:cNvGraphicFramePr>
            <a:graphicFrameLocks noChangeAspect="1"/>
          </p:cNvGraphicFramePr>
          <p:nvPr>
            <p:extLst>
              <p:ext uri="{D42A27DB-BD31-4B8C-83A1-F6EECF244321}">
                <p14:modId xmlns:p14="http://schemas.microsoft.com/office/powerpoint/2010/main" val="4109558141"/>
              </p:ext>
            </p:extLst>
          </p:nvPr>
        </p:nvGraphicFramePr>
        <p:xfrm>
          <a:off x="554034" y="5811059"/>
          <a:ext cx="271462" cy="236538"/>
        </p:xfrm>
        <a:graphic>
          <a:graphicData uri="http://schemas.openxmlformats.org/presentationml/2006/ole">
            <mc:AlternateContent xmlns:mc="http://schemas.openxmlformats.org/markup-compatibility/2006">
              <mc:Choice xmlns:v="urn:schemas-microsoft-com:vml" Requires="v">
                <p:oleObj spid="_x0000_s3501" name="Equation" r:id="rId18" imgW="203040" imgH="177480" progId="Equation.3">
                  <p:embed/>
                </p:oleObj>
              </mc:Choice>
              <mc:Fallback>
                <p:oleObj name="Equation" r:id="rId18" imgW="203040" imgH="177480" progId="Equation.3">
                  <p:embed/>
                  <p:pic>
                    <p:nvPicPr>
                      <p:cNvPr id="18" name="Object 17" hidden="1"/>
                      <p:cNvPicPr/>
                      <p:nvPr/>
                    </p:nvPicPr>
                    <p:blipFill>
                      <a:blip r:embed="rId19"/>
                      <a:stretch>
                        <a:fillRect/>
                      </a:stretch>
                    </p:blipFill>
                    <p:spPr>
                      <a:xfrm>
                        <a:off x="554034" y="5811059"/>
                        <a:ext cx="271462" cy="236538"/>
                      </a:xfrm>
                      <a:prstGeom prst="rect">
                        <a:avLst/>
                      </a:prstGeom>
                    </p:spPr>
                  </p:pic>
                </p:oleObj>
              </mc:Fallback>
            </mc:AlternateContent>
          </a:graphicData>
        </a:graphic>
      </p:graphicFrame>
      <p:graphicFrame>
        <p:nvGraphicFramePr>
          <p:cNvPr id="19" name="Object 18" descr="One Unit"/>
          <p:cNvGraphicFramePr>
            <a:graphicFrameLocks noChangeAspect="1"/>
          </p:cNvGraphicFramePr>
          <p:nvPr>
            <p:extLst>
              <p:ext uri="{D42A27DB-BD31-4B8C-83A1-F6EECF244321}">
                <p14:modId xmlns:p14="http://schemas.microsoft.com/office/powerpoint/2010/main" val="1339854322"/>
              </p:ext>
            </p:extLst>
          </p:nvPr>
        </p:nvGraphicFramePr>
        <p:xfrm>
          <a:off x="570703" y="6107726"/>
          <a:ext cx="238125" cy="219075"/>
        </p:xfrm>
        <a:graphic>
          <a:graphicData uri="http://schemas.openxmlformats.org/presentationml/2006/ole">
            <mc:AlternateContent xmlns:mc="http://schemas.openxmlformats.org/markup-compatibility/2006">
              <mc:Choice xmlns:v="urn:schemas-microsoft-com:vml" Requires="v">
                <p:oleObj spid="_x0000_s3502" name="Equation" r:id="rId20" imgW="177480" imgH="164880" progId="Equation.3">
                  <p:embed/>
                </p:oleObj>
              </mc:Choice>
              <mc:Fallback>
                <p:oleObj name="Equation" r:id="rId20" imgW="177480" imgH="164880" progId="Equation.3">
                  <p:embed/>
                  <p:pic>
                    <p:nvPicPr>
                      <p:cNvPr id="19" name="Object 18" hidden="1"/>
                      <p:cNvPicPr/>
                      <p:nvPr/>
                    </p:nvPicPr>
                    <p:blipFill>
                      <a:blip r:embed="rId12"/>
                      <a:stretch>
                        <a:fillRect/>
                      </a:stretch>
                    </p:blipFill>
                    <p:spPr>
                      <a:xfrm>
                        <a:off x="570703" y="6107726"/>
                        <a:ext cx="238125" cy="219075"/>
                      </a:xfrm>
                      <a:prstGeom prst="rect">
                        <a:avLst/>
                      </a:prstGeom>
                    </p:spPr>
                  </p:pic>
                </p:oleObj>
              </mc:Fallback>
            </mc:AlternateContent>
          </a:graphicData>
        </a:graphic>
      </p:graphicFrame>
    </p:spTree>
    <p:extLst>
      <p:ext uri="{BB962C8B-B14F-4D97-AF65-F5344CB8AC3E}">
        <p14:creationId xmlns:p14="http://schemas.microsoft.com/office/powerpoint/2010/main" val="3268164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Role of the Host Operating System </a:t>
            </a:r>
            <a:r>
              <a:rPr lang="en-US" altLang="en-US" sz="2000" b="0" dirty="0"/>
              <a:t>(1 of 2)</a:t>
            </a:r>
            <a:endParaRPr lang="en-US" sz="1200" b="0" dirty="0"/>
          </a:p>
        </p:txBody>
      </p:sp>
      <p:pic>
        <p:nvPicPr>
          <p:cNvPr id="6" name="Picture 2" descr="V M ware hosted architecture. The user mode of the V M ware consists of the virtual machine and V M X. The kernel mode consists of V M M and the V M M driver. The V M driver displays the following, Host O S, Disk, C P U, I D T R, i n t handler, and functions write left parenthesis right parenthesis, f s, and s c s i. The V M M is connected to the V M M driver by a world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54467"/>
            <a:ext cx="6124575"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7-10. The </a:t>
            </a:r>
            <a:r>
              <a:rPr lang="en-US" altLang="en-US" sz="1600" dirty="0" smtClean="0">
                <a:latin typeface="+mn-lt"/>
              </a:rPr>
              <a:t>V</a:t>
            </a:r>
            <a:r>
              <a:rPr lang="en-US" altLang="en-US" sz="100" dirty="0" smtClean="0">
                <a:latin typeface="+mn-lt"/>
              </a:rPr>
              <a:t> </a:t>
            </a:r>
            <a:r>
              <a:rPr lang="en-US" altLang="en-US" sz="1600" dirty="0" smtClean="0">
                <a:latin typeface="+mn-lt"/>
              </a:rPr>
              <a:t>Mware </a:t>
            </a:r>
            <a:r>
              <a:rPr lang="en-US" altLang="en-US" sz="1600" dirty="0">
                <a:latin typeface="+mn-lt"/>
              </a:rPr>
              <a:t>Hosted Architecture and its three components: </a:t>
            </a:r>
            <a:r>
              <a:rPr lang="en-US" altLang="en-US" sz="1600" dirty="0" smtClean="0">
                <a:latin typeface="+mn-lt"/>
              </a:rPr>
              <a:t>V</a:t>
            </a:r>
            <a:r>
              <a:rPr lang="en-US" altLang="en-US" sz="100" dirty="0" smtClean="0">
                <a:latin typeface="+mn-lt"/>
              </a:rPr>
              <a:t> </a:t>
            </a:r>
            <a:r>
              <a:rPr lang="en-US" altLang="en-US" sz="1600" dirty="0" smtClean="0">
                <a:latin typeface="+mn-lt"/>
              </a:rPr>
              <a:t>M</a:t>
            </a:r>
            <a:r>
              <a:rPr lang="en-US" altLang="en-US" sz="100" dirty="0" smtClean="0">
                <a:latin typeface="+mn-lt"/>
              </a:rPr>
              <a:t> </a:t>
            </a:r>
            <a:r>
              <a:rPr lang="en-US" altLang="en-US" sz="1600" dirty="0" smtClean="0">
                <a:latin typeface="+mn-lt"/>
              </a:rPr>
              <a:t>X</a:t>
            </a:r>
            <a:r>
              <a:rPr lang="en-US" altLang="en-US" sz="1600" dirty="0">
                <a:latin typeface="+mn-lt"/>
              </a:rPr>
              <a:t>, </a:t>
            </a:r>
            <a:r>
              <a:rPr lang="en-US" altLang="en-US" sz="1600" dirty="0" smtClean="0">
                <a:latin typeface="+mn-lt"/>
              </a:rPr>
              <a:t>V</a:t>
            </a:r>
            <a:r>
              <a:rPr lang="en-US" altLang="en-US" sz="100" dirty="0" smtClean="0">
                <a:latin typeface="+mn-lt"/>
              </a:rPr>
              <a:t> </a:t>
            </a:r>
            <a:r>
              <a:rPr lang="en-US" altLang="en-US" sz="1600" dirty="0" smtClean="0">
                <a:latin typeface="+mn-lt"/>
              </a:rPr>
              <a:t>M</a:t>
            </a:r>
            <a:r>
              <a:rPr lang="en-US" altLang="en-US" sz="100" dirty="0" smtClean="0">
                <a:latin typeface="+mn-lt"/>
              </a:rPr>
              <a:t> </a:t>
            </a:r>
            <a:r>
              <a:rPr lang="en-US" altLang="en-US" sz="1600" dirty="0" err="1" smtClean="0">
                <a:latin typeface="+mn-lt"/>
              </a:rPr>
              <a:t>M</a:t>
            </a:r>
            <a:r>
              <a:rPr lang="en-US" altLang="en-US" sz="1600" dirty="0" smtClean="0">
                <a:latin typeface="+mn-lt"/>
              </a:rPr>
              <a:t> </a:t>
            </a:r>
            <a:r>
              <a:rPr lang="en-US" altLang="en-US" sz="1600" dirty="0">
                <a:latin typeface="+mn-lt"/>
              </a:rPr>
              <a:t>driver and </a:t>
            </a:r>
            <a:r>
              <a:rPr lang="en-US" altLang="en-US" sz="1600" dirty="0" smtClean="0">
                <a:latin typeface="+mn-lt"/>
              </a:rPr>
              <a:t>V</a:t>
            </a:r>
            <a:r>
              <a:rPr lang="en-US" altLang="en-US" sz="100" dirty="0" smtClean="0">
                <a:latin typeface="+mn-lt"/>
              </a:rPr>
              <a:t> </a:t>
            </a:r>
            <a:r>
              <a:rPr lang="en-US" altLang="en-US" sz="1600" dirty="0" smtClean="0">
                <a:latin typeface="+mn-lt"/>
              </a:rPr>
              <a:t>M</a:t>
            </a:r>
            <a:r>
              <a:rPr lang="en-US" altLang="en-US" sz="100" dirty="0" smtClean="0">
                <a:latin typeface="+mn-lt"/>
              </a:rPr>
              <a:t> </a:t>
            </a:r>
            <a:r>
              <a:rPr lang="en-US" altLang="en-US" sz="1600" dirty="0" smtClean="0">
                <a:latin typeface="+mn-lt"/>
              </a:rPr>
              <a:t>M</a:t>
            </a:r>
            <a:r>
              <a:rPr lang="en-US" altLang="en-US" sz="1600" dirty="0">
                <a:latin typeface="+mn-lt"/>
              </a:rPr>
              <a:t>.</a:t>
            </a:r>
          </a:p>
        </p:txBody>
      </p:sp>
    </p:spTree>
    <p:extLst>
      <p:ext uri="{BB962C8B-B14F-4D97-AF65-F5344CB8AC3E}">
        <p14:creationId xmlns:p14="http://schemas.microsoft.com/office/powerpoint/2010/main" val="37587098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Role of the Host Operating System </a:t>
            </a:r>
            <a:r>
              <a:rPr lang="en-US" altLang="en-US" sz="2000" b="0" dirty="0" smtClean="0"/>
              <a:t>(2 </a:t>
            </a:r>
            <a:r>
              <a:rPr lang="en-US" altLang="en-US" sz="2000" b="0" dirty="0"/>
              <a:t>of 2)</a:t>
            </a:r>
            <a:endParaRPr lang="en-US" sz="1200" b="0" dirty="0"/>
          </a:p>
        </p:txBody>
      </p:sp>
      <p:pic>
        <p:nvPicPr>
          <p:cNvPr id="7" name="Picture 2" descr="A comparison between a normal context switch and a world switch. In a normal context switch, the Linear Address space contains a user space A and kernel address space for processes, A and B separately. In a V M ware World Switch, the linear address space has V M X user space and Kernel Address space for the host O S context, followed by a virtual machine and V M M for the V M M Context."/>
          <p:cNvPicPr>
            <a:picLocks noChangeAspect="1" noChangeArrowheads="1"/>
          </p:cNvPicPr>
          <p:nvPr/>
        </p:nvPicPr>
        <p:blipFill>
          <a:blip r:embed="rId2">
            <a:extLst>
              <a:ext uri="{28A0092B-C50C-407E-A947-70E740481C1C}">
                <a14:useLocalDpi xmlns:a14="http://schemas.microsoft.com/office/drawing/2010/main" val="0"/>
              </a:ext>
            </a:extLst>
          </a:blip>
          <a:srcRect b="14029"/>
          <a:stretch>
            <a:fillRect/>
          </a:stretch>
        </p:blipFill>
        <p:spPr bwMode="auto">
          <a:xfrm>
            <a:off x="865981" y="1710042"/>
            <a:ext cx="7412037" cy="326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7-11. Difference between a normal context </a:t>
            </a:r>
            <a:r>
              <a:rPr lang="en-US" altLang="en-US" sz="1600" dirty="0" smtClean="0">
                <a:latin typeface="+mn-lt"/>
              </a:rPr>
              <a:t>switch </a:t>
            </a:r>
            <a:r>
              <a:rPr lang="en-US" altLang="en-US" sz="1600" dirty="0">
                <a:latin typeface="+mn-lt"/>
              </a:rPr>
              <a:t>and a world switch.</a:t>
            </a:r>
          </a:p>
        </p:txBody>
      </p:sp>
    </p:spTree>
    <p:extLst>
      <p:ext uri="{BB962C8B-B14F-4D97-AF65-F5344CB8AC3E}">
        <p14:creationId xmlns:p14="http://schemas.microsoft.com/office/powerpoint/2010/main" val="1524927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a:t>
            </a:r>
            <a:r>
              <a:rPr lang="en-US" altLang="en-US" sz="100" dirty="0" smtClean="0"/>
              <a:t> </a:t>
            </a:r>
            <a:r>
              <a:rPr lang="en-US" altLang="en-US" dirty="0" smtClean="0"/>
              <a:t>S</a:t>
            </a:r>
            <a:r>
              <a:rPr lang="en-US" altLang="en-US" sz="100" dirty="0" smtClean="0"/>
              <a:t> </a:t>
            </a:r>
            <a:r>
              <a:rPr lang="en-US" altLang="en-US" dirty="0" smtClean="0"/>
              <a:t>X </a:t>
            </a:r>
            <a:r>
              <a:rPr lang="en-US" altLang="en-US" dirty="0"/>
              <a:t>Server: </a:t>
            </a:r>
            <a:r>
              <a:rPr lang="en-US" altLang="en-US" dirty="0" smtClean="0"/>
              <a:t>VMware’s </a:t>
            </a:r>
            <a:r>
              <a:rPr lang="en-US" altLang="en-US" dirty="0"/>
              <a:t>type-1 Hypervisor </a:t>
            </a:r>
            <a:r>
              <a:rPr lang="en-US" altLang="en-US" sz="2000" b="0" dirty="0"/>
              <a:t>(1 of 2)</a:t>
            </a:r>
            <a:endParaRPr lang="en-US" sz="1200" b="0" dirty="0"/>
          </a:p>
        </p:txBody>
      </p:sp>
      <p:pic>
        <p:nvPicPr>
          <p:cNvPr id="7" name="Picture 2" descr="An E S X Server has four virtual machines whose memory managers and hypervisor forms the E S X server. This forms an architecture termed, x 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1649717"/>
            <a:ext cx="7486650" cy="3381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7-11. </a:t>
            </a:r>
            <a:r>
              <a:rPr lang="en-US" altLang="en-US" sz="1600" dirty="0" smtClean="0">
                <a:latin typeface="+mn-lt"/>
              </a:rPr>
              <a:t>E</a:t>
            </a:r>
            <a:r>
              <a:rPr lang="en-US" altLang="en-US" sz="100" dirty="0" smtClean="0">
                <a:latin typeface="+mn-lt"/>
              </a:rPr>
              <a:t> </a:t>
            </a:r>
            <a:r>
              <a:rPr lang="en-US" altLang="en-US" sz="1600" dirty="0" smtClean="0">
                <a:latin typeface="+mn-lt"/>
              </a:rPr>
              <a:t>S</a:t>
            </a:r>
            <a:r>
              <a:rPr lang="en-US" altLang="en-US" sz="100" dirty="0" smtClean="0">
                <a:latin typeface="+mn-lt"/>
              </a:rPr>
              <a:t> </a:t>
            </a:r>
            <a:r>
              <a:rPr lang="en-US" altLang="en-US" sz="1600" dirty="0" smtClean="0">
                <a:latin typeface="+mn-lt"/>
              </a:rPr>
              <a:t>X </a:t>
            </a:r>
            <a:r>
              <a:rPr lang="en-US" altLang="en-US" sz="1600" dirty="0">
                <a:latin typeface="+mn-lt"/>
              </a:rPr>
              <a:t>Server: VMware’s type-1 Hypervisor</a:t>
            </a:r>
          </a:p>
        </p:txBody>
      </p:sp>
    </p:spTree>
    <p:extLst>
      <p:ext uri="{BB962C8B-B14F-4D97-AF65-F5344CB8AC3E}">
        <p14:creationId xmlns:p14="http://schemas.microsoft.com/office/powerpoint/2010/main" val="562553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Requirements for Virtualization</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Hypervisors should score well in three dimensions:</a:t>
            </a:r>
          </a:p>
          <a:p>
            <a:pPr marL="916686" lvl="1" indent="-429768">
              <a:buFont typeface="+mj-lt"/>
              <a:buAutoNum type="arabicPeriod"/>
              <a:defRPr/>
            </a:pPr>
            <a:r>
              <a:rPr lang="en-US" dirty="0"/>
              <a:t>Safety: hypervisor should have full control of virtualized resources.</a:t>
            </a:r>
          </a:p>
          <a:p>
            <a:pPr marL="916686" lvl="1" indent="-429768">
              <a:buFont typeface="+mj-lt"/>
              <a:buAutoNum type="arabicPeriod"/>
              <a:defRPr/>
            </a:pPr>
            <a:r>
              <a:rPr lang="en-US" dirty="0"/>
              <a:t>Fidelity: behavior of a program on a virtual machine should be identical to same program running on bare hardware.</a:t>
            </a:r>
          </a:p>
          <a:p>
            <a:pPr marL="916686" lvl="1" indent="-429768">
              <a:buFont typeface="+mj-lt"/>
              <a:buAutoNum type="arabicPeriod"/>
              <a:defRPr/>
            </a:pPr>
            <a:r>
              <a:rPr lang="en-US" dirty="0"/>
              <a:t>Efficiency: much of code in virtual machine should run without intervention by hypervisor.</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a:t>
            </a:r>
            <a:r>
              <a:rPr lang="en-US" altLang="en-US" sz="100" dirty="0"/>
              <a:t> </a:t>
            </a:r>
            <a:r>
              <a:rPr lang="en-US" altLang="en-US" dirty="0"/>
              <a:t>S</a:t>
            </a:r>
            <a:r>
              <a:rPr lang="en-US" altLang="en-US" sz="100" dirty="0"/>
              <a:t> </a:t>
            </a:r>
            <a:r>
              <a:rPr lang="en-US" altLang="en-US" dirty="0"/>
              <a:t>X Server: </a:t>
            </a:r>
            <a:r>
              <a:rPr lang="en-US" altLang="en-US" dirty="0" smtClean="0"/>
              <a:t>VMware’s </a:t>
            </a:r>
            <a:r>
              <a:rPr lang="en-US" altLang="en-US" dirty="0"/>
              <a:t>type-1 Hypervisor </a:t>
            </a:r>
            <a:r>
              <a:rPr lang="en-US" altLang="en-US" sz="2000" b="0" dirty="0" smtClean="0"/>
              <a:t>(2 </a:t>
            </a:r>
            <a:r>
              <a:rPr lang="en-US" altLang="en-US" sz="2000" b="0" dirty="0"/>
              <a:t>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smtClean="0"/>
              <a:t>E</a:t>
            </a:r>
            <a:r>
              <a:rPr lang="en-US" sz="100" dirty="0" smtClean="0"/>
              <a:t> </a:t>
            </a:r>
            <a:r>
              <a:rPr lang="en-US" dirty="0" smtClean="0"/>
              <a:t>S</a:t>
            </a:r>
            <a:r>
              <a:rPr lang="en-US" sz="100" dirty="0" smtClean="0"/>
              <a:t> </a:t>
            </a:r>
            <a:r>
              <a:rPr lang="en-US" dirty="0" smtClean="0"/>
              <a:t>X </a:t>
            </a:r>
            <a:r>
              <a:rPr lang="en-US" dirty="0"/>
              <a:t>Server architecture provides substantial benefits</a:t>
            </a:r>
          </a:p>
          <a:p>
            <a:pPr marL="915336" lvl="1" indent="-429768">
              <a:buFont typeface="+mj-lt"/>
              <a:buAutoNum type="arabicPeriod"/>
              <a:defRPr/>
            </a:pPr>
            <a:r>
              <a:rPr lang="en-US" dirty="0" smtClean="0"/>
              <a:t>C</a:t>
            </a:r>
            <a:r>
              <a:rPr lang="en-US" sz="100" dirty="0" smtClean="0"/>
              <a:t> </a:t>
            </a:r>
            <a:r>
              <a:rPr lang="en-US" dirty="0" smtClean="0"/>
              <a:t>P</a:t>
            </a:r>
            <a:r>
              <a:rPr lang="en-US" sz="100" dirty="0" smtClean="0"/>
              <a:t> </a:t>
            </a:r>
            <a:r>
              <a:rPr lang="en-US" dirty="0" smtClean="0"/>
              <a:t>U </a:t>
            </a:r>
            <a:r>
              <a:rPr lang="en-US" dirty="0"/>
              <a:t>scheduler ensures that each virtual machine gets a fair share of the </a:t>
            </a:r>
            <a:r>
              <a:rPr lang="en-US" dirty="0" smtClean="0"/>
              <a:t>C</a:t>
            </a:r>
            <a:r>
              <a:rPr lang="en-US" sz="100" dirty="0" smtClean="0"/>
              <a:t> </a:t>
            </a:r>
            <a:r>
              <a:rPr lang="en-US" dirty="0" smtClean="0"/>
              <a:t>P</a:t>
            </a:r>
            <a:r>
              <a:rPr lang="en-US" sz="100" dirty="0" smtClean="0"/>
              <a:t> </a:t>
            </a:r>
            <a:r>
              <a:rPr lang="en-US" dirty="0" smtClean="0"/>
              <a:t>U</a:t>
            </a:r>
            <a:endParaRPr lang="en-US" dirty="0"/>
          </a:p>
          <a:p>
            <a:pPr marL="915336" lvl="1" indent="-429768">
              <a:buFont typeface="+mj-lt"/>
              <a:buAutoNum type="arabicPeriod"/>
              <a:defRPr/>
            </a:pPr>
            <a:r>
              <a:rPr lang="en-US" dirty="0"/>
              <a:t>Memory manager is optimized for scalability</a:t>
            </a:r>
          </a:p>
          <a:p>
            <a:pPr marL="915336" lvl="1" indent="-429768">
              <a:buFont typeface="+mj-lt"/>
              <a:buAutoNum type="arabicPeriod"/>
              <a:defRPr/>
            </a:pPr>
            <a:r>
              <a:rPr lang="en-US" dirty="0"/>
              <a:t>I/O subsystem is optimized for performance</a:t>
            </a:r>
          </a:p>
          <a:p>
            <a:pPr marL="915336" lvl="1" indent="-429768">
              <a:buFont typeface="+mj-lt"/>
              <a:buAutoNum type="arabicPeriod"/>
              <a:defRPr/>
            </a:pPr>
            <a:r>
              <a:rPr lang="en-US" dirty="0"/>
              <a:t>Back ends also typically relied on abstractions provided by host operating system.</a:t>
            </a:r>
          </a:p>
          <a:p>
            <a:pPr marL="915336" lvl="1" indent="-429768">
              <a:buFont typeface="+mj-lt"/>
              <a:buAutoNum type="arabicPeriod"/>
              <a:defRPr/>
            </a:pPr>
            <a:r>
              <a:rPr lang="en-US" dirty="0" smtClean="0"/>
              <a:t>E</a:t>
            </a:r>
            <a:r>
              <a:rPr lang="en-US" sz="100" dirty="0" smtClean="0"/>
              <a:t> </a:t>
            </a:r>
            <a:r>
              <a:rPr lang="en-US" dirty="0" smtClean="0"/>
              <a:t>S</a:t>
            </a:r>
            <a:r>
              <a:rPr lang="en-US" sz="100" dirty="0" smtClean="0"/>
              <a:t> </a:t>
            </a:r>
            <a:r>
              <a:rPr lang="en-US" dirty="0" smtClean="0"/>
              <a:t>X </a:t>
            </a:r>
            <a:r>
              <a:rPr lang="en-US" dirty="0"/>
              <a:t>Server made it easy to introduce new capabilities</a:t>
            </a:r>
          </a:p>
        </p:txBody>
      </p:sp>
    </p:spTree>
    <p:extLst>
      <p:ext uri="{BB962C8B-B14F-4D97-AF65-F5344CB8AC3E}">
        <p14:creationId xmlns:p14="http://schemas.microsoft.com/office/powerpoint/2010/main" val="360413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 1 and Type 2 Hypervisors </a:t>
            </a:r>
            <a:r>
              <a:rPr lang="en-US" altLang="en-US" sz="2000" b="0" dirty="0"/>
              <a:t>(</a:t>
            </a:r>
            <a:r>
              <a:rPr lang="en-US" altLang="en-US" sz="2000" b="0" dirty="0" smtClean="0"/>
              <a:t>1 of 2)</a:t>
            </a:r>
            <a:endParaRPr lang="en-US" sz="900" b="0" dirty="0"/>
          </a:p>
        </p:txBody>
      </p:sp>
      <p:pic>
        <p:nvPicPr>
          <p:cNvPr id="5" name="Picture 2" descr="The location of type 1 and type 2 hypervisors. Type 1 has three layers. The top layer includes windows, Linux, and control domain. Windows contains excel and word, Linux contains M player and E macs. The middle layer contains the Type 1 hypervisor. The bottom layer contains hardware, C P U, disk, network, interrupts, et cetera. Type 2 has 5 layers. The top layer has the Guest O S process, and the next layer includes the guest O S, such as Windows. The next layer has a Host O S process, such as Linux, and the type 2 hypervisor. The bottom layer contains the hardware, C P U, disk, network, interrupts, et cet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39" y="1507686"/>
            <a:ext cx="7777521" cy="366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7-1. Location of type 1 and type 2 hypervisors.</a:t>
            </a:r>
          </a:p>
        </p:txBody>
      </p:sp>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 1 and Type 2 Hypervisors </a:t>
            </a:r>
            <a:r>
              <a:rPr lang="en-US" altLang="en-US" sz="2000" b="0" dirty="0" smtClean="0"/>
              <a:t>(2 </a:t>
            </a:r>
            <a:r>
              <a:rPr lang="en-US" altLang="en-US" sz="2000" b="0" dirty="0"/>
              <a:t>of 2)</a:t>
            </a:r>
            <a:endParaRPr lang="en-US" sz="1200" b="0" dirty="0"/>
          </a:p>
        </p:txBody>
      </p:sp>
      <p:sp>
        <p:nvSpPr>
          <p:cNvPr id="6" name="Text Placeholder 5"/>
          <p:cNvSpPr>
            <a:spLocks noGrp="1"/>
          </p:cNvSpPr>
          <p:nvPr>
            <p:ph type="body" idx="1"/>
          </p:nvPr>
        </p:nvSpPr>
        <p:spPr>
          <a:xfrm>
            <a:off x="457200" y="1495425"/>
            <a:ext cx="8229600" cy="1670469"/>
          </a:xfrm>
        </p:spPr>
        <p:txBody>
          <a:bodyPr/>
          <a:lstStyle/>
          <a:p>
            <a:pPr marL="0" indent="0">
              <a:buNone/>
            </a:pPr>
            <a:r>
              <a:rPr lang="en-US" altLang="en-US" dirty="0"/>
              <a:t>Figure 7-2. Examples of the various combinations of virtualization type and hypervisor. Type 1 hypervisors always run on the bare metal whereas type 2 hypervisors use the services of an existing host operating system.</a:t>
            </a:r>
          </a:p>
        </p:txBody>
      </p:sp>
      <p:graphicFrame>
        <p:nvGraphicFramePr>
          <p:cNvPr id="3" name="Table 2"/>
          <p:cNvGraphicFramePr>
            <a:graphicFrameLocks noGrp="1"/>
          </p:cNvGraphicFramePr>
          <p:nvPr>
            <p:extLst>
              <p:ext uri="{D42A27DB-BD31-4B8C-83A1-F6EECF244321}">
                <p14:modId xmlns:p14="http://schemas.microsoft.com/office/powerpoint/2010/main" val="1377690786"/>
              </p:ext>
            </p:extLst>
          </p:nvPr>
        </p:nvGraphicFramePr>
        <p:xfrm>
          <a:off x="619663" y="3530003"/>
          <a:ext cx="7904673" cy="1854200"/>
        </p:xfrm>
        <a:graphic>
          <a:graphicData uri="http://schemas.openxmlformats.org/drawingml/2006/table">
            <a:tbl>
              <a:tblPr firstRow="1" bandRow="1">
                <a:tableStyleId>{2D5ABB26-0587-4C30-8999-92F81FD0307C}</a:tableStyleId>
              </a:tblPr>
              <a:tblGrid>
                <a:gridCol w="2944483">
                  <a:extLst>
                    <a:ext uri="{9D8B030D-6E8A-4147-A177-3AD203B41FA5}">
                      <a16:colId xmlns:a16="http://schemas.microsoft.com/office/drawing/2014/main" val="3511447505"/>
                    </a:ext>
                  </a:extLst>
                </a:gridCol>
                <a:gridCol w="2173857">
                  <a:extLst>
                    <a:ext uri="{9D8B030D-6E8A-4147-A177-3AD203B41FA5}">
                      <a16:colId xmlns:a16="http://schemas.microsoft.com/office/drawing/2014/main" val="4271529019"/>
                    </a:ext>
                  </a:extLst>
                </a:gridCol>
                <a:gridCol w="2786333">
                  <a:extLst>
                    <a:ext uri="{9D8B030D-6E8A-4147-A177-3AD203B41FA5}">
                      <a16:colId xmlns:a16="http://schemas.microsoft.com/office/drawing/2014/main" val="3485292508"/>
                    </a:ext>
                  </a:extLst>
                </a:gridCol>
              </a:tblGrid>
              <a:tr h="370840">
                <a:tc>
                  <a:txBody>
                    <a:bodyPr/>
                    <a:lstStyle/>
                    <a:p>
                      <a:r>
                        <a:rPr lang="en-US" b="1" dirty="0" smtClean="0"/>
                        <a:t>Virtualization method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Type 1 hypervisor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Type 2 hypervisor </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595133"/>
                  </a:ext>
                </a:extLst>
              </a:tr>
              <a:tr h="370840">
                <a:tc>
                  <a:txBody>
                    <a:bodyPr/>
                    <a:lstStyle/>
                    <a:p>
                      <a:r>
                        <a:rPr lang="en-US" dirty="0" smtClean="0"/>
                        <a:t>Virtualization without H</a:t>
                      </a:r>
                      <a:r>
                        <a:rPr lang="en-US" sz="100" dirty="0" smtClean="0"/>
                        <a:t> </a:t>
                      </a:r>
                      <a:r>
                        <a:rPr lang="en-US" dirty="0" smtClean="0"/>
                        <a:t>W support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a:t>
                      </a:r>
                      <a:r>
                        <a:rPr lang="en-US" sz="100" dirty="0" smtClean="0"/>
                        <a:t> </a:t>
                      </a:r>
                      <a:r>
                        <a:rPr lang="en-US" dirty="0" smtClean="0"/>
                        <a:t>S</a:t>
                      </a:r>
                      <a:r>
                        <a:rPr lang="en-US" sz="100" dirty="0" smtClean="0"/>
                        <a:t> </a:t>
                      </a:r>
                      <a:r>
                        <a:rPr lang="en-US" dirty="0" smtClean="0"/>
                        <a:t>X Server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VMware Workstation 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99764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Paravirtualization</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Xen</a:t>
                      </a:r>
                      <a:r>
                        <a:rPr lang="en-US" dirty="0" smtClean="0"/>
                        <a:t>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058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Virtualization with H</a:t>
                      </a:r>
                      <a:r>
                        <a:rPr lang="en-US" sz="100" dirty="0" smtClean="0"/>
                        <a:t> </a:t>
                      </a:r>
                      <a:r>
                        <a:rPr lang="en-US" dirty="0" smtClean="0"/>
                        <a:t>W support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vSphere, </a:t>
                      </a:r>
                      <a:r>
                        <a:rPr lang="en-US" dirty="0" err="1" smtClean="0"/>
                        <a:t>Xen</a:t>
                      </a:r>
                      <a:r>
                        <a:rPr lang="en-US" dirty="0" smtClean="0"/>
                        <a:t>, Hyper-V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VMware Fusion, K</a:t>
                      </a:r>
                      <a:r>
                        <a:rPr lang="en-US" sz="100" dirty="0" smtClean="0"/>
                        <a:t> </a:t>
                      </a:r>
                      <a:r>
                        <a:rPr lang="en-US" dirty="0" smtClean="0"/>
                        <a:t>V</a:t>
                      </a:r>
                      <a:r>
                        <a:rPr lang="en-US" sz="100" dirty="0" smtClean="0"/>
                        <a:t> </a:t>
                      </a:r>
                      <a:r>
                        <a:rPr lang="en-US" dirty="0" smtClean="0"/>
                        <a:t>M, Parallels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6166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Process virtualization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Wine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035027"/>
                  </a:ext>
                </a:extLst>
              </a:tr>
            </a:tbl>
          </a:graphicData>
        </a:graphic>
      </p:graphicFrame>
    </p:spTree>
    <p:extLst>
      <p:ext uri="{BB962C8B-B14F-4D97-AF65-F5344CB8AC3E}">
        <p14:creationId xmlns:p14="http://schemas.microsoft.com/office/powerpoint/2010/main" val="742018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Techniques for Efficient Virtualization</a:t>
            </a:r>
            <a:endParaRPr lang="en-US" sz="2000" b="0" dirty="0"/>
          </a:p>
        </p:txBody>
      </p:sp>
      <p:pic>
        <p:nvPicPr>
          <p:cNvPr id="7" name="Picture 2" descr="Efficient virtualization. The user space contains a virtual machine in which the user process takes place on the virtual user mode. There is a Guest operating system that runs in Virtual kernel mode. The Type 1 hypervisor is in the kernel space. The guest O S is trapped on privileged instruction. Hardware is in the bottom lay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9" y="1904970"/>
            <a:ext cx="8158162" cy="307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7-3. When the operating system in a virtual machine executes a kernel only instruction, it traps to the hypervisor if virtualization technology is present.</a:t>
            </a:r>
          </a:p>
        </p:txBody>
      </p:sp>
    </p:spTree>
    <p:extLst>
      <p:ext uri="{BB962C8B-B14F-4D97-AF65-F5344CB8AC3E}">
        <p14:creationId xmlns:p14="http://schemas.microsoft.com/office/powerpoint/2010/main" val="3047585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Virtualizing the Unvirtualizable </a:t>
            </a:r>
            <a:endParaRPr lang="en-US" sz="2000" b="0" dirty="0"/>
          </a:p>
        </p:txBody>
      </p:sp>
      <p:pic>
        <p:nvPicPr>
          <p:cNvPr id="5" name="Picture 2" descr="The process of visualizing the unvirtualizable. The virtual machine contains layers of 4 rings with ring 3 on top. The user process occurs on the top ring 3. Ring 1 has the Guest operating system. It is used to rewrite binary prior to execution and emulate. Ring 0 has the Type 1 hypervisor and hardware is below ring 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1720767"/>
            <a:ext cx="76295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7-4. The binary translates rewrites the guest operating system running in ring 1, while the hypervisor runs in ring 0</a:t>
            </a:r>
          </a:p>
        </p:txBody>
      </p:sp>
    </p:spTree>
    <p:extLst>
      <p:ext uri="{BB962C8B-B14F-4D97-AF65-F5344CB8AC3E}">
        <p14:creationId xmlns:p14="http://schemas.microsoft.com/office/powerpoint/2010/main" val="3269428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Are Hypervisors Microkernels </a:t>
            </a:r>
            <a:r>
              <a:rPr lang="en-US" altLang="en-US" dirty="0" smtClean="0"/>
              <a:t>Done Right</a:t>
            </a:r>
            <a:r>
              <a:rPr lang="en-US" altLang="en-US" dirty="0"/>
              <a:t>? </a:t>
            </a:r>
            <a:r>
              <a:rPr lang="en-US" altLang="en-US" sz="2000" b="0" dirty="0"/>
              <a:t>(1 of 2)</a:t>
            </a:r>
            <a:endParaRPr lang="en-US" sz="2000" b="0" dirty="0"/>
          </a:p>
        </p:txBody>
      </p:sp>
      <p:pic>
        <p:nvPicPr>
          <p:cNvPr id="7" name="Picture 2" descr="True virtualization and para virtualization. There are 4 layers, as follows. True virtualization, Top layer, User processes. Second layer, Unmodified windows that traps the Type 1 hypervisor in layer 3 due to sensitive instruction. Para virtualization, Top layer, User processes. Second layer, Modified linux that traps the Microkernel in layer 3 due to hypervisor call. Both true and para virtualization share a common fourth layer,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312" y="1920792"/>
            <a:ext cx="719137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7-5. True virtualization and </a:t>
            </a:r>
            <a:r>
              <a:rPr lang="en-US" altLang="en-US" dirty="0" err="1"/>
              <a:t>paravirtualization</a:t>
            </a:r>
            <a:endParaRPr lang="en-US" altLang="en-US" dirty="0"/>
          </a:p>
        </p:txBody>
      </p:sp>
    </p:spTree>
    <p:extLst>
      <p:ext uri="{BB962C8B-B14F-4D97-AF65-F5344CB8AC3E}">
        <p14:creationId xmlns:p14="http://schemas.microsoft.com/office/powerpoint/2010/main" val="3111550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Are Hypervisors Microkernels </a:t>
            </a:r>
            <a:r>
              <a:rPr lang="en-US" altLang="en-US" dirty="0" smtClean="0"/>
              <a:t>Done Right</a:t>
            </a:r>
            <a:r>
              <a:rPr lang="en-US" altLang="en-US" dirty="0"/>
              <a:t>? </a:t>
            </a:r>
            <a:r>
              <a:rPr lang="en-US" altLang="en-US" sz="2000" b="0" dirty="0" smtClean="0"/>
              <a:t>(2 </a:t>
            </a:r>
            <a:r>
              <a:rPr lang="en-US" altLang="en-US" sz="2000" b="0" dirty="0"/>
              <a:t>of 2)</a:t>
            </a:r>
            <a:endParaRPr lang="en-US" sz="2000" b="0" dirty="0"/>
          </a:p>
        </p:txBody>
      </p:sp>
      <p:pic>
        <p:nvPicPr>
          <p:cNvPr id="5" name="Picture 2" descr="The process of V M I Linux. A, bare hardware. The V M I Linux works through V M I L or H Winter face library. Sensitive instruction executed by Hardware passes from the interface. B, V M ware is run by Hypervisor call. C, Xen is run by Hypervisor call from X e n library to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7" y="1702511"/>
            <a:ext cx="7058025" cy="3275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7-6. VMI Linux running on (a) the bare hardware </a:t>
            </a:r>
            <a:r>
              <a:rPr lang="en-US" altLang="en-US" dirty="0" smtClean="0"/>
              <a:t>(</a:t>
            </a:r>
            <a:r>
              <a:rPr lang="en-US" altLang="en-US" dirty="0"/>
              <a:t>b) VMware (c) </a:t>
            </a:r>
            <a:r>
              <a:rPr lang="en-US" altLang="en-US" dirty="0" err="1"/>
              <a:t>Xen</a:t>
            </a:r>
            <a:r>
              <a:rPr lang="en-US" altLang="en-US" dirty="0"/>
              <a:t>.</a:t>
            </a:r>
          </a:p>
        </p:txBody>
      </p:sp>
    </p:spTree>
    <p:extLst>
      <p:ext uri="{BB962C8B-B14F-4D97-AF65-F5344CB8AC3E}">
        <p14:creationId xmlns:p14="http://schemas.microsoft.com/office/powerpoint/2010/main" val="975544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Hardware Support For </a:t>
            </a:r>
            <a:r>
              <a:rPr lang="en-US" altLang="en-US" dirty="0" smtClean="0"/>
              <a:t>Nested </a:t>
            </a:r>
            <a:r>
              <a:rPr lang="en-US" altLang="en-US" dirty="0"/>
              <a:t>Page Tables</a:t>
            </a:r>
            <a:endParaRPr lang="en-US" sz="2000" b="0" dirty="0"/>
          </a:p>
        </p:txBody>
      </p:sp>
      <p:pic>
        <p:nvPicPr>
          <p:cNvPr id="7" name="Picture 2" descr="Extended and nested page tables. The page table ranges from 0 to 63 bits containing the following offset levels. 0 to 11 bits, page offset. 12 to 20 bits, Level 4 offset. 21 to 29 bits, Level 3 offset. 30 to 38 bits, Level 2 offset. 39 to 47 bits, Level 1 offset. Bits 48 to 63 are empty. The Guest pointer from level 1 offset enters the level 1 of page table. The pointer looks up in nested page tables and enters the next level page table, level 2. The same process continues for the rest of the levels of the pag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 y="1449305"/>
            <a:ext cx="75819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7-7. Extended/nested page tables are walked every time a guest physical address is accessed—including the accesses for each level of the guest’s page tables.</a:t>
            </a:r>
          </a:p>
        </p:txBody>
      </p:sp>
    </p:spTree>
    <p:extLst>
      <p:ext uri="{BB962C8B-B14F-4D97-AF65-F5344CB8AC3E}">
        <p14:creationId xmlns:p14="http://schemas.microsoft.com/office/powerpoint/2010/main" val="6638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2.xml><?xml version="1.0" encoding="utf-8"?>
<ds:datastoreItem xmlns:ds="http://schemas.openxmlformats.org/officeDocument/2006/customXml" ds:itemID="{810F48C7-979E-4437-A76A-50919CDCE47E}">
  <ds:schemaRefs>
    <ds:schemaRef ds:uri="http://purl.org/dc/terms/"/>
    <ds:schemaRef ds:uri="http://purl.org/dc/dcmitype/"/>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11542</TotalTime>
  <Words>1019</Words>
  <Application>Microsoft Office PowerPoint</Application>
  <PresentationFormat>On-screen Show (4:3)</PresentationFormat>
  <Paragraphs>123</Paragraphs>
  <Slides>21</Slides>
  <Notes>2</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8" baseType="lpstr">
      <vt:lpstr>Arial</vt:lpstr>
      <vt:lpstr>Noto Sans Symbols</vt:lpstr>
      <vt:lpstr>Times New Roman</vt:lpstr>
      <vt:lpstr>Verdana</vt:lpstr>
      <vt:lpstr>508 Lecture</vt:lpstr>
      <vt:lpstr>1_508 Lecture</vt:lpstr>
      <vt:lpstr>Equation</vt:lpstr>
      <vt:lpstr>Modern Operating Systems</vt:lpstr>
      <vt:lpstr>Requirements for Virtualization</vt:lpstr>
      <vt:lpstr>Type 1 and Type 2 Hypervisors (1 of 2)</vt:lpstr>
      <vt:lpstr>Type 1 and Type 2 Hypervisors (2 of 2)</vt:lpstr>
      <vt:lpstr>Techniques for Efficient Virtualization</vt:lpstr>
      <vt:lpstr>Virtualizing the Unvirtualizable </vt:lpstr>
      <vt:lpstr>Are Hypervisors Microkernels Done Right? (1 of 2)</vt:lpstr>
      <vt:lpstr>Are Hypervisors Microkernels Done Right? (2 of 2)</vt:lpstr>
      <vt:lpstr>Hardware Support For Nested Page Tables</vt:lpstr>
      <vt:lpstr>Clouds</vt:lpstr>
      <vt:lpstr>Challenges in Bringing Virtualization to the x86 (1 of 2)</vt:lpstr>
      <vt:lpstr>Challenges in Bringing Virtualization to the x86 (2 of 2)</vt:lpstr>
      <vt:lpstr>Virtualizing the x86 Architecture (1 of 2)</vt:lpstr>
      <vt:lpstr>Virtualizing the x86 Architecture (2 of 2)</vt:lpstr>
      <vt:lpstr>Virtual Hardware Platform (1 of 2)</vt:lpstr>
      <vt:lpstr>Virtual Hardware Platform (2 of 2)</vt:lpstr>
      <vt:lpstr>Role of the Host Operating System (1 of 2)</vt:lpstr>
      <vt:lpstr>Role of the Host Operating System (2 of 2)</vt:lpstr>
      <vt:lpstr>E S X Server: VMware’s type-1 Hypervisor (1 of 2)</vt:lpstr>
      <vt:lpstr>E S X Server: VMware’s type-1 Hypervisor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527</cp:revision>
  <dcterms:modified xsi:type="dcterms:W3CDTF">2018-04-12T09:22:16Z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