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4"/>
    <p:sldMasterId id="2147483674" r:id="rId5"/>
  </p:sldMasterIdLst>
  <p:notesMasterIdLst>
    <p:notesMasterId r:id="rId57"/>
  </p:notesMasterIdLst>
  <p:handoutMasterIdLst>
    <p:handoutMasterId r:id="rId58"/>
  </p:handoutMasterIdLst>
  <p:sldIdLst>
    <p:sldId id="507" r:id="rId6"/>
    <p:sldId id="430" r:id="rId7"/>
    <p:sldId id="472" r:id="rId8"/>
    <p:sldId id="473" r:id="rId9"/>
    <p:sldId id="474" r:id="rId10"/>
    <p:sldId id="475" r:id="rId11"/>
    <p:sldId id="462" r:id="rId12"/>
    <p:sldId id="476" r:id="rId13"/>
    <p:sldId id="477" r:id="rId14"/>
    <p:sldId id="447" r:id="rId15"/>
    <p:sldId id="463" r:id="rId16"/>
    <p:sldId id="464" r:id="rId17"/>
    <p:sldId id="465" r:id="rId18"/>
    <p:sldId id="478" r:id="rId19"/>
    <p:sldId id="466" r:id="rId20"/>
    <p:sldId id="479" r:id="rId21"/>
    <p:sldId id="480" r:id="rId22"/>
    <p:sldId id="448" r:id="rId23"/>
    <p:sldId id="481" r:id="rId24"/>
    <p:sldId id="482" r:id="rId25"/>
    <p:sldId id="483" r:id="rId26"/>
    <p:sldId id="484" r:id="rId27"/>
    <p:sldId id="485" r:id="rId28"/>
    <p:sldId id="449" r:id="rId29"/>
    <p:sldId id="322" r:id="rId30"/>
    <p:sldId id="486" r:id="rId31"/>
    <p:sldId id="487" r:id="rId32"/>
    <p:sldId id="488" r:id="rId33"/>
    <p:sldId id="489" r:id="rId34"/>
    <p:sldId id="490" r:id="rId35"/>
    <p:sldId id="491" r:id="rId36"/>
    <p:sldId id="492" r:id="rId37"/>
    <p:sldId id="493" r:id="rId38"/>
    <p:sldId id="451" r:id="rId39"/>
    <p:sldId id="470" r:id="rId40"/>
    <p:sldId id="452" r:id="rId41"/>
    <p:sldId id="494" r:id="rId42"/>
    <p:sldId id="506" r:id="rId43"/>
    <p:sldId id="495" r:id="rId44"/>
    <p:sldId id="496" r:id="rId45"/>
    <p:sldId id="453" r:id="rId46"/>
    <p:sldId id="497" r:id="rId47"/>
    <p:sldId id="498" r:id="rId48"/>
    <p:sldId id="499" r:id="rId49"/>
    <p:sldId id="500" r:id="rId50"/>
    <p:sldId id="501" r:id="rId51"/>
    <p:sldId id="502" r:id="rId52"/>
    <p:sldId id="503" r:id="rId53"/>
    <p:sldId id="504" r:id="rId54"/>
    <p:sldId id="505" r:id="rId55"/>
    <p:sldId id="290" r:id="rId56"/>
  </p:sldIdLst>
  <p:sldSz cx="9144000" cy="6858000" type="screen4x3"/>
  <p:notesSz cx="6858000" cy="9144000"/>
  <p:embeddedFontLst>
    <p:embeddedFont>
      <p:font typeface="Calibri" panose="020F0502020204030204" pitchFamily="34" charset="0"/>
      <p:regular r:id="rId59"/>
      <p:bold r:id="rId60"/>
      <p:italic r:id="rId61"/>
      <p:boldItalic r:id="rId62"/>
    </p:embeddedFont>
    <p:embeddedFont>
      <p:font typeface="Verdana" panose="020B0604030504040204" pitchFamily="3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imon, Nelson" initials="NS" lastIdx="4" clrIdx="6"/>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7FA3"/>
    <a:srgbClr val="65B2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95" autoAdjust="0"/>
  </p:normalViewPr>
  <p:slideViewPr>
    <p:cSldViewPr snapToGrid="0" snapToObjects="1">
      <p:cViewPr varScale="1">
        <p:scale>
          <a:sx n="96" d="100"/>
          <a:sy n="96" d="100"/>
        </p:scale>
        <p:origin x="774"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307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font" Target="fonts/font5.fntdata"/><Relationship Id="rId68"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66" Type="http://schemas.openxmlformats.org/officeDocument/2006/relationships/font" Target="fonts/font8.fntdata"/><Relationship Id="rId5" Type="http://schemas.openxmlformats.org/officeDocument/2006/relationships/slideMaster" Target="slideMasters/slideMaster2.xml"/><Relationship Id="rId61" Type="http://schemas.openxmlformats.org/officeDocument/2006/relationships/font" Target="fonts/font3.fntdata"/><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font" Target="fonts/font6.fntdata"/><Relationship Id="rId69"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1.fntdata"/><Relationship Id="rId67" Type="http://schemas.openxmlformats.org/officeDocument/2006/relationships/commentAuthors" Target="commentAuthor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font" Target="fonts/font4.fntdata"/><Relationship Id="rId7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font" Target="fonts/font2.fntdata"/><Relationship Id="rId65"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1) </a:t>
            </a:r>
            <a:r>
              <a:rPr lang="en-US" sz="1200" b="0" i="0" u="none" strike="noStrike" kern="1200" cap="none" dirty="0" err="1" smtClean="0">
                <a:solidFill>
                  <a:schemeClr val="dk1"/>
                </a:solidFill>
                <a:effectLst/>
                <a:latin typeface="Arial" panose="020B0604020202020204" pitchFamily="34" charset="0"/>
                <a:ea typeface="Arial"/>
                <a:cs typeface="Arial" panose="020B0604020202020204" pitchFamily="34" charset="0"/>
                <a:sym typeface="Arial"/>
              </a:rPr>
              <a:t>MathType</a:t>
            </a:r>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 Plugin</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2) Math Player (free versions available)</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3) NVDA Reader (free versions available)</a:t>
            </a: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1301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t>51</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49794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6" name="Shape 26"/>
          <p:cNvSpPr txBox="1">
            <a:spLocks noGrp="1"/>
          </p:cNvSpPr>
          <p:nvPr>
            <p:ph type="body" idx="1" hasCustomPrompt="1"/>
          </p:nvPr>
        </p:nvSpPr>
        <p:spPr>
          <a:xfrm>
            <a:off x="457200" y="1495425"/>
            <a:ext cx="8229600" cy="4838699"/>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7432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First</a:t>
            </a:r>
          </a:p>
          <a:p>
            <a:pPr lvl="1"/>
            <a:r>
              <a:rPr lang="en-US" dirty="0" smtClean="0"/>
              <a:t>Second</a:t>
            </a:r>
          </a:p>
          <a:p>
            <a:pPr lvl="2"/>
            <a:r>
              <a:rPr lang="en-US" dirty="0" smtClean="0"/>
              <a:t>Third</a:t>
            </a:r>
          </a:p>
          <a:p>
            <a:pPr lvl="3"/>
            <a:r>
              <a:rPr lang="en-US" dirty="0" smtClean="0"/>
              <a:t>Fourth</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9254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606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74"/>
        <p:cNvGrpSpPr/>
        <p:nvPr/>
      </p:nvGrpSpPr>
      <p:grpSpPr>
        <a:xfrm>
          <a:off x="0" y="0"/>
          <a:ext cx="0" cy="0"/>
          <a:chOff x="0" y="0"/>
          <a:chExt cx="0" cy="0"/>
        </a:xfrm>
      </p:grpSpPr>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2529040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82249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3" name="Text Placeholder 2"/>
          <p:cNvSpPr>
            <a:spLocks noGrp="1"/>
          </p:cNvSpPr>
          <p:nvPr>
            <p:ph type="body" sz="quarter" idx="16"/>
          </p:nvPr>
        </p:nvSpPr>
        <p:spPr>
          <a:xfrm>
            <a:off x="3810000" y="6477000"/>
            <a:ext cx="5257800" cy="279400"/>
          </a:xfrm>
        </p:spPr>
        <p:txBody>
          <a:bodyPr/>
          <a:lstStyle>
            <a:lvl1pPr marL="0" indent="0">
              <a:buNone/>
              <a:defRPr sz="1200">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Tree>
    <p:extLst>
      <p:ext uri="{BB962C8B-B14F-4D97-AF65-F5344CB8AC3E}">
        <p14:creationId xmlns:p14="http://schemas.microsoft.com/office/powerpoint/2010/main" val="4650931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dirty="0" smtClean="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a:lvl1pPr>
          </a:lstStyle>
          <a:p>
            <a:pPr>
              <a:defRPr/>
            </a:pPr>
            <a:r>
              <a:rPr lang="en-US"/>
              <a:t>Tanenbaum &amp; Bo, Modern  Operating Systems:4th ed., (c) 2013 Prentice-Hall, Inc. All rights reserved. </a:t>
            </a:r>
          </a:p>
        </p:txBody>
      </p:sp>
    </p:spTree>
    <p:extLst>
      <p:ext uri="{BB962C8B-B14F-4D97-AF65-F5344CB8AC3E}">
        <p14:creationId xmlns:p14="http://schemas.microsoft.com/office/powerpoint/2010/main" val="171737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45076"/>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dirty="0" smtClean="0"/>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4384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smtClean="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a:lvl1pPr>
          </a:lstStyle>
          <a:p>
            <a:pPr>
              <a:defRPr/>
            </a:pPr>
            <a:r>
              <a:rPr lang="en-US"/>
              <a:t>Tanenbaum &amp; Bo,Modern  Operating Systems:4th ed., (c) 2013 Prentice-Hall, Inc. All rights reserved. </a:t>
            </a:r>
          </a:p>
        </p:txBody>
      </p:sp>
    </p:spTree>
    <p:extLst>
      <p:ext uri="{BB962C8B-B14F-4D97-AF65-F5344CB8AC3E}">
        <p14:creationId xmlns:p14="http://schemas.microsoft.com/office/powerpoint/2010/main" val="182969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51962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381916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5Content">
    <p:spTree>
      <p:nvGrpSpPr>
        <p:cNvPr id="1" name="Shape 24"/>
        <p:cNvGrpSpPr/>
        <p:nvPr/>
      </p:nvGrpSpPr>
      <p:grpSpPr>
        <a:xfrm>
          <a:off x="0" y="0"/>
          <a:ext cx="0" cy="0"/>
          <a:chOff x="0" y="0"/>
          <a:chExt cx="0" cy="0"/>
        </a:xfrm>
      </p:grpSpPr>
      <p:sp>
        <p:nvSpPr>
          <p:cNvPr id="26" name="Shape 26"/>
          <p:cNvSpPr txBox="1">
            <a:spLocks noGrp="1"/>
          </p:cNvSpPr>
          <p:nvPr>
            <p:ph type="body" idx="1"/>
          </p:nvPr>
        </p:nvSpPr>
        <p:spPr>
          <a:xfrm>
            <a:off x="457200" y="1600200"/>
            <a:ext cx="8229600" cy="1262641"/>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p:cNvSpPr>
            <a:spLocks noGrp="1"/>
          </p:cNvSpPr>
          <p:nvPr>
            <p:ph sz="quarter" idx="13"/>
          </p:nvPr>
        </p:nvSpPr>
        <p:spPr>
          <a:xfrm>
            <a:off x="457200" y="4420587"/>
            <a:ext cx="8229600" cy="12709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14"/>
          </p:nvPr>
        </p:nvSpPr>
        <p:spPr>
          <a:xfrm>
            <a:off x="457200" y="3025775"/>
            <a:ext cx="8229600" cy="54610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p:nvPr>
        </p:nvSpPr>
        <p:spPr>
          <a:xfrm>
            <a:off x="609600" y="3178175"/>
            <a:ext cx="8229600" cy="546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quarter" idx="16"/>
          </p:nvPr>
        </p:nvSpPr>
        <p:spPr>
          <a:xfrm>
            <a:off x="762000" y="3330575"/>
            <a:ext cx="8229600" cy="546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482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86679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Figure + Caption">
    <p:spTree>
      <p:nvGrpSpPr>
        <p:cNvPr id="1" name="Shape 53"/>
        <p:cNvGrpSpPr/>
        <p:nvPr/>
      </p:nvGrpSpPr>
      <p:grpSpPr>
        <a:xfrm>
          <a:off x="0" y="0"/>
          <a:ext cx="0" cy="0"/>
          <a:chOff x="0" y="0"/>
          <a:chExt cx="0" cy="0"/>
        </a:xfrm>
      </p:grpSpPr>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4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2608250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760541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theme" Target="../theme/theme2.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6">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606228263"/>
      </p:ext>
    </p:extLst>
  </p:cSld>
  <p:clrMap bg1="lt1" tx1="dk1" bg2="dk2" tx2="lt2" accent1="accent1" accent2="accent2" accent3="accent3" accent4="accent4" accent5="accent5" accent6="accent6" hlink="hlink" folHlink="folHlink"/>
  <p:sldLayoutIdLst>
    <p:sldLayoutId id="2147483664" r:id="rId1"/>
    <p:sldLayoutId id="2147483668" r:id="rId2"/>
    <p:sldLayoutId id="2147483686" r:id="rId3"/>
    <p:sldLayoutId id="214748368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335180775"/>
      </p:ext>
    </p:extLst>
  </p:cSld>
  <p:clrMap bg1="lt1" tx1="dk1" bg2="dk2" tx2="lt2" accent1="accent1" accent2="accent2" accent3="accent3" accent4="accent4" accent5="accent5" accent6="accent6" hlink="hlink" folHlink="folHlink"/>
  <p:sldLayoutIdLst>
    <p:sldLayoutId id="2147483675" r:id="rId1"/>
    <p:sldLayoutId id="2147483685" r:id="rId2"/>
    <p:sldLayoutId id="2147483676" r:id="rId3"/>
    <p:sldLayoutId id="2147483677" r:id="rId4"/>
    <p:sldLayoutId id="2147483678" r:id="rId5"/>
    <p:sldLayoutId id="2147483679" r:id="rId6"/>
    <p:sldLayoutId id="2147483680" r:id="rId7"/>
    <p:sldLayoutId id="2147483681" r:id="rId8"/>
    <p:sldLayoutId id="2147483682" r:id="rId9"/>
    <p:sldLayoutId id="214748368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p:txBody>
          <a:bodyPr/>
          <a:lstStyle/>
          <a:p>
            <a:pPr lvl="0"/>
            <a:r>
              <a:rPr lang="en-US" dirty="0" smtClean="0"/>
              <a:t>Modern Operating Systems</a:t>
            </a:r>
            <a:endParaRPr lang="en-US" dirty="0">
              <a:sym typeface="Times New Roman"/>
            </a:endParaRPr>
          </a:p>
        </p:txBody>
      </p:sp>
      <p:sp>
        <p:nvSpPr>
          <p:cNvPr id="196" name="Text Placeholder 2"/>
          <p:cNvSpPr txBox="1">
            <a:spLocks noGrp="1"/>
          </p:cNvSpPr>
          <p:nvPr>
            <p:ph type="body" idx="1"/>
          </p:nvPr>
        </p:nvSpPr>
        <p:spPr>
          <a:xfrm>
            <a:off x="457200" y="838199"/>
            <a:ext cx="8229600" cy="457200"/>
          </a:xfrm>
        </p:spPr>
        <p:txBody>
          <a:bodyPr/>
          <a:lstStyle/>
          <a:p>
            <a:r>
              <a:rPr lang="en-US" dirty="0" smtClean="0"/>
              <a:t>Fourth Edition	</a:t>
            </a:r>
            <a:endParaRPr lang="en-US" dirty="0"/>
          </a:p>
        </p:txBody>
      </p:sp>
      <p:sp>
        <p:nvSpPr>
          <p:cNvPr id="198" name="Text Placeholder 3"/>
          <p:cNvSpPr txBox="1">
            <a:spLocks noGrp="1"/>
          </p:cNvSpPr>
          <p:nvPr>
            <p:ph type="body" idx="2"/>
          </p:nvPr>
        </p:nvSpPr>
        <p:spPr/>
        <p:txBody>
          <a:bodyPr/>
          <a:lstStyle/>
          <a:p>
            <a:pPr lvl="0"/>
            <a:r>
              <a:rPr lang="en-US" dirty="0" smtClean="0">
                <a:sym typeface="Arial"/>
              </a:rPr>
              <a:t>Chapter </a:t>
            </a:r>
            <a:r>
              <a:rPr lang="en-US" dirty="0"/>
              <a:t>8</a:t>
            </a:r>
            <a:endParaRPr lang="en-US" dirty="0">
              <a:sym typeface="Arial"/>
            </a:endParaRPr>
          </a:p>
        </p:txBody>
      </p:sp>
      <p:sp>
        <p:nvSpPr>
          <p:cNvPr id="199" name="Text Placeholder 4"/>
          <p:cNvSpPr txBox="1">
            <a:spLocks noGrp="1"/>
          </p:cNvSpPr>
          <p:nvPr>
            <p:ph type="body" idx="3"/>
          </p:nvPr>
        </p:nvSpPr>
        <p:spPr>
          <a:xfrm>
            <a:off x="5029200" y="3200400"/>
            <a:ext cx="3657600" cy="725557"/>
          </a:xfrm>
        </p:spPr>
        <p:txBody>
          <a:bodyPr/>
          <a:lstStyle/>
          <a:p>
            <a:r>
              <a:rPr lang="en-US" altLang="en-US" dirty="0"/>
              <a:t>Multiple Processor Systems</a:t>
            </a:r>
            <a:endParaRPr lang="en-US" dirty="0"/>
          </a:p>
        </p:txBody>
      </p:sp>
      <p:pic>
        <p:nvPicPr>
          <p:cNvPr id="7" name="Picture 5" descr="Front Cover: Modern Operating Systems Fourth Edition by Tanenbaum and Bos."/>
          <p:cNvPicPr>
            <a:picLocks noChangeAspect="1"/>
          </p:cNvPicPr>
          <p:nvPr/>
        </p:nvPicPr>
        <p:blipFill rotWithShape="1">
          <a:blip r:embed="rId3">
            <a:extLst>
              <a:ext uri="{28A0092B-C50C-407E-A947-70E740481C1C}">
                <a14:useLocalDpi xmlns:a14="http://schemas.microsoft.com/office/drawing/2010/main" val="0"/>
              </a:ext>
            </a:extLst>
          </a:blip>
          <a:srcRect l="873" t="1033"/>
          <a:stretch/>
        </p:blipFill>
        <p:spPr>
          <a:xfrm>
            <a:off x="759125" y="1515353"/>
            <a:ext cx="3372928" cy="4567154"/>
          </a:xfrm>
          <a:prstGeom prst="rect">
            <a:avLst/>
          </a:prstGeom>
        </p:spPr>
      </p:pic>
      <p:sp>
        <p:nvSpPr>
          <p:cNvPr id="5" name="Text Placeholder 6"/>
          <p:cNvSpPr>
            <a:spLocks noGrp="1"/>
          </p:cNvSpPr>
          <p:nvPr>
            <p:ph type="body" sz="quarter" idx="4294967295"/>
          </p:nvPr>
        </p:nvSpPr>
        <p:spPr>
          <a:xfrm>
            <a:off x="3260469" y="6384433"/>
            <a:ext cx="5502275" cy="231775"/>
          </a:xfrm>
        </p:spPr>
        <p:txBody>
          <a:bodyPr/>
          <a:lstStyle/>
          <a:p>
            <a:pPr marL="101600" lvl="0" indent="0" algn="r">
              <a:buNone/>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2014 Pearson Education, Inc. All Rights Reserved</a:t>
            </a:r>
          </a:p>
        </p:txBody>
      </p:sp>
      <p:sp>
        <p:nvSpPr>
          <p:cNvPr id="4" name="TextBox 3"/>
          <p:cNvSpPr txBox="1"/>
          <p:nvPr/>
        </p:nvSpPr>
        <p:spPr>
          <a:xfrm>
            <a:off x="5272709" y="4042113"/>
            <a:ext cx="3170582" cy="954107"/>
          </a:xfrm>
          <a:prstGeom prst="rect">
            <a:avLst/>
          </a:prstGeom>
          <a:noFill/>
        </p:spPr>
        <p:txBody>
          <a:bodyPr wrap="square" rtlCol="0">
            <a:spAutoFit/>
          </a:bodyPr>
          <a:lstStyle/>
          <a:p>
            <a:r>
              <a:rPr lang="en-US" dirty="0">
                <a:solidFill>
                  <a:schemeClr val="bg1"/>
                </a:solidFill>
                <a:latin typeface="+mn-lt"/>
              </a:rPr>
              <a:t>Slides in this presentation contains hyperlinks. JAWS users should be able to get a list of links by using INSERT+F7</a:t>
            </a:r>
          </a:p>
        </p:txBody>
      </p:sp>
    </p:spTree>
    <p:extLst>
      <p:ext uri="{BB962C8B-B14F-4D97-AF65-F5344CB8AC3E}">
        <p14:creationId xmlns:p14="http://schemas.microsoft.com/office/powerpoint/2010/main" val="525517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Multiprocessor Operating System </a:t>
            </a:r>
            <a:r>
              <a:rPr lang="en-US" altLang="en-US" dirty="0" smtClean="0"/>
              <a:t>Types Each C</a:t>
            </a:r>
            <a:r>
              <a:rPr lang="en-US" altLang="en-US" sz="100" dirty="0" smtClean="0"/>
              <a:t> </a:t>
            </a:r>
            <a:r>
              <a:rPr lang="en-US" altLang="en-US" dirty="0" smtClean="0"/>
              <a:t>P</a:t>
            </a:r>
            <a:r>
              <a:rPr lang="en-US" altLang="en-US" sz="100" dirty="0" smtClean="0"/>
              <a:t> </a:t>
            </a:r>
            <a:r>
              <a:rPr lang="en-US" altLang="en-US" dirty="0" smtClean="0"/>
              <a:t>U </a:t>
            </a:r>
            <a:r>
              <a:rPr lang="en-US" altLang="en-US" dirty="0"/>
              <a:t>Has Its Own Operating System</a:t>
            </a:r>
            <a:endParaRPr lang="en-US" b="0" dirty="0"/>
          </a:p>
        </p:txBody>
      </p:sp>
      <p:pic>
        <p:nvPicPr>
          <p:cNvPr id="5" name="Picture 2" descr="A multiprocessor operating displays 4 C P U's with a private O S connected through a bus, followed by a memory, and I O port. Inside the memory, separate data ports 1, 2, 3, and 4 and a O S code are pres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7" y="2249405"/>
            <a:ext cx="7439025" cy="2181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8-7. Partitioning multiprocessor memory among four </a:t>
            </a:r>
            <a:r>
              <a:rPr lang="en-US" altLang="en-US" dirty="0" smtClean="0"/>
              <a:t>C</a:t>
            </a:r>
            <a:r>
              <a:rPr lang="en-US" altLang="en-US" sz="100" dirty="0" smtClean="0"/>
              <a:t> </a:t>
            </a:r>
            <a:r>
              <a:rPr lang="en-US" altLang="en-US" dirty="0" smtClean="0"/>
              <a:t>P</a:t>
            </a:r>
            <a:r>
              <a:rPr lang="en-US" altLang="en-US" sz="100" dirty="0" smtClean="0"/>
              <a:t> </a:t>
            </a:r>
            <a:r>
              <a:rPr lang="en-US" altLang="en-US" dirty="0" smtClean="0"/>
              <a:t>Us</a:t>
            </a:r>
            <a:r>
              <a:rPr lang="en-US" altLang="en-US" dirty="0"/>
              <a:t>, but sharing a single copy of the operating system code. The boxes marked Data are the operating system’s private data for each C</a:t>
            </a:r>
            <a:r>
              <a:rPr lang="en-US" altLang="en-US" sz="100" dirty="0"/>
              <a:t> </a:t>
            </a:r>
            <a:r>
              <a:rPr lang="en-US" altLang="en-US" dirty="0"/>
              <a:t>P</a:t>
            </a:r>
            <a:r>
              <a:rPr lang="en-US" altLang="en-US" sz="100" dirty="0"/>
              <a:t> </a:t>
            </a:r>
            <a:r>
              <a:rPr lang="en-US" altLang="en-US" dirty="0" smtClean="0"/>
              <a:t>U.</a:t>
            </a:r>
            <a:endParaRPr lang="en-US" altLang="en-US" dirty="0"/>
          </a:p>
        </p:txBody>
      </p:sp>
    </p:spTree>
    <p:extLst>
      <p:ext uri="{BB962C8B-B14F-4D97-AF65-F5344CB8AC3E}">
        <p14:creationId xmlns:p14="http://schemas.microsoft.com/office/powerpoint/2010/main" val="3047585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Master-Slave Multiprocessors</a:t>
            </a:r>
            <a:endParaRPr lang="en-US" sz="2000" b="0" dirty="0"/>
          </a:p>
        </p:txBody>
      </p:sp>
      <p:pic>
        <p:nvPicPr>
          <p:cNvPr id="7" name="Picture 2" descr="A master slave multiprocessor model displays 4 C P U's connected through bus, followed by a memory, and I O port. Inside the memory, user processes and O S code are present. In C P U 1, Master runs O S. In C P U’s 2, 3, and 4, Slave runs user proces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2111292"/>
            <a:ext cx="7600950"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it-IT" altLang="en-US" dirty="0"/>
              <a:t>Figure 8-8. A master-slave multiprocessor model.</a:t>
            </a:r>
            <a:endParaRPr lang="en-US" altLang="en-US" dirty="0"/>
          </a:p>
        </p:txBody>
      </p:sp>
    </p:spTree>
    <p:extLst>
      <p:ext uri="{BB962C8B-B14F-4D97-AF65-F5344CB8AC3E}">
        <p14:creationId xmlns:p14="http://schemas.microsoft.com/office/powerpoint/2010/main" val="32694283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Symmetric Multiprocessors</a:t>
            </a:r>
            <a:endParaRPr lang="en-US" sz="2000" b="0" dirty="0"/>
          </a:p>
        </p:txBody>
      </p:sp>
      <p:pic>
        <p:nvPicPr>
          <p:cNvPr id="5" name="Picture 2" descr="An S M P multiprocessor model displays 4 C P U's connected through bus, followed by memory and I O ports. Inside the memory, an O S has locks. The C P U’s are run by users and shared O 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38" y="2073192"/>
            <a:ext cx="7096125"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8-9. The </a:t>
            </a:r>
            <a:r>
              <a:rPr lang="en-US" altLang="en-US" dirty="0" smtClean="0"/>
              <a:t>S</a:t>
            </a:r>
            <a:r>
              <a:rPr lang="en-US" altLang="en-US" sz="100" dirty="0" smtClean="0"/>
              <a:t> </a:t>
            </a:r>
            <a:r>
              <a:rPr lang="en-US" altLang="en-US" dirty="0" smtClean="0"/>
              <a:t>M</a:t>
            </a:r>
            <a:r>
              <a:rPr lang="en-US" altLang="en-US" sz="100" dirty="0" smtClean="0"/>
              <a:t> </a:t>
            </a:r>
            <a:r>
              <a:rPr lang="en-US" altLang="en-US" dirty="0" smtClean="0"/>
              <a:t>P </a:t>
            </a:r>
            <a:r>
              <a:rPr lang="en-US" altLang="en-US" dirty="0"/>
              <a:t>multiprocessor model.</a:t>
            </a:r>
          </a:p>
        </p:txBody>
      </p:sp>
    </p:spTree>
    <p:extLst>
      <p:ext uri="{BB962C8B-B14F-4D97-AF65-F5344CB8AC3E}">
        <p14:creationId xmlns:p14="http://schemas.microsoft.com/office/powerpoint/2010/main" val="3111550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Multiprocessor Synchronization </a:t>
            </a:r>
            <a:r>
              <a:rPr lang="en-US" altLang="en-US" sz="2000" b="0" dirty="0"/>
              <a:t>(</a:t>
            </a:r>
            <a:r>
              <a:rPr lang="en-US" altLang="en-US" sz="2000" b="0" dirty="0" smtClean="0"/>
              <a:t>1 of 2)</a:t>
            </a:r>
            <a:endParaRPr lang="en-US" sz="1200" b="0" dirty="0"/>
          </a:p>
        </p:txBody>
      </p:sp>
      <p:pic>
        <p:nvPicPr>
          <p:cNvPr id="7" name="Picture 2" descr="The failure of T S L instruction. 2 C P U's are connected to a memory via Bus. The memory has a cache in which the Word 1000 is initially 0. First, C P U 1 reads a 0, then C P U 2 reads a 0. Next, C P U 1 writes a 1, and finally C P U 2 writes a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2035092"/>
            <a:ext cx="657225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8-10. The </a:t>
            </a:r>
            <a:r>
              <a:rPr lang="en-US" altLang="en-US" dirty="0" smtClean="0"/>
              <a:t>T</a:t>
            </a:r>
            <a:r>
              <a:rPr lang="en-US" altLang="en-US" sz="100" dirty="0" smtClean="0"/>
              <a:t> </a:t>
            </a:r>
            <a:r>
              <a:rPr lang="en-US" altLang="en-US" dirty="0" smtClean="0"/>
              <a:t>S</a:t>
            </a:r>
            <a:r>
              <a:rPr lang="en-US" altLang="en-US" sz="100" dirty="0" smtClean="0"/>
              <a:t> </a:t>
            </a:r>
            <a:r>
              <a:rPr lang="en-US" altLang="en-US" dirty="0" smtClean="0"/>
              <a:t>L </a:t>
            </a:r>
            <a:r>
              <a:rPr lang="en-US" altLang="en-US" dirty="0"/>
              <a:t>instruction can fail if the bus cannot be locked. These four steps show a sequence of events where the failure is demonstrated.</a:t>
            </a:r>
          </a:p>
        </p:txBody>
      </p:sp>
    </p:spTree>
    <p:extLst>
      <p:ext uri="{BB962C8B-B14F-4D97-AF65-F5344CB8AC3E}">
        <p14:creationId xmlns:p14="http://schemas.microsoft.com/office/powerpoint/2010/main" val="975544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Multiprocessor Synchronization </a:t>
            </a:r>
            <a:r>
              <a:rPr lang="en-US" altLang="en-US" sz="2000" b="0" dirty="0" smtClean="0"/>
              <a:t>(2 </a:t>
            </a:r>
            <a:r>
              <a:rPr lang="en-US" altLang="en-US" sz="2000" b="0" dirty="0"/>
              <a:t>of 2)</a:t>
            </a:r>
            <a:endParaRPr lang="en-US" sz="2000" b="0" dirty="0"/>
          </a:p>
        </p:txBody>
      </p:sp>
      <p:pic>
        <p:nvPicPr>
          <p:cNvPr id="5" name="Picture 2" descr="The use of multiple locks to avoid cache thrashing. Four C P U's are connected to corresponding private locks inside a shared memory. C P U 1 holds the real lock. C P U’s 2, 3 and 4, spin on the private lock. When C P U 1 is finished with the real lock, it releases it and also releases the private lock C P U 2 is spinning on and the process repeats for C P U 3, and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549317"/>
            <a:ext cx="7896225"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8-11. Use of multiple locks to avoid cache thrashing.</a:t>
            </a:r>
          </a:p>
        </p:txBody>
      </p:sp>
    </p:spTree>
    <p:extLst>
      <p:ext uri="{BB962C8B-B14F-4D97-AF65-F5344CB8AC3E}">
        <p14:creationId xmlns:p14="http://schemas.microsoft.com/office/powerpoint/2010/main" val="35679388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Time Sharing</a:t>
            </a:r>
            <a:endParaRPr lang="en-US" sz="2000" b="0" dirty="0"/>
          </a:p>
        </p:txBody>
      </p:sp>
      <p:pic>
        <p:nvPicPr>
          <p:cNvPr id="5" name="Picture 2" descr="The use of multiple locks to avoid cache thrashing. A, a multiprocessing unit contains 16 C P U's numbered from 0 to 15. The data structure displays priority levels 0 to 7 and contains threads A to N at different levels for scheduling the processor. They are as follows. Threads A, B, and C, at level 7. D, and E, at level 6. Thread F at level 5. G, H, and I at level 3. J and K at level 2. Threads L, M, and N at level 0. Levels 4 and 1 contain no threads. In B, C P U 4 goes idle and selects thread A from the priority level 7. In C, C P U 12 goes idle and the next thread in priority 7, B, is selected to ru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1496930"/>
            <a:ext cx="7572375"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8-12. Using a single data structure for scheduling a multiprocessor.</a:t>
            </a:r>
          </a:p>
        </p:txBody>
      </p:sp>
    </p:spTree>
    <p:extLst>
      <p:ext uri="{BB962C8B-B14F-4D97-AF65-F5344CB8AC3E}">
        <p14:creationId xmlns:p14="http://schemas.microsoft.com/office/powerpoint/2010/main" val="6638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Space Sharing</a:t>
            </a:r>
            <a:endParaRPr lang="en-US" sz="2000" b="0" dirty="0"/>
          </a:p>
        </p:txBody>
      </p:sp>
      <p:pic>
        <p:nvPicPr>
          <p:cNvPr id="7" name="Picture 2" descr="An 8 by 4 grid of 32 C P U's from 0 to 31, split into four partitions as follows. 1. 8 C P U partition. 0, 1, 2, 3, 8, 9, 10, and 11. 2. 6 C P U partition. 16, 17, 18, 24, 25, and 26. 3. 12 C P U partition. 4, 5, 6, 12, 13, 14, 20, 21, 22, 28, 29, and 30. 4. 4 C P U partition. 7, 15, 23, and 31. C P U's 19 and 27 are left unassig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2092242"/>
            <a:ext cx="7400925"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8-13. A set of 32 </a:t>
            </a:r>
            <a:r>
              <a:rPr lang="en-US" altLang="en-US" dirty="0" smtClean="0"/>
              <a:t>C</a:t>
            </a:r>
            <a:r>
              <a:rPr lang="en-US" altLang="en-US" sz="100" dirty="0" smtClean="0"/>
              <a:t> </a:t>
            </a:r>
            <a:r>
              <a:rPr lang="en-US" altLang="en-US" dirty="0" smtClean="0"/>
              <a:t>P</a:t>
            </a:r>
            <a:r>
              <a:rPr lang="en-US" altLang="en-US" sz="100" dirty="0" smtClean="0"/>
              <a:t> </a:t>
            </a:r>
            <a:r>
              <a:rPr lang="en-US" altLang="en-US" dirty="0" smtClean="0"/>
              <a:t>Us </a:t>
            </a:r>
            <a:r>
              <a:rPr lang="en-US" altLang="en-US" dirty="0"/>
              <a:t>split into four partitions, </a:t>
            </a:r>
            <a:r>
              <a:rPr lang="en-US" altLang="en-US" dirty="0" smtClean="0"/>
              <a:t>with </a:t>
            </a:r>
            <a:r>
              <a:rPr lang="en-US" altLang="en-US" dirty="0"/>
              <a:t>two C</a:t>
            </a:r>
            <a:r>
              <a:rPr lang="en-US" altLang="en-US" sz="100" dirty="0"/>
              <a:t> </a:t>
            </a:r>
            <a:r>
              <a:rPr lang="en-US" altLang="en-US" dirty="0"/>
              <a:t>P</a:t>
            </a:r>
            <a:r>
              <a:rPr lang="en-US" altLang="en-US" sz="100" dirty="0"/>
              <a:t> </a:t>
            </a:r>
            <a:r>
              <a:rPr lang="en-US" altLang="en-US" dirty="0"/>
              <a:t>Us</a:t>
            </a:r>
            <a:r>
              <a:rPr lang="en-US" altLang="en-US" dirty="0" smtClean="0"/>
              <a:t> </a:t>
            </a:r>
            <a:r>
              <a:rPr lang="en-US" altLang="en-US" dirty="0"/>
              <a:t>available.</a:t>
            </a:r>
          </a:p>
        </p:txBody>
      </p:sp>
    </p:spTree>
    <p:extLst>
      <p:ext uri="{BB962C8B-B14F-4D97-AF65-F5344CB8AC3E}">
        <p14:creationId xmlns:p14="http://schemas.microsoft.com/office/powerpoint/2010/main" val="538413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Gang Scheduling </a:t>
            </a:r>
            <a:r>
              <a:rPr lang="en-US" altLang="en-US" sz="2000" b="0" dirty="0"/>
              <a:t>(</a:t>
            </a:r>
            <a:r>
              <a:rPr lang="en-US" altLang="en-US" sz="2000" b="0" dirty="0" smtClean="0"/>
              <a:t>1 of 3)</a:t>
            </a:r>
            <a:endParaRPr lang="en-US" sz="1200" b="0" dirty="0"/>
          </a:p>
        </p:txBody>
      </p:sp>
      <p:pic>
        <p:nvPicPr>
          <p:cNvPr id="5" name="Picture 2" descr="A timeline of the Communication between two threads, A and B, of C P U 0 and C P U 1, during the time frame 0 to 600 in increments of 100. C P U 0 contains the following threads from left to right between each time increment. A sub 0, B sub 0, A sub 0, B sub 0, A sub 0, and B sub 0. C P U 1 contains the following threads from left to right between each time increment. B sub 1, A sub 1, B sub 1, A sub 1, B sub 1, and A sub 1. Request 1 is passed from the first A sub 0 to the first A sub 1 and reply 1 is received from A sub 1 to B sub 0. The second request is passed from A sub 0 to B sub 1. Reply 2 is received from A sub 1 to B sub 0. The thread second A sub 0 is marked as run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743" y="1763630"/>
            <a:ext cx="7148513" cy="315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8-14. Communication between two threads belonging to thread A that are running out of phase.</a:t>
            </a:r>
          </a:p>
        </p:txBody>
      </p:sp>
    </p:spTree>
    <p:extLst>
      <p:ext uri="{BB962C8B-B14F-4D97-AF65-F5344CB8AC3E}">
        <p14:creationId xmlns:p14="http://schemas.microsoft.com/office/powerpoint/2010/main" val="7758917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Gang Scheduling </a:t>
            </a:r>
            <a:r>
              <a:rPr lang="en-US" altLang="en-US" sz="2000" b="0" dirty="0" smtClean="0"/>
              <a:t>(2 </a:t>
            </a:r>
            <a:r>
              <a:rPr lang="en-US" altLang="en-US" sz="2000" b="0" dirty="0"/>
              <a:t>of 3)</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Gang scheduling has three parts:</a:t>
            </a:r>
          </a:p>
          <a:p>
            <a:pPr marL="916686" lvl="1" indent="-429768">
              <a:buFont typeface="+mj-lt"/>
              <a:buAutoNum type="arabicPeriod"/>
              <a:defRPr/>
            </a:pPr>
            <a:r>
              <a:rPr lang="en-US" dirty="0"/>
              <a:t>Groups of related threads are scheduled as a unit, a gang.</a:t>
            </a:r>
          </a:p>
          <a:p>
            <a:pPr marL="916686" lvl="1" indent="-429768">
              <a:buFont typeface="+mj-lt"/>
              <a:buAutoNum type="arabicPeriod"/>
              <a:defRPr/>
            </a:pPr>
            <a:r>
              <a:rPr lang="en-US" dirty="0"/>
              <a:t>All members of a gang run at once on different timeshared </a:t>
            </a:r>
            <a:r>
              <a:rPr lang="en-US" dirty="0" smtClean="0"/>
              <a:t>C</a:t>
            </a:r>
            <a:r>
              <a:rPr lang="en-US" sz="100" dirty="0" smtClean="0"/>
              <a:t> </a:t>
            </a:r>
            <a:r>
              <a:rPr lang="en-US" dirty="0" smtClean="0"/>
              <a:t>P</a:t>
            </a:r>
            <a:r>
              <a:rPr lang="en-US" sz="100" dirty="0" smtClean="0"/>
              <a:t> </a:t>
            </a:r>
            <a:r>
              <a:rPr lang="en-US" dirty="0" smtClean="0"/>
              <a:t>Us</a:t>
            </a:r>
            <a:r>
              <a:rPr lang="en-US" dirty="0"/>
              <a:t>.</a:t>
            </a:r>
          </a:p>
          <a:p>
            <a:pPr marL="916686" lvl="1" indent="-429768">
              <a:buFont typeface="+mj-lt"/>
              <a:buAutoNum type="arabicPeriod"/>
              <a:defRPr/>
            </a:pPr>
            <a:r>
              <a:rPr lang="en-US" dirty="0"/>
              <a:t>All gang members start and end their time slices together.</a:t>
            </a:r>
          </a:p>
        </p:txBody>
      </p:sp>
    </p:spTree>
    <p:extLst>
      <p:ext uri="{BB962C8B-B14F-4D97-AF65-F5344CB8AC3E}">
        <p14:creationId xmlns:p14="http://schemas.microsoft.com/office/powerpoint/2010/main" val="41863473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Gang Scheduling </a:t>
            </a:r>
            <a:r>
              <a:rPr lang="en-US" altLang="en-US" sz="2000" b="0" dirty="0" smtClean="0"/>
              <a:t>(3 </a:t>
            </a:r>
            <a:r>
              <a:rPr lang="en-US" altLang="en-US" sz="2000" b="0" dirty="0"/>
              <a:t>of 3)</a:t>
            </a:r>
            <a:endParaRPr lang="en-US" sz="2000" b="0" dirty="0"/>
          </a:p>
        </p:txBody>
      </p:sp>
      <p:pic>
        <p:nvPicPr>
          <p:cNvPr id="7" name="Picture 2" descr="A gang scheduling table. The table has 8 rows and 7 columns. The columns have the following headings from left to right. Time slot, C P U 0, C P U 1, C P U 2, C P U 3, C P U 4, C P U 5. The row entries are as follows. Row 1. Time slot, 0. C P U 0, A sub 0. C P U 1, A sub 1. C P U 2, A sub 2. C P U 3, A sub 3. C P U 4, A sub 4. C P U 5, A sub 5. Row 2. Time slot, 1. C P U 0, B sub 0. C P U 1, B sub 1. C P U 2, B sub 2. C P U 3, B sub 3. C P U 4, B sub 4. C P U 5, B sub 5. Row 3. Time slot, 2. C P U 0, D sub 0. C P U 1, D sub 1. C P U 2, D sub 2. C P U 3, D sub 3. C P U 4, D sub 4. C P U 5, E sub 0. Row 4. Time slot, 3. C P U 0, E sub 1. C P U 1, E sub 2. C P U 2, E sub 3. C P U 3, E sub 4. C P U 4, E sub 5. C P U 5, E sub 6. Row 5. Time slot, 4. C P U 0, A sub 0. C P U 1, A sub 1. C P U 2, A sub 2. C P U 3, A sub 3. C P U 4, A sub 4. C P U 5, A sub 5. Row 6. Time slot, 5. C P U 0, B sub 0. C P U 1, B sub 1. C P U 2, B sub 2. C P U 3, B sub 3. C P U 4, B sub 4. C P U 5, B sub 5. Row 7. Time slot, 6. C P U 0, D sub 0. C P U 1, D sub 1. C P U 2, D sub 2. C P U 3, D sub 3. C P U 4, D sub 4. C P U 5, E sub 0. Row 8. Time slot, 7. C P U 0, E sub 1. C P U 1, E sub 2. C P U 2, E sub 3. C P U 3, E sub 4. C P U 4, E sub 5. C P U 5, E sub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1377867"/>
            <a:ext cx="7134225" cy="392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8-15. Gang scheduling.</a:t>
            </a:r>
          </a:p>
        </p:txBody>
      </p:sp>
    </p:spTree>
    <p:extLst>
      <p:ext uri="{BB962C8B-B14F-4D97-AF65-F5344CB8AC3E}">
        <p14:creationId xmlns:p14="http://schemas.microsoft.com/office/powerpoint/2010/main" val="4048558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Multiple Processor Systems</a:t>
            </a:r>
            <a:endParaRPr lang="en-US" sz="900" b="0" dirty="0"/>
          </a:p>
        </p:txBody>
      </p:sp>
      <p:pic>
        <p:nvPicPr>
          <p:cNvPr id="7" name="Picture 2" descr="A multiprocessor system. A, shared memory located at the center is connected to twelve C P U's. B, a message passing multicomputer, a local memory, M is paired with each C P U to form an interconnected network. C, a wide area distributed system has a complete system, C P U plus local memory connected to an Inter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701717"/>
            <a:ext cx="822960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8-1. (a) A shared-memory multiprocessor. (b) A message-passing multicomputer. (c) A wide area distributed system</a:t>
            </a:r>
          </a:p>
        </p:txBody>
      </p:sp>
    </p:spTree>
    <p:extLst>
      <p:ext uri="{BB962C8B-B14F-4D97-AF65-F5344CB8AC3E}">
        <p14:creationId xmlns:p14="http://schemas.microsoft.com/office/powerpoint/2010/main" val="3808210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Interconnection Technology </a:t>
            </a:r>
            <a:r>
              <a:rPr lang="en-US" altLang="en-US" sz="2000" b="0" dirty="0"/>
              <a:t>(1 of 2)</a:t>
            </a:r>
            <a:endParaRPr lang="en-US" sz="2000" b="0" dirty="0"/>
          </a:p>
        </p:txBody>
      </p:sp>
      <p:pic>
        <p:nvPicPr>
          <p:cNvPr id="5" name="Picture 2" descr="Several interconnected topologies. In A, 8 nodes are connected to one switch to form a star topology. In B, 8 nodes are connected to one another to form a ring topology. In C, a grid is formed by several nodes connected to switches within the grid. In D, wires connect each row of switches within the grid to form a double torus. In E, a cube of switches is displayed. In F, the edges of 2 cubes are connected to form a 4 D hyperc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337" y="1377073"/>
            <a:ext cx="5521325" cy="3925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8-16. Various interconnect topologies. (a) A single switch. (b) A ring. (c) A grid. (d) A double torus. (e) A cube. (f) A 4D hypercube.</a:t>
            </a:r>
          </a:p>
        </p:txBody>
      </p:sp>
    </p:spTree>
    <p:extLst>
      <p:ext uri="{BB962C8B-B14F-4D97-AF65-F5344CB8AC3E}">
        <p14:creationId xmlns:p14="http://schemas.microsoft.com/office/powerpoint/2010/main" val="2673096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Interconnection Technology </a:t>
            </a:r>
            <a:r>
              <a:rPr lang="en-US" altLang="en-US" sz="2000" b="0" dirty="0" smtClean="0"/>
              <a:t>(2 </a:t>
            </a:r>
            <a:r>
              <a:rPr lang="en-US" altLang="en-US" sz="2000" b="0" dirty="0"/>
              <a:t>of 2)</a:t>
            </a:r>
            <a:endParaRPr lang="en-US" sz="2000" b="0" dirty="0"/>
          </a:p>
        </p:txBody>
      </p:sp>
      <p:pic>
        <p:nvPicPr>
          <p:cNvPr id="7" name="Picture 2" descr="Store and forward packet switching. In A, C P U 1 contains 4 four port switches, A, B, C and D. Each switch has an input and output port. The entire packet is stored in switch A. In B, the entire packet is stored in switch C. In C, C P U 2 contains 4 four port switches, A, B, C and D. Each switch has an input and output port. The entire packet is stored in switch 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1501692"/>
            <a:ext cx="7762875"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8-17. Store-and-forward packet switching.</a:t>
            </a:r>
          </a:p>
        </p:txBody>
      </p:sp>
    </p:spTree>
    <p:extLst>
      <p:ext uri="{BB962C8B-B14F-4D97-AF65-F5344CB8AC3E}">
        <p14:creationId xmlns:p14="http://schemas.microsoft.com/office/powerpoint/2010/main" val="4710561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Network Interfaces</a:t>
            </a:r>
            <a:endParaRPr lang="en-US" sz="2000" b="0" dirty="0"/>
          </a:p>
        </p:txBody>
      </p:sp>
      <p:pic>
        <p:nvPicPr>
          <p:cNvPr id="5" name="Picture 2" descr="A network interface has 4 nodes. In each node, a C P U and a main R A M are present. The R A M consists of user space and O S. Each node has an Interface board R A M, and an optional on board C P U, that connects to the main switch. The network connection is as follows. 1, From the user space to the O S. 2, O S to interface board R A M. 3, further down to the main switch through the optional on board C P U and Reaches the on board R A M of node 2. 4, From the interface board of node 2 to the O S of the main R A M. 5, from the operating system of the main R A M to the user space on the same n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5505"/>
            <a:ext cx="6705600"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8-18. Position of the network interface boards </a:t>
            </a:r>
            <a:r>
              <a:rPr lang="en-US" altLang="en-US" dirty="0" smtClean="0"/>
              <a:t>in </a:t>
            </a:r>
            <a:r>
              <a:rPr lang="en-US" altLang="en-US" dirty="0"/>
              <a:t>a multicomputer.</a:t>
            </a:r>
          </a:p>
        </p:txBody>
      </p:sp>
    </p:spTree>
    <p:extLst>
      <p:ext uri="{BB962C8B-B14F-4D97-AF65-F5344CB8AC3E}">
        <p14:creationId xmlns:p14="http://schemas.microsoft.com/office/powerpoint/2010/main" val="17261325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Blocking versus Nonblocking Calls </a:t>
            </a:r>
            <a:r>
              <a:rPr lang="en-US" altLang="en-US" sz="2000" b="0" dirty="0" smtClean="0"/>
              <a:t>(1 </a:t>
            </a:r>
            <a:r>
              <a:rPr lang="en-US" altLang="en-US" sz="2000" b="0" dirty="0"/>
              <a:t>of 2)</a:t>
            </a:r>
            <a:endParaRPr lang="en-US" sz="2000" b="0" dirty="0"/>
          </a:p>
        </p:txBody>
      </p:sp>
      <p:pic>
        <p:nvPicPr>
          <p:cNvPr id="7" name="Picture 2" descr="A, a blocking send call. The sender is running and then blocked, trapped to kernel. The message being sent runs along the blocked area. In the return from kernel, the sender is released and running again. B, a non blocking call. The sender is running and then trapped and blocked. The message is copied to a kernel buffer while the sender is blocked. The sender is released and returns to running, while the message is being se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084" y="1331948"/>
            <a:ext cx="5535831" cy="403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8-19. (a) A blocking send call. </a:t>
            </a:r>
            <a:r>
              <a:rPr lang="en-US" altLang="en-US" dirty="0" smtClean="0"/>
              <a:t>(</a:t>
            </a:r>
            <a:r>
              <a:rPr lang="en-US" altLang="en-US" dirty="0"/>
              <a:t>b) A </a:t>
            </a:r>
            <a:r>
              <a:rPr lang="en-US" altLang="en-US" dirty="0" err="1"/>
              <a:t>nonblocking</a:t>
            </a:r>
            <a:r>
              <a:rPr lang="en-US" altLang="en-US" dirty="0"/>
              <a:t> send call.</a:t>
            </a:r>
          </a:p>
        </p:txBody>
      </p:sp>
    </p:spTree>
    <p:extLst>
      <p:ext uri="{BB962C8B-B14F-4D97-AF65-F5344CB8AC3E}">
        <p14:creationId xmlns:p14="http://schemas.microsoft.com/office/powerpoint/2010/main" val="7931986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Blocking versus Nonblocking Calls </a:t>
            </a:r>
            <a:r>
              <a:rPr lang="en-US" altLang="en-US" sz="2000" b="0" dirty="0"/>
              <a:t>(2 of 2)</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Choices on the sending side:</a:t>
            </a:r>
          </a:p>
          <a:p>
            <a:pPr marL="916686" lvl="1" indent="-429768">
              <a:buFont typeface="+mj-lt"/>
              <a:buAutoNum type="arabicPeriod"/>
              <a:defRPr/>
            </a:pPr>
            <a:r>
              <a:rPr lang="en-US" dirty="0"/>
              <a:t>Blocking send (</a:t>
            </a:r>
            <a:r>
              <a:rPr lang="en-US" dirty="0" smtClean="0"/>
              <a:t>C</a:t>
            </a:r>
            <a:r>
              <a:rPr lang="en-US" sz="100" dirty="0" smtClean="0"/>
              <a:t> </a:t>
            </a:r>
            <a:r>
              <a:rPr lang="en-US" dirty="0" smtClean="0"/>
              <a:t>P</a:t>
            </a:r>
            <a:r>
              <a:rPr lang="en-US" sz="100" dirty="0" smtClean="0"/>
              <a:t> </a:t>
            </a:r>
            <a:r>
              <a:rPr lang="en-US" dirty="0" smtClean="0"/>
              <a:t>U </a:t>
            </a:r>
            <a:r>
              <a:rPr lang="en-US" dirty="0"/>
              <a:t>idle during transmission).</a:t>
            </a:r>
          </a:p>
          <a:p>
            <a:pPr marL="916686" lvl="1" indent="-429768">
              <a:buFont typeface="+mj-lt"/>
              <a:buAutoNum type="arabicPeriod"/>
              <a:defRPr/>
            </a:pPr>
            <a:r>
              <a:rPr lang="en-US" dirty="0"/>
              <a:t>Nonblocking send with copy (</a:t>
            </a:r>
            <a:r>
              <a:rPr lang="en-US" dirty="0" smtClean="0"/>
              <a:t>C</a:t>
            </a:r>
            <a:r>
              <a:rPr lang="en-US" sz="100" dirty="0" smtClean="0"/>
              <a:t> </a:t>
            </a:r>
            <a:r>
              <a:rPr lang="en-US" dirty="0" smtClean="0"/>
              <a:t>P</a:t>
            </a:r>
            <a:r>
              <a:rPr lang="en-US" sz="100" dirty="0" smtClean="0"/>
              <a:t> </a:t>
            </a:r>
            <a:r>
              <a:rPr lang="en-US" dirty="0" smtClean="0"/>
              <a:t>U </a:t>
            </a:r>
            <a:r>
              <a:rPr lang="en-US" dirty="0"/>
              <a:t>time wasted for the extra copy).</a:t>
            </a:r>
          </a:p>
          <a:p>
            <a:pPr marL="916686" lvl="1" indent="-429768">
              <a:buFont typeface="+mj-lt"/>
              <a:buAutoNum type="arabicPeriod"/>
              <a:defRPr/>
            </a:pPr>
            <a:r>
              <a:rPr lang="en-US" dirty="0"/>
              <a:t>Nonblocking send with interrupt (makes programming difficult).</a:t>
            </a:r>
          </a:p>
          <a:p>
            <a:pPr marL="916686" lvl="1" indent="-429768">
              <a:buFont typeface="+mj-lt"/>
              <a:buAutoNum type="arabicPeriod"/>
              <a:defRPr/>
            </a:pPr>
            <a:r>
              <a:rPr lang="en-US" dirty="0"/>
              <a:t>Copy on write (extra copy probably needed eventually).</a:t>
            </a:r>
          </a:p>
        </p:txBody>
      </p:sp>
    </p:spTree>
    <p:extLst>
      <p:ext uri="{BB962C8B-B14F-4D97-AF65-F5344CB8AC3E}">
        <p14:creationId xmlns:p14="http://schemas.microsoft.com/office/powerpoint/2010/main" val="21616981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Remote Procedure Call</a:t>
            </a:r>
            <a:endParaRPr lang="en-US" sz="900" b="0" dirty="0"/>
          </a:p>
        </p:txBody>
      </p:sp>
      <p:pic>
        <p:nvPicPr>
          <p:cNvPr id="7" name="Picture 2" descr="A client C P U and a Server C P U are connected in network. First, the client calls the client stub and proceeds to the operating system of the client C P U. The message is passed from client to server C P U through the network. The incoming message is passed to the operating system of the server C P U followed by the server stub, which calls the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1678292"/>
            <a:ext cx="6915150" cy="3324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8-20. Steps in making a remote procedure call. </a:t>
            </a:r>
            <a:r>
              <a:rPr lang="en-US" altLang="en-US" sz="1600" dirty="0" smtClean="0">
                <a:latin typeface="+mn-lt"/>
              </a:rPr>
              <a:t>The </a:t>
            </a:r>
            <a:r>
              <a:rPr lang="en-US" altLang="en-US" sz="1600" dirty="0">
                <a:latin typeface="+mn-lt"/>
              </a:rPr>
              <a:t>stubs are shaded gray.</a:t>
            </a:r>
          </a:p>
        </p:txBody>
      </p:sp>
    </p:spTree>
    <p:extLst>
      <p:ext uri="{BB962C8B-B14F-4D97-AF65-F5344CB8AC3E}">
        <p14:creationId xmlns:p14="http://schemas.microsoft.com/office/powerpoint/2010/main" val="12033769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Distributed Shared Memory </a:t>
            </a:r>
            <a:r>
              <a:rPr lang="en-US" altLang="en-US" sz="2000" b="0" dirty="0"/>
              <a:t>(</a:t>
            </a:r>
            <a:r>
              <a:rPr lang="en-US" altLang="en-US" sz="2000" b="0" dirty="0" smtClean="0"/>
              <a:t>1 of 4)</a:t>
            </a:r>
            <a:endParaRPr lang="en-US" sz="500" b="0" dirty="0"/>
          </a:p>
        </p:txBody>
      </p:sp>
      <p:pic>
        <p:nvPicPr>
          <p:cNvPr id="6" name="Picture 2" descr="The position of a shared memory. There are 2 machines, each containing an application, run time system, operating system, and hardware. A, the hardware. The shared memory lies in between the O S and hardware. B, the operating system. The shared memory lies in between the O S and run time system of the 2 machines. C, user level software. The shared memory is implemented in between application and run time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233" y="1401986"/>
            <a:ext cx="5967533" cy="3876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8-21. Various layers where shared memory can be implemented. (a) The hardware. (b) The operating system. (c) User-level software.</a:t>
            </a:r>
          </a:p>
        </p:txBody>
      </p:sp>
    </p:spTree>
    <p:extLst>
      <p:ext uri="{BB962C8B-B14F-4D97-AF65-F5344CB8AC3E}">
        <p14:creationId xmlns:p14="http://schemas.microsoft.com/office/powerpoint/2010/main" val="30325710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Distributed Shared Memory </a:t>
            </a:r>
            <a:r>
              <a:rPr lang="en-US" altLang="en-US" sz="2000" b="0" dirty="0" smtClean="0"/>
              <a:t>(2 </a:t>
            </a:r>
            <a:r>
              <a:rPr lang="en-US" altLang="en-US" sz="2000" b="0" dirty="0"/>
              <a:t>of 4)</a:t>
            </a:r>
            <a:endParaRPr lang="en-US" sz="900" b="0" dirty="0"/>
          </a:p>
        </p:txBody>
      </p:sp>
      <p:pic>
        <p:nvPicPr>
          <p:cNvPr id="7" name="Picture 2" descr="4 C P U's in a network. The memory of each C P U is assigned with pages from the globally shared virtual memory, which consists of 16 pages, 0 to 15. Each C P U contain the following pages. C P U 0. 0, 2, 5, and 9. C P U 1. 1, 3, 6, 8, and 10. C P U 2. 4, 7, 11, 12, and 14. C P U 3. 13, and 15.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59242"/>
            <a:ext cx="7010400"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8-22. (a) Pages of the address space distributed among four machines.</a:t>
            </a:r>
          </a:p>
        </p:txBody>
      </p:sp>
    </p:spTree>
    <p:extLst>
      <p:ext uri="{BB962C8B-B14F-4D97-AF65-F5344CB8AC3E}">
        <p14:creationId xmlns:p14="http://schemas.microsoft.com/office/powerpoint/2010/main" val="14619917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Distributed Shared Memory </a:t>
            </a:r>
            <a:r>
              <a:rPr lang="en-US" altLang="en-US" sz="2000" b="0" dirty="0" smtClean="0"/>
              <a:t>(3 </a:t>
            </a:r>
            <a:r>
              <a:rPr lang="en-US" altLang="en-US" sz="2000" b="0" dirty="0"/>
              <a:t>of 4)</a:t>
            </a:r>
            <a:endParaRPr lang="en-US" sz="900" b="0" dirty="0"/>
          </a:p>
        </p:txBody>
      </p:sp>
      <p:pic>
        <p:nvPicPr>
          <p:cNvPr id="6" name="Picture 2" descr="After C P U 1 references page 10 to C P U 0. each C P U contain the following pages. C P U 0. 0, 2, 5, 9 and 10. C P U 1. 1, 3, 6, and 8. C P U 2. 4, 7, 11, 12, and 14. C P U 3. 13, and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838" y="2273605"/>
            <a:ext cx="6410325"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8-22. (b) Situation after </a:t>
            </a:r>
            <a:r>
              <a:rPr lang="en-US" altLang="en-US" sz="1600" dirty="0" smtClean="0">
                <a:latin typeface="+mn-lt"/>
              </a:rPr>
              <a:t>C</a:t>
            </a:r>
            <a:r>
              <a:rPr lang="en-US" altLang="en-US" sz="100" dirty="0" smtClean="0">
                <a:latin typeface="+mn-lt"/>
              </a:rPr>
              <a:t> </a:t>
            </a:r>
            <a:r>
              <a:rPr lang="en-US" altLang="en-US" sz="1600" dirty="0" smtClean="0">
                <a:latin typeface="+mn-lt"/>
              </a:rPr>
              <a:t>P</a:t>
            </a:r>
            <a:r>
              <a:rPr lang="en-US" altLang="en-US" sz="100" dirty="0" smtClean="0">
                <a:latin typeface="+mn-lt"/>
              </a:rPr>
              <a:t> </a:t>
            </a:r>
            <a:r>
              <a:rPr lang="en-US" altLang="en-US" sz="1600" dirty="0" smtClean="0">
                <a:latin typeface="+mn-lt"/>
              </a:rPr>
              <a:t>U </a:t>
            </a:r>
            <a:r>
              <a:rPr lang="en-US" altLang="en-US" sz="1600" dirty="0">
                <a:latin typeface="+mn-lt"/>
              </a:rPr>
              <a:t>1 references page 10 and the page is moved there.</a:t>
            </a:r>
          </a:p>
        </p:txBody>
      </p:sp>
    </p:spTree>
    <p:extLst>
      <p:ext uri="{BB962C8B-B14F-4D97-AF65-F5344CB8AC3E}">
        <p14:creationId xmlns:p14="http://schemas.microsoft.com/office/powerpoint/2010/main" val="15109015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Distributed Shared Memory </a:t>
            </a:r>
            <a:r>
              <a:rPr lang="en-US" altLang="en-US" sz="2000" b="0" dirty="0" smtClean="0"/>
              <a:t>(4 </a:t>
            </a:r>
            <a:r>
              <a:rPr lang="en-US" altLang="en-US" sz="2000" b="0" dirty="0"/>
              <a:t>of 4)</a:t>
            </a:r>
            <a:endParaRPr lang="en-US" sz="900" b="0" dirty="0"/>
          </a:p>
        </p:txBody>
      </p:sp>
      <p:pic>
        <p:nvPicPr>
          <p:cNvPr id="7" name="Picture 2" descr="After page 10 is replicated, each C P U contain the following pages. C P U 0. 0, 2, 5, 9 and 10. C P U 1. 1, 3, 6, 8, and 10. C P U 2. 4, 7, 11, 12, and 14. and C P U 3. 13, and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2254555"/>
            <a:ext cx="636270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8-22. (c) Situation if page 10 is read only and replication is used.</a:t>
            </a:r>
          </a:p>
        </p:txBody>
      </p:sp>
    </p:spTree>
    <p:extLst>
      <p:ext uri="{BB962C8B-B14F-4D97-AF65-F5344CB8AC3E}">
        <p14:creationId xmlns:p14="http://schemas.microsoft.com/office/powerpoint/2010/main" val="968846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Multiprocessor Hardware</a:t>
            </a:r>
            <a:endParaRPr lang="en-US" sz="900" b="0" dirty="0"/>
          </a:p>
        </p:txBody>
      </p:sp>
      <p:pic>
        <p:nvPicPr>
          <p:cNvPr id="5" name="Picture 2" descr="Three bus based multiprocessors. A, in the without caching procedure, 2 C P U's and a shared memory are connected through a Bus. B, in the process with caching, a separate cache is attached to the C P U's in the network. C, in the with caching and private memories process, a private memory space is attached to the C P U's in the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2025567"/>
            <a:ext cx="82296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8-2. Three bus-based multiprocessors. (a) Without caching. (b) With caching. (c) With caching and private memories.</a:t>
            </a:r>
          </a:p>
        </p:txBody>
      </p:sp>
    </p:spTree>
    <p:extLst>
      <p:ext uri="{BB962C8B-B14F-4D97-AF65-F5344CB8AC3E}">
        <p14:creationId xmlns:p14="http://schemas.microsoft.com/office/powerpoint/2010/main" val="24897003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False Sharing</a:t>
            </a:r>
            <a:endParaRPr lang="en-US" sz="900" b="0" dirty="0"/>
          </a:p>
        </p:txBody>
      </p:sp>
      <p:pic>
        <p:nvPicPr>
          <p:cNvPr id="6" name="Picture 2" descr="2 C P U's, 1 and 2, in a network. Each C P U contain two variables, A and B. In C P U 1, A and B form a shared page. In C P U 2, A and B are unrelated shared variables that just happen to be on the same page. Code using variable A and B are shared from 1 C P U to anot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1692580"/>
            <a:ext cx="8058150"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8-23. False sharing of a page containing </a:t>
            </a:r>
            <a:r>
              <a:rPr lang="en-US" altLang="en-US" sz="1600" dirty="0" smtClean="0">
                <a:latin typeface="+mn-lt"/>
              </a:rPr>
              <a:t>two </a:t>
            </a:r>
            <a:r>
              <a:rPr lang="en-US" altLang="en-US" sz="1600" dirty="0">
                <a:latin typeface="+mn-lt"/>
              </a:rPr>
              <a:t>unrelated variables.</a:t>
            </a:r>
          </a:p>
        </p:txBody>
      </p:sp>
    </p:spTree>
    <p:extLst>
      <p:ext uri="{BB962C8B-B14F-4D97-AF65-F5344CB8AC3E}">
        <p14:creationId xmlns:p14="http://schemas.microsoft.com/office/powerpoint/2010/main" val="13532804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Graph-Theoretic Deterministic Algorithm</a:t>
            </a:r>
            <a:endParaRPr lang="en-US" sz="900" b="0" dirty="0"/>
          </a:p>
        </p:txBody>
      </p:sp>
      <p:pic>
        <p:nvPicPr>
          <p:cNvPr id="7" name="Picture 2" descr="Two ways of allocating nine processes to three nodes. Node 1 has the processes A, E, and G. Node 2 has B, F, and H. Node 3 has C, D, and I. First method. The traffic between two processes are as follows. A and G, 6. A and E, 2. E and G, 3. A and B, 3. E and B, 2. E and H, 4. G and H, 4. B and F, 1. F and H, 1. B and C, 2. F and C, 8. F and H, 1. C and D, 3. C and I, 5. F and I, 5, H and I, 2. D and I, 4. In the second method, node 1 contains A, E, and G. Node 2 has B, F, H, and C. Node 3 contains D and I. The traffic between the processes remain the s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825136"/>
            <a:ext cx="8229600" cy="3030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8-24. Two ways of allocating nine </a:t>
            </a:r>
            <a:r>
              <a:rPr lang="en-US" altLang="en-US" sz="1600" dirty="0" smtClean="0">
                <a:latin typeface="+mn-lt"/>
              </a:rPr>
              <a:t>processes </a:t>
            </a:r>
            <a:r>
              <a:rPr lang="en-US" altLang="en-US" sz="1600" dirty="0">
                <a:latin typeface="+mn-lt"/>
              </a:rPr>
              <a:t>to three nodes.</a:t>
            </a:r>
          </a:p>
        </p:txBody>
      </p:sp>
    </p:spTree>
    <p:extLst>
      <p:ext uri="{BB962C8B-B14F-4D97-AF65-F5344CB8AC3E}">
        <p14:creationId xmlns:p14="http://schemas.microsoft.com/office/powerpoint/2010/main" val="21692918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Sender-Initiated Distributed Heuristic Algorithm</a:t>
            </a:r>
            <a:endParaRPr lang="en-US" sz="900" b="0" dirty="0"/>
          </a:p>
        </p:txBody>
      </p:sp>
      <p:pic>
        <p:nvPicPr>
          <p:cNvPr id="6" name="Picture 2" descr="An overloaded and empty node, handing off and looking for processes. In A, an overloaded node displays the following processes. Help exclamation point, I'm overloaded, I'm full, Here, have a process, and Take some work. In B, the empty node displays the following processes, I have nothing to do, I'm bored, Yawn, I'm free tonight, and Need help question 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11605"/>
            <a:ext cx="8229600"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8-25. (a) An overloaded node looking for a lightly loaded node to hand off processes to. (b) An empty node looking for work to do.</a:t>
            </a:r>
          </a:p>
        </p:txBody>
      </p:sp>
    </p:spTree>
    <p:extLst>
      <p:ext uri="{BB962C8B-B14F-4D97-AF65-F5344CB8AC3E}">
        <p14:creationId xmlns:p14="http://schemas.microsoft.com/office/powerpoint/2010/main" val="34305697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smtClean="0"/>
              <a:t>Distributed Systems </a:t>
            </a:r>
            <a:r>
              <a:rPr lang="en-US" altLang="en-US" sz="2000" b="0" dirty="0" smtClean="0"/>
              <a:t>(1 of 2)</a:t>
            </a:r>
          </a:p>
        </p:txBody>
      </p:sp>
      <p:sp>
        <p:nvSpPr>
          <p:cNvPr id="2" name="Text Placeholder 1"/>
          <p:cNvSpPr>
            <a:spLocks noGrp="1"/>
          </p:cNvSpPr>
          <p:nvPr>
            <p:ph type="body" idx="1"/>
          </p:nvPr>
        </p:nvSpPr>
        <p:spPr>
          <a:xfrm>
            <a:off x="457200" y="1600201"/>
            <a:ext cx="8229600" cy="935966"/>
          </a:xfrm>
        </p:spPr>
        <p:txBody>
          <a:bodyPr/>
          <a:lstStyle/>
          <a:p>
            <a:pPr marL="0" indent="0">
              <a:buNone/>
            </a:pPr>
            <a:r>
              <a:rPr lang="en-US" altLang="en-US" dirty="0"/>
              <a:t>Figure 8-26. Comparison of three kinds of multiple </a:t>
            </a:r>
            <a:r>
              <a:rPr lang="en-US" altLang="en-US" dirty="0" smtClean="0"/>
              <a:t>C</a:t>
            </a:r>
            <a:r>
              <a:rPr lang="en-US" altLang="en-US" sz="100" dirty="0" smtClean="0"/>
              <a:t> </a:t>
            </a:r>
            <a:r>
              <a:rPr lang="en-US" altLang="en-US" dirty="0" smtClean="0"/>
              <a:t>P</a:t>
            </a:r>
            <a:r>
              <a:rPr lang="en-US" altLang="en-US" sz="100" dirty="0" smtClean="0"/>
              <a:t> </a:t>
            </a:r>
            <a:r>
              <a:rPr lang="en-US" altLang="en-US" dirty="0" smtClean="0"/>
              <a:t>U </a:t>
            </a:r>
            <a:r>
              <a:rPr lang="en-US" altLang="en-US" dirty="0"/>
              <a:t>systems</a:t>
            </a:r>
            <a:r>
              <a:rPr lang="en-US" altLang="en-US" dirty="0" smtClean="0"/>
              <a: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83035274"/>
              </p:ext>
            </p:extLst>
          </p:nvPr>
        </p:nvGraphicFramePr>
        <p:xfrm>
          <a:off x="515787" y="2763232"/>
          <a:ext cx="8112425" cy="2966720"/>
        </p:xfrm>
        <a:graphic>
          <a:graphicData uri="http://schemas.openxmlformats.org/drawingml/2006/table">
            <a:tbl>
              <a:tblPr firstRow="1" bandRow="1">
                <a:tableStyleId>{2D5ABB26-0587-4C30-8999-92F81FD0307C}</a:tableStyleId>
              </a:tblPr>
              <a:tblGrid>
                <a:gridCol w="2234242">
                  <a:extLst>
                    <a:ext uri="{9D8B030D-6E8A-4147-A177-3AD203B41FA5}">
                      <a16:colId xmlns:a16="http://schemas.microsoft.com/office/drawing/2014/main" val="3100328560"/>
                    </a:ext>
                  </a:extLst>
                </a:gridCol>
                <a:gridCol w="1768415">
                  <a:extLst>
                    <a:ext uri="{9D8B030D-6E8A-4147-A177-3AD203B41FA5}">
                      <a16:colId xmlns:a16="http://schemas.microsoft.com/office/drawing/2014/main" val="2307699785"/>
                    </a:ext>
                  </a:extLst>
                </a:gridCol>
                <a:gridCol w="2225615">
                  <a:extLst>
                    <a:ext uri="{9D8B030D-6E8A-4147-A177-3AD203B41FA5}">
                      <a16:colId xmlns:a16="http://schemas.microsoft.com/office/drawing/2014/main" val="3743450065"/>
                    </a:ext>
                  </a:extLst>
                </a:gridCol>
                <a:gridCol w="1884153">
                  <a:extLst>
                    <a:ext uri="{9D8B030D-6E8A-4147-A177-3AD203B41FA5}">
                      <a16:colId xmlns:a16="http://schemas.microsoft.com/office/drawing/2014/main" val="3974263320"/>
                    </a:ext>
                  </a:extLst>
                </a:gridCol>
              </a:tblGrid>
              <a:tr h="370840">
                <a:tc>
                  <a:txBody>
                    <a:bodyPr/>
                    <a:lstStyle/>
                    <a:p>
                      <a:r>
                        <a:rPr lang="en-US" b="1" dirty="0" smtClean="0"/>
                        <a:t>Item</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Multiprocessor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Multicomputer</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Distributed System</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589856"/>
                  </a:ext>
                </a:extLst>
              </a:tr>
              <a:tr h="370840">
                <a:tc>
                  <a:txBody>
                    <a:bodyPr/>
                    <a:lstStyle/>
                    <a:p>
                      <a:r>
                        <a:rPr lang="en-US" dirty="0" smtClean="0"/>
                        <a:t>Node configuration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a:t>
                      </a:r>
                      <a:r>
                        <a:rPr lang="en-US" sz="100" dirty="0" smtClean="0"/>
                        <a:t> </a:t>
                      </a:r>
                      <a:r>
                        <a:rPr lang="en-US" dirty="0" smtClean="0"/>
                        <a:t>P</a:t>
                      </a:r>
                      <a:r>
                        <a:rPr lang="en-US" sz="100" dirty="0" smtClean="0"/>
                        <a:t> </a:t>
                      </a:r>
                      <a:r>
                        <a:rPr lang="en-US" dirty="0" smtClean="0"/>
                        <a:t>U</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t>
                      </a:r>
                      <a:r>
                        <a:rPr lang="en-US" sz="100" dirty="0" smtClean="0"/>
                        <a:t> </a:t>
                      </a:r>
                      <a:r>
                        <a:rPr lang="en-US" dirty="0" smtClean="0"/>
                        <a:t>P</a:t>
                      </a:r>
                      <a:r>
                        <a:rPr lang="en-US" sz="100" dirty="0" smtClean="0"/>
                        <a:t> </a:t>
                      </a:r>
                      <a:r>
                        <a:rPr lang="en-US" sz="1400" dirty="0" smtClean="0"/>
                        <a:t>U,</a:t>
                      </a:r>
                      <a:r>
                        <a:rPr lang="en-US" sz="1400" baseline="0" dirty="0" smtClean="0"/>
                        <a:t> RAM, net interface</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Complete computer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88030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Node peripherals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All shared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Shared exc.</a:t>
                      </a:r>
                      <a:r>
                        <a:rPr lang="en-US" baseline="0" dirty="0" smtClean="0"/>
                        <a:t> Maybe disk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Full set per node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21318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Location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Same track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Same room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Possibly worldwide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2348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Internode communication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Shared RAM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Dedicated</a:t>
                      </a:r>
                      <a:r>
                        <a:rPr lang="en-US" baseline="0" dirty="0" smtClean="0"/>
                        <a:t> interconnect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Traditional network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900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Operating systems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One,</a:t>
                      </a:r>
                      <a:r>
                        <a:rPr lang="en-US" baseline="0" dirty="0" smtClean="0"/>
                        <a:t> shared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Multiple, same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Possibly all different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52481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File systems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One,</a:t>
                      </a:r>
                      <a:r>
                        <a:rPr lang="en-US" baseline="0" dirty="0" smtClean="0"/>
                        <a:t> shared</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One,</a:t>
                      </a:r>
                      <a:r>
                        <a:rPr lang="en-US" baseline="0" dirty="0" smtClean="0"/>
                        <a:t> shared</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Each node has own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16182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Administration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One</a:t>
                      </a:r>
                      <a:r>
                        <a:rPr lang="en-US" baseline="0" dirty="0" smtClean="0"/>
                        <a:t> </a:t>
                      </a:r>
                      <a:r>
                        <a:rPr lang="en-US" baseline="0" dirty="0" err="1" smtClean="0"/>
                        <a:t>organisation</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One</a:t>
                      </a:r>
                      <a:r>
                        <a:rPr lang="en-US" baseline="0" dirty="0" smtClean="0"/>
                        <a:t> </a:t>
                      </a:r>
                      <a:r>
                        <a:rPr lang="en-US" baseline="0" dirty="0" err="1" smtClean="0"/>
                        <a:t>organisation</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Many </a:t>
                      </a:r>
                      <a:r>
                        <a:rPr lang="en-US" dirty="0" err="1" smtClean="0"/>
                        <a:t>organisations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107246"/>
                  </a:ext>
                </a:extLst>
              </a:tr>
            </a:tbl>
          </a:graphicData>
        </a:graphic>
      </p:graphicFrame>
    </p:spTree>
    <p:extLst>
      <p:ext uri="{BB962C8B-B14F-4D97-AF65-F5344CB8AC3E}">
        <p14:creationId xmlns:p14="http://schemas.microsoft.com/office/powerpoint/2010/main" val="2158157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Distributed Systems </a:t>
            </a:r>
            <a:r>
              <a:rPr lang="en-US" altLang="en-US" sz="2000" b="0" dirty="0"/>
              <a:t>(</a:t>
            </a:r>
            <a:r>
              <a:rPr lang="en-US" altLang="en-US" sz="2000" b="0" dirty="0" smtClean="0"/>
              <a:t>2 of 2)</a:t>
            </a:r>
            <a:endParaRPr lang="en-US" sz="900" b="0" dirty="0"/>
          </a:p>
        </p:txBody>
      </p:sp>
      <p:pic>
        <p:nvPicPr>
          <p:cNvPr id="7" name="Picture 2" descr="Four distributed system in network. Each system has an application, followed by a middleware, which is next to an operating system, windows, Linux, Solaris, or Mac O S. Finally, Pentium, or S P A R C or Macintosh supports the O S. The region between application and middleware is the common base for 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406830"/>
            <a:ext cx="7143750" cy="386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8-27. Positioning of middleware in a distributed system.</a:t>
            </a:r>
          </a:p>
        </p:txBody>
      </p:sp>
    </p:spTree>
    <p:extLst>
      <p:ext uri="{BB962C8B-B14F-4D97-AF65-F5344CB8AC3E}">
        <p14:creationId xmlns:p14="http://schemas.microsoft.com/office/powerpoint/2010/main" val="37587098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Network </a:t>
            </a:r>
            <a:r>
              <a:rPr lang="en-US" altLang="en-US" dirty="0" smtClean="0"/>
              <a:t>Hardware Ethernet</a:t>
            </a:r>
            <a:endParaRPr lang="en-US" b="0" dirty="0"/>
          </a:p>
        </p:txBody>
      </p:sp>
      <p:pic>
        <p:nvPicPr>
          <p:cNvPr id="6" name="Picture 2" descr="A network hardware Ethernet. A, in classic Ethernet, a series of five computers connected to an Ethernet through vampire taps. B, in a switched Ethernet, a series of 6 computers are connected to a common switch which in turn is connected to the Ether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1897367"/>
            <a:ext cx="7810500" cy="288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8-28. (a) Classic Ethernet. (b) Switched Ethernet.</a:t>
            </a:r>
          </a:p>
        </p:txBody>
      </p:sp>
    </p:spTree>
    <p:extLst>
      <p:ext uri="{BB962C8B-B14F-4D97-AF65-F5344CB8AC3E}">
        <p14:creationId xmlns:p14="http://schemas.microsoft.com/office/powerpoint/2010/main" val="15249271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Internet</a:t>
            </a:r>
            <a:endParaRPr lang="en-US" sz="1200" b="0" dirty="0"/>
          </a:p>
        </p:txBody>
      </p:sp>
      <p:pic>
        <p:nvPicPr>
          <p:cNvPr id="6" name="Picture 2" descr="A portion of an Internet. A backbone comprising of a network of high bandwidth fibers is connected to local router. Each medium bandwidth fiber has a separate regional router made of fiber or copper wire. The router from the regional network connects to the local router. The medium bandwidth fiber has a router at I S P, from which several A D S L lines to the home P C are drawn, to link with home P C. The local router has the host to Ether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935" y="1313484"/>
            <a:ext cx="6318130" cy="4054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8-29. A portion of the Internet.</a:t>
            </a:r>
          </a:p>
        </p:txBody>
      </p:sp>
    </p:spTree>
    <p:extLst>
      <p:ext uri="{BB962C8B-B14F-4D97-AF65-F5344CB8AC3E}">
        <p14:creationId xmlns:p14="http://schemas.microsoft.com/office/powerpoint/2010/main" val="5625534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dirty="0" smtClean="0">
                <a:solidFill>
                  <a:schemeClr val="tx2"/>
                </a:solidFill>
              </a:rPr>
              <a:t>Network Services </a:t>
            </a:r>
            <a:r>
              <a:rPr lang="en-US" altLang="en-US" sz="2000" b="0" dirty="0" smtClean="0">
                <a:solidFill>
                  <a:schemeClr val="tx2"/>
                </a:solidFill>
              </a:rPr>
              <a:t>(1 of 2)</a:t>
            </a:r>
          </a:p>
        </p:txBody>
      </p:sp>
      <p:sp>
        <p:nvSpPr>
          <p:cNvPr id="2" name="Text Placeholder 1"/>
          <p:cNvSpPr>
            <a:spLocks noGrp="1"/>
          </p:cNvSpPr>
          <p:nvPr>
            <p:ph type="body" idx="1"/>
          </p:nvPr>
        </p:nvSpPr>
        <p:spPr>
          <a:xfrm>
            <a:off x="457200" y="1600201"/>
            <a:ext cx="8229600" cy="1065362"/>
          </a:xfrm>
        </p:spPr>
        <p:txBody>
          <a:bodyPr/>
          <a:lstStyle/>
          <a:p>
            <a:pPr marL="0" indent="0">
              <a:buNone/>
            </a:pPr>
            <a:r>
              <a:rPr lang="en-US" altLang="en-US" dirty="0" smtClean="0"/>
              <a:t>Six </a:t>
            </a:r>
            <a:r>
              <a:rPr lang="en-US" altLang="en-US" dirty="0"/>
              <a:t>different types of network service</a:t>
            </a:r>
            <a:r>
              <a:rPr lang="en-US" altLang="en-US" dirty="0" smtClean="0"/>
              <a:t>.</a:t>
            </a:r>
          </a:p>
          <a:p>
            <a:pPr marL="0" indent="0">
              <a:buNone/>
            </a:pPr>
            <a:r>
              <a:rPr lang="en-US" altLang="en-US" dirty="0" smtClean="0"/>
              <a:t>Connection Oriented</a:t>
            </a:r>
            <a:endParaRPr lang="en-US" altLang="en-US" dirty="0"/>
          </a:p>
        </p:txBody>
      </p:sp>
      <p:graphicFrame>
        <p:nvGraphicFramePr>
          <p:cNvPr id="3" name="Table 2"/>
          <p:cNvGraphicFramePr>
            <a:graphicFrameLocks noGrp="1"/>
          </p:cNvGraphicFramePr>
          <p:nvPr>
            <p:extLst>
              <p:ext uri="{D42A27DB-BD31-4B8C-83A1-F6EECF244321}">
                <p14:modId xmlns:p14="http://schemas.microsoft.com/office/powerpoint/2010/main" val="1427256584"/>
              </p:ext>
            </p:extLst>
          </p:nvPr>
        </p:nvGraphicFramePr>
        <p:xfrm>
          <a:off x="1104181" y="3022281"/>
          <a:ext cx="6935638" cy="1483360"/>
        </p:xfrm>
        <a:graphic>
          <a:graphicData uri="http://schemas.openxmlformats.org/drawingml/2006/table">
            <a:tbl>
              <a:tblPr firstRow="1" bandRow="1">
                <a:tableStyleId>{2D5ABB26-0587-4C30-8999-92F81FD0307C}</a:tableStyleId>
              </a:tblPr>
              <a:tblGrid>
                <a:gridCol w="3467819">
                  <a:extLst>
                    <a:ext uri="{9D8B030D-6E8A-4147-A177-3AD203B41FA5}">
                      <a16:colId xmlns:a16="http://schemas.microsoft.com/office/drawing/2014/main" val="3970182253"/>
                    </a:ext>
                  </a:extLst>
                </a:gridCol>
                <a:gridCol w="3467819">
                  <a:extLst>
                    <a:ext uri="{9D8B030D-6E8A-4147-A177-3AD203B41FA5}">
                      <a16:colId xmlns:a16="http://schemas.microsoft.com/office/drawing/2014/main" val="3064057976"/>
                    </a:ext>
                  </a:extLst>
                </a:gridCol>
              </a:tblGrid>
              <a:tr h="370840">
                <a:tc>
                  <a:txBody>
                    <a:bodyPr/>
                    <a:lstStyle/>
                    <a:p>
                      <a:r>
                        <a:rPr lang="en-US" sz="1800" b="1" dirty="0" smtClean="0"/>
                        <a:t>Service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smtClean="0"/>
                        <a:t>Example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4983778"/>
                  </a:ext>
                </a:extLst>
              </a:tr>
              <a:tr h="370840">
                <a:tc>
                  <a:txBody>
                    <a:bodyPr/>
                    <a:lstStyle/>
                    <a:p>
                      <a:r>
                        <a:rPr lang="en-US" sz="1800" dirty="0" smtClean="0"/>
                        <a:t>Reliable message stream</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Sequence of pages of a book</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6687926"/>
                  </a:ext>
                </a:extLst>
              </a:tr>
              <a:tr h="370840">
                <a:tc>
                  <a:txBody>
                    <a:bodyPr/>
                    <a:lstStyle/>
                    <a:p>
                      <a:r>
                        <a:rPr lang="en-US" sz="1800" dirty="0" smtClean="0"/>
                        <a:t>Reliable byte stream</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Remote login</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4188960"/>
                  </a:ext>
                </a:extLst>
              </a:tr>
              <a:tr h="370840">
                <a:tc>
                  <a:txBody>
                    <a:bodyPr/>
                    <a:lstStyle/>
                    <a:p>
                      <a:r>
                        <a:rPr lang="en-US" sz="1800" dirty="0" smtClean="0"/>
                        <a:t>Unreliable Connection</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Digitized voice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0938710"/>
                  </a:ext>
                </a:extLst>
              </a:tr>
            </a:tbl>
          </a:graphicData>
        </a:graphic>
      </p:graphicFrame>
    </p:spTree>
    <p:extLst>
      <p:ext uri="{BB962C8B-B14F-4D97-AF65-F5344CB8AC3E}">
        <p14:creationId xmlns:p14="http://schemas.microsoft.com/office/powerpoint/2010/main" val="232785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dirty="0" smtClean="0">
                <a:solidFill>
                  <a:schemeClr val="tx2"/>
                </a:solidFill>
              </a:rPr>
              <a:t>Network Services </a:t>
            </a:r>
            <a:r>
              <a:rPr lang="en-US" altLang="en-US" sz="2000" b="0" dirty="0" smtClean="0"/>
              <a:t>(2 </a:t>
            </a:r>
            <a:r>
              <a:rPr lang="en-US" altLang="en-US" sz="2000" b="0" dirty="0"/>
              <a:t>of 2)</a:t>
            </a:r>
            <a:endParaRPr lang="en-US" altLang="en-US" dirty="0" smtClean="0">
              <a:solidFill>
                <a:schemeClr val="tx2"/>
              </a:solidFill>
            </a:endParaRPr>
          </a:p>
        </p:txBody>
      </p:sp>
      <p:sp>
        <p:nvSpPr>
          <p:cNvPr id="2" name="Text Placeholder 1"/>
          <p:cNvSpPr>
            <a:spLocks noGrp="1"/>
          </p:cNvSpPr>
          <p:nvPr>
            <p:ph type="body" idx="1"/>
          </p:nvPr>
        </p:nvSpPr>
        <p:spPr>
          <a:xfrm>
            <a:off x="457200" y="1600201"/>
            <a:ext cx="8229600" cy="1065362"/>
          </a:xfrm>
        </p:spPr>
        <p:txBody>
          <a:bodyPr/>
          <a:lstStyle/>
          <a:p>
            <a:pPr marL="0" indent="0">
              <a:buNone/>
            </a:pPr>
            <a:r>
              <a:rPr lang="en-US" altLang="en-US" dirty="0" smtClean="0"/>
              <a:t>Six </a:t>
            </a:r>
            <a:r>
              <a:rPr lang="en-US" altLang="en-US" dirty="0"/>
              <a:t>different types of network service</a:t>
            </a:r>
            <a:r>
              <a:rPr lang="en-US" altLang="en-US" dirty="0" smtClean="0"/>
              <a:t>.</a:t>
            </a:r>
          </a:p>
          <a:p>
            <a:pPr marL="0" indent="0">
              <a:buNone/>
            </a:pPr>
            <a:r>
              <a:rPr lang="en-US" altLang="en-US" dirty="0" smtClean="0"/>
              <a:t>Connectionless</a:t>
            </a:r>
            <a:endParaRPr lang="en-US" altLang="en-US" dirty="0"/>
          </a:p>
        </p:txBody>
      </p:sp>
      <p:graphicFrame>
        <p:nvGraphicFramePr>
          <p:cNvPr id="3" name="Table 2"/>
          <p:cNvGraphicFramePr>
            <a:graphicFrameLocks noGrp="1"/>
          </p:cNvGraphicFramePr>
          <p:nvPr>
            <p:extLst>
              <p:ext uri="{D42A27DB-BD31-4B8C-83A1-F6EECF244321}">
                <p14:modId xmlns:p14="http://schemas.microsoft.com/office/powerpoint/2010/main" val="579373560"/>
              </p:ext>
            </p:extLst>
          </p:nvPr>
        </p:nvGraphicFramePr>
        <p:xfrm>
          <a:off x="1104181" y="3022281"/>
          <a:ext cx="6935638" cy="1483360"/>
        </p:xfrm>
        <a:graphic>
          <a:graphicData uri="http://schemas.openxmlformats.org/drawingml/2006/table">
            <a:tbl>
              <a:tblPr firstRow="1" bandRow="1">
                <a:tableStyleId>{2D5ABB26-0587-4C30-8999-92F81FD0307C}</a:tableStyleId>
              </a:tblPr>
              <a:tblGrid>
                <a:gridCol w="3467819">
                  <a:extLst>
                    <a:ext uri="{9D8B030D-6E8A-4147-A177-3AD203B41FA5}">
                      <a16:colId xmlns:a16="http://schemas.microsoft.com/office/drawing/2014/main" val="3970182253"/>
                    </a:ext>
                  </a:extLst>
                </a:gridCol>
                <a:gridCol w="3467819">
                  <a:extLst>
                    <a:ext uri="{9D8B030D-6E8A-4147-A177-3AD203B41FA5}">
                      <a16:colId xmlns:a16="http://schemas.microsoft.com/office/drawing/2014/main" val="3064057976"/>
                    </a:ext>
                  </a:extLst>
                </a:gridCol>
              </a:tblGrid>
              <a:tr h="370840">
                <a:tc>
                  <a:txBody>
                    <a:bodyPr/>
                    <a:lstStyle/>
                    <a:p>
                      <a:r>
                        <a:rPr lang="en-US" sz="1800" b="1" dirty="0" smtClean="0"/>
                        <a:t>Service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smtClean="0"/>
                        <a:t>Example</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4983778"/>
                  </a:ext>
                </a:extLst>
              </a:tr>
              <a:tr h="370840">
                <a:tc>
                  <a:txBody>
                    <a:bodyPr/>
                    <a:lstStyle/>
                    <a:p>
                      <a:r>
                        <a:rPr lang="en-US" sz="1800" dirty="0" smtClean="0"/>
                        <a:t>Unreliable datagram</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Network test packets</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6687926"/>
                  </a:ext>
                </a:extLst>
              </a:tr>
              <a:tr h="370840">
                <a:tc>
                  <a:txBody>
                    <a:bodyPr/>
                    <a:lstStyle/>
                    <a:p>
                      <a:r>
                        <a:rPr lang="en-US" sz="1800" dirty="0" smtClean="0"/>
                        <a:t>Acknowledged datagram</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Registered mails</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4188960"/>
                  </a:ext>
                </a:extLst>
              </a:tr>
              <a:tr h="370840">
                <a:tc>
                  <a:txBody>
                    <a:bodyPr/>
                    <a:lstStyle/>
                    <a:p>
                      <a:r>
                        <a:rPr lang="en-US" sz="1800" dirty="0" smtClean="0"/>
                        <a:t>Request-reply</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Database query</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0938710"/>
                  </a:ext>
                </a:extLst>
              </a:tr>
            </a:tbl>
          </a:graphicData>
        </a:graphic>
      </p:graphicFrame>
    </p:spTree>
    <p:extLst>
      <p:ext uri="{BB962C8B-B14F-4D97-AF65-F5344CB8AC3E}">
        <p14:creationId xmlns:p14="http://schemas.microsoft.com/office/powerpoint/2010/main" val="3090861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Network Protocols</a:t>
            </a:r>
            <a:endParaRPr lang="en-US" sz="1200" b="0" dirty="0"/>
          </a:p>
        </p:txBody>
      </p:sp>
      <p:pic>
        <p:nvPicPr>
          <p:cNvPr id="7" name="Picture 2" descr="The process of packet header accumulation. The host carries the message that is passed through the Ethernet to the Router, which sends it to the Internet which in turn is passed to the packet header. The packet header contains Ethernet 1 header, I P, T C P, and a message stored in it. Ethernet 1 header, I P, and T C P together are the message hea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1597330"/>
            <a:ext cx="7181850"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8-31. Accumulation of packet headers.</a:t>
            </a:r>
          </a:p>
        </p:txBody>
      </p:sp>
    </p:spTree>
    <p:extLst>
      <p:ext uri="{BB962C8B-B14F-4D97-AF65-F5344CB8AC3E}">
        <p14:creationId xmlns:p14="http://schemas.microsoft.com/office/powerpoint/2010/main" val="2130064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U</a:t>
            </a:r>
            <a:r>
              <a:rPr lang="en-US" altLang="en-US" sz="100" dirty="0" smtClean="0"/>
              <a:t> </a:t>
            </a:r>
            <a:r>
              <a:rPr lang="en-US" altLang="en-US" dirty="0" smtClean="0"/>
              <a:t>M</a:t>
            </a:r>
            <a:r>
              <a:rPr lang="en-US" altLang="en-US" sz="100" dirty="0" smtClean="0"/>
              <a:t> </a:t>
            </a:r>
            <a:r>
              <a:rPr lang="en-US" altLang="en-US" dirty="0" smtClean="0"/>
              <a:t>A </a:t>
            </a:r>
            <a:r>
              <a:rPr lang="en-US" altLang="en-US" dirty="0"/>
              <a:t>Multiprocessors Using Crossbar Switches</a:t>
            </a:r>
            <a:endParaRPr lang="en-US" sz="900" b="0" dirty="0"/>
          </a:p>
        </p:txBody>
      </p:sp>
      <p:pic>
        <p:nvPicPr>
          <p:cNvPr id="7" name="Picture 2" descr="Illustration of an 8 by 8 crossbar switch which has memories indexed as 0 0 0, 0 0 1, 0 1 0, 0 1 1, 1 0 0, 1 0 1, 1 1 0, and 1 1 1 arranged horizontally, and C P U's 0 0 0, 0 0 1, 0 1 0, 0 1 1, 1 0 0, 1 0 1, 1 1 0, and 1 1 1 arranged vertically. The coordinate points (010, 000), (110, 010), and (101, 101) are shaded and labeled, closed cross point switches. All other points are unshaded and labeled, open cross point swit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048" y="1369211"/>
            <a:ext cx="5381903" cy="3941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8-3. (a) An 8 × 8 crossbar switch. (b) An open </a:t>
            </a:r>
            <a:r>
              <a:rPr lang="en-US" altLang="en-US" dirty="0" err="1"/>
              <a:t>crosspoint</a:t>
            </a:r>
            <a:r>
              <a:rPr lang="en-US" altLang="en-US" dirty="0"/>
              <a:t>. (c) A closed </a:t>
            </a:r>
            <a:r>
              <a:rPr lang="en-US" altLang="en-US" dirty="0" err="1"/>
              <a:t>crosspoint</a:t>
            </a:r>
            <a:r>
              <a:rPr lang="en-US" altLang="en-US" dirty="0"/>
              <a:t>.</a:t>
            </a:r>
          </a:p>
        </p:txBody>
      </p:sp>
    </p:spTree>
    <p:extLst>
      <p:ext uri="{BB962C8B-B14F-4D97-AF65-F5344CB8AC3E}">
        <p14:creationId xmlns:p14="http://schemas.microsoft.com/office/powerpoint/2010/main" val="16014802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Document-Based Middleware </a:t>
            </a:r>
            <a:r>
              <a:rPr lang="en-US" altLang="en-US" sz="2000" b="0" dirty="0"/>
              <a:t>(</a:t>
            </a:r>
            <a:r>
              <a:rPr lang="en-US" altLang="en-US" sz="2000" b="0" dirty="0" smtClean="0"/>
              <a:t>1 of 3)</a:t>
            </a:r>
            <a:endParaRPr lang="en-US" sz="900" b="0" dirty="0"/>
          </a:p>
        </p:txBody>
      </p:sp>
      <p:pic>
        <p:nvPicPr>
          <p:cNvPr id="6" name="Picture 2" descr="A web contains a set of 14 documents at three different levels. Level 1 contains 1 document. In level 2, document 1 is divided into three documents. In level 3, there are 10 documents derived from the level 2 documents. All the documents are interconnected, so that all the documents are accessible through the we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532242"/>
            <a:ext cx="8229601" cy="361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8-32. The Web is a big directed graph of documents.</a:t>
            </a:r>
          </a:p>
        </p:txBody>
      </p:sp>
    </p:spTree>
    <p:extLst>
      <p:ext uri="{BB962C8B-B14F-4D97-AF65-F5344CB8AC3E}">
        <p14:creationId xmlns:p14="http://schemas.microsoft.com/office/powerpoint/2010/main" val="37594084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Document-Based Middleware </a:t>
            </a:r>
            <a:r>
              <a:rPr lang="en-US" altLang="en-US" sz="2000" b="0" dirty="0" smtClean="0"/>
              <a:t>(2 </a:t>
            </a:r>
            <a:r>
              <a:rPr lang="en-US" altLang="en-US" sz="2000" b="0" dirty="0"/>
              <a:t>of 3)</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For the browser to get the page </a:t>
            </a:r>
            <a:br>
              <a:rPr lang="en-US" dirty="0"/>
            </a:br>
            <a:r>
              <a:rPr lang="en-US" u="sng" dirty="0">
                <a:solidFill>
                  <a:srgbClr val="0070C0"/>
                </a:solidFill>
              </a:rPr>
              <a:t>http://www.minix3.org/getting-started/index.html</a:t>
            </a:r>
          </a:p>
          <a:p>
            <a:pPr marL="915336" lvl="1" indent="-429768">
              <a:buFont typeface="+mj-lt"/>
              <a:buAutoNum type="arabicPeriod"/>
              <a:defRPr/>
            </a:pPr>
            <a:r>
              <a:rPr lang="en-US" dirty="0"/>
              <a:t>Browser asks </a:t>
            </a:r>
            <a:r>
              <a:rPr lang="en-US" dirty="0" smtClean="0"/>
              <a:t>D</a:t>
            </a:r>
            <a:r>
              <a:rPr lang="en-US" sz="100" dirty="0" smtClean="0"/>
              <a:t> </a:t>
            </a:r>
            <a:r>
              <a:rPr lang="en-US" dirty="0" smtClean="0"/>
              <a:t>N</a:t>
            </a:r>
            <a:r>
              <a:rPr lang="en-US" sz="100" dirty="0" smtClean="0"/>
              <a:t> </a:t>
            </a:r>
            <a:r>
              <a:rPr lang="en-US" dirty="0" smtClean="0"/>
              <a:t>S </a:t>
            </a:r>
            <a:r>
              <a:rPr lang="en-US" dirty="0"/>
              <a:t>for </a:t>
            </a:r>
            <a:r>
              <a:rPr lang="en-US" dirty="0" smtClean="0"/>
              <a:t>I</a:t>
            </a:r>
            <a:r>
              <a:rPr lang="en-US" sz="100" dirty="0" smtClean="0"/>
              <a:t> </a:t>
            </a:r>
            <a:r>
              <a:rPr lang="en-US" dirty="0" smtClean="0"/>
              <a:t>P </a:t>
            </a:r>
            <a:r>
              <a:rPr lang="en-US" dirty="0"/>
              <a:t>address of </a:t>
            </a:r>
            <a:r>
              <a:rPr lang="en-US" u="sng" dirty="0">
                <a:solidFill>
                  <a:srgbClr val="0070C0"/>
                </a:solidFill>
              </a:rPr>
              <a:t>www.minix3.org</a:t>
            </a:r>
          </a:p>
          <a:p>
            <a:pPr marL="915336" lvl="1" indent="-429768">
              <a:buFont typeface="+mj-lt"/>
              <a:buAutoNum type="arabicPeriod"/>
              <a:defRPr/>
            </a:pPr>
            <a:r>
              <a:rPr lang="en-US" dirty="0" smtClean="0"/>
              <a:t>D</a:t>
            </a:r>
            <a:r>
              <a:rPr lang="en-US" sz="100" dirty="0" smtClean="0"/>
              <a:t> </a:t>
            </a:r>
            <a:r>
              <a:rPr lang="en-US" dirty="0" smtClean="0"/>
              <a:t>N</a:t>
            </a:r>
            <a:r>
              <a:rPr lang="en-US" sz="100" dirty="0" smtClean="0"/>
              <a:t> </a:t>
            </a:r>
            <a:r>
              <a:rPr lang="en-US" dirty="0" smtClean="0"/>
              <a:t>S </a:t>
            </a:r>
            <a:r>
              <a:rPr lang="en-US" dirty="0"/>
              <a:t>replies with 66.147.238.215</a:t>
            </a:r>
          </a:p>
          <a:p>
            <a:pPr marL="915336" lvl="1" indent="-429768">
              <a:buFont typeface="+mj-lt"/>
              <a:buAutoNum type="arabicPeriod"/>
              <a:defRPr/>
            </a:pPr>
            <a:r>
              <a:rPr lang="en-US" dirty="0"/>
              <a:t>Browser makes a </a:t>
            </a:r>
            <a:r>
              <a:rPr lang="en-US" dirty="0" smtClean="0"/>
              <a:t>T</a:t>
            </a:r>
            <a:r>
              <a:rPr lang="en-US" sz="100" dirty="0" smtClean="0"/>
              <a:t> </a:t>
            </a:r>
            <a:r>
              <a:rPr lang="en-US" dirty="0" smtClean="0"/>
              <a:t>C</a:t>
            </a:r>
            <a:r>
              <a:rPr lang="en-US" sz="100" dirty="0" smtClean="0"/>
              <a:t> </a:t>
            </a:r>
            <a:r>
              <a:rPr lang="en-US" dirty="0" smtClean="0"/>
              <a:t>P </a:t>
            </a:r>
            <a:r>
              <a:rPr lang="en-US" dirty="0"/>
              <a:t>connection to port 80 on 66.147.238.215</a:t>
            </a:r>
          </a:p>
          <a:p>
            <a:pPr marL="915336" lvl="1" indent="-429768">
              <a:buFont typeface="+mj-lt"/>
              <a:buAutoNum type="arabicPeriod"/>
              <a:defRPr/>
            </a:pPr>
            <a:r>
              <a:rPr lang="en-US" dirty="0"/>
              <a:t>Browser sends a request asking for the file </a:t>
            </a:r>
            <a:br>
              <a:rPr lang="en-US" dirty="0"/>
            </a:br>
            <a:r>
              <a:rPr lang="en-US" u="sng" dirty="0">
                <a:solidFill>
                  <a:srgbClr val="0070C0"/>
                </a:solidFill>
              </a:rPr>
              <a:t>getting-started/index.html</a:t>
            </a:r>
          </a:p>
        </p:txBody>
      </p:sp>
    </p:spTree>
    <p:extLst>
      <p:ext uri="{BB962C8B-B14F-4D97-AF65-F5344CB8AC3E}">
        <p14:creationId xmlns:p14="http://schemas.microsoft.com/office/powerpoint/2010/main" val="3604132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Document-Based Middleware </a:t>
            </a:r>
            <a:r>
              <a:rPr lang="en-US" altLang="en-US" sz="2000" b="0" dirty="0" smtClean="0"/>
              <a:t>(3 </a:t>
            </a:r>
            <a:r>
              <a:rPr lang="en-US" altLang="en-US" sz="2000" b="0" dirty="0"/>
              <a:t>of 3)</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915336" lvl="1" indent="-429768">
              <a:buFont typeface="Calibri" panose="020F0502020204030204" pitchFamily="34" charset="0"/>
              <a:buAutoNum type="arabicPeriod" startAt="5"/>
            </a:pPr>
            <a:r>
              <a:rPr lang="en-US" altLang="en-US" dirty="0"/>
              <a:t>The </a:t>
            </a:r>
            <a:r>
              <a:rPr lang="en-US" altLang="en-US" u="sng" dirty="0">
                <a:solidFill>
                  <a:srgbClr val="0070C0"/>
                </a:solidFill>
              </a:rPr>
              <a:t>www.minix3.org</a:t>
            </a:r>
            <a:r>
              <a:rPr lang="en-US" altLang="en-US" u="sng" dirty="0">
                <a:solidFill>
                  <a:srgbClr val="3366FF"/>
                </a:solidFill>
              </a:rPr>
              <a:t> </a:t>
            </a:r>
            <a:r>
              <a:rPr lang="en-US" altLang="en-US" dirty="0"/>
              <a:t>server sends the file </a:t>
            </a:r>
            <a:br>
              <a:rPr lang="en-US" altLang="en-US" dirty="0"/>
            </a:br>
            <a:r>
              <a:rPr lang="en-US" altLang="en-US" u="sng" dirty="0">
                <a:solidFill>
                  <a:srgbClr val="0070C0"/>
                </a:solidFill>
              </a:rPr>
              <a:t>getting-started/index.html</a:t>
            </a:r>
          </a:p>
          <a:p>
            <a:pPr marL="915336" lvl="1" indent="-429768">
              <a:buFont typeface="Calibri" panose="020F0502020204030204" pitchFamily="34" charset="0"/>
              <a:buAutoNum type="arabicPeriod" startAt="5"/>
            </a:pPr>
            <a:r>
              <a:rPr lang="en-US" altLang="en-US" dirty="0"/>
              <a:t>Browser displays all the text in </a:t>
            </a:r>
            <a:r>
              <a:rPr lang="en-US" altLang="en-US" dirty="0" smtClean="0"/>
              <a:t/>
            </a:r>
            <a:br>
              <a:rPr lang="en-US" altLang="en-US" dirty="0" smtClean="0"/>
            </a:br>
            <a:r>
              <a:rPr lang="en-US" altLang="en-US" u="sng" dirty="0">
                <a:solidFill>
                  <a:srgbClr val="0070C0"/>
                </a:solidFill>
              </a:rPr>
              <a:t>getting-started/index.html</a:t>
            </a:r>
            <a:r>
              <a:rPr lang="en-US" altLang="en-US" dirty="0"/>
              <a:t>.</a:t>
            </a:r>
          </a:p>
          <a:p>
            <a:pPr marL="915336" lvl="1" indent="-429768">
              <a:buFont typeface="Calibri" panose="020F0502020204030204" pitchFamily="34" charset="0"/>
              <a:buAutoNum type="arabicPeriod" startAt="5"/>
            </a:pPr>
            <a:r>
              <a:rPr lang="en-US" altLang="en-US" dirty="0"/>
              <a:t>Browser  also fetches and displays all images on the page</a:t>
            </a:r>
          </a:p>
          <a:p>
            <a:pPr marL="915336" lvl="1" indent="-429768">
              <a:buFont typeface="Calibri" panose="020F0502020204030204" pitchFamily="34" charset="0"/>
              <a:buAutoNum type="arabicPeriod" startAt="5"/>
            </a:pPr>
            <a:r>
              <a:rPr lang="en-US" altLang="en-US" dirty="0"/>
              <a:t>The </a:t>
            </a:r>
            <a:r>
              <a:rPr lang="en-US" altLang="en-US" dirty="0" smtClean="0"/>
              <a:t>T</a:t>
            </a:r>
            <a:r>
              <a:rPr lang="en-US" altLang="en-US" sz="100" dirty="0" smtClean="0"/>
              <a:t> </a:t>
            </a:r>
            <a:r>
              <a:rPr lang="en-US" altLang="en-US" dirty="0" smtClean="0"/>
              <a:t>C</a:t>
            </a:r>
            <a:r>
              <a:rPr lang="en-US" altLang="en-US" sz="100" dirty="0" smtClean="0"/>
              <a:t> </a:t>
            </a:r>
            <a:r>
              <a:rPr lang="en-US" altLang="en-US" dirty="0" smtClean="0"/>
              <a:t>P </a:t>
            </a:r>
            <a:r>
              <a:rPr lang="en-US" altLang="en-US" dirty="0"/>
              <a:t>connection is </a:t>
            </a:r>
            <a:r>
              <a:rPr lang="en-US" altLang="en-US" dirty="0" smtClean="0"/>
              <a:t>released</a:t>
            </a:r>
            <a:endParaRPr lang="en-US" altLang="en-US" dirty="0"/>
          </a:p>
        </p:txBody>
      </p:sp>
    </p:spTree>
    <p:extLst>
      <p:ext uri="{BB962C8B-B14F-4D97-AF65-F5344CB8AC3E}">
        <p14:creationId xmlns:p14="http://schemas.microsoft.com/office/powerpoint/2010/main" val="33950168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File-System-Based </a:t>
            </a:r>
            <a:r>
              <a:rPr lang="en-US" altLang="en-US" dirty="0" smtClean="0"/>
              <a:t>Middleware: Transfer </a:t>
            </a:r>
            <a:r>
              <a:rPr lang="en-US" altLang="en-US" dirty="0"/>
              <a:t>Model</a:t>
            </a:r>
            <a:endParaRPr lang="en-US" b="0" dirty="0"/>
          </a:p>
        </p:txBody>
      </p:sp>
      <p:pic>
        <p:nvPicPr>
          <p:cNvPr id="7" name="Picture 2" descr="An upload download model contains a client and server. In A, the client fetches a file, then the accesses are done on the client. When client is done, the file is returned to the server. A copy of the old file is made along with the new file on the server. In B, the remote access model, the request runs from client to server and the reply is sent back to client, while the file stays on the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73542"/>
            <a:ext cx="8229600" cy="313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8-33. (a) The upload/download model. </a:t>
            </a:r>
            <a:r>
              <a:rPr lang="en-US" altLang="en-US" sz="1600" dirty="0" smtClean="0">
                <a:latin typeface="+mn-lt"/>
              </a:rPr>
              <a:t>(</a:t>
            </a:r>
            <a:r>
              <a:rPr lang="en-US" altLang="en-US" sz="1600" dirty="0">
                <a:latin typeface="+mn-lt"/>
              </a:rPr>
              <a:t>b) The remote access model.</a:t>
            </a:r>
          </a:p>
        </p:txBody>
      </p:sp>
    </p:spTree>
    <p:extLst>
      <p:ext uri="{BB962C8B-B14F-4D97-AF65-F5344CB8AC3E}">
        <p14:creationId xmlns:p14="http://schemas.microsoft.com/office/powerpoint/2010/main" val="29946895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Directory Hierarchy</a:t>
            </a:r>
            <a:endParaRPr lang="en-US" b="0" dirty="0"/>
          </a:p>
        </p:txBody>
      </p:sp>
      <p:pic>
        <p:nvPicPr>
          <p:cNvPr id="6" name="Picture 2" descr="In A, file server 1, root A has 2 directories, B and C. Directory B has 2 files. File server 2, root D has 2 directories, E and F. Directory E has 2 files, and F has 3 files. In B, clients 1 and 2, Root has 2 file servers, A and D. File server A has 2 directories, B and C. Directory B has 2 files. File server D has 2 directories, E and F. Directory E has 2 files, and F has 3 files. In C, client 1, Root, has 2 file servers, A and D. File server A has 2 directories, B and C. Directory B has 2 files. File server D has 2 directories, E and F. Directory E has 2 files, and F has 3 files. Client 2, root, has file server A with 2 directories B and C. B has 2 files. C has another directory D, which contains 2 more directories, E and F. E has 2 files, and F has 3 fi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0781" y="1436992"/>
            <a:ext cx="4262437" cy="380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8-34. (a) Two file servers. The squares are directories and the circles are files. (b) A system in which all clients have the same view of the file system. (c) A system in which different clients may have different views of the file system.</a:t>
            </a:r>
          </a:p>
        </p:txBody>
      </p:sp>
    </p:spTree>
    <p:extLst>
      <p:ext uri="{BB962C8B-B14F-4D97-AF65-F5344CB8AC3E}">
        <p14:creationId xmlns:p14="http://schemas.microsoft.com/office/powerpoint/2010/main" val="30295195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Naming Transparency</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Common approaches to file and directory naming in a distributed system:</a:t>
            </a:r>
          </a:p>
          <a:p>
            <a:pPr marL="915336" lvl="1" indent="-429768">
              <a:buFont typeface="+mj-lt"/>
              <a:buAutoNum type="arabicPeriod"/>
              <a:defRPr/>
            </a:pPr>
            <a:r>
              <a:rPr lang="en-US" dirty="0"/>
              <a:t>Machine + path naming, such as </a:t>
            </a:r>
            <a:r>
              <a:rPr lang="en-US" u="sng" dirty="0">
                <a:solidFill>
                  <a:srgbClr val="0070C0"/>
                </a:solidFill>
              </a:rPr>
              <a:t>/</a:t>
            </a:r>
            <a:r>
              <a:rPr lang="en-US" u="sng" dirty="0" smtClean="0">
                <a:solidFill>
                  <a:srgbClr val="0070C0"/>
                </a:solidFill>
              </a:rPr>
              <a:t>machine/path </a:t>
            </a:r>
            <a:r>
              <a:rPr lang="en-US" u="sng" dirty="0">
                <a:solidFill>
                  <a:srgbClr val="0070C0"/>
                </a:solidFill>
              </a:rPr>
              <a:t>or </a:t>
            </a:r>
            <a:r>
              <a:rPr lang="en-US" u="sng" dirty="0" err="1">
                <a:solidFill>
                  <a:srgbClr val="0070C0"/>
                </a:solidFill>
              </a:rPr>
              <a:t>machine:path</a:t>
            </a:r>
            <a:r>
              <a:rPr lang="en-US" u="sng" dirty="0">
                <a:solidFill>
                  <a:srgbClr val="0070C0"/>
                </a:solidFill>
              </a:rPr>
              <a:t>.</a:t>
            </a:r>
          </a:p>
          <a:p>
            <a:pPr marL="915336" lvl="1" indent="-429768">
              <a:buFont typeface="+mj-lt"/>
              <a:buAutoNum type="arabicPeriod"/>
              <a:defRPr/>
            </a:pPr>
            <a:r>
              <a:rPr lang="en-US" dirty="0"/>
              <a:t>Mounting remote file systems onto the local file hierarchy.</a:t>
            </a:r>
          </a:p>
          <a:p>
            <a:pPr marL="915336" lvl="1" indent="-429768">
              <a:buFont typeface="+mj-lt"/>
              <a:buAutoNum type="arabicPeriod"/>
              <a:defRPr/>
            </a:pPr>
            <a:r>
              <a:rPr lang="en-US" dirty="0"/>
              <a:t>A single name space that looks the same on all machines.</a:t>
            </a:r>
          </a:p>
        </p:txBody>
      </p:sp>
    </p:spTree>
    <p:extLst>
      <p:ext uri="{BB962C8B-B14F-4D97-AF65-F5344CB8AC3E}">
        <p14:creationId xmlns:p14="http://schemas.microsoft.com/office/powerpoint/2010/main" val="18698306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Semantics of File Sharing</a:t>
            </a:r>
            <a:endParaRPr lang="en-US" b="0" dirty="0"/>
          </a:p>
        </p:txBody>
      </p:sp>
      <p:pic>
        <p:nvPicPr>
          <p:cNvPr id="7" name="Picture 2" descr="In a single processor, the original file is a b. 1, write, c. 2, read gets, a b c. B, clients 1 and 2 are connected to File server. 1, read, a b from file server into client 1. 2, write c. 3, read gets a b into clien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600" y="1487418"/>
            <a:ext cx="4858799" cy="3705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8-35. (a) Sequential consistency. (b) In a distributed system with caching, reading a file may return an obsolete value.</a:t>
            </a:r>
          </a:p>
        </p:txBody>
      </p:sp>
    </p:spTree>
    <p:extLst>
      <p:ext uri="{BB962C8B-B14F-4D97-AF65-F5344CB8AC3E}">
        <p14:creationId xmlns:p14="http://schemas.microsoft.com/office/powerpoint/2010/main" val="39152199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Object-Based Middleware</a:t>
            </a:r>
            <a:endParaRPr lang="en-US" b="0" dirty="0"/>
          </a:p>
        </p:txBody>
      </p:sp>
      <p:pic>
        <p:nvPicPr>
          <p:cNvPr id="6" name="Picture 2" descr="The main elements of a distributed system based on C O R B A. The client contains client code and client stub. Client O R B is present along with the operating system. Client stub, and O R B are shaded. The server contains the skeleton and server code. The object adapter and server O R B are present next to it, along with the O S. The I I O P protocol runs from Client code, passing through all the components till it reaches the server code through the server O R 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1683055"/>
            <a:ext cx="767715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8-36. The main elements of a distributed system based on </a:t>
            </a:r>
            <a:r>
              <a:rPr lang="en-US" altLang="en-US" sz="1600" dirty="0" smtClean="0">
                <a:latin typeface="+mn-lt"/>
              </a:rPr>
              <a:t>C</a:t>
            </a:r>
            <a:r>
              <a:rPr lang="en-US" altLang="en-US" sz="100" dirty="0" smtClean="0">
                <a:latin typeface="+mn-lt"/>
              </a:rPr>
              <a:t> </a:t>
            </a:r>
            <a:r>
              <a:rPr lang="en-US" altLang="en-US" sz="1600" dirty="0" smtClean="0">
                <a:latin typeface="+mn-lt"/>
              </a:rPr>
              <a:t>O</a:t>
            </a:r>
            <a:r>
              <a:rPr lang="en-US" altLang="en-US" sz="100" dirty="0" smtClean="0">
                <a:latin typeface="+mn-lt"/>
              </a:rPr>
              <a:t> </a:t>
            </a:r>
            <a:r>
              <a:rPr lang="en-US" altLang="en-US" sz="1600" dirty="0" smtClean="0">
                <a:latin typeface="+mn-lt"/>
              </a:rPr>
              <a:t>R</a:t>
            </a:r>
            <a:r>
              <a:rPr lang="en-US" altLang="en-US" sz="100" dirty="0" smtClean="0">
                <a:latin typeface="+mn-lt"/>
              </a:rPr>
              <a:t> </a:t>
            </a:r>
            <a:r>
              <a:rPr lang="en-US" altLang="en-US" sz="1600" dirty="0" smtClean="0">
                <a:latin typeface="+mn-lt"/>
              </a:rPr>
              <a:t>B</a:t>
            </a:r>
            <a:r>
              <a:rPr lang="en-US" altLang="en-US" sz="100" dirty="0" smtClean="0">
                <a:latin typeface="+mn-lt"/>
              </a:rPr>
              <a:t> </a:t>
            </a:r>
            <a:r>
              <a:rPr lang="en-US" altLang="en-US" sz="1600" dirty="0" smtClean="0">
                <a:latin typeface="+mn-lt"/>
              </a:rPr>
              <a:t>A</a:t>
            </a:r>
            <a:r>
              <a:rPr lang="en-US" altLang="en-US" sz="1600" dirty="0">
                <a:latin typeface="+mn-lt"/>
              </a:rPr>
              <a:t>. The </a:t>
            </a:r>
            <a:r>
              <a:rPr lang="en-US" altLang="en-US" sz="1600" dirty="0" smtClean="0">
                <a:latin typeface="+mn-lt"/>
              </a:rPr>
              <a:t>C</a:t>
            </a:r>
            <a:r>
              <a:rPr lang="en-US" altLang="en-US" sz="100" dirty="0" smtClean="0">
                <a:latin typeface="+mn-lt"/>
              </a:rPr>
              <a:t> </a:t>
            </a:r>
            <a:r>
              <a:rPr lang="en-US" altLang="en-US" sz="1600" dirty="0" smtClean="0">
                <a:latin typeface="+mn-lt"/>
              </a:rPr>
              <a:t>O</a:t>
            </a:r>
            <a:r>
              <a:rPr lang="en-US" altLang="en-US" sz="100" dirty="0" smtClean="0">
                <a:latin typeface="+mn-lt"/>
              </a:rPr>
              <a:t> </a:t>
            </a:r>
            <a:r>
              <a:rPr lang="en-US" altLang="en-US" sz="1600" dirty="0" smtClean="0">
                <a:latin typeface="+mn-lt"/>
              </a:rPr>
              <a:t>R</a:t>
            </a:r>
            <a:r>
              <a:rPr lang="en-US" altLang="en-US" sz="100" dirty="0" smtClean="0">
                <a:latin typeface="+mn-lt"/>
              </a:rPr>
              <a:t> </a:t>
            </a:r>
            <a:r>
              <a:rPr lang="en-US" altLang="en-US" sz="1600" dirty="0" smtClean="0">
                <a:latin typeface="+mn-lt"/>
              </a:rPr>
              <a:t>B</a:t>
            </a:r>
            <a:r>
              <a:rPr lang="en-US" altLang="en-US" sz="100" dirty="0" smtClean="0">
                <a:latin typeface="+mn-lt"/>
              </a:rPr>
              <a:t> </a:t>
            </a:r>
            <a:r>
              <a:rPr lang="en-US" altLang="en-US" sz="1600" dirty="0" smtClean="0">
                <a:latin typeface="+mn-lt"/>
              </a:rPr>
              <a:t>A </a:t>
            </a:r>
            <a:r>
              <a:rPr lang="en-US" altLang="en-US" sz="1600" dirty="0">
                <a:latin typeface="+mn-lt"/>
              </a:rPr>
              <a:t>parts are shown in gray.</a:t>
            </a:r>
          </a:p>
        </p:txBody>
      </p:sp>
    </p:spTree>
    <p:extLst>
      <p:ext uri="{BB962C8B-B14F-4D97-AF65-F5344CB8AC3E}">
        <p14:creationId xmlns:p14="http://schemas.microsoft.com/office/powerpoint/2010/main" val="24013230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Coordination-Based Middleware </a:t>
            </a:r>
            <a:r>
              <a:rPr lang="en-US" altLang="en-US" sz="2000" b="0" dirty="0"/>
              <a:t>(</a:t>
            </a:r>
            <a:r>
              <a:rPr lang="en-US" altLang="en-US" sz="2000" b="0" dirty="0" smtClean="0"/>
              <a:t>1 of 2)</a:t>
            </a:r>
            <a:endParaRPr lang="en-US" sz="2000" b="0" dirty="0"/>
          </a:p>
        </p:txBody>
      </p:sp>
      <p:pic>
        <p:nvPicPr>
          <p:cNvPr id="7" name="Picture 2" descr="Computer code has 3 lines. The lines read as follows. Line 1. left parenthesis double quote a b c double quote comma 2 comma 5 right parenthesis. Line 2. left parenthesis double quote matrix minus 1 double quote comma 1 comma 6 comma 3 period 14 right parenthesis. Line 3. left parenthesis double quote family double quote comma double quote is dash sister double quote comma double quote Stephany double quote comma double quote Roberta double quote right parenthe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837" y="2439499"/>
            <a:ext cx="7172325" cy="1801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8-37. Three Linda tuples</a:t>
            </a:r>
          </a:p>
        </p:txBody>
      </p:sp>
    </p:spTree>
    <p:extLst>
      <p:ext uri="{BB962C8B-B14F-4D97-AF65-F5344CB8AC3E}">
        <p14:creationId xmlns:p14="http://schemas.microsoft.com/office/powerpoint/2010/main" val="42223147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Coordination-Based Middleware </a:t>
            </a:r>
            <a:r>
              <a:rPr lang="en-US" altLang="en-US" sz="2000" b="0" dirty="0" smtClean="0"/>
              <a:t>(2 </a:t>
            </a:r>
            <a:r>
              <a:rPr lang="en-US" altLang="en-US" sz="2000" b="0" dirty="0"/>
              <a:t>of 2)</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spcBef>
                <a:spcPts val="600"/>
              </a:spcBef>
              <a:buFont typeface="Arial" charset="0"/>
              <a:buNone/>
              <a:defRPr/>
            </a:pPr>
            <a:r>
              <a:rPr lang="en-US" dirty="0"/>
              <a:t>A match occurs if the following three conditions</a:t>
            </a:r>
          </a:p>
          <a:p>
            <a:pPr marL="0" indent="0">
              <a:spcBef>
                <a:spcPts val="600"/>
              </a:spcBef>
              <a:buFont typeface="Arial" charset="0"/>
              <a:buNone/>
              <a:defRPr/>
            </a:pPr>
            <a:r>
              <a:rPr lang="en-US" dirty="0"/>
              <a:t>are all met:</a:t>
            </a:r>
          </a:p>
          <a:p>
            <a:pPr marL="915336" lvl="1" indent="-429768">
              <a:buFont typeface="+mj-lt"/>
              <a:buAutoNum type="arabicPeriod"/>
              <a:defRPr/>
            </a:pPr>
            <a:r>
              <a:rPr lang="en-US" dirty="0"/>
              <a:t>Template and tuple have the same number of fields.</a:t>
            </a:r>
          </a:p>
          <a:p>
            <a:pPr marL="915336" lvl="1" indent="-429768">
              <a:buFont typeface="+mj-lt"/>
              <a:buAutoNum type="arabicPeriod"/>
              <a:defRPr/>
            </a:pPr>
            <a:r>
              <a:rPr lang="en-US" dirty="0"/>
              <a:t>Types of corresponding fields are equal.</a:t>
            </a:r>
          </a:p>
          <a:p>
            <a:pPr marL="915336" lvl="1" indent="-429768">
              <a:buFont typeface="+mj-lt"/>
              <a:buAutoNum type="arabicPeriod"/>
              <a:defRPr/>
            </a:pPr>
            <a:r>
              <a:rPr lang="en-US" dirty="0"/>
              <a:t>Each constant or variable in the template matches its tuple field</a:t>
            </a:r>
            <a:r>
              <a:rPr lang="en-US" dirty="0" smtClean="0"/>
              <a:t>.</a:t>
            </a:r>
            <a:endParaRPr lang="en-US" dirty="0"/>
          </a:p>
        </p:txBody>
      </p:sp>
    </p:spTree>
    <p:extLst>
      <p:ext uri="{BB962C8B-B14F-4D97-AF65-F5344CB8AC3E}">
        <p14:creationId xmlns:p14="http://schemas.microsoft.com/office/powerpoint/2010/main" val="428358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U</a:t>
            </a:r>
            <a:r>
              <a:rPr lang="en-US" altLang="en-US" sz="100" dirty="0" smtClean="0"/>
              <a:t> </a:t>
            </a:r>
            <a:r>
              <a:rPr lang="en-US" altLang="en-US" dirty="0" smtClean="0"/>
              <a:t>M</a:t>
            </a:r>
            <a:r>
              <a:rPr lang="en-US" altLang="en-US" sz="100" dirty="0" smtClean="0"/>
              <a:t> </a:t>
            </a:r>
            <a:r>
              <a:rPr lang="en-US" altLang="en-US" dirty="0" smtClean="0"/>
              <a:t>A Multiprocessors </a:t>
            </a:r>
            <a:r>
              <a:rPr lang="en-US" altLang="en-US" dirty="0"/>
              <a:t>Using Multistage Switching Networks </a:t>
            </a:r>
            <a:r>
              <a:rPr lang="en-US" altLang="en-US" sz="2000" b="0" dirty="0"/>
              <a:t>(</a:t>
            </a:r>
            <a:r>
              <a:rPr lang="en-US" altLang="en-US" sz="2000" b="0" dirty="0" smtClean="0"/>
              <a:t>1 of 2)</a:t>
            </a:r>
            <a:endParaRPr lang="en-US" sz="500" b="0" dirty="0"/>
          </a:p>
        </p:txBody>
      </p:sp>
      <p:pic>
        <p:nvPicPr>
          <p:cNvPr id="5" name="Picture 2" descr="A 2 cross 2 switch with two input lines, A and B, and two output lines, X and Y. A message format has the following fields. Module, Address, Opcode, and va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868" y="2282742"/>
            <a:ext cx="8196263"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8-4. (a) A 2 × 2 switch with two input lines, A and B, and two output lines, X and Y. (b) A message format.</a:t>
            </a:r>
          </a:p>
        </p:txBody>
      </p:sp>
    </p:spTree>
    <p:extLst>
      <p:ext uri="{BB962C8B-B14F-4D97-AF65-F5344CB8AC3E}">
        <p14:creationId xmlns:p14="http://schemas.microsoft.com/office/powerpoint/2010/main" val="354159331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Publish/Subscribe</a:t>
            </a:r>
            <a:endParaRPr lang="en-US" b="0" dirty="0"/>
          </a:p>
        </p:txBody>
      </p:sp>
      <p:pic>
        <p:nvPicPr>
          <p:cNvPr id="6" name="Picture 2" descr="The process of publishing or subscribing an architecture. W A N is located at the center connected to information routers on either side. On one side, L A N runs between the routers that are connected to a producer, consumer and Daem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725917"/>
            <a:ext cx="8229600"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8-38. The publish/subscribe architecture.</a:t>
            </a:r>
          </a:p>
        </p:txBody>
      </p:sp>
    </p:spTree>
    <p:extLst>
      <p:ext uri="{BB962C8B-B14F-4D97-AF65-F5344CB8AC3E}">
        <p14:creationId xmlns:p14="http://schemas.microsoft.com/office/powerpoint/2010/main" val="34590946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15371"/>
            <a:ext cx="8229600" cy="1097400"/>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2631376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U</a:t>
            </a:r>
            <a:r>
              <a:rPr lang="en-US" altLang="en-US" sz="100" dirty="0" smtClean="0"/>
              <a:t> </a:t>
            </a:r>
            <a:r>
              <a:rPr lang="en-US" altLang="en-US" dirty="0" smtClean="0"/>
              <a:t>M</a:t>
            </a:r>
            <a:r>
              <a:rPr lang="en-US" altLang="en-US" sz="100" dirty="0" smtClean="0"/>
              <a:t> </a:t>
            </a:r>
            <a:r>
              <a:rPr lang="en-US" altLang="en-US" dirty="0" smtClean="0"/>
              <a:t>A Multiprocessors </a:t>
            </a:r>
            <a:r>
              <a:rPr lang="en-US" altLang="en-US" dirty="0"/>
              <a:t>Using Multistage Switching Networks </a:t>
            </a:r>
            <a:r>
              <a:rPr lang="en-US" altLang="en-US" sz="2000" b="0" dirty="0" smtClean="0"/>
              <a:t>(2 </a:t>
            </a:r>
            <a:r>
              <a:rPr lang="en-US" altLang="en-US" sz="2000" b="0" dirty="0"/>
              <a:t>of 2)</a:t>
            </a:r>
            <a:endParaRPr lang="en-US" sz="900" b="0" dirty="0"/>
          </a:p>
        </p:txBody>
      </p:sp>
      <p:pic>
        <p:nvPicPr>
          <p:cNvPr id="7" name="Picture 2" descr="An omega switching network has C P U's indexed as 0 0 0, 0 0 1, 0 1 0, 0 1 1, 1 0 0, 1 0 1, 1 1 0, and 1 1 1 on the left side. On the right side, there are equal memory spaces allocated. The C P U’s and the memories are connected in 3 stages, 1, 2, and 3. There are 4 switches, A, B, C, and D in each st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3" y="1544555"/>
            <a:ext cx="7839075" cy="359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8-5. An omega switching network.</a:t>
            </a:r>
          </a:p>
        </p:txBody>
      </p:sp>
    </p:spTree>
    <p:extLst>
      <p:ext uri="{BB962C8B-B14F-4D97-AF65-F5344CB8AC3E}">
        <p14:creationId xmlns:p14="http://schemas.microsoft.com/office/powerpoint/2010/main" val="1909431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N</a:t>
            </a:r>
            <a:r>
              <a:rPr lang="en-US" altLang="en-US" sz="100" dirty="0" smtClean="0"/>
              <a:t> </a:t>
            </a:r>
            <a:r>
              <a:rPr lang="en-US" altLang="en-US" dirty="0" smtClean="0"/>
              <a:t>U</a:t>
            </a:r>
            <a:r>
              <a:rPr lang="en-US" altLang="en-US" sz="100" dirty="0" smtClean="0"/>
              <a:t> </a:t>
            </a:r>
            <a:r>
              <a:rPr lang="en-US" altLang="en-US" dirty="0" smtClean="0"/>
              <a:t>M</a:t>
            </a:r>
            <a:r>
              <a:rPr lang="en-US" altLang="en-US" sz="100" dirty="0" smtClean="0"/>
              <a:t> </a:t>
            </a:r>
            <a:r>
              <a:rPr lang="en-US" altLang="en-US" dirty="0" smtClean="0"/>
              <a:t>A Multiprocessors </a:t>
            </a:r>
            <a:r>
              <a:rPr lang="en-US" altLang="en-US" sz="2000" b="0" dirty="0" smtClean="0"/>
              <a:t>(1 of 3)</a:t>
            </a:r>
            <a:endParaRPr lang="en-US" sz="2000" b="0" dirty="0"/>
          </a:p>
        </p:txBody>
      </p:sp>
      <p:sp>
        <p:nvSpPr>
          <p:cNvPr id="6" name="Text Placeholder 5"/>
          <p:cNvSpPr>
            <a:spLocks noGrp="1"/>
          </p:cNvSpPr>
          <p:nvPr>
            <p:ph type="body" idx="1"/>
          </p:nvPr>
        </p:nvSpPr>
        <p:spPr/>
        <p:txBody>
          <a:bodyPr/>
          <a:lstStyle/>
          <a:p>
            <a:pPr marL="0" indent="0">
              <a:buFont typeface="Arial" charset="0"/>
              <a:buNone/>
              <a:defRPr/>
            </a:pPr>
            <a:r>
              <a:rPr lang="en-US" dirty="0"/>
              <a:t>Characteristics of </a:t>
            </a:r>
            <a:r>
              <a:rPr lang="en-US" dirty="0" smtClean="0"/>
              <a:t>N</a:t>
            </a:r>
            <a:r>
              <a:rPr lang="en-US" sz="100" dirty="0" smtClean="0"/>
              <a:t> </a:t>
            </a:r>
            <a:r>
              <a:rPr lang="en-US" dirty="0" smtClean="0"/>
              <a:t>U</a:t>
            </a:r>
            <a:r>
              <a:rPr lang="en-US" sz="100" dirty="0" smtClean="0"/>
              <a:t> </a:t>
            </a:r>
            <a:r>
              <a:rPr lang="en-US" dirty="0" smtClean="0"/>
              <a:t>M</a:t>
            </a:r>
            <a:r>
              <a:rPr lang="en-US" sz="100" dirty="0" smtClean="0"/>
              <a:t> </a:t>
            </a:r>
            <a:r>
              <a:rPr lang="en-US" dirty="0" smtClean="0"/>
              <a:t>A </a:t>
            </a:r>
            <a:r>
              <a:rPr lang="en-US" dirty="0"/>
              <a:t>machines which distinguish them from other multiprocessors:</a:t>
            </a:r>
          </a:p>
          <a:p>
            <a:pPr marL="916686" lvl="1" indent="-429768">
              <a:buFont typeface="+mj-lt"/>
              <a:buAutoNum type="arabicPeriod"/>
              <a:defRPr/>
            </a:pPr>
            <a:r>
              <a:rPr lang="en-US" dirty="0"/>
              <a:t>There is a single address space visible to all </a:t>
            </a:r>
            <a:r>
              <a:rPr lang="en-US" dirty="0" smtClean="0"/>
              <a:t>C</a:t>
            </a:r>
            <a:r>
              <a:rPr lang="en-US" sz="100" dirty="0" smtClean="0"/>
              <a:t> </a:t>
            </a:r>
            <a:r>
              <a:rPr lang="en-US" dirty="0" smtClean="0"/>
              <a:t>P</a:t>
            </a:r>
            <a:r>
              <a:rPr lang="en-US" sz="100" dirty="0" smtClean="0"/>
              <a:t> </a:t>
            </a:r>
            <a:r>
              <a:rPr lang="en-US" dirty="0" smtClean="0"/>
              <a:t>Us</a:t>
            </a:r>
            <a:r>
              <a:rPr lang="en-US" dirty="0"/>
              <a:t>.</a:t>
            </a:r>
          </a:p>
          <a:p>
            <a:pPr marL="916686" lvl="1" indent="-429768">
              <a:buFont typeface="+mj-lt"/>
              <a:buAutoNum type="arabicPeriod"/>
              <a:defRPr/>
            </a:pPr>
            <a:r>
              <a:rPr lang="en-US" dirty="0"/>
              <a:t>Access to remote memory is via </a:t>
            </a:r>
            <a:r>
              <a:rPr lang="en-US" dirty="0" smtClean="0"/>
              <a:t>LOAD </a:t>
            </a:r>
            <a:r>
              <a:rPr lang="en-US" dirty="0"/>
              <a:t>and STORE instructions.</a:t>
            </a:r>
          </a:p>
          <a:p>
            <a:pPr marL="916686" lvl="1" indent="-429768">
              <a:buFont typeface="+mj-lt"/>
              <a:buAutoNum type="arabicPeriod"/>
              <a:defRPr/>
            </a:pPr>
            <a:r>
              <a:rPr lang="en-US" dirty="0"/>
              <a:t>Access to remote memory is slower than access to local memory.</a:t>
            </a:r>
          </a:p>
        </p:txBody>
      </p:sp>
    </p:spTree>
    <p:extLst>
      <p:ext uri="{BB962C8B-B14F-4D97-AF65-F5344CB8AC3E}">
        <p14:creationId xmlns:p14="http://schemas.microsoft.com/office/powerpoint/2010/main" val="742018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N</a:t>
            </a:r>
            <a:r>
              <a:rPr lang="en-US" altLang="en-US" sz="100" dirty="0" smtClean="0"/>
              <a:t> </a:t>
            </a:r>
            <a:r>
              <a:rPr lang="en-US" altLang="en-US" dirty="0" smtClean="0"/>
              <a:t>U</a:t>
            </a:r>
            <a:r>
              <a:rPr lang="en-US" altLang="en-US" sz="100" dirty="0" smtClean="0"/>
              <a:t> </a:t>
            </a:r>
            <a:r>
              <a:rPr lang="en-US" altLang="en-US" dirty="0" smtClean="0"/>
              <a:t>M</a:t>
            </a:r>
            <a:r>
              <a:rPr lang="en-US" altLang="en-US" sz="100" dirty="0" smtClean="0"/>
              <a:t> </a:t>
            </a:r>
            <a:r>
              <a:rPr lang="en-US" altLang="en-US" dirty="0" smtClean="0"/>
              <a:t>A Multiprocessors </a:t>
            </a:r>
            <a:r>
              <a:rPr lang="en-US" altLang="en-US" sz="2000" b="0" dirty="0" smtClean="0"/>
              <a:t>(2 </a:t>
            </a:r>
            <a:r>
              <a:rPr lang="en-US" altLang="en-US" sz="2000" b="0" dirty="0"/>
              <a:t>of 3)</a:t>
            </a:r>
            <a:endParaRPr lang="en-US" dirty="0"/>
          </a:p>
        </p:txBody>
      </p:sp>
      <p:pic>
        <p:nvPicPr>
          <p:cNvPr id="5" name="Picture 2" descr="A 256 node directory based multiprocessor has an interconnected network of 0 to 255 nodes. Each node has a cached C P U and memory connected to a local bus, which is supported by a dire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2" y="1877930"/>
            <a:ext cx="7724775"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p:txBody>
          <a:bodyPr/>
          <a:lstStyle/>
          <a:p>
            <a:r>
              <a:rPr lang="en-US" altLang="en-US" dirty="0"/>
              <a:t>Figure 8-6. (a) A 256-node directory-based multiprocessor</a:t>
            </a:r>
          </a:p>
        </p:txBody>
      </p:sp>
    </p:spTree>
    <p:extLst>
      <p:ext uri="{BB962C8B-B14F-4D97-AF65-F5344CB8AC3E}">
        <p14:creationId xmlns:p14="http://schemas.microsoft.com/office/powerpoint/2010/main" val="2223532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N</a:t>
            </a:r>
            <a:r>
              <a:rPr lang="en-US" altLang="en-US" sz="100" dirty="0" smtClean="0"/>
              <a:t> </a:t>
            </a:r>
            <a:r>
              <a:rPr lang="en-US" altLang="en-US" dirty="0" smtClean="0"/>
              <a:t>U</a:t>
            </a:r>
            <a:r>
              <a:rPr lang="en-US" altLang="en-US" sz="100" dirty="0" smtClean="0"/>
              <a:t> </a:t>
            </a:r>
            <a:r>
              <a:rPr lang="en-US" altLang="en-US" dirty="0" smtClean="0"/>
              <a:t>M</a:t>
            </a:r>
            <a:r>
              <a:rPr lang="en-US" altLang="en-US" sz="100" dirty="0" smtClean="0"/>
              <a:t> </a:t>
            </a:r>
            <a:r>
              <a:rPr lang="en-US" altLang="en-US" dirty="0" smtClean="0"/>
              <a:t>A Multiprocessors </a:t>
            </a:r>
            <a:r>
              <a:rPr lang="en-US" altLang="en-US" sz="2000" b="0" dirty="0" smtClean="0"/>
              <a:t>(3 </a:t>
            </a:r>
            <a:r>
              <a:rPr lang="en-US" altLang="en-US" sz="2000" b="0" dirty="0"/>
              <a:t>of 3)</a:t>
            </a:r>
            <a:endParaRPr lang="en-US" dirty="0"/>
          </a:p>
        </p:txBody>
      </p:sp>
      <p:pic>
        <p:nvPicPr>
          <p:cNvPr id="6" name="Picture 2" descr="N U M A Multiprocessors. a. A 32 bit memory address has the following fields, an 8 bit node, an 18 bit block, and a 6 bit offset. B, a directory at node 36 depicts memory spaces numbered from 0 to 2 to the 2 to the eighteenth power minus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1973180"/>
            <a:ext cx="7448550"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p:txBody>
          <a:bodyPr/>
          <a:lstStyle/>
          <a:p>
            <a:r>
              <a:rPr lang="en-US" altLang="en-US" dirty="0"/>
              <a:t>Figure 8-6. (b) Division of a 32-bit memory address into fields. (c) The directory at node 36</a:t>
            </a:r>
            <a:r>
              <a:rPr lang="en-US" altLang="en-US" dirty="0" smtClean="0"/>
              <a:t>.</a:t>
            </a:r>
            <a:endParaRPr lang="en-US" altLang="en-US" dirty="0"/>
          </a:p>
        </p:txBody>
      </p:sp>
    </p:spTree>
    <p:extLst>
      <p:ext uri="{BB962C8B-B14F-4D97-AF65-F5344CB8AC3E}">
        <p14:creationId xmlns:p14="http://schemas.microsoft.com/office/powerpoint/2010/main" val="3179157131"/>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D850D1-D5E6-4580-AAEF-BDAD0E74B1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05C30F1-3CA1-4610-A2EC-6FA60B0B5FE9}">
  <ds:schemaRefs>
    <ds:schemaRef ds:uri="http://schemas.microsoft.com/sharepoint/v3/contenttype/forms"/>
  </ds:schemaRefs>
</ds:datastoreItem>
</file>

<file path=customXml/itemProps3.xml><?xml version="1.0" encoding="utf-8"?>
<ds:datastoreItem xmlns:ds="http://schemas.openxmlformats.org/officeDocument/2006/customXml" ds:itemID="{810F48C7-979E-4437-A76A-50919CDCE47E}">
  <ds:schemaRefs>
    <ds:schemaRef ds:uri="http://schemas.microsoft.com/office/2006/documentManagement/types"/>
    <ds:schemaRef ds:uri="http://purl.org/dc/elements/1.1/"/>
    <ds:schemaRef ds:uri="http://www.w3.org/XML/1998/namespace"/>
    <ds:schemaRef ds:uri="http://schemas.openxmlformats.org/package/2006/metadata/core-properties"/>
    <ds:schemaRef ds:uri="http://purl.org/dc/dcmityp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11778</TotalTime>
  <Words>1530</Words>
  <Application>Microsoft Office PowerPoint</Application>
  <PresentationFormat>On-screen Show (4:3)</PresentationFormat>
  <Paragraphs>184</Paragraphs>
  <Slides>51</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51</vt:i4>
      </vt:variant>
    </vt:vector>
  </HeadingPairs>
  <TitlesOfParts>
    <vt:vector size="58" baseType="lpstr">
      <vt:lpstr>Calibri</vt:lpstr>
      <vt:lpstr>Arial</vt:lpstr>
      <vt:lpstr>Noto Sans Symbols</vt:lpstr>
      <vt:lpstr>Times New Roman</vt:lpstr>
      <vt:lpstr>Verdana</vt:lpstr>
      <vt:lpstr>508 Lecture</vt:lpstr>
      <vt:lpstr>1_508 Lecture</vt:lpstr>
      <vt:lpstr>Modern Operating Systems</vt:lpstr>
      <vt:lpstr>Multiple Processor Systems</vt:lpstr>
      <vt:lpstr>Multiprocessor Hardware</vt:lpstr>
      <vt:lpstr>U M A Multiprocessors Using Crossbar Switches</vt:lpstr>
      <vt:lpstr>U M A Multiprocessors Using Multistage Switching Networks (1 of 2)</vt:lpstr>
      <vt:lpstr>U M A Multiprocessors Using Multistage Switching Networks (2 of 2)</vt:lpstr>
      <vt:lpstr>N U M A Multiprocessors (1 of 3)</vt:lpstr>
      <vt:lpstr>N U M A Multiprocessors (2 of 3)</vt:lpstr>
      <vt:lpstr>N U M A Multiprocessors (3 of 3)</vt:lpstr>
      <vt:lpstr>Multiprocessor Operating System Types Each C P U Has Its Own Operating System</vt:lpstr>
      <vt:lpstr>Master-Slave Multiprocessors</vt:lpstr>
      <vt:lpstr>Symmetric Multiprocessors</vt:lpstr>
      <vt:lpstr>Multiprocessor Synchronization (1 of 2)</vt:lpstr>
      <vt:lpstr>Multiprocessor Synchronization (2 of 2)</vt:lpstr>
      <vt:lpstr>Time Sharing</vt:lpstr>
      <vt:lpstr>Space Sharing</vt:lpstr>
      <vt:lpstr>Gang Scheduling (1 of 3)</vt:lpstr>
      <vt:lpstr>Gang Scheduling (2 of 3)</vt:lpstr>
      <vt:lpstr>Gang Scheduling (3 of 3)</vt:lpstr>
      <vt:lpstr>Interconnection Technology (1 of 2)</vt:lpstr>
      <vt:lpstr>Interconnection Technology (2 of 2)</vt:lpstr>
      <vt:lpstr>Network Interfaces</vt:lpstr>
      <vt:lpstr>Blocking versus Nonblocking Calls (1 of 2)</vt:lpstr>
      <vt:lpstr>Blocking versus Nonblocking Calls (2 of 2)</vt:lpstr>
      <vt:lpstr>Remote Procedure Call</vt:lpstr>
      <vt:lpstr>Distributed Shared Memory (1 of 4)</vt:lpstr>
      <vt:lpstr>Distributed Shared Memory (2 of 4)</vt:lpstr>
      <vt:lpstr>Distributed Shared Memory (3 of 4)</vt:lpstr>
      <vt:lpstr>Distributed Shared Memory (4 of 4)</vt:lpstr>
      <vt:lpstr>False Sharing</vt:lpstr>
      <vt:lpstr>Graph-Theoretic Deterministic Algorithm</vt:lpstr>
      <vt:lpstr>Sender-Initiated Distributed Heuristic Algorithm</vt:lpstr>
      <vt:lpstr>Distributed Systems (1 of 2)</vt:lpstr>
      <vt:lpstr>Distributed Systems (2 of 2)</vt:lpstr>
      <vt:lpstr>Network Hardware Ethernet</vt:lpstr>
      <vt:lpstr>The Internet</vt:lpstr>
      <vt:lpstr>Network Services (1 of 2)</vt:lpstr>
      <vt:lpstr>Network Services (2 of 2)</vt:lpstr>
      <vt:lpstr>Network Protocols</vt:lpstr>
      <vt:lpstr>Document-Based Middleware (1 of 3)</vt:lpstr>
      <vt:lpstr>Document-Based Middleware (2 of 3)</vt:lpstr>
      <vt:lpstr>Document-Based Middleware (3 of 3)</vt:lpstr>
      <vt:lpstr>File-System-Based Middleware: Transfer Model</vt:lpstr>
      <vt:lpstr>The Directory Hierarchy</vt:lpstr>
      <vt:lpstr>Naming Transparency</vt:lpstr>
      <vt:lpstr>Semantics of File Sharing</vt:lpstr>
      <vt:lpstr>Object-Based Middleware</vt:lpstr>
      <vt:lpstr>Coordination-Based Middleware (1 of 2)</vt:lpstr>
      <vt:lpstr>Coordination-Based Middleware (2 of 2)</vt:lpstr>
      <vt:lpstr>Publish/Subscribe</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Operating Systems, 4e</dc:title>
  <dc:subject>ECS</dc:subject>
  <dc:creator>Tanenbaum/Bos</dc:creator>
  <cp:keywords>ECS</cp:keywords>
  <cp:lastModifiedBy>Pasupuleti, Rajeswari (Cognizant)</cp:lastModifiedBy>
  <cp:revision>567</cp:revision>
  <dcterms:modified xsi:type="dcterms:W3CDTF">2018-04-12T09:48:52Z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