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60"/>
  </p:notesMasterIdLst>
  <p:handoutMasterIdLst>
    <p:handoutMasterId r:id="rId61"/>
  </p:handoutMasterIdLst>
  <p:sldIdLst>
    <p:sldId id="545" r:id="rId6"/>
    <p:sldId id="430" r:id="rId7"/>
    <p:sldId id="462" r:id="rId8"/>
    <p:sldId id="472" r:id="rId9"/>
    <p:sldId id="507" r:id="rId10"/>
    <p:sldId id="508" r:id="rId11"/>
    <p:sldId id="509" r:id="rId12"/>
    <p:sldId id="473" r:id="rId13"/>
    <p:sldId id="510" r:id="rId14"/>
    <p:sldId id="474" r:id="rId15"/>
    <p:sldId id="511" r:id="rId16"/>
    <p:sldId id="448" r:id="rId17"/>
    <p:sldId id="475" r:id="rId18"/>
    <p:sldId id="513" r:id="rId19"/>
    <p:sldId id="512" r:id="rId20"/>
    <p:sldId id="514" r:id="rId21"/>
    <p:sldId id="476" r:id="rId22"/>
    <p:sldId id="515" r:id="rId23"/>
    <p:sldId id="516" r:id="rId24"/>
    <p:sldId id="517" r:id="rId25"/>
    <p:sldId id="518" r:id="rId26"/>
    <p:sldId id="519" r:id="rId27"/>
    <p:sldId id="449" r:id="rId28"/>
    <p:sldId id="477" r:id="rId29"/>
    <p:sldId id="520" r:id="rId30"/>
    <p:sldId id="521" r:id="rId31"/>
    <p:sldId id="447" r:id="rId32"/>
    <p:sldId id="522" r:id="rId33"/>
    <p:sldId id="523" r:id="rId34"/>
    <p:sldId id="463" r:id="rId35"/>
    <p:sldId id="524" r:id="rId36"/>
    <p:sldId id="525" r:id="rId37"/>
    <p:sldId id="526" r:id="rId38"/>
    <p:sldId id="527" r:id="rId39"/>
    <p:sldId id="464" r:id="rId40"/>
    <p:sldId id="528" r:id="rId41"/>
    <p:sldId id="529" r:id="rId42"/>
    <p:sldId id="530" r:id="rId43"/>
    <p:sldId id="531" r:id="rId44"/>
    <p:sldId id="532" r:id="rId45"/>
    <p:sldId id="533" r:id="rId46"/>
    <p:sldId id="534" r:id="rId47"/>
    <p:sldId id="465" r:id="rId48"/>
    <p:sldId id="535" r:id="rId49"/>
    <p:sldId id="536" r:id="rId50"/>
    <p:sldId id="537" r:id="rId51"/>
    <p:sldId id="538" r:id="rId52"/>
    <p:sldId id="539" r:id="rId53"/>
    <p:sldId id="540" r:id="rId54"/>
    <p:sldId id="541" r:id="rId55"/>
    <p:sldId id="542" r:id="rId56"/>
    <p:sldId id="543" r:id="rId57"/>
    <p:sldId id="544" r:id="rId58"/>
    <p:sldId id="290" r:id="rId59"/>
  </p:sldIdLst>
  <p:sldSz cx="9144000" cy="6858000" type="screen4x3"/>
  <p:notesSz cx="6858000" cy="9144000"/>
  <p:embeddedFontLst>
    <p:embeddedFont>
      <p:font typeface="Calibri" panose="020F0502020204030204" pitchFamily="34" charset="0"/>
      <p:regular r:id="rId62"/>
      <p:bold r:id="rId63"/>
      <p:italic r:id="rId64"/>
      <p:boldItalic r:id="rId65"/>
    </p:embeddedFon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6" d="100"/>
          <a:sy n="96" d="100"/>
        </p:scale>
        <p:origin x="774"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font" Target="fonts/font2.fntdata"/><Relationship Id="rId68"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5.fntdata"/><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handoutMaster" Target="handoutMasters/handout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font" Target="fonts/font3.fntdata"/><Relationship Id="rId69" Type="http://schemas.openxmlformats.org/officeDocument/2006/relationships/font" Target="fonts/font8.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6.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font" Target="fonts/font1.fntdata"/><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font" Target="fonts/font4.fntdata"/><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5392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54</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90594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3" name="Content Placeholder 2"/>
          <p:cNvSpPr>
            <a:spLocks noGrp="1"/>
          </p:cNvSpPr>
          <p:nvPr>
            <p:ph sz="quarter" idx="13"/>
          </p:nvPr>
        </p:nvSpPr>
        <p:spPr>
          <a:xfrm>
            <a:off x="457200" y="2682875"/>
            <a:ext cx="8305800" cy="8715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14"/>
          </p:nvPr>
        </p:nvSpPr>
        <p:spPr>
          <a:xfrm>
            <a:off x="457200" y="3811588"/>
            <a:ext cx="8305800" cy="8366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7"/>
          <p:cNvSpPr>
            <a:spLocks noGrp="1"/>
          </p:cNvSpPr>
          <p:nvPr>
            <p:ph sz="quarter" idx="15"/>
          </p:nvPr>
        </p:nvSpPr>
        <p:spPr>
          <a:xfrm>
            <a:off x="457200" y="4924425"/>
            <a:ext cx="8305800" cy="8874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440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2969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284464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5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14"/>
          </p:nvPr>
        </p:nvSpPr>
        <p:spPr>
          <a:xfrm>
            <a:off x="457200" y="3025775"/>
            <a:ext cx="8229600" cy="54610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3"/>
          <p:cNvSpPr>
            <a:spLocks noGrp="1"/>
          </p:cNvSpPr>
          <p:nvPr>
            <p:ph sz="quarter" idx="15"/>
          </p:nvPr>
        </p:nvSpPr>
        <p:spPr>
          <a:xfrm>
            <a:off x="609600" y="31781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3"/>
          <p:cNvSpPr>
            <a:spLocks noGrp="1"/>
          </p:cNvSpPr>
          <p:nvPr>
            <p:ph sz="quarter" idx="16"/>
          </p:nvPr>
        </p:nvSpPr>
        <p:spPr>
          <a:xfrm>
            <a:off x="762000" y="3330575"/>
            <a:ext cx="8229600" cy="546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png"/><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7">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88" r:id="rId2"/>
    <p:sldLayoutId id="2147483668" r:id="rId3"/>
    <p:sldLayoutId id="2147483686" r:id="rId4"/>
    <p:sldLayoutId id="2147483687"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8" r:id="rId4"/>
    <p:sldLayoutId id="2147483679" r:id="rId5"/>
    <p:sldLayoutId id="2147483680" r:id="rId6"/>
    <p:sldLayoutId id="2147483681" r:id="rId7"/>
    <p:sldLayoutId id="2147483682"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a:t>9</a:t>
            </a:r>
            <a:endParaRPr lang="en-US" dirty="0">
              <a:sym typeface="Arial"/>
            </a:endParaRPr>
          </a:p>
        </p:txBody>
      </p:sp>
      <p:sp>
        <p:nvSpPr>
          <p:cNvPr id="199" name="Text Placeholder 4"/>
          <p:cNvSpPr txBox="1">
            <a:spLocks noGrp="1"/>
          </p:cNvSpPr>
          <p:nvPr>
            <p:ph type="body" idx="3"/>
          </p:nvPr>
        </p:nvSpPr>
        <p:spPr/>
        <p:txBody>
          <a:bodyPr/>
          <a:lstStyle/>
          <a:p>
            <a:r>
              <a:rPr lang="en-US" altLang="en-US" dirty="0"/>
              <a:t>Security</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3720050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Capabilities </a:t>
            </a:r>
            <a:r>
              <a:rPr lang="en-US" altLang="en-US" sz="2000" b="0" dirty="0"/>
              <a:t>(1 of </a:t>
            </a:r>
            <a:r>
              <a:rPr lang="en-US" altLang="en-US" sz="2000" b="0" dirty="0" smtClean="0"/>
              <a:t>3)</a:t>
            </a:r>
            <a:endParaRPr lang="en-US" sz="500" b="0" dirty="0"/>
          </a:p>
        </p:txBody>
      </p:sp>
      <p:pic>
        <p:nvPicPr>
          <p:cNvPr id="7" name="Picture 2" descr="The capability lists of a processor. Three processes, A, B, and C, are in the user space are mapped to three capability lists in the Kernel space. Capability lists of A are as follows. F 1 colon R and F 2 colon R. Capability list of B are as follows, F 1 colon R, F 2 colon R W, F 3 colon R W X. Capability list of C are as follows: F 2 colon R and F 3 colon R X. The kernel space also contains three files, F 1, F 2, and F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1720767"/>
            <a:ext cx="698182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9-8. When capabilities are used, each </a:t>
            </a:r>
            <a:r>
              <a:rPr lang="en-US" altLang="en-US" dirty="0" smtClean="0"/>
              <a:t>process </a:t>
            </a:r>
            <a:r>
              <a:rPr lang="en-US" altLang="en-US" dirty="0"/>
              <a:t>has a capability list.</a:t>
            </a:r>
          </a:p>
        </p:txBody>
      </p:sp>
    </p:spTree>
    <p:extLst>
      <p:ext uri="{BB962C8B-B14F-4D97-AF65-F5344CB8AC3E}">
        <p14:creationId xmlns:p14="http://schemas.microsoft.com/office/powerpoint/2010/main" val="35415933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Capabilities </a:t>
            </a:r>
            <a:r>
              <a:rPr lang="en-US" altLang="en-US" sz="2000" b="0" dirty="0" smtClean="0"/>
              <a:t>(</a:t>
            </a:r>
            <a:r>
              <a:rPr lang="en-US" altLang="en-US" sz="2000" b="0" dirty="0"/>
              <a:t>2</a:t>
            </a:r>
            <a:r>
              <a:rPr lang="en-US" altLang="en-US" sz="2000" b="0" dirty="0" smtClean="0"/>
              <a:t> of 3)</a:t>
            </a:r>
            <a:endParaRPr lang="en-US" sz="100" b="0" dirty="0"/>
          </a:p>
        </p:txBody>
      </p:sp>
      <p:sp>
        <p:nvSpPr>
          <p:cNvPr id="4" name="Text Placeholder 3"/>
          <p:cNvSpPr>
            <a:spLocks noGrp="1"/>
          </p:cNvSpPr>
          <p:nvPr>
            <p:ph type="body" idx="1"/>
          </p:nvPr>
        </p:nvSpPr>
        <p:spPr>
          <a:xfrm>
            <a:off x="457200" y="1495425"/>
            <a:ext cx="8229600" cy="505903"/>
          </a:xfrm>
        </p:spPr>
        <p:txBody>
          <a:bodyPr/>
          <a:lstStyle/>
          <a:p>
            <a:pPr marL="0" indent="0">
              <a:buNone/>
            </a:pPr>
            <a:r>
              <a:rPr lang="en-US" altLang="en-US" dirty="0" smtClean="0"/>
              <a:t>A </a:t>
            </a:r>
            <a:r>
              <a:rPr lang="en-US" altLang="en-US" dirty="0"/>
              <a:t>cryptographically protected </a:t>
            </a:r>
            <a:r>
              <a:rPr lang="en-US" altLang="en-US" dirty="0" smtClean="0"/>
              <a:t>capability.</a:t>
            </a:r>
          </a:p>
        </p:txBody>
      </p:sp>
      <p:graphicFrame>
        <p:nvGraphicFramePr>
          <p:cNvPr id="5" name="Table 4"/>
          <p:cNvGraphicFramePr>
            <a:graphicFrameLocks noGrp="1"/>
          </p:cNvGraphicFramePr>
          <p:nvPr>
            <p:extLst>
              <p:ext uri="{D42A27DB-BD31-4B8C-83A1-F6EECF244321}">
                <p14:modId xmlns:p14="http://schemas.microsoft.com/office/powerpoint/2010/main" val="1695600696"/>
              </p:ext>
            </p:extLst>
          </p:nvPr>
        </p:nvGraphicFramePr>
        <p:xfrm>
          <a:off x="1004977" y="3079630"/>
          <a:ext cx="7134045" cy="439947"/>
        </p:xfrm>
        <a:graphic>
          <a:graphicData uri="http://schemas.openxmlformats.org/drawingml/2006/table">
            <a:tbl>
              <a:tblPr firstRow="1" bandRow="1">
                <a:tableStyleId>{2D5ABB26-0587-4C30-8999-92F81FD0307C}</a:tableStyleId>
              </a:tblPr>
              <a:tblGrid>
                <a:gridCol w="1587261">
                  <a:extLst>
                    <a:ext uri="{9D8B030D-6E8A-4147-A177-3AD203B41FA5}">
                      <a16:colId xmlns:a16="http://schemas.microsoft.com/office/drawing/2014/main" val="2928370239"/>
                    </a:ext>
                  </a:extLst>
                </a:gridCol>
                <a:gridCol w="1259457">
                  <a:extLst>
                    <a:ext uri="{9D8B030D-6E8A-4147-A177-3AD203B41FA5}">
                      <a16:colId xmlns:a16="http://schemas.microsoft.com/office/drawing/2014/main" val="3449958031"/>
                    </a:ext>
                  </a:extLst>
                </a:gridCol>
                <a:gridCol w="940279">
                  <a:extLst>
                    <a:ext uri="{9D8B030D-6E8A-4147-A177-3AD203B41FA5}">
                      <a16:colId xmlns:a16="http://schemas.microsoft.com/office/drawing/2014/main" val="957762440"/>
                    </a:ext>
                  </a:extLst>
                </a:gridCol>
                <a:gridCol w="3347048">
                  <a:extLst>
                    <a:ext uri="{9D8B030D-6E8A-4147-A177-3AD203B41FA5}">
                      <a16:colId xmlns:a16="http://schemas.microsoft.com/office/drawing/2014/main" val="1563366232"/>
                    </a:ext>
                  </a:extLst>
                </a:gridCol>
              </a:tblGrid>
              <a:tr h="439947">
                <a:tc>
                  <a:txBody>
                    <a:bodyPr/>
                    <a:lstStyle/>
                    <a:p>
                      <a:r>
                        <a:rPr lang="en-US" sz="1600" dirty="0" smtClean="0"/>
                        <a:t>Server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Object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Rights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smtClean="0">
                          <a:solidFill>
                            <a:schemeClr val="bg1"/>
                          </a:solidFill>
                        </a:rPr>
                        <a:t>Function of objects, rights and check</a:t>
                      </a:r>
                      <a:endParaRPr lang="en-US" sz="105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291572"/>
                  </a:ext>
                </a:extLst>
              </a:tr>
            </a:tbl>
          </a:graphicData>
        </a:graphic>
      </p:graphicFrame>
      <p:graphicFrame>
        <p:nvGraphicFramePr>
          <p:cNvPr id="9" name="Object 8" descr="f left parenthesis Objects comma Rights comma Check right parenthesis"/>
          <p:cNvGraphicFramePr>
            <a:graphicFrameLocks noChangeAspect="1"/>
          </p:cNvGraphicFramePr>
          <p:nvPr>
            <p:extLst>
              <p:ext uri="{D42A27DB-BD31-4B8C-83A1-F6EECF244321}">
                <p14:modId xmlns:p14="http://schemas.microsoft.com/office/powerpoint/2010/main" val="323324379"/>
              </p:ext>
            </p:extLst>
          </p:nvPr>
        </p:nvGraphicFramePr>
        <p:xfrm>
          <a:off x="4905593" y="3164373"/>
          <a:ext cx="2231288" cy="270459"/>
        </p:xfrm>
        <a:graphic>
          <a:graphicData uri="http://schemas.openxmlformats.org/presentationml/2006/ole">
            <mc:AlternateContent xmlns:mc="http://schemas.openxmlformats.org/markup-compatibility/2006">
              <mc:Choice xmlns:v="urn:schemas-microsoft-com:vml" Requires="v">
                <p:oleObj spid="_x0000_s1096" name="Equation" r:id="rId3" imgW="1676160" imgH="203040" progId="Equation.3">
                  <p:embed/>
                </p:oleObj>
              </mc:Choice>
              <mc:Fallback>
                <p:oleObj name="Equation" r:id="rId3" imgW="1676160" imgH="203040" progId="Equation.3">
                  <p:embed/>
                  <p:pic>
                    <p:nvPicPr>
                      <p:cNvPr id="0" name=""/>
                      <p:cNvPicPr/>
                      <p:nvPr/>
                    </p:nvPicPr>
                    <p:blipFill>
                      <a:blip r:embed="rId4"/>
                      <a:stretch>
                        <a:fillRect/>
                      </a:stretch>
                    </p:blipFill>
                    <p:spPr>
                      <a:xfrm>
                        <a:off x="4905593" y="3164373"/>
                        <a:ext cx="2231288" cy="270459"/>
                      </a:xfrm>
                      <a:prstGeom prst="rect">
                        <a:avLst/>
                      </a:prstGeom>
                    </p:spPr>
                  </p:pic>
                </p:oleObj>
              </mc:Fallback>
            </mc:AlternateContent>
          </a:graphicData>
        </a:graphic>
      </p:graphicFrame>
    </p:spTree>
    <p:extLst>
      <p:ext uri="{BB962C8B-B14F-4D97-AF65-F5344CB8AC3E}">
        <p14:creationId xmlns:p14="http://schemas.microsoft.com/office/powerpoint/2010/main" val="3041848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Capabilities </a:t>
            </a:r>
            <a:r>
              <a:rPr lang="en-US" altLang="en-US" sz="2000" b="0" dirty="0" smtClean="0"/>
              <a:t>(3 </a:t>
            </a:r>
            <a:r>
              <a:rPr lang="en-US" altLang="en-US" sz="2000" b="0" dirty="0"/>
              <a:t>of </a:t>
            </a:r>
            <a:r>
              <a:rPr lang="en-US" altLang="en-US" sz="2000" b="0" dirty="0" smtClean="0"/>
              <a:t>3)</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Examples of generic rights:</a:t>
            </a:r>
          </a:p>
          <a:p>
            <a:pPr marL="916686" lvl="1" indent="-429768">
              <a:buFont typeface="+mj-lt"/>
              <a:buAutoNum type="arabicPeriod"/>
              <a:defRPr/>
            </a:pPr>
            <a:r>
              <a:rPr lang="en-US" dirty="0"/>
              <a:t>Copy capability: create new capability for same object.</a:t>
            </a:r>
          </a:p>
          <a:p>
            <a:pPr marL="916686" lvl="1" indent="-429768">
              <a:buFont typeface="+mj-lt"/>
              <a:buAutoNum type="arabicPeriod"/>
              <a:defRPr/>
            </a:pPr>
            <a:r>
              <a:rPr lang="en-US" dirty="0"/>
              <a:t>Copy object: create duplicate object with new capability.</a:t>
            </a:r>
          </a:p>
          <a:p>
            <a:pPr marL="916686" lvl="1" indent="-429768">
              <a:buFont typeface="+mj-lt"/>
              <a:buAutoNum type="arabicPeriod"/>
              <a:defRPr/>
            </a:pPr>
            <a:r>
              <a:rPr lang="en-US" dirty="0"/>
              <a:t>Remove capability: delete entry from C-list; object unaffected.</a:t>
            </a:r>
          </a:p>
          <a:p>
            <a:pPr marL="916686" lvl="1" indent="-429768">
              <a:buFont typeface="+mj-lt"/>
              <a:buAutoNum type="arabicPeriod"/>
              <a:defRPr/>
            </a:pPr>
            <a:r>
              <a:rPr lang="en-US" dirty="0"/>
              <a:t>Destroy object: permanently remove object and capability.</a:t>
            </a:r>
          </a:p>
        </p:txBody>
      </p:sp>
    </p:spTree>
    <p:extLst>
      <p:ext uri="{BB962C8B-B14F-4D97-AF65-F5344CB8AC3E}">
        <p14:creationId xmlns:p14="http://schemas.microsoft.com/office/powerpoint/2010/main" val="4186347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Formal Models of Secure Systems</a:t>
            </a:r>
            <a:endParaRPr lang="en-US" sz="900" b="0" dirty="0"/>
          </a:p>
        </p:txBody>
      </p:sp>
      <p:pic>
        <p:nvPicPr>
          <p:cNvPr id="5" name="Picture 2" descr="Formal models of secure systems represented by a table that has 3 rows and 3 columns. The rows have the following headings from top to bottom. Eric, Henry, and Robert. The columns have the following headings from left to right. Compiler, Mailbox 7, and Secret. In A, the authorized state, the row entries are as follows. Row 1. Read Execute, blank, blank. Row 2. Read Execute, Read Write, blank. Row 3. Read Execute, blank, Read Write. In B, the unauthorized state, the row entries are as follows. Row 1. Read Execute, blank, blank. Row 2. Read Execute, Read Write, blank. Row 3. Read Execute, Read, Read Wr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048" y="1869992"/>
            <a:ext cx="7845904" cy="294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9-10. (a) An authorized state. </a:t>
            </a:r>
            <a:r>
              <a:rPr lang="en-US" altLang="en-US" dirty="0" smtClean="0"/>
              <a:t>(</a:t>
            </a:r>
            <a:r>
              <a:rPr lang="en-US" altLang="en-US" dirty="0"/>
              <a:t>b) An unauthorized state.</a:t>
            </a:r>
          </a:p>
        </p:txBody>
      </p:sp>
    </p:spTree>
    <p:extLst>
      <p:ext uri="{BB962C8B-B14F-4D97-AF65-F5344CB8AC3E}">
        <p14:creationId xmlns:p14="http://schemas.microsoft.com/office/powerpoint/2010/main" val="1909431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Multilevel </a:t>
            </a:r>
            <a:r>
              <a:rPr lang="en-US" altLang="en-US" dirty="0" smtClean="0"/>
              <a:t>Security: Bell-</a:t>
            </a:r>
            <a:r>
              <a:rPr lang="en-US" altLang="en-US" dirty="0" err="1" smtClean="0"/>
              <a:t>LaPadula</a:t>
            </a:r>
            <a:r>
              <a:rPr lang="en-US" altLang="en-US" dirty="0" smtClean="0"/>
              <a:t> </a:t>
            </a:r>
            <a:r>
              <a:rPr lang="en-US" altLang="en-US" dirty="0"/>
              <a:t>Model</a:t>
            </a:r>
            <a:endParaRPr lang="en-US" b="0" dirty="0"/>
          </a:p>
        </p:txBody>
      </p:sp>
      <p:sp>
        <p:nvSpPr>
          <p:cNvPr id="3" name="Content Placeholder 2"/>
          <p:cNvSpPr>
            <a:spLocks noGrp="1"/>
          </p:cNvSpPr>
          <p:nvPr>
            <p:ph type="body" idx="1"/>
          </p:nvPr>
        </p:nvSpPr>
        <p:spPr/>
        <p:txBody>
          <a:bodyPr/>
          <a:lstStyle/>
          <a:p>
            <a:pPr marL="0" indent="0">
              <a:buFont typeface="Arial" charset="0"/>
              <a:buNone/>
              <a:defRPr/>
            </a:pPr>
            <a:r>
              <a:rPr lang="en-US" dirty="0"/>
              <a:t>Bell-</a:t>
            </a:r>
            <a:r>
              <a:rPr lang="en-US" dirty="0" err="1"/>
              <a:t>LaPadula</a:t>
            </a:r>
            <a:r>
              <a:rPr lang="en-US" dirty="0"/>
              <a:t> Model rules for information flow:</a:t>
            </a:r>
          </a:p>
          <a:p>
            <a:pPr marL="916686" lvl="1" indent="-429768">
              <a:buFont typeface="+mj-lt"/>
              <a:buAutoNum type="arabicPeriod"/>
              <a:defRPr/>
            </a:pPr>
            <a:r>
              <a:rPr lang="en-US" dirty="0"/>
              <a:t>The simple security </a:t>
            </a:r>
            <a:r>
              <a:rPr lang="en-US" dirty="0" smtClean="0"/>
              <a:t>property</a:t>
            </a:r>
            <a:endParaRPr lang="en-US" dirty="0"/>
          </a:p>
        </p:txBody>
      </p:sp>
      <p:sp>
        <p:nvSpPr>
          <p:cNvPr id="4" name="Content Placeholder 3"/>
          <p:cNvSpPr>
            <a:spLocks noGrp="1"/>
          </p:cNvSpPr>
          <p:nvPr>
            <p:ph sz="quarter" idx="13"/>
          </p:nvPr>
        </p:nvSpPr>
        <p:spPr>
          <a:xfrm>
            <a:off x="457200" y="2444337"/>
            <a:ext cx="8305800" cy="871538"/>
          </a:xfrm>
        </p:spPr>
        <p:txBody>
          <a:bodyPr/>
          <a:lstStyle/>
          <a:p>
            <a:pPr lvl="2" indent="-228600"/>
            <a:r>
              <a:rPr lang="en-US" sz="2400" dirty="0">
                <a:latin typeface="+mn-lt"/>
              </a:rPr>
              <a:t>Process running at security level k can read only objects at its level or </a:t>
            </a:r>
            <a:r>
              <a:rPr lang="en-US" sz="2400" dirty="0" smtClean="0">
                <a:latin typeface="+mn-lt"/>
              </a:rPr>
              <a:t>lower</a:t>
            </a:r>
            <a:endParaRPr lang="en-US" sz="2400" dirty="0">
              <a:latin typeface="+mn-lt"/>
            </a:endParaRPr>
          </a:p>
        </p:txBody>
      </p:sp>
      <p:sp>
        <p:nvSpPr>
          <p:cNvPr id="5" name="Content Placeholder 4"/>
          <p:cNvSpPr>
            <a:spLocks noGrp="1"/>
          </p:cNvSpPr>
          <p:nvPr>
            <p:ph sz="quarter" idx="14"/>
          </p:nvPr>
        </p:nvSpPr>
        <p:spPr>
          <a:xfrm>
            <a:off x="457200" y="3301934"/>
            <a:ext cx="8305800" cy="462241"/>
          </a:xfrm>
        </p:spPr>
        <p:txBody>
          <a:bodyPr/>
          <a:lstStyle/>
          <a:p>
            <a:pPr marL="1045718" lvl="1" indent="-457200">
              <a:buFont typeface="+mj-lt"/>
              <a:buAutoNum type="arabicPeriod" startAt="2"/>
            </a:pPr>
            <a:r>
              <a:rPr lang="en-US" sz="2400" dirty="0">
                <a:latin typeface="+mn-lt"/>
              </a:rPr>
              <a:t>The * </a:t>
            </a:r>
            <a:r>
              <a:rPr lang="en-US" sz="2400" dirty="0" smtClean="0">
                <a:latin typeface="+mn-lt"/>
              </a:rPr>
              <a:t>property</a:t>
            </a:r>
            <a:endParaRPr lang="en-US" sz="2400" dirty="0">
              <a:latin typeface="+mn-lt"/>
            </a:endParaRPr>
          </a:p>
        </p:txBody>
      </p:sp>
      <p:sp>
        <p:nvSpPr>
          <p:cNvPr id="6" name="Content Placeholder 5"/>
          <p:cNvSpPr>
            <a:spLocks noGrp="1"/>
          </p:cNvSpPr>
          <p:nvPr>
            <p:ph sz="quarter" idx="15"/>
          </p:nvPr>
        </p:nvSpPr>
        <p:spPr>
          <a:xfrm>
            <a:off x="457200" y="3870878"/>
            <a:ext cx="8305800" cy="887413"/>
          </a:xfrm>
        </p:spPr>
        <p:txBody>
          <a:bodyPr/>
          <a:lstStyle/>
          <a:p>
            <a:pPr lvl="2" indent="-228600"/>
            <a:r>
              <a:rPr lang="en-US" sz="2400" dirty="0">
                <a:latin typeface="+mn-lt"/>
              </a:rPr>
              <a:t>Process running at security level k can write only objects at its level or </a:t>
            </a:r>
            <a:r>
              <a:rPr lang="en-US" sz="2400" dirty="0" smtClean="0">
                <a:latin typeface="+mn-lt"/>
              </a:rPr>
              <a:t>higher</a:t>
            </a:r>
            <a:endParaRPr lang="en-US" sz="2400" dirty="0">
              <a:latin typeface="+mn-lt"/>
            </a:endParaRPr>
          </a:p>
        </p:txBody>
      </p:sp>
    </p:spTree>
    <p:extLst>
      <p:ext uri="{BB962C8B-B14F-4D97-AF65-F5344CB8AC3E}">
        <p14:creationId xmlns:p14="http://schemas.microsoft.com/office/powerpoint/2010/main" val="596035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Bell- </a:t>
            </a:r>
            <a:r>
              <a:rPr lang="en-US" altLang="en-US" dirty="0" err="1" smtClean="0"/>
              <a:t>LaPadula</a:t>
            </a:r>
            <a:r>
              <a:rPr lang="en-US" altLang="en-US" dirty="0" smtClean="0"/>
              <a:t> </a:t>
            </a:r>
            <a:r>
              <a:rPr lang="en-US" altLang="en-US" dirty="0"/>
              <a:t>Model</a:t>
            </a:r>
            <a:endParaRPr lang="en-US" sz="900" b="0" dirty="0"/>
          </a:p>
        </p:txBody>
      </p:sp>
      <p:pic>
        <p:nvPicPr>
          <p:cNvPr id="7" name="Picture 2" descr="A graph of the Bell La Padula model. The security level has 4 low levels in ascending order. Level 1 has object 1, and process A, level 2 has process B and object 2, level 3 has object 3, process C, object 4, and process D. Level 4, has object 5, process E, and object 6. Information flows from object 1 to process A and process B. Process A writes into object 1, object 2, and object 4. Process B writes into object 3 and object 2. Object 2 sends data to process C and process B. Object 3 sends data to process C. Process C writes into object 3, object 5 and object 4. Object 4 sends data to the process c and D. Process D writes into object 4 and object 6. Object 6 sends data to process E. Process E writes into object 5 and object 6. Object 5 sends data to the process 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258" y="1451162"/>
            <a:ext cx="7039483" cy="377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9-11. The Bell-</a:t>
            </a:r>
            <a:r>
              <a:rPr lang="en-US" altLang="en-US" dirty="0" err="1"/>
              <a:t>LaPadula</a:t>
            </a:r>
            <a:r>
              <a:rPr lang="en-US" altLang="en-US" dirty="0"/>
              <a:t> multilevel security model.</a:t>
            </a:r>
          </a:p>
        </p:txBody>
      </p:sp>
    </p:spTree>
    <p:extLst>
      <p:ext uri="{BB962C8B-B14F-4D97-AF65-F5344CB8AC3E}">
        <p14:creationId xmlns:p14="http://schemas.microsoft.com/office/powerpoint/2010/main" val="29611971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Biba Model</a:t>
            </a:r>
            <a:endParaRPr lang="en-US"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To guarantee the integrity of the data:</a:t>
            </a:r>
          </a:p>
          <a:p>
            <a:pPr marL="916686" lvl="1" indent="-429768">
              <a:buFont typeface="+mj-lt"/>
              <a:buAutoNum type="arabicPeriod"/>
              <a:defRPr/>
            </a:pPr>
            <a:r>
              <a:rPr lang="en-US" dirty="0"/>
              <a:t>The simple integrity principle</a:t>
            </a:r>
          </a:p>
          <a:p>
            <a:pPr marL="1255014" lvl="2" indent="-342900">
              <a:defRPr/>
            </a:pPr>
            <a:r>
              <a:rPr lang="en-US" dirty="0"/>
              <a:t>process running at security level k can write only objects at its level or lower (no write up).</a:t>
            </a:r>
          </a:p>
          <a:p>
            <a:pPr marL="916686" lvl="1" indent="-429768">
              <a:buFont typeface="+mj-lt"/>
              <a:buAutoNum type="arabicPeriod"/>
              <a:defRPr/>
            </a:pPr>
            <a:r>
              <a:rPr lang="en-US" dirty="0"/>
              <a:t>The integrity * property</a:t>
            </a:r>
          </a:p>
          <a:p>
            <a:pPr marL="1255014" lvl="2" indent="-342900">
              <a:defRPr/>
            </a:pPr>
            <a:r>
              <a:rPr lang="en-US" dirty="0"/>
              <a:t>process running at security level k can read only objects at its level or higher (no read down).</a:t>
            </a:r>
          </a:p>
        </p:txBody>
      </p:sp>
    </p:spTree>
    <p:extLst>
      <p:ext uri="{BB962C8B-B14F-4D97-AF65-F5344CB8AC3E}">
        <p14:creationId xmlns:p14="http://schemas.microsoft.com/office/powerpoint/2010/main" val="10583306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Covert Channels </a:t>
            </a:r>
            <a:r>
              <a:rPr lang="en-US" altLang="en-US" sz="2000" b="0" dirty="0"/>
              <a:t>(1 of </a:t>
            </a:r>
            <a:r>
              <a:rPr lang="en-US" altLang="en-US" sz="2000" b="0" dirty="0" smtClean="0"/>
              <a:t>2)</a:t>
            </a:r>
            <a:endParaRPr lang="en-US" dirty="0"/>
          </a:p>
        </p:txBody>
      </p:sp>
      <p:pic>
        <p:nvPicPr>
          <p:cNvPr id="6" name="Picture 2" descr="The processes of a collaborator. In A, the user space contains the client, server and collaborator and an empty Kernel. In B, the user space contains an encapsulated server. A collaborator writes into the server through a covert chan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3" y="2011280"/>
            <a:ext cx="69627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9-12. (a) The client, server, and collaborator processes. (b) The encapsulated server can still leak to the collaborator via covert channels.</a:t>
            </a:r>
          </a:p>
        </p:txBody>
      </p:sp>
    </p:spTree>
    <p:extLst>
      <p:ext uri="{BB962C8B-B14F-4D97-AF65-F5344CB8AC3E}">
        <p14:creationId xmlns:p14="http://schemas.microsoft.com/office/powerpoint/2010/main" val="222353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Covert Channels </a:t>
            </a:r>
            <a:r>
              <a:rPr lang="en-US" altLang="en-US" sz="2000" b="0" dirty="0" smtClean="0"/>
              <a:t>(2 </a:t>
            </a:r>
            <a:r>
              <a:rPr lang="en-US" altLang="en-US" sz="2000" b="0" dirty="0"/>
              <a:t>of </a:t>
            </a:r>
            <a:r>
              <a:rPr lang="en-US" altLang="en-US" sz="2000" b="0" dirty="0" smtClean="0"/>
              <a:t>2)</a:t>
            </a:r>
            <a:endParaRPr lang="en-US" dirty="0"/>
          </a:p>
        </p:txBody>
      </p:sp>
      <p:pic>
        <p:nvPicPr>
          <p:cNvPr id="5" name="Picture 2" descr="The various stages of a covert channel using file locking over time. Server locks are located in between the file transfer path of the server and the collaborator. The bit stream sent is 1 1 0 1 0 1 0 0. The server locks the file to send binary numeral 1 and unlocks file to send 0. Post passing through the file lock, binary numerals 0 and 1 of the bit stream are received by the collabora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44605"/>
            <a:ext cx="82296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9-13. A covert channel using file locking.</a:t>
            </a:r>
          </a:p>
        </p:txBody>
      </p:sp>
    </p:spTree>
    <p:extLst>
      <p:ext uri="{BB962C8B-B14F-4D97-AF65-F5344CB8AC3E}">
        <p14:creationId xmlns:p14="http://schemas.microsoft.com/office/powerpoint/2010/main" val="1689443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Steganography</a:t>
            </a:r>
            <a:endParaRPr lang="en-US" dirty="0"/>
          </a:p>
        </p:txBody>
      </p:sp>
      <p:pic>
        <p:nvPicPr>
          <p:cNvPr id="6" name="Picture 2" descr="A, three zebras and a tree. Photo B, three zebras and a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754105"/>
            <a:ext cx="75438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9-14. (a) Three zebras and a tree. (b) Three zebras, a tree, and the complete text of five plays by William Shakespeare.</a:t>
            </a:r>
          </a:p>
        </p:txBody>
      </p:sp>
    </p:spTree>
    <p:extLst>
      <p:ext uri="{BB962C8B-B14F-4D97-AF65-F5344CB8AC3E}">
        <p14:creationId xmlns:p14="http://schemas.microsoft.com/office/powerpoint/2010/main" val="2235268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Security </a:t>
            </a:r>
            <a:r>
              <a:rPr lang="en-US" altLang="en-US" dirty="0" smtClean="0"/>
              <a:t>Environment Threats</a:t>
            </a:r>
            <a:endParaRPr lang="en-US" b="0" dirty="0"/>
          </a:p>
        </p:txBody>
      </p:sp>
      <p:sp>
        <p:nvSpPr>
          <p:cNvPr id="6" name="Text Placeholder 5"/>
          <p:cNvSpPr>
            <a:spLocks noGrp="1"/>
          </p:cNvSpPr>
          <p:nvPr>
            <p:ph type="body" idx="1"/>
          </p:nvPr>
        </p:nvSpPr>
        <p:spPr>
          <a:xfrm>
            <a:off x="457200" y="1495426"/>
            <a:ext cx="8229600" cy="480024"/>
          </a:xfrm>
        </p:spPr>
        <p:txBody>
          <a:bodyPr/>
          <a:lstStyle/>
          <a:p>
            <a:pPr marL="0" indent="0">
              <a:buNone/>
            </a:pPr>
            <a:r>
              <a:rPr lang="en-US" altLang="en-US" dirty="0" smtClean="0"/>
              <a:t>Security </a:t>
            </a:r>
            <a:r>
              <a:rPr lang="en-US" altLang="en-US" dirty="0"/>
              <a:t>goals and threats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3085317566"/>
              </p:ext>
            </p:extLst>
          </p:nvPr>
        </p:nvGraphicFramePr>
        <p:xfrm>
          <a:off x="1590136" y="2941128"/>
          <a:ext cx="5963728" cy="1584960"/>
        </p:xfrm>
        <a:graphic>
          <a:graphicData uri="http://schemas.openxmlformats.org/drawingml/2006/table">
            <a:tbl>
              <a:tblPr firstRow="1" bandRow="1">
                <a:tableStyleId>{2D5ABB26-0587-4C30-8999-92F81FD0307C}</a:tableStyleId>
              </a:tblPr>
              <a:tblGrid>
                <a:gridCol w="1826479">
                  <a:extLst>
                    <a:ext uri="{9D8B030D-6E8A-4147-A177-3AD203B41FA5}">
                      <a16:colId xmlns:a16="http://schemas.microsoft.com/office/drawing/2014/main" val="1130442278"/>
                    </a:ext>
                  </a:extLst>
                </a:gridCol>
                <a:gridCol w="4137249">
                  <a:extLst>
                    <a:ext uri="{9D8B030D-6E8A-4147-A177-3AD203B41FA5}">
                      <a16:colId xmlns:a16="http://schemas.microsoft.com/office/drawing/2014/main" val="1064633620"/>
                    </a:ext>
                  </a:extLst>
                </a:gridCol>
              </a:tblGrid>
              <a:tr h="370840">
                <a:tc>
                  <a:txBody>
                    <a:bodyPr/>
                    <a:lstStyle/>
                    <a:p>
                      <a:r>
                        <a:rPr lang="en-US" sz="2000" b="1" dirty="0" smtClean="0"/>
                        <a:t>Goal</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Threat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5599478"/>
                  </a:ext>
                </a:extLst>
              </a:tr>
              <a:tr h="370840">
                <a:tc>
                  <a:txBody>
                    <a:bodyPr/>
                    <a:lstStyle/>
                    <a:p>
                      <a:r>
                        <a:rPr lang="en-US" sz="2000" dirty="0" smtClean="0"/>
                        <a:t>Confidentiality</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Exposure of data</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173195"/>
                  </a:ext>
                </a:extLst>
              </a:tr>
              <a:tr h="370840">
                <a:tc>
                  <a:txBody>
                    <a:bodyPr/>
                    <a:lstStyle/>
                    <a:p>
                      <a:r>
                        <a:rPr lang="en-US" sz="2000" dirty="0" smtClean="0"/>
                        <a:t>Integrity</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Tampering with data</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443995"/>
                  </a:ext>
                </a:extLst>
              </a:tr>
              <a:tr h="370840">
                <a:tc>
                  <a:txBody>
                    <a:bodyPr/>
                    <a:lstStyle/>
                    <a:p>
                      <a:r>
                        <a:rPr lang="en-US" sz="2000" dirty="0" smtClean="0"/>
                        <a:t>Availability</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Denial of service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675564"/>
                  </a:ext>
                </a:extLst>
              </a:tr>
            </a:tbl>
          </a:graphicData>
        </a:graphic>
      </p:graphicFrame>
    </p:spTree>
    <p:extLst>
      <p:ext uri="{BB962C8B-B14F-4D97-AF65-F5344CB8AC3E}">
        <p14:creationId xmlns:p14="http://schemas.microsoft.com/office/powerpoint/2010/main" val="3808210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Basics of Cryptography</a:t>
            </a:r>
            <a:endParaRPr lang="en-US" dirty="0"/>
          </a:p>
        </p:txBody>
      </p:sp>
      <p:pic>
        <p:nvPicPr>
          <p:cNvPr id="5" name="Picture 2" descr="The relationship between plain text and the cipher text. The Encryption Algorithm E receives the plain text input P and encryption key, K sub E. From the encryption algorithm, cipher text C equals E left parenthesis P comma K sub E right parenthesis is sent to the decryption algorithm D. The process corresponds to encryption. Decryption key, K sub D is sent to the decryption algorithm. From the decryption algorithm, plain text output P equals D left parenthesis C comma K sub D right parenthesis is generated. The process refers to decry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849355"/>
            <a:ext cx="7724775"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9-15. Relationship between the </a:t>
            </a:r>
            <a:r>
              <a:rPr lang="en-US" altLang="en-US" dirty="0" smtClean="0"/>
              <a:t>plaintext </a:t>
            </a:r>
            <a:r>
              <a:rPr lang="en-US" altLang="en-US" dirty="0"/>
              <a:t>and the </a:t>
            </a:r>
            <a:r>
              <a:rPr lang="en-US" altLang="en-US" dirty="0" err="1"/>
              <a:t>ciphertext</a:t>
            </a:r>
            <a:r>
              <a:rPr lang="en-US" altLang="en-US" dirty="0"/>
              <a:t>.</a:t>
            </a:r>
          </a:p>
        </p:txBody>
      </p:sp>
    </p:spTree>
    <p:extLst>
      <p:ext uri="{BB962C8B-B14F-4D97-AF65-F5344CB8AC3E}">
        <p14:creationId xmlns:p14="http://schemas.microsoft.com/office/powerpoint/2010/main" val="36837072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Secret-Key Cryptography</a:t>
            </a:r>
            <a:endParaRPr lang="en-US" dirty="0"/>
          </a:p>
        </p:txBody>
      </p:sp>
      <p:pic>
        <p:nvPicPr>
          <p:cNvPr id="6" name="Picture 2" descr="A screenshot compares the plain text with a cipher text. Plain text, A B D C D E F G H I J K L M N O P Q R S T U V W X Y Z. Cipher text, Q W E R T Y U I O P A S D F G H J K L Z X C V B N 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9" y="2603417"/>
            <a:ext cx="7929562" cy="147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An encryption algorithm in which each letter </a:t>
            </a:r>
            <a:r>
              <a:rPr lang="en-US" altLang="en-US" dirty="0" smtClean="0"/>
              <a:t>is replaced </a:t>
            </a:r>
            <a:r>
              <a:rPr lang="en-US" altLang="en-US" dirty="0"/>
              <a:t>by a different letter.</a:t>
            </a:r>
          </a:p>
        </p:txBody>
      </p:sp>
    </p:spTree>
    <p:extLst>
      <p:ext uri="{BB962C8B-B14F-4D97-AF65-F5344CB8AC3E}">
        <p14:creationId xmlns:p14="http://schemas.microsoft.com/office/powerpoint/2010/main" val="2707239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Digital Signatures</a:t>
            </a:r>
            <a:endParaRPr lang="en-US" dirty="0"/>
          </a:p>
        </p:txBody>
      </p:sp>
      <p:pic>
        <p:nvPicPr>
          <p:cNvPr id="5" name="Picture 2" descr="The process of computing a signature block and the input received by the receiver. In A, the original document is compressed to a hash value and is sent to the hash. The hash value is run through D to get D, Hash. In B, a signature block of the stack corresponding to the original document contains D, H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163680"/>
            <a:ext cx="7410450"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9-16. (a) Computing a signature block. </a:t>
            </a:r>
            <a:r>
              <a:rPr lang="en-US" altLang="en-US" dirty="0" smtClean="0"/>
              <a:t>(</a:t>
            </a:r>
            <a:r>
              <a:rPr lang="en-US" altLang="en-US" dirty="0"/>
              <a:t>b) What the receiver gets.</a:t>
            </a:r>
          </a:p>
        </p:txBody>
      </p:sp>
    </p:spTree>
    <p:extLst>
      <p:ext uri="{BB962C8B-B14F-4D97-AF65-F5344CB8AC3E}">
        <p14:creationId xmlns:p14="http://schemas.microsoft.com/office/powerpoint/2010/main" val="26732005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Authentication </a:t>
            </a:r>
            <a:r>
              <a:rPr lang="en-US" altLang="en-US" sz="2000" b="0" dirty="0"/>
              <a:t>(1 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Methods of authenticating users when they</a:t>
            </a:r>
          </a:p>
          <a:p>
            <a:pPr marL="0" indent="0">
              <a:buFont typeface="Arial" charset="0"/>
              <a:buNone/>
              <a:defRPr/>
            </a:pPr>
            <a:r>
              <a:rPr lang="en-US" dirty="0"/>
              <a:t>attempt to log in based on one of three general principles:</a:t>
            </a:r>
          </a:p>
          <a:p>
            <a:pPr marL="916686" lvl="1" indent="-429768">
              <a:buFont typeface="+mj-lt"/>
              <a:buAutoNum type="arabicPeriod"/>
              <a:defRPr/>
            </a:pPr>
            <a:r>
              <a:rPr lang="en-US" dirty="0"/>
              <a:t>Something the user knows.</a:t>
            </a:r>
          </a:p>
          <a:p>
            <a:pPr marL="916686" lvl="1" indent="-429768">
              <a:buFont typeface="+mj-lt"/>
              <a:buAutoNum type="arabicPeriod"/>
              <a:defRPr/>
            </a:pPr>
            <a:r>
              <a:rPr lang="en-US" dirty="0"/>
              <a:t>Something the user has.</a:t>
            </a:r>
          </a:p>
          <a:p>
            <a:pPr marL="916686" lvl="1" indent="-429768">
              <a:buFont typeface="+mj-lt"/>
              <a:buAutoNum type="arabicPeriod"/>
              <a:defRPr/>
            </a:pPr>
            <a:r>
              <a:rPr lang="en-US" dirty="0"/>
              <a:t>Something the user is.</a:t>
            </a:r>
          </a:p>
        </p:txBody>
      </p:sp>
    </p:spTree>
    <p:extLst>
      <p:ext uri="{BB962C8B-B14F-4D97-AF65-F5344CB8AC3E}">
        <p14:creationId xmlns:p14="http://schemas.microsoft.com/office/powerpoint/2010/main" val="21616981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Authentication </a:t>
            </a:r>
            <a:r>
              <a:rPr lang="en-US" altLang="en-US" sz="2000" b="0" dirty="0" smtClean="0"/>
              <a:t>(2 </a:t>
            </a:r>
            <a:r>
              <a:rPr lang="en-US" altLang="en-US" sz="2000" b="0" dirty="0"/>
              <a:t>of </a:t>
            </a:r>
            <a:r>
              <a:rPr lang="en-US" altLang="en-US" sz="2000" b="0" dirty="0" smtClean="0"/>
              <a:t>2)</a:t>
            </a:r>
            <a:endParaRPr lang="en-US" dirty="0"/>
          </a:p>
        </p:txBody>
      </p:sp>
      <p:pic>
        <p:nvPicPr>
          <p:cNvPr id="5" name="Picture 2" descr="The computer codes corresponding to successful and unsuccessful login attempts. Computer code A. The code has 3 lines. The lines read as follows. Line 1. LOGIN colon Mitch. Line 2. PASSWORD colon Foo Bar exclamation point hyphen 7. Line 3. SUCCESSFUL LOGIN. Computer code B. The code has 3 lines. The lines read as follows. Line 1. LOGIN colon Carol. Line 2. INVALID LOGIN NAME. Line 3. LOGIN colon. Computer code C. The code has 4 lines. The lines read as follows. Line 1. LOGIN colon Carol. Line 2. PASSWORD colon I d u n n o. Line 3. INVALID LOGIN. Line 4. LOGIN 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2535155"/>
            <a:ext cx="7743825" cy="160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9-17. (a) A successful login. (b) Login rejected after name is entered. (c) Login rejected after name and password are typed.</a:t>
            </a:r>
          </a:p>
        </p:txBody>
      </p:sp>
    </p:spTree>
    <p:extLst>
      <p:ext uri="{BB962C8B-B14F-4D97-AF65-F5344CB8AC3E}">
        <p14:creationId xmlns:p14="http://schemas.microsoft.com/office/powerpoint/2010/main" val="3179157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U</a:t>
            </a:r>
            <a:r>
              <a:rPr lang="en-US" altLang="en-US" sz="100" dirty="0" smtClean="0"/>
              <a:t> </a:t>
            </a:r>
            <a:r>
              <a:rPr lang="en-US" altLang="en-US" dirty="0" smtClean="0"/>
              <a:t>N</a:t>
            </a:r>
            <a:r>
              <a:rPr lang="en-US" altLang="en-US" sz="100" dirty="0" smtClean="0"/>
              <a:t> </a:t>
            </a:r>
            <a:r>
              <a:rPr lang="en-US" altLang="en-US" dirty="0" smtClean="0"/>
              <a:t>I</a:t>
            </a:r>
            <a:r>
              <a:rPr lang="en-US" altLang="en-US" sz="100" dirty="0" smtClean="0"/>
              <a:t> </a:t>
            </a:r>
            <a:r>
              <a:rPr lang="en-US" altLang="en-US" dirty="0" smtClean="0"/>
              <a:t>X </a:t>
            </a:r>
            <a:r>
              <a:rPr lang="en-US" altLang="en-US" dirty="0"/>
              <a:t>Password Security</a:t>
            </a:r>
            <a:endParaRPr lang="en-US" dirty="0"/>
          </a:p>
        </p:txBody>
      </p:sp>
      <p:sp>
        <p:nvSpPr>
          <p:cNvPr id="3" name="Text Placeholder 2"/>
          <p:cNvSpPr>
            <a:spLocks noGrp="1"/>
          </p:cNvSpPr>
          <p:nvPr>
            <p:ph type="body" idx="1"/>
          </p:nvPr>
        </p:nvSpPr>
        <p:spPr>
          <a:xfrm>
            <a:off x="457200" y="1495425"/>
            <a:ext cx="8229600" cy="1247775"/>
          </a:xfrm>
        </p:spPr>
        <p:txBody>
          <a:bodyPr/>
          <a:lstStyle/>
          <a:p>
            <a:pPr marL="0" indent="0">
              <a:buNone/>
            </a:pPr>
            <a:r>
              <a:rPr lang="en-US" altLang="en-US" dirty="0" smtClean="0"/>
              <a:t>(</a:t>
            </a:r>
            <a:r>
              <a:rPr lang="en-US" altLang="en-US" dirty="0"/>
              <a:t>a) A successful login. (b) Login rejected after name is entered. (c) Login rejected after name and password are typed.</a:t>
            </a:r>
          </a:p>
        </p:txBody>
      </p:sp>
      <p:graphicFrame>
        <p:nvGraphicFramePr>
          <p:cNvPr id="7" name="Table 6"/>
          <p:cNvGraphicFramePr>
            <a:graphicFrameLocks noGrp="1"/>
          </p:cNvGraphicFramePr>
          <p:nvPr>
            <p:extLst>
              <p:ext uri="{D42A27DB-BD31-4B8C-83A1-F6EECF244321}">
                <p14:modId xmlns:p14="http://schemas.microsoft.com/office/powerpoint/2010/main" val="2547822135"/>
              </p:ext>
            </p:extLst>
          </p:nvPr>
        </p:nvGraphicFramePr>
        <p:xfrm>
          <a:off x="1524000" y="3296851"/>
          <a:ext cx="6096000" cy="19812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3257425476"/>
                    </a:ext>
                  </a:extLst>
                </a:gridCol>
              </a:tblGrid>
              <a:tr h="370840">
                <a:tc>
                  <a:txBody>
                    <a:bodyPr/>
                    <a:lstStyle/>
                    <a:p>
                      <a:r>
                        <a:rPr lang="en-US" sz="2000" dirty="0" smtClean="0"/>
                        <a:t>Bobbie, 4238, e(Dog, 4238)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9312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Tony, 2918, 2918)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97987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Laura, 6902, e(Shakespeare, 6902)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56041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Mark, 1694, e(</a:t>
                      </a:r>
                      <a:r>
                        <a:rPr lang="en-US" sz="2000" dirty="0" err="1" smtClean="0"/>
                        <a:t>XaB#Bwcz</a:t>
                      </a:r>
                      <a:r>
                        <a:rPr lang="en-US" sz="2000" dirty="0" smtClean="0"/>
                        <a:t>, 1694)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9443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Deborah, 1092, e(LordByron,1092)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3127259"/>
                  </a:ext>
                </a:extLst>
              </a:tr>
            </a:tbl>
          </a:graphicData>
        </a:graphic>
      </p:graphicFrame>
    </p:spTree>
    <p:extLst>
      <p:ext uri="{BB962C8B-B14F-4D97-AF65-F5344CB8AC3E}">
        <p14:creationId xmlns:p14="http://schemas.microsoft.com/office/powerpoint/2010/main" val="40076497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Challenge-Response Authentication</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Questions should be chosen so that the user does not need to write them down. </a:t>
            </a:r>
            <a:br>
              <a:rPr lang="en-US" dirty="0"/>
            </a:br>
            <a:r>
              <a:rPr lang="en-US" dirty="0"/>
              <a:t>Examples:</a:t>
            </a:r>
          </a:p>
          <a:p>
            <a:pPr marL="916686" lvl="1" indent="-429768">
              <a:buFont typeface="+mj-lt"/>
              <a:buAutoNum type="arabicPeriod"/>
              <a:defRPr/>
            </a:pPr>
            <a:r>
              <a:rPr lang="en-US" dirty="0"/>
              <a:t>Who is </a:t>
            </a:r>
            <a:r>
              <a:rPr lang="en-US" dirty="0" err="1"/>
              <a:t>Marjolein’s</a:t>
            </a:r>
            <a:r>
              <a:rPr lang="en-US" dirty="0"/>
              <a:t> sister?</a:t>
            </a:r>
          </a:p>
          <a:p>
            <a:pPr marL="916686" lvl="1" indent="-429768">
              <a:buFont typeface="+mj-lt"/>
              <a:buAutoNum type="arabicPeriod"/>
              <a:defRPr/>
            </a:pPr>
            <a:r>
              <a:rPr lang="en-US" dirty="0"/>
              <a:t>On what street was your elementary school?</a:t>
            </a:r>
          </a:p>
          <a:p>
            <a:pPr marL="916686" lvl="1" indent="-429768">
              <a:buFont typeface="+mj-lt"/>
              <a:buAutoNum type="arabicPeriod"/>
              <a:defRPr/>
            </a:pPr>
            <a:r>
              <a:rPr lang="en-US" dirty="0"/>
              <a:t>What did Mrs. Ellis teach?</a:t>
            </a:r>
          </a:p>
        </p:txBody>
      </p:sp>
    </p:spTree>
    <p:extLst>
      <p:ext uri="{BB962C8B-B14F-4D97-AF65-F5344CB8AC3E}">
        <p14:creationId xmlns:p14="http://schemas.microsoft.com/office/powerpoint/2010/main" val="3575599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Authentication Using a </a:t>
            </a:r>
            <a:r>
              <a:rPr lang="en-US" altLang="en-US" dirty="0" smtClean="0"/>
              <a:t>Physical </a:t>
            </a:r>
            <a:r>
              <a:rPr lang="en-US" altLang="en-US" dirty="0"/>
              <a:t>Object</a:t>
            </a:r>
            <a:endParaRPr lang="en-US" b="0" dirty="0"/>
          </a:p>
        </p:txBody>
      </p:sp>
      <p:pic>
        <p:nvPicPr>
          <p:cNvPr id="7" name="Picture 2" descr="The use of a smart card for authentication. Step 1. The user inserts the smart card into the smart card reader and the challenge is sent to the smart card from the remote computer system. Step 2. The smart card computes the response from the remote computer system. Step 3. The response is sent back to the remote computer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730292"/>
            <a:ext cx="737235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9-19. Use of a smart card for authentication.</a:t>
            </a:r>
          </a:p>
        </p:txBody>
      </p:sp>
    </p:spTree>
    <p:extLst>
      <p:ext uri="{BB962C8B-B14F-4D97-AF65-F5344CB8AC3E}">
        <p14:creationId xmlns:p14="http://schemas.microsoft.com/office/powerpoint/2010/main" val="3047585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Authentication Using Biometrics</a:t>
            </a:r>
            <a:endParaRPr lang="en-US" b="0" dirty="0"/>
          </a:p>
        </p:txBody>
      </p:sp>
      <p:pic>
        <p:nvPicPr>
          <p:cNvPr id="5" name="Picture 2" descr="A device for measuring the finger length. The device has a pressure plate beneath the spring where the user places his fing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419" y="1325909"/>
            <a:ext cx="4317161" cy="4028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9-20. A device for measuring finger length.</a:t>
            </a:r>
          </a:p>
        </p:txBody>
      </p:sp>
    </p:spTree>
    <p:extLst>
      <p:ext uri="{BB962C8B-B14F-4D97-AF65-F5344CB8AC3E}">
        <p14:creationId xmlns:p14="http://schemas.microsoft.com/office/powerpoint/2010/main" val="4292360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Buffer Overflow Attacks</a:t>
            </a:r>
            <a:endParaRPr lang="en-US" b="0" dirty="0"/>
          </a:p>
        </p:txBody>
      </p:sp>
      <p:pic>
        <p:nvPicPr>
          <p:cNvPr id="7" name="Picture 2" descr="Running, called, and overflow situations of a main program. In A, the main program contains main’s local variables in the stack. The virtual address space has the hexadecimal address values starting from 0 X F F F and so on. A stack pointer points at the end of the stack. In B, the stack of the main program has the main's local variables. The stack is followed by the return address, local variables of A and the Buffer B. Buffer B is embedded within the local variables of A and the stack pointer points at the borderline between the local variables of A and the buffer B. A stack pointer points at the end of A’s local variables. The return address is directed towards the main program. In C, the stack of the main program has main's local variables. The return address is directed towards the buffer B embedded within the local variables of A. A stack pointer points at the end of A’s local varia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37" y="1425492"/>
            <a:ext cx="7248525"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9-21. (a) Situation when the main program is running. (b) After the procedure A has been called. </a:t>
            </a:r>
            <a:r>
              <a:rPr lang="en-US" altLang="en-US" dirty="0" smtClean="0"/>
              <a:t>(</a:t>
            </a:r>
            <a:r>
              <a:rPr lang="en-US" altLang="en-US" dirty="0"/>
              <a:t>c) Buffer overflow shown in gray.</a:t>
            </a:r>
          </a:p>
        </p:txBody>
      </p:sp>
    </p:spTree>
    <p:extLst>
      <p:ext uri="{BB962C8B-B14F-4D97-AF65-F5344CB8AC3E}">
        <p14:creationId xmlns:p14="http://schemas.microsoft.com/office/powerpoint/2010/main" val="1670705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Can We Build Secure Systems?</a:t>
            </a:r>
            <a:endParaRPr lang="en-US" sz="2000" b="0" dirty="0"/>
          </a:p>
        </p:txBody>
      </p:sp>
      <p:sp>
        <p:nvSpPr>
          <p:cNvPr id="6" name="Text Placeholder 5"/>
          <p:cNvSpPr>
            <a:spLocks noGrp="1"/>
          </p:cNvSpPr>
          <p:nvPr>
            <p:ph type="body" idx="1"/>
          </p:nvPr>
        </p:nvSpPr>
        <p:spPr/>
        <p:txBody>
          <a:bodyPr/>
          <a:lstStyle/>
          <a:p>
            <a:pPr marL="0" indent="0">
              <a:buFont typeface="Arial" charset="0"/>
              <a:buNone/>
              <a:defRPr/>
            </a:pPr>
            <a:r>
              <a:rPr lang="en-US" dirty="0"/>
              <a:t>Two questions concerning security:</a:t>
            </a:r>
          </a:p>
          <a:p>
            <a:pPr marL="916686" lvl="1" indent="-429768">
              <a:buFont typeface="+mj-lt"/>
              <a:buAutoNum type="arabicPeriod"/>
              <a:defRPr/>
            </a:pPr>
            <a:r>
              <a:rPr lang="en-US" dirty="0"/>
              <a:t>Is it possible to build a secure computer system?</a:t>
            </a:r>
          </a:p>
          <a:p>
            <a:pPr marL="916686" lvl="1" indent="-429768">
              <a:buFont typeface="+mj-lt"/>
              <a:buAutoNum type="arabicPeriod"/>
              <a:defRPr/>
            </a:pPr>
            <a:r>
              <a:rPr lang="en-US" dirty="0"/>
              <a:t>If so, why is it not done?</a:t>
            </a:r>
          </a:p>
        </p:txBody>
      </p:sp>
    </p:spTree>
    <p:extLst>
      <p:ext uri="{BB962C8B-B14F-4D97-AF65-F5344CB8AC3E}">
        <p14:creationId xmlns:p14="http://schemas.microsoft.com/office/powerpoint/2010/main" val="742018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Avoiding Stack Canaries</a:t>
            </a:r>
            <a:endParaRPr lang="en-US" sz="2000" b="0" dirty="0"/>
          </a:p>
        </p:txBody>
      </p:sp>
      <p:pic>
        <p:nvPicPr>
          <p:cNvPr id="5" name="Picture 2" descr="Computer code has 11 lines. The lines read as follows. Line 1. void A left parenthesis c h a r asterisk date right parenthesis left brace. Line 2. i n t, l e n semicolon. Line 3. c h a r, B left bracket 128 right bracket semicolon. Line 4. c h a r log M s g left bracket 256 right bracket semicolon. Line 5. Blank. Line 6. s t r c p y left parenthesis log M s g comma date right parenthesis semicolon forward slash asterisk first copy the string with the date in the log message asterisk forward slash. Line 7. l e n equals s t r l e n left parenthesis date right parenthesis semicolon forward slash asterisk determine how many characters are in the date string asterisk forward slash. Line 8. gets left parenthesis B right parenthesis semicolon forward slash asterisk now get the actual message asterisk forward slash. Line 9. s t r c p y left parenthesis log M s g plus l e n comma B right parenthesis semicolon forward slash asterisk and copy it after the date into log Message asterisk forward slash. Line 10. write Log left parenthesis log M s g right parenthesis semicolon forward slash asterisk finally comma write the log message to disk asterisk forward slash. Line 1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782680"/>
            <a:ext cx="7410450"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9-22. Skipping the stack canary: by modifying </a:t>
            </a:r>
            <a:r>
              <a:rPr lang="en-US" altLang="en-US" b="1" dirty="0" err="1"/>
              <a:t>len</a:t>
            </a:r>
            <a:r>
              <a:rPr lang="en-US" altLang="en-US" dirty="0"/>
              <a:t> first, the attack is able to bypass the canary and modify the return address directly.</a:t>
            </a:r>
          </a:p>
        </p:txBody>
      </p:sp>
    </p:spTree>
    <p:extLst>
      <p:ext uri="{BB962C8B-B14F-4D97-AF65-F5344CB8AC3E}">
        <p14:creationId xmlns:p14="http://schemas.microsoft.com/office/powerpoint/2010/main" val="32694283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Code Reuse Attacks</a:t>
            </a:r>
            <a:endParaRPr lang="en-US" sz="2000" b="0" dirty="0"/>
          </a:p>
        </p:txBody>
      </p:sp>
      <p:pic>
        <p:nvPicPr>
          <p:cNvPr id="7" name="Picture 2" descr="Return oriented programming with reference to linking gadgets. Stack, Gadget A is mapped to gadget B and gadget B is mapped to gadget C. Text segment, Gadget C, part of function Z, is mapped to i n s t r 1. Gadget B, part of function Y, is mapped to i n s t r 1. R E T of gadget A is in loop with i n s t r 1 of gadget B. Gadget A, part of function X, is mapped to i n s t r 1. Text beside the stack reads, Example gadgets, Gadget A, pop operand off the stack into register 1, if the value is negative, jump to error handler, otherwise return. Gadget B, pop operand off the stack into register 2, return. Gadget C, multiply register 1 by 4, push register 1, add register 2 to the value on the top of the stack, and store the result in register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525" y="1429626"/>
            <a:ext cx="5480949" cy="3820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9-23. Return-oriented programming: linking gadgets</a:t>
            </a:r>
          </a:p>
        </p:txBody>
      </p:sp>
    </p:spTree>
    <p:extLst>
      <p:ext uri="{BB962C8B-B14F-4D97-AF65-F5344CB8AC3E}">
        <p14:creationId xmlns:p14="http://schemas.microsoft.com/office/powerpoint/2010/main" val="305408454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Format String Attacks</a:t>
            </a:r>
            <a:endParaRPr lang="en-US" sz="2000" b="0" dirty="0"/>
          </a:p>
        </p:txBody>
      </p:sp>
      <p:pic>
        <p:nvPicPr>
          <p:cNvPr id="5" name="Picture 2" descr="A format string attack. A stack contains 4 blocks. The first block contains buffer B, A A A A % 0 8 x % 0 8 x left bracket unspecified right bracket % 0 8 x % n. A pointer from the third block indicates buffer B, first parameter to print f, pointer to format string. The fourth block contains stack frame of print 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597" y="1439435"/>
            <a:ext cx="2716806" cy="3801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9-24. A format string attack. By using exactly the right number of %08x, the attacker can use the first four characters of the format string as an address.</a:t>
            </a:r>
          </a:p>
        </p:txBody>
      </p:sp>
    </p:spTree>
    <p:extLst>
      <p:ext uri="{BB962C8B-B14F-4D97-AF65-F5344CB8AC3E}">
        <p14:creationId xmlns:p14="http://schemas.microsoft.com/office/powerpoint/2010/main" val="1372312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Command Injection Attacks</a:t>
            </a:r>
            <a:endParaRPr lang="en-US" sz="2000" b="0" dirty="0"/>
          </a:p>
        </p:txBody>
      </p:sp>
      <p:pic>
        <p:nvPicPr>
          <p:cNvPr id="7" name="Picture 2" descr="Computer code has 12 lines. The lines read as follows. Line 1. i n t main left parenthesis i n t, a r g c comma c h a r asterisk a r g v left bracket right bracket right parenthesis. Line 2. left brace. Line 3, indented once. c h a r, s r c left bracket 100 right bracket comma d s t left bracket 100 right bracket comma c m d left bracket 205 right bracket equals double quote c p double quote semicolon forward slash asterisk declare 3 strings asterisk forward slash. Line 4, indented once. print f left parenthesis double quote Please enter name of source file colon double quote right parenthesis semicolon forward slash asterisk ask for source file asterisk forward slash. Line 5, indented once. gets left parenthesis s r c right parenthesis semicolon forward slash asterisk get input from the keyboard asterisk forward slash. Line 6, indented once. s t r c a t left parenthesis c m d comma s r c right parenthesis semicolon forward slash asterisk concatenate s r c after c p asterisk forward slash. Line 7, indented once. s t r c a t left parenthesis c m d comma double quote double quote right parenthesis semicolon forward slash asterisk add a space to the end of c m d asterisk forward slash. Line 8, indented once. print f left parenthesis double quote Please enter name of destination file colon double quote right parenthesis semicolon forward slash asterisk ask for output file name asterisk forward slash. Line 9, indented once. gets left parenthesis d s t right parenthesis semicolon forward slash asterisk get input from the keyboard asterisk forward slash. Line 10, indented once. s t r c a t left parenthesis c m d comma d s t right parenthesis semicolon forward slash asterisk complete the commands string asterisk forward slash. Line 11, indented once. system left parenthesis c m d right parenthesis semicolon forward slash asterisk execute the c p command asterisk forward slash. Line 12.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22355"/>
            <a:ext cx="8229600" cy="323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9-25. Code that might lead to </a:t>
            </a:r>
            <a:r>
              <a:rPr lang="en-US" altLang="en-US" dirty="0" smtClean="0"/>
              <a:t>a </a:t>
            </a:r>
            <a:r>
              <a:rPr lang="en-US" altLang="en-US" dirty="0"/>
              <a:t>command injection attack.</a:t>
            </a:r>
          </a:p>
        </p:txBody>
      </p:sp>
    </p:spTree>
    <p:extLst>
      <p:ext uri="{BB962C8B-B14F-4D97-AF65-F5344CB8AC3E}">
        <p14:creationId xmlns:p14="http://schemas.microsoft.com/office/powerpoint/2010/main" val="34114527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Back Doors</a:t>
            </a:r>
            <a:endParaRPr lang="en-US" sz="2000" b="0" dirty="0"/>
          </a:p>
        </p:txBody>
      </p:sp>
      <p:pic>
        <p:nvPicPr>
          <p:cNvPr id="5" name="Picture 2" descr="Two computer codes. Computer code A has 11 lines. The lines read as follows. Line 1. while left parenthesis TRUE right parenthesis left brace. Line 2, indented once. print f left parenthesis double quote login colon double quote right parenthesis semicolon. Line 3, indented once. get underscore string left parenthesis name right parenthesis semicolon. Line 4, indented once. disable underscore echoing left parenthesis right parenthesis semicolon. Line 5, indented once. print f left parenthesis double quote password colon double quote right parenthesis semicolon. Line 6, indented once. get underscore string left parenthesis password right parenthesis semicolon. Line 7, indented once. enable underscore echoing left parenthesis right parenthesis semicolon. Line 8, indented once. v equals check underscore validity left parenthesis name comma password right parenthesis semicolon. Line 9, indented once. if left parenthesis v right parenthesis break semicolon. Line 10. right brace. Line 11. execute underscore shell left parenthesis name right parenthesis semicolon. Computer code B has 11 lines. The lines read as follows. Line 1. while left parenthesis TRUE right parenthesis left brace. Line 2, indented once. print f left parenthesis double quote login colon double quote right parenthesis semicolon. Line 3, indented once. get underscore string left parenthesis name right parenthesis semicolon. Line 4, indented once. disable underscore echoing left parenthesis right parenthesis semicolon. Line 5, indented once. print f left parenthesis double quote password colon double quote right parenthesis semicolon. Line 6, indented once. get underscore string left parenthesis password right parenthesis semicolon. Line 7, indented once. enable underscore echoing left parenthesis right parenthesis semicolon. Line 8, indented once. v equals check underscore validity left parenthesis name comma password right parenthesis semicolon. Line 9, indented once. if left parenthesis v pipe pipe s t r c m p left parenthesis name comma double quote z z z z z double quote right parenthesis equals equals 0 right parenthesis break semicolon. Line 10. right brace. Line 11. execute underscore shell left parenthesis name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73142"/>
            <a:ext cx="8229601" cy="3333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9-26. (a) Normal code. </a:t>
            </a:r>
            <a:r>
              <a:rPr lang="en-US" altLang="en-US" dirty="0" smtClean="0"/>
              <a:t>(</a:t>
            </a:r>
            <a:r>
              <a:rPr lang="en-US" altLang="en-US" dirty="0"/>
              <a:t>b) Code with a back door inserted.</a:t>
            </a:r>
          </a:p>
        </p:txBody>
      </p:sp>
    </p:spTree>
    <p:extLst>
      <p:ext uri="{BB962C8B-B14F-4D97-AF65-F5344CB8AC3E}">
        <p14:creationId xmlns:p14="http://schemas.microsoft.com/office/powerpoint/2010/main" val="900564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Login Spoofing</a:t>
            </a:r>
            <a:endParaRPr lang="en-US" sz="2000" b="0" dirty="0"/>
          </a:p>
        </p:txBody>
      </p:sp>
      <p:pic>
        <p:nvPicPr>
          <p:cNvPr id="7" name="Picture 2" descr="A login screen. In A, a correct login screen displays a two layered box with three buttons on the right. In B, a phony login screen has the same appear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2" y="2216067"/>
            <a:ext cx="6124575"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9-27. (a) Correct login screen. (b) Phony login screen.</a:t>
            </a:r>
          </a:p>
        </p:txBody>
      </p:sp>
    </p:spTree>
    <p:extLst>
      <p:ext uri="{BB962C8B-B14F-4D97-AF65-F5344CB8AC3E}">
        <p14:creationId xmlns:p14="http://schemas.microsoft.com/office/powerpoint/2010/main" val="3111550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Executable Program Viruses </a:t>
            </a:r>
            <a:r>
              <a:rPr lang="en-US" altLang="en-US" sz="2000" b="0" dirty="0"/>
              <a:t>(1 of 3)</a:t>
            </a:r>
            <a:endParaRPr lang="en-US" sz="2000" b="0" dirty="0"/>
          </a:p>
        </p:txBody>
      </p:sp>
      <p:pic>
        <p:nvPicPr>
          <p:cNvPr id="5" name="Picture 2" descr="Computer code has 29 lines. The lines read as follows. Line 1. hash include left angle bracket s y s forward slash types period h right angle bracket forward slash asterisk standard P O S I X headers asterisk forward slash. Line 2. hash include left angle bracket s y s forward slash s t a t period h right angle bracket. Line 3. hash include left angle bracket d i rent period h right angle bracket. Line 4. hash include left angle bracket f c n t l period h right angle bracket. Line 5. hash include left angle bracket u n i s t d period h right angle bracket. Line 6. s t r u c t, s t a t, s b u f semicolon forward slash asterisk for l s t a t call to see if file is s y m link asterisk forward slash. Line 7. search left parenthesis c h a r asterisk d i r name right parenthesis. Line 8. left brace forward slash asterisk recursively search for executables asterisk forward slash. Line 9, indented once. D I R asterisk d i r p semicolon forward slash asterisk pointer to an open directory stream asterisk forward slash. Line 10, indented once. s t r u c t, d i rent asterisk d p semicolon forward slash asterisk pointer to a directory entry asterisk forward slash. Line 11, indented once. d i r p equals open d i r left parenthesis d i r name right parenthesis semicolon forward slash asterisk open this directory asterisk forward slash. Line 12, indented once. if left parenthesis d i r p equals equals NULL right parenthesis return semicolon forward slash asterisk d i r could not be opened semicolon forget it asterisk forward slash. Line 13, indented once. while left parenthesis TRUE right parenthesis left brace. Line 14, indented twice. d p equals read d i r left parenthesis d i r p right parenthesis semicolon forward slash asterisk read next directory entry asterisk forward slash. Line 15, indented twice. if left parenthesis d p equals equals NULL right parenthesis left brace forward slash asterisk NULL means we are done asterisk forward sl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356" y="1501558"/>
            <a:ext cx="6613288" cy="3676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9-28. A recursive procedure that finds </a:t>
            </a:r>
            <a:r>
              <a:rPr lang="en-US" altLang="en-US" dirty="0" smtClean="0"/>
              <a:t>executable </a:t>
            </a:r>
            <a:r>
              <a:rPr lang="en-US" altLang="en-US" dirty="0"/>
              <a:t>files on a </a:t>
            </a:r>
            <a:r>
              <a:rPr lang="en-US" altLang="en-US" dirty="0" smtClean="0"/>
              <a:t>U</a:t>
            </a:r>
            <a:r>
              <a:rPr lang="en-US" altLang="en-US" sz="100" dirty="0" smtClean="0"/>
              <a:t> </a:t>
            </a:r>
            <a:r>
              <a:rPr lang="en-US" altLang="en-US" dirty="0" smtClean="0"/>
              <a:t>N</a:t>
            </a:r>
            <a:r>
              <a:rPr lang="en-US" altLang="en-US" sz="100" dirty="0" smtClean="0"/>
              <a:t> </a:t>
            </a:r>
            <a:r>
              <a:rPr lang="en-US" altLang="en-US" dirty="0" smtClean="0"/>
              <a:t>I</a:t>
            </a:r>
            <a:r>
              <a:rPr lang="en-US" altLang="en-US" sz="100" dirty="0" smtClean="0"/>
              <a:t> </a:t>
            </a:r>
            <a:r>
              <a:rPr lang="en-US" altLang="en-US" dirty="0" smtClean="0"/>
              <a:t>X </a:t>
            </a:r>
            <a:r>
              <a:rPr lang="en-US" altLang="en-US" dirty="0"/>
              <a:t>system.</a:t>
            </a:r>
          </a:p>
        </p:txBody>
      </p:sp>
    </p:spTree>
    <p:extLst>
      <p:ext uri="{BB962C8B-B14F-4D97-AF65-F5344CB8AC3E}">
        <p14:creationId xmlns:p14="http://schemas.microsoft.com/office/powerpoint/2010/main" val="30461332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Executable Program Viruses </a:t>
            </a:r>
            <a:r>
              <a:rPr lang="en-US" altLang="en-US" sz="2000" b="0" dirty="0" smtClean="0"/>
              <a:t>(2 </a:t>
            </a:r>
            <a:r>
              <a:rPr lang="en-US" altLang="en-US" sz="2000" b="0" dirty="0"/>
              <a:t>of 3)</a:t>
            </a:r>
            <a:endParaRPr lang="en-US" sz="2000" b="0" dirty="0"/>
          </a:p>
        </p:txBody>
      </p:sp>
      <p:pic>
        <p:nvPicPr>
          <p:cNvPr id="7" name="Picture 2" descr="The code continues. Line 12, indented once. if left parenthesis d i r p equals equals NULL right parenthesis return semicolon forward slash asterisk d i r could not be opened semicolon forget it asterisk forward slash. Line 13, indented once. while left parenthesis TRUE right parenthesis left brace. Line 14, indented twice. d p equals read d i r left parenthesis d i r p right parenthesis semicolon forward slash asterisk read next directory entry asterisk forward slash. Line 15, indented twice. if left parenthesis d p equals equals NULL right parenthesis left brace forward slash asterisk NULL means we are done asterisk forward slash. Line 16, indented twice. c h d i r left parenthesis double quote ellipse double quote right parenthesis semicolon forward slash asterisk go back to parent directory asterisk forward slash. Line 17, indented twice. break semicolon forward slash asterisk exit loop asterisk forward slash. Line 18, indented once. right brace. Line 19, indented once. if left parenthesis d p dash right angle bracket d underscore name left bracket 0 right bracket equals equals single quote period single quote right parenthesis continue semicolon forward slash asterisk skip the period and period period directories asterisk forward slash. Line 20, indented once. l s t a t left parenthesis d p dash right angle bracket d underscore name comma ampersand s b u f right parenthesis semicolon forward slash asterisk is entry a symbolic link question mark asterisk forward slash. Line 21, indented once. if left parenthesis S underscore I S L N K left parenthesis s b u f period s t underscore mode right parenthesis right parenthesis continue semicolon forward slash asterisk skip symbolic links asterisk forward slash. Line 22, indented once. if left parenthesis c h d i r left parenthesis d p dash right angle bracket d underscore name right parenthesis equals equals 0 right parenthesis left brace forward slash asterisk if c h d i r succeeds comma it must be a d i r asterisk forward slash. Line 23, indented twice. search left parenthesis double quote period double quote right parenthesis semicolon forward slash asterisk yes comma enter and search it asterisk forward slash. Line 24, indented once. right brace else left brace forward slash asterisk no left parenthesis file right parenthesis comma infect it asterisk forward slash. Line 25, indented twice. if left parenthesis access left parenthesis d p dash right angle bracket d underscore name comma X underscore OK right parenthesis equals equals 0 right parenthesis forward slash asterisk if executable comma infect it asterisk forward slash. Line 26, indented 3 times. infect left parenthesis d p dash right angle bracket d underscore name right parenthesis semicolon. Line 27, indented once. right brace. Line 28, indented once. close d i r left parenthesis d i r p right parenthesis semicolon forward slash asterisk d i r processed semicolon close and return asterisk forward slash. Line 29.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311875"/>
            <a:ext cx="7124700" cy="405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9-28. A recursive procedure that finds </a:t>
            </a:r>
            <a:r>
              <a:rPr lang="en-US" altLang="en-US" dirty="0" smtClean="0"/>
              <a:t>executable </a:t>
            </a:r>
            <a:r>
              <a:rPr lang="en-US" altLang="en-US" dirty="0"/>
              <a:t>files on a </a:t>
            </a:r>
            <a:r>
              <a:rPr lang="en-US" altLang="en-US" dirty="0" smtClean="0"/>
              <a:t>U</a:t>
            </a:r>
            <a:r>
              <a:rPr lang="en-US" altLang="en-US" sz="100" dirty="0" smtClean="0"/>
              <a:t> </a:t>
            </a:r>
            <a:r>
              <a:rPr lang="en-US" altLang="en-US" dirty="0" smtClean="0"/>
              <a:t>N</a:t>
            </a:r>
            <a:r>
              <a:rPr lang="en-US" altLang="en-US" sz="100" dirty="0" smtClean="0"/>
              <a:t> </a:t>
            </a:r>
            <a:r>
              <a:rPr lang="en-US" altLang="en-US" dirty="0" smtClean="0"/>
              <a:t>I</a:t>
            </a:r>
            <a:r>
              <a:rPr lang="en-US" altLang="en-US" sz="100" dirty="0" smtClean="0"/>
              <a:t> </a:t>
            </a:r>
            <a:r>
              <a:rPr lang="en-US" altLang="en-US" dirty="0" smtClean="0"/>
              <a:t>X </a:t>
            </a:r>
            <a:r>
              <a:rPr lang="en-US" altLang="en-US" dirty="0"/>
              <a:t>system.</a:t>
            </a:r>
          </a:p>
        </p:txBody>
      </p:sp>
    </p:spTree>
    <p:extLst>
      <p:ext uri="{BB962C8B-B14F-4D97-AF65-F5344CB8AC3E}">
        <p14:creationId xmlns:p14="http://schemas.microsoft.com/office/powerpoint/2010/main" val="20554250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Executable Program Viruses </a:t>
            </a:r>
            <a:r>
              <a:rPr lang="en-US" altLang="en-US" sz="2000" b="0" dirty="0" smtClean="0"/>
              <a:t>(3 </a:t>
            </a:r>
            <a:r>
              <a:rPr lang="en-US" altLang="en-US" sz="2000" b="0" dirty="0"/>
              <a:t>of 3)</a:t>
            </a:r>
            <a:endParaRPr lang="en-US" sz="2000" b="0" dirty="0"/>
          </a:p>
        </p:txBody>
      </p:sp>
      <p:pic>
        <p:nvPicPr>
          <p:cNvPr id="5" name="Picture 2" descr="Executable program viruses. A, an executable program. Starting address of the header points to the executable program. In B, the virus is at the front of the header, in between the executable program and the header. The header points to the virus. In C, the virus is at the end of the executable program. The header points to the virus. In D, the virus has spread all over the free space of the executable program from the header. The header points to the initial position of the virus and the other pointers trace the path of the virus spre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33455"/>
            <a:ext cx="8229600" cy="341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9-29. (a) An executable program. (b) With a virus at the front. (c) With a virus at the end. (d) With a virus spread over free space within the program.</a:t>
            </a:r>
          </a:p>
        </p:txBody>
      </p:sp>
    </p:spTree>
    <p:extLst>
      <p:ext uri="{BB962C8B-B14F-4D97-AF65-F5344CB8AC3E}">
        <p14:creationId xmlns:p14="http://schemas.microsoft.com/office/powerpoint/2010/main" val="878640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Boot Sector Viruses</a:t>
            </a:r>
            <a:endParaRPr lang="en-US" sz="2000" b="0" dirty="0"/>
          </a:p>
        </p:txBody>
      </p:sp>
      <p:pic>
        <p:nvPicPr>
          <p:cNvPr id="7" name="Picture 2" descr="The control of a virus program over various vectors. A stack has the following elements from bottom to top. Printer vector, Clock vector, Disk vector, S y s call traps, Virus, and Operating system. In A, the pointers of the s y s call traps, disk vector, clock vector and the printer vector are mapped to the virus program. Operating system is above the virus program. In B, the printer vector is mapped to the operating system. The s y s call traps, disk vector, and clock vector are mapped to the virus. In C, the pointers of the s y s call traps, disk vector, clock vector and the printer vector are mapped to the virus pro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187" y="1630280"/>
            <a:ext cx="6905625"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9-30. (a) After the virus has captured all the interrupt and trap vectors. (b) After the operating system has retaken the printer interrupt vector. (c) After the virus has noticed the loss of the printer interrupt vector and recaptured it.</a:t>
            </a:r>
          </a:p>
        </p:txBody>
      </p:sp>
    </p:spTree>
    <p:extLst>
      <p:ext uri="{BB962C8B-B14F-4D97-AF65-F5344CB8AC3E}">
        <p14:creationId xmlns:p14="http://schemas.microsoft.com/office/powerpoint/2010/main" val="3387547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Trusted Computing Base</a:t>
            </a:r>
            <a:endParaRPr lang="en-US" sz="900" b="0" dirty="0"/>
          </a:p>
        </p:txBody>
      </p:sp>
      <p:pic>
        <p:nvPicPr>
          <p:cNvPr id="7" name="Picture 2" descr="A reference monitor. The reference monitor contains a user space and a kernel space. A user process leads to an operating system kernel in the kernel space. All system calls go through the reference monitor of the trusted computing base for security checking. The trusted computing base is housed inside the operating system ker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668380"/>
            <a:ext cx="723900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9-2. A reference monitor.</a:t>
            </a:r>
          </a:p>
        </p:txBody>
      </p:sp>
    </p:spTree>
    <p:extLst>
      <p:ext uri="{BB962C8B-B14F-4D97-AF65-F5344CB8AC3E}">
        <p14:creationId xmlns:p14="http://schemas.microsoft.com/office/powerpoint/2010/main" val="24897003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Actions Taken by Spyware </a:t>
            </a:r>
            <a:r>
              <a:rPr lang="en-US" altLang="en-US" sz="2000" b="0" dirty="0"/>
              <a:t>(1 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429768" indent="-429768">
              <a:buFont typeface="Calibri" panose="020F0502020204030204" pitchFamily="34" charset="0"/>
              <a:buAutoNum type="arabicPeriod"/>
            </a:pPr>
            <a:r>
              <a:rPr lang="en-US" altLang="en-US" dirty="0"/>
              <a:t>Change the browser’s home page.</a:t>
            </a:r>
          </a:p>
          <a:p>
            <a:pPr marL="429768" indent="-429768">
              <a:buFont typeface="Calibri" panose="020F0502020204030204" pitchFamily="34" charset="0"/>
              <a:buAutoNum type="arabicPeriod"/>
            </a:pPr>
            <a:r>
              <a:rPr lang="en-US" altLang="en-US" dirty="0"/>
              <a:t>Modify the browser’s list of favorite (bookmarked) pages.</a:t>
            </a:r>
          </a:p>
          <a:p>
            <a:pPr marL="429768" indent="-429768">
              <a:buFont typeface="Calibri" panose="020F0502020204030204" pitchFamily="34" charset="0"/>
              <a:buAutoNum type="arabicPeriod"/>
            </a:pPr>
            <a:r>
              <a:rPr lang="en-US" altLang="en-US" dirty="0"/>
              <a:t>Add new toolbars to the browser.</a:t>
            </a:r>
          </a:p>
          <a:p>
            <a:pPr marL="429768" indent="-429768">
              <a:buFont typeface="Calibri" panose="020F0502020204030204" pitchFamily="34" charset="0"/>
              <a:buAutoNum type="arabicPeriod"/>
            </a:pPr>
            <a:r>
              <a:rPr lang="en-US" altLang="en-US" dirty="0"/>
              <a:t>Change the user’s default media player.</a:t>
            </a:r>
          </a:p>
          <a:p>
            <a:pPr marL="429768" indent="-429768">
              <a:buFont typeface="Calibri" panose="020F0502020204030204" pitchFamily="34" charset="0"/>
              <a:buAutoNum type="arabicPeriod"/>
            </a:pPr>
            <a:r>
              <a:rPr lang="en-US" altLang="en-US" dirty="0"/>
              <a:t>Change the user’s default search engine.</a:t>
            </a:r>
          </a:p>
        </p:txBody>
      </p:sp>
    </p:spTree>
    <p:extLst>
      <p:ext uri="{BB962C8B-B14F-4D97-AF65-F5344CB8AC3E}">
        <p14:creationId xmlns:p14="http://schemas.microsoft.com/office/powerpoint/2010/main" val="30091787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Actions Taken by Spyware </a:t>
            </a:r>
            <a:r>
              <a:rPr lang="en-US" altLang="en-US" sz="2000" b="0" dirty="0" smtClean="0"/>
              <a:t>(2 </a:t>
            </a:r>
            <a:r>
              <a:rPr lang="en-US" altLang="en-US" sz="2000" b="0" dirty="0"/>
              <a:t>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429768" indent="-429768">
              <a:buFont typeface="Calibri" panose="020F0502020204030204" pitchFamily="34" charset="0"/>
              <a:buAutoNum type="arabicPeriod" startAt="6"/>
            </a:pPr>
            <a:r>
              <a:rPr lang="en-US" altLang="en-US" dirty="0"/>
              <a:t>Add new icons to the Windows desktop.</a:t>
            </a:r>
          </a:p>
          <a:p>
            <a:pPr marL="429768" indent="-429768">
              <a:buFont typeface="Calibri" panose="020F0502020204030204" pitchFamily="34" charset="0"/>
              <a:buAutoNum type="arabicPeriod" startAt="6"/>
            </a:pPr>
            <a:r>
              <a:rPr lang="en-US" altLang="en-US" dirty="0"/>
              <a:t>Replace banner ads on Web pages with those the spyware picks.</a:t>
            </a:r>
          </a:p>
          <a:p>
            <a:pPr marL="429768" indent="-429768">
              <a:buFont typeface="Calibri" panose="020F0502020204030204" pitchFamily="34" charset="0"/>
              <a:buAutoNum type="arabicPeriod" startAt="6"/>
            </a:pPr>
            <a:r>
              <a:rPr lang="en-US" altLang="en-US" dirty="0"/>
              <a:t>Put ads in the standard Windows dialog boxes</a:t>
            </a:r>
          </a:p>
          <a:p>
            <a:pPr marL="429768" indent="-429768">
              <a:buFont typeface="Calibri" panose="020F0502020204030204" pitchFamily="34" charset="0"/>
              <a:buAutoNum type="arabicPeriod" startAt="6"/>
            </a:pPr>
            <a:r>
              <a:rPr lang="en-US" altLang="en-US" dirty="0"/>
              <a:t>Generate a continuous and unstoppable stream of pop-up ads.</a:t>
            </a:r>
          </a:p>
        </p:txBody>
      </p:sp>
    </p:spTree>
    <p:extLst>
      <p:ext uri="{BB962C8B-B14F-4D97-AF65-F5344CB8AC3E}">
        <p14:creationId xmlns:p14="http://schemas.microsoft.com/office/powerpoint/2010/main" val="12858272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Rootkits </a:t>
            </a:r>
            <a:r>
              <a:rPr lang="en-US" altLang="en-US" sz="2000" b="0" dirty="0"/>
              <a:t>(1 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Five kinds of rootkits – issue is where do they hide?</a:t>
            </a:r>
          </a:p>
          <a:p>
            <a:pPr marL="916686" lvl="1" indent="-429768">
              <a:buFont typeface="+mj-lt"/>
              <a:buAutoNum type="arabicPeriod"/>
              <a:defRPr/>
            </a:pPr>
            <a:r>
              <a:rPr lang="en-US" dirty="0"/>
              <a:t>Firmware rootkit</a:t>
            </a:r>
          </a:p>
          <a:p>
            <a:pPr marL="916686" lvl="1" indent="-429768">
              <a:buFont typeface="+mj-lt"/>
              <a:buAutoNum type="arabicPeriod"/>
              <a:defRPr/>
            </a:pPr>
            <a:r>
              <a:rPr lang="en-US" dirty="0"/>
              <a:t>Hypervisor rootkit</a:t>
            </a:r>
          </a:p>
          <a:p>
            <a:pPr marL="916686" lvl="1" indent="-429768">
              <a:buFont typeface="+mj-lt"/>
              <a:buAutoNum type="arabicPeriod"/>
              <a:defRPr/>
            </a:pPr>
            <a:r>
              <a:rPr lang="en-US" dirty="0"/>
              <a:t>Kernel rootkit</a:t>
            </a:r>
          </a:p>
          <a:p>
            <a:pPr marL="916686" lvl="1" indent="-429768">
              <a:buFont typeface="+mj-lt"/>
              <a:buAutoNum type="arabicPeriod"/>
              <a:defRPr/>
            </a:pPr>
            <a:r>
              <a:rPr lang="en-US" dirty="0"/>
              <a:t>Library rootkit</a:t>
            </a:r>
          </a:p>
          <a:p>
            <a:pPr marL="916686" lvl="1" indent="-429768">
              <a:buFont typeface="+mj-lt"/>
              <a:buAutoNum type="arabicPeriod"/>
              <a:defRPr/>
            </a:pPr>
            <a:r>
              <a:rPr lang="en-US" dirty="0"/>
              <a:t>Application rootkit</a:t>
            </a:r>
          </a:p>
        </p:txBody>
      </p:sp>
    </p:spTree>
    <p:extLst>
      <p:ext uri="{BB962C8B-B14F-4D97-AF65-F5344CB8AC3E}">
        <p14:creationId xmlns:p14="http://schemas.microsoft.com/office/powerpoint/2010/main" val="10587626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Types of Rootkits </a:t>
            </a:r>
            <a:r>
              <a:rPr lang="en-US" altLang="en-US" sz="2000" b="0" dirty="0" smtClean="0"/>
              <a:t>(2 </a:t>
            </a:r>
            <a:r>
              <a:rPr lang="en-US" altLang="en-US" sz="2000" b="0" dirty="0"/>
              <a:t>of </a:t>
            </a:r>
            <a:r>
              <a:rPr lang="en-US" altLang="en-US" sz="2000" b="0" dirty="0" smtClean="0"/>
              <a:t>2)</a:t>
            </a:r>
            <a:endParaRPr lang="en-US" sz="1200" b="0" dirty="0"/>
          </a:p>
        </p:txBody>
      </p:sp>
      <p:pic>
        <p:nvPicPr>
          <p:cNvPr id="5" name="Picture 2" descr="Spots where rootkits can hide. A stack has the following elements from bottom to top: H W, B I O S, Operating system, and Library and applications. In A, the rootkit hides in the H W. In B, a hypervisor has been added to the system, between the HW, B I O S, and the operating system. The root kit hides in the hypervisor. In C, the hypervisor has been removed and the root kit hides in the operating system. In D, the root kit hides in the library process. In E, the root kit hides in the app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10774"/>
            <a:ext cx="8229600" cy="345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9-31. Five places a rootkit can hide.</a:t>
            </a:r>
          </a:p>
        </p:txBody>
      </p:sp>
    </p:spTree>
    <p:extLst>
      <p:ext uri="{BB962C8B-B14F-4D97-AF65-F5344CB8AC3E}">
        <p14:creationId xmlns:p14="http://schemas.microsoft.com/office/powerpoint/2010/main" val="9755443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Firewalls</a:t>
            </a:r>
            <a:endParaRPr lang="en-US" sz="1200" b="0" dirty="0"/>
          </a:p>
        </p:txBody>
      </p:sp>
      <p:pic>
        <p:nvPicPr>
          <p:cNvPr id="7" name="Picture 2" descr="A generic hardware firewall. A web server, I P 2 0 7 period 6 8 period 1 6 0 period 1 9 0 colon 8 0, Email server, 2 0 7 period 6 8 period 1 6 0 period 1 9 1 colon 2 5, and F T P server, 2 0 7 period 6 8 period 1 6 0 period 1 9 2 colon 2 1, are connected to a local network. The local network is connected to a bidirectional network connection through a firew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 y="2192255"/>
            <a:ext cx="8121650"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9-32. A simplified view of a hardware firewall protecting a </a:t>
            </a:r>
            <a:r>
              <a:rPr lang="en-US" altLang="en-US" dirty="0" smtClean="0"/>
              <a:t>LAN </a:t>
            </a:r>
            <a:r>
              <a:rPr lang="en-US" altLang="en-US" dirty="0"/>
              <a:t>with three computers</a:t>
            </a:r>
          </a:p>
        </p:txBody>
      </p:sp>
    </p:spTree>
    <p:extLst>
      <p:ext uri="{BB962C8B-B14F-4D97-AF65-F5344CB8AC3E}">
        <p14:creationId xmlns:p14="http://schemas.microsoft.com/office/powerpoint/2010/main" val="26091072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Virus Scanners </a:t>
            </a:r>
            <a:r>
              <a:rPr lang="en-US" altLang="en-US" sz="2000" b="0" dirty="0"/>
              <a:t>(1 of </a:t>
            </a:r>
            <a:r>
              <a:rPr lang="en-US" altLang="en-US" sz="2000" b="0" dirty="0" smtClean="0"/>
              <a:t>2)</a:t>
            </a:r>
            <a:endParaRPr lang="en-US" sz="1200" b="0" dirty="0"/>
          </a:p>
        </p:txBody>
      </p:sp>
      <p:pic>
        <p:nvPicPr>
          <p:cNvPr id="5" name="Picture 2" descr="A virus scanner. A, an executable program with a header. B, the executable program is infected with a virus and the file becomes longer. C, the executable program has an unused free space, the virus program, decompressor, compressor, compressed executable program, and the header. The file has returned to original size. D, the executable program has an unused free space, encrypted virus, decompressor, compressor, encryptor, key, decryptor, compressed executable program, and the header. E, the executable program has unused free space, encrypted virus, decompressor, compressor, encryptor, key, decryptor, compressed executable program and the header. The virus program, decompressor, compressor and the encryptor are encryp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373" y="1369794"/>
            <a:ext cx="7427253" cy="3940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9-33. (a) A program. (b) An infected program. (c) A compressed infected program. (d) An encrypted virus. </a:t>
            </a:r>
            <a:r>
              <a:rPr lang="en-US" altLang="en-US" dirty="0" smtClean="0"/>
              <a:t>(</a:t>
            </a:r>
            <a:r>
              <a:rPr lang="en-US" altLang="en-US" dirty="0"/>
              <a:t>e) A compressed virus with encrypted compression code.</a:t>
            </a:r>
          </a:p>
        </p:txBody>
      </p:sp>
    </p:spTree>
    <p:extLst>
      <p:ext uri="{BB962C8B-B14F-4D97-AF65-F5344CB8AC3E}">
        <p14:creationId xmlns:p14="http://schemas.microsoft.com/office/powerpoint/2010/main" val="25802341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Virus Scanners </a:t>
            </a:r>
            <a:r>
              <a:rPr lang="en-US" altLang="en-US" sz="2000" b="0" dirty="0" smtClean="0"/>
              <a:t>(2 of 2)</a:t>
            </a:r>
            <a:endParaRPr lang="en-US" sz="1200" b="0" dirty="0"/>
          </a:p>
        </p:txBody>
      </p:sp>
      <p:pic>
        <p:nvPicPr>
          <p:cNvPr id="7" name="Picture 2" descr="Five computer codes. Computer code A has 5 lines. The lines read as follows. Line 1. M O V, A comma R 1. Line 2. ADD B comma R1. Line 3. ADD C comma R 1. Line 4. S U B hash 4 comma R 1. Line 5. M O V, R 1 comma X. Computer code B has 9 lines. The lines read as follows. Line 1. M O V, A comma R 1. Line 2. N O P. Line 3. ADD B comma R 1. Line 4. N O P. Line 5. ADD C comma R 1. Line 6. N O P. Line 7. SUB hash 4 comma R1. Line 8. N O P. Line 9. M O V, R 1 comma X. Computer code C has 9 lines. The lines read as follows. Line 1. M O V, A comma R 1. Line 2. ADD hash 0 comma R 1. Line 3. ADD B comma R 1. Line 4. OR R 1 comma R 1. Line 5. ADD C comma R 1. Line 6. S H L hash 0 comma R 1. Line 7. S U B hash 4 comma R 1. Line 8. J M P period plus 1. Line 9. M O V, R 1 comma X. Computer code D has 10 lines. The lines read as follows. Line 1. M O V, A comma R 1. Line 2. OR R 1 comma R 1. Line 3. ADD B comma R1. Line 4. M O V, R 1 comma R 5. Line 5. ADD C comma R 1. Line 6. S H L, R 1 comma 0. Line 7. SUB hash 4 comma R1. Line 8. ADD R 5 comma R 5. Line 9. M O V, R 1 comma X. Line 10. M O V, R 5 comma Y. Computer code E has 10 lines. The lines read as follows. Line 1. M O V, A comma R 1. Line 2. T S T, R 1. Line 3. ADD C comma R 1. Line 4. M O V R 1 comma R 5. Line 5. ADD B comma R 1. Line 6. C M P, R 2 comma R 5. Line 7. SUB hash 4 comma R1. Line 8. J M P period plus 1. Line 9. M O V, R 1 comma X. Line 10. M O V, R 5 comma 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1835067"/>
            <a:ext cx="798195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9-34. Examples of a polymorphic virus.</a:t>
            </a:r>
          </a:p>
        </p:txBody>
      </p:sp>
    </p:spTree>
    <p:extLst>
      <p:ext uri="{BB962C8B-B14F-4D97-AF65-F5344CB8AC3E}">
        <p14:creationId xmlns:p14="http://schemas.microsoft.com/office/powerpoint/2010/main" val="10236961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Code Signing</a:t>
            </a:r>
            <a:endParaRPr lang="en-US" sz="1200" b="0" dirty="0"/>
          </a:p>
        </p:txBody>
      </p:sp>
      <p:pic>
        <p:nvPicPr>
          <p:cNvPr id="5" name="Picture 2" descr="The process of code signing. A software vendor and a user system are connected to the internet. Signature generation is associated with the software vendor, while signature verification is associated with the user. The signature and the corresponding program of the vendor are sent to the network system. H equals hash left parenthesis program right parenthesis. Signature equals encrypt left parenthesis H right parenthesis. The generated signature is sent to the user system for verification. H 1 equals hash left parenthesis Program right parenthesis. H 2 equals decrypt left parenthesis Signature right parenthesis. If the hash program and the decrypted signature are same, then the user system will verify the signature, Accept program if H 1 equals H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601705"/>
            <a:ext cx="8020050"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9-35. How code signing works.</a:t>
            </a:r>
          </a:p>
        </p:txBody>
      </p:sp>
    </p:spTree>
    <p:extLst>
      <p:ext uri="{BB962C8B-B14F-4D97-AF65-F5344CB8AC3E}">
        <p14:creationId xmlns:p14="http://schemas.microsoft.com/office/powerpoint/2010/main" val="1989628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Jailing</a:t>
            </a:r>
            <a:endParaRPr lang="en-US" sz="1200" b="0" dirty="0"/>
          </a:p>
        </p:txBody>
      </p:sp>
      <p:pic>
        <p:nvPicPr>
          <p:cNvPr id="7" name="Picture 2" descr="The operation of a jail. The user space contains the jailer and the prisoner. The s y s of the prisoner is directed to the Kernel space and from the Kernel space it is directed to the jai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5718" y="1757280"/>
            <a:ext cx="6532563" cy="316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9-36. The operation of a jail.</a:t>
            </a:r>
          </a:p>
        </p:txBody>
      </p:sp>
    </p:spTree>
    <p:extLst>
      <p:ext uri="{BB962C8B-B14F-4D97-AF65-F5344CB8AC3E}">
        <p14:creationId xmlns:p14="http://schemas.microsoft.com/office/powerpoint/2010/main" val="31735842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Model-Based Intrusion Detection</a:t>
            </a:r>
            <a:endParaRPr lang="en-US" sz="1200" b="0" dirty="0"/>
          </a:p>
        </p:txBody>
      </p:sp>
      <p:pic>
        <p:nvPicPr>
          <p:cNvPr id="5" name="Picture 2" descr="Computer code has 20 lines. The lines read as follows. Line 1. i n t main left parenthesis i n t, a r g c, c h a r, a r g v left bracket right bracket right parenthesis. Line 2. left brace. Line 3, indented once. i n t, f d comma n equals 0 semicolon. Line 4, indented once. c h a r, b u f left bracket 1 right bracket semicolon. Line 5, indented once. f d equals open left parenthesis double quote data double quote comma 0 right parenthesis semicolon. Line 6, indented once. if left parenthesis f d less than sign 0 right parenthesis left brace. Line 7, indented twice. print f left parenthesis double quote Bad data file back slash n double quote right parenthesis semicolon. Line 8, indented twice. exit left parenthesis 1 right parenthesis semicolon. Line 9, indented once. right brace else left brace. Line 10, indented twice. while left parenthesis 1 right parenthesis left brace. Line 11, indented 3 times. read left parenthesis f d comma b u f comma 1 right parenthesis semicolon. Line 12, indented 3 times. if left parenthesis b u f left bracket 0 right bracket equals equals 0 right parenthesis left brace. Line 13, indented 4 times. close left parenthesis f d right parenthesis semicolon. Line 14, indented 4 times. print f left parenthesis double quote n equals percent sign d back slash n double quote comma n right parenthesis semicolon. Line 15, indented 4 times. exit left parenthesis 0 right parenthesis semicolon. Line 16, indented 3 times. right brace. Line 17, indented 3 times. n equals n plus 1 semicolon. Line 18, indented twice. right brace. Line 19, indented once. right brace. Line 20, indented once. right brace. Diagram b illustrates a system call graph for the code. Open calls for read and write functions. Read calls for close and write calls for exit. In addition, a call made by read reverts to itself. Function close calls for write and write calls for ex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0925" y="1464102"/>
            <a:ext cx="4482149" cy="3751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9-37. (a) A program. (b) System call graph for (a).</a:t>
            </a:r>
          </a:p>
        </p:txBody>
      </p:sp>
    </p:spTree>
    <p:extLst>
      <p:ext uri="{BB962C8B-B14F-4D97-AF65-F5344CB8AC3E}">
        <p14:creationId xmlns:p14="http://schemas.microsoft.com/office/powerpoint/2010/main" val="400033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Protection Domains </a:t>
            </a:r>
            <a:r>
              <a:rPr lang="en-US" altLang="en-US" sz="2000" b="0" dirty="0"/>
              <a:t>(</a:t>
            </a:r>
            <a:r>
              <a:rPr lang="en-US" altLang="en-US" sz="2000" b="0" dirty="0" smtClean="0"/>
              <a:t>1 of 3)</a:t>
            </a:r>
            <a:endParaRPr lang="en-US" sz="500" b="0" dirty="0"/>
          </a:p>
        </p:txBody>
      </p:sp>
      <p:pic>
        <p:nvPicPr>
          <p:cNvPr id="5" name="Picture 2" descr="Three protection domains. Domain 1 comprises of File 1 left bracket R right bracket and File 2 left bracket R W right bracket. Domain 2 and domain 3 share a common printer 1 left bracket W right bracket. Domain 2 comprises of File 1 left bracket R, W right bracket, File 4 left bracket R W X right bracket, and File 5 left bracket R W right bracket. Domain 3 comprises of File 6 left bracket R W X right bracket and Plotter 2 left bracket W right br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2100263"/>
            <a:ext cx="81248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 Three protection domains.</a:t>
            </a:r>
          </a:p>
        </p:txBody>
      </p:sp>
    </p:spTree>
    <p:extLst>
      <p:ext uri="{BB962C8B-B14F-4D97-AF65-F5344CB8AC3E}">
        <p14:creationId xmlns:p14="http://schemas.microsoft.com/office/powerpoint/2010/main" val="1742672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Sandboxing</a:t>
            </a:r>
            <a:endParaRPr lang="en-US" sz="1200" b="0" dirty="0"/>
          </a:p>
        </p:txBody>
      </p:sp>
      <p:pic>
        <p:nvPicPr>
          <p:cNvPr id="7" name="Picture 2" descr="The memory division and instruction checking operation. A, a memory that is divided into 16 M B sandboxes. 0 to 32 M B of storage are categorized as Applet 1 and 64 to 96 M B are categorized as Applet 2. Each applet contains a code part and a data part. Virtual address 224 of the memory storage references the monitor for checking the system. B, computer code has 5 lines. The lines read as follows. Line 1. M O V, R 1 comma S 1. Line 2. S H R hash 24 comma S 1. Line 3. C M P, S 1 comma S 2. Line 4. T R A P N E. Line 5. J M P left parenthesis R 1 right parenthe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667" y="1496338"/>
            <a:ext cx="5686665" cy="3687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9-38. (a) Memory divided into 16-MB sandboxes. </a:t>
            </a:r>
            <a:r>
              <a:rPr lang="en-US" altLang="en-US" dirty="0" smtClean="0"/>
              <a:t>(</a:t>
            </a:r>
            <a:r>
              <a:rPr lang="en-US" altLang="en-US" dirty="0"/>
              <a:t>b) One way of checking an instruction for validity.</a:t>
            </a:r>
          </a:p>
        </p:txBody>
      </p:sp>
    </p:spTree>
    <p:extLst>
      <p:ext uri="{BB962C8B-B14F-4D97-AF65-F5344CB8AC3E}">
        <p14:creationId xmlns:p14="http://schemas.microsoft.com/office/powerpoint/2010/main" val="26210643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Interpretation</a:t>
            </a:r>
            <a:endParaRPr lang="en-US" sz="1200" b="0" dirty="0"/>
          </a:p>
        </p:txBody>
      </p:sp>
      <p:pic>
        <p:nvPicPr>
          <p:cNvPr id="5" name="Picture 2" descr="The interpretation process of applets by a web browser. The hexadecimal virtual addresses are listed beside the interface of the web browser. A sandbox contains an untrusted applet. The sandbox and a trusted applet are housed inside a common interpreter which forms a web brow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1392155"/>
            <a:ext cx="68389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9-39. Applets can be interpreted by a Web browser.</a:t>
            </a:r>
          </a:p>
        </p:txBody>
      </p:sp>
    </p:spTree>
    <p:extLst>
      <p:ext uri="{BB962C8B-B14F-4D97-AF65-F5344CB8AC3E}">
        <p14:creationId xmlns:p14="http://schemas.microsoft.com/office/powerpoint/2010/main" val="220476399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Security </a:t>
            </a:r>
            <a:r>
              <a:rPr lang="en-US" altLang="en-US" sz="2000" b="0" dirty="0"/>
              <a:t>(1 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pPr marL="0" indent="0">
              <a:buFont typeface="Arial" charset="0"/>
              <a:buNone/>
              <a:defRPr/>
            </a:pPr>
            <a:r>
              <a:rPr lang="en-US" dirty="0"/>
              <a:t>Checks on applets include:</a:t>
            </a:r>
          </a:p>
          <a:p>
            <a:pPr marL="916686" lvl="1" indent="-429768">
              <a:buFont typeface="+mj-lt"/>
              <a:buAutoNum type="arabicPeriod"/>
              <a:defRPr/>
            </a:pPr>
            <a:r>
              <a:rPr lang="en-US" dirty="0"/>
              <a:t>Does applet attempt to forge pointers?</a:t>
            </a:r>
          </a:p>
          <a:p>
            <a:pPr marL="916686" lvl="1" indent="-429768">
              <a:buFont typeface="+mj-lt"/>
              <a:buAutoNum type="arabicPeriod"/>
              <a:defRPr/>
            </a:pPr>
            <a:r>
              <a:rPr lang="en-US" dirty="0"/>
              <a:t>Does it violate access restrictions on private-class members?</a:t>
            </a:r>
          </a:p>
          <a:p>
            <a:pPr marL="916686" lvl="1" indent="-429768">
              <a:buFont typeface="+mj-lt"/>
              <a:buAutoNum type="arabicPeriod"/>
              <a:defRPr/>
            </a:pPr>
            <a:r>
              <a:rPr lang="en-US" dirty="0"/>
              <a:t>Does it try to use variable of one type as another?</a:t>
            </a:r>
          </a:p>
          <a:p>
            <a:pPr marL="916686" lvl="1" indent="-429768">
              <a:buFont typeface="+mj-lt"/>
              <a:buAutoNum type="arabicPeriod"/>
              <a:defRPr/>
            </a:pPr>
            <a:r>
              <a:rPr lang="en-US" dirty="0"/>
              <a:t>Does it generate stack overflows or underflows?</a:t>
            </a:r>
          </a:p>
          <a:p>
            <a:pPr marL="916686" lvl="1" indent="-429768">
              <a:buFont typeface="+mj-lt"/>
              <a:buAutoNum type="arabicPeriod"/>
              <a:defRPr/>
            </a:pPr>
            <a:r>
              <a:rPr lang="en-US" dirty="0"/>
              <a:t>Does it illegally convert variables of one type to another?</a:t>
            </a:r>
          </a:p>
        </p:txBody>
      </p:sp>
    </p:spTree>
    <p:extLst>
      <p:ext uri="{BB962C8B-B14F-4D97-AF65-F5344CB8AC3E}">
        <p14:creationId xmlns:p14="http://schemas.microsoft.com/office/powerpoint/2010/main" val="9554805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Java Security </a:t>
            </a:r>
            <a:r>
              <a:rPr lang="en-US" altLang="en-US" sz="2000" b="0" dirty="0" smtClean="0"/>
              <a:t>(2 </a:t>
            </a:r>
            <a:r>
              <a:rPr lang="en-US" altLang="en-US" sz="2000" b="0" dirty="0"/>
              <a:t>of </a:t>
            </a:r>
            <a:r>
              <a:rPr lang="en-US" altLang="en-US" sz="2000" b="0" dirty="0" smtClean="0"/>
              <a:t>2)</a:t>
            </a:r>
            <a:endParaRPr lang="en-US" sz="1200" b="0" dirty="0"/>
          </a:p>
        </p:txBody>
      </p:sp>
      <p:sp>
        <p:nvSpPr>
          <p:cNvPr id="3" name="Content Placeholder 2"/>
          <p:cNvSpPr>
            <a:spLocks noGrp="1"/>
          </p:cNvSpPr>
          <p:nvPr>
            <p:ph type="body" idx="1"/>
          </p:nvPr>
        </p:nvSpPr>
        <p:spPr>
          <a:xfrm>
            <a:off x="457200" y="1495425"/>
            <a:ext cx="8229600" cy="919971"/>
          </a:xfrm>
        </p:spPr>
        <p:txBody>
          <a:bodyPr/>
          <a:lstStyle/>
          <a:p>
            <a:pPr marL="0" indent="0">
              <a:buNone/>
              <a:defRPr/>
            </a:pPr>
            <a:r>
              <a:rPr lang="en-US" altLang="en-US" dirty="0" smtClean="0"/>
              <a:t>Some </a:t>
            </a:r>
            <a:r>
              <a:rPr lang="en-US" altLang="en-US" dirty="0"/>
              <a:t>examples of protection </a:t>
            </a:r>
            <a:r>
              <a:rPr lang="en-US" altLang="en-US" dirty="0" smtClean="0"/>
              <a:t>that </a:t>
            </a:r>
            <a:r>
              <a:rPr lang="en-US" altLang="en-US" dirty="0"/>
              <a:t>can be specified with </a:t>
            </a:r>
            <a:r>
              <a:rPr lang="en-US" altLang="en-US" dirty="0" smtClean="0"/>
              <a:t>J</a:t>
            </a:r>
            <a:r>
              <a:rPr lang="en-US" altLang="en-US" sz="100" dirty="0" smtClean="0"/>
              <a:t> </a:t>
            </a:r>
            <a:r>
              <a:rPr lang="en-US" altLang="en-US" dirty="0" smtClean="0"/>
              <a:t>D</a:t>
            </a:r>
            <a:r>
              <a:rPr lang="en-US" altLang="en-US" sz="100" dirty="0" smtClean="0"/>
              <a:t> </a:t>
            </a:r>
            <a:r>
              <a:rPr lang="en-US" altLang="en-US" dirty="0" smtClean="0"/>
              <a:t>K 1.2.</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91614234"/>
              </p:ext>
            </p:extLst>
          </p:nvPr>
        </p:nvGraphicFramePr>
        <p:xfrm>
          <a:off x="457200" y="2912076"/>
          <a:ext cx="8229599" cy="1889760"/>
        </p:xfrm>
        <a:graphic>
          <a:graphicData uri="http://schemas.openxmlformats.org/drawingml/2006/table">
            <a:tbl>
              <a:tblPr firstRow="1" bandRow="1">
                <a:tableStyleId>{2D5ABB26-0587-4C30-8999-92F81FD0307C}</a:tableStyleId>
              </a:tblPr>
              <a:tblGrid>
                <a:gridCol w="2485505">
                  <a:extLst>
                    <a:ext uri="{9D8B030D-6E8A-4147-A177-3AD203B41FA5}">
                      <a16:colId xmlns:a16="http://schemas.microsoft.com/office/drawing/2014/main" val="879108361"/>
                    </a:ext>
                  </a:extLst>
                </a:gridCol>
                <a:gridCol w="1313411">
                  <a:extLst>
                    <a:ext uri="{9D8B030D-6E8A-4147-A177-3AD203B41FA5}">
                      <a16:colId xmlns:a16="http://schemas.microsoft.com/office/drawing/2014/main" val="1677986756"/>
                    </a:ext>
                  </a:extLst>
                </a:gridCol>
                <a:gridCol w="2585259">
                  <a:extLst>
                    <a:ext uri="{9D8B030D-6E8A-4147-A177-3AD203B41FA5}">
                      <a16:colId xmlns:a16="http://schemas.microsoft.com/office/drawing/2014/main" val="290523944"/>
                    </a:ext>
                  </a:extLst>
                </a:gridCol>
                <a:gridCol w="1845424">
                  <a:extLst>
                    <a:ext uri="{9D8B030D-6E8A-4147-A177-3AD203B41FA5}">
                      <a16:colId xmlns:a16="http://schemas.microsoft.com/office/drawing/2014/main" val="666498723"/>
                    </a:ext>
                  </a:extLst>
                </a:gridCol>
              </a:tblGrid>
              <a:tr h="267583">
                <a:tc>
                  <a:txBody>
                    <a:bodyPr/>
                    <a:lstStyle/>
                    <a:p>
                      <a:r>
                        <a:rPr lang="en-US" sz="2000" b="1" dirty="0" smtClean="0"/>
                        <a:t>U R L</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Signer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Object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Action</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979148"/>
                  </a:ext>
                </a:extLst>
              </a:tr>
              <a:tr h="311328">
                <a:tc>
                  <a:txBody>
                    <a:bodyPr/>
                    <a:lstStyle/>
                    <a:p>
                      <a:r>
                        <a:rPr lang="en-US" sz="2000" dirty="0" smtClean="0"/>
                        <a:t>www.taxprep.com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t>TaxPrep</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a:t>
                      </a:r>
                      <a:r>
                        <a:rPr lang="en-US" sz="2000" dirty="0" err="1" smtClean="0"/>
                        <a:t>usr</a:t>
                      </a:r>
                      <a:r>
                        <a:rPr lang="en-US" sz="2000" dirty="0" smtClean="0"/>
                        <a:t>/</a:t>
                      </a:r>
                      <a:r>
                        <a:rPr lang="en-US" sz="2000" dirty="0" err="1" smtClean="0"/>
                        <a:t>susan</a:t>
                      </a:r>
                      <a:r>
                        <a:rPr lang="en-US" sz="2000" dirty="0" smtClean="0"/>
                        <a:t>/1040.xIs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Read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013931"/>
                  </a:ext>
                </a:extLst>
              </a:tr>
              <a:tr h="267583">
                <a:tc>
                  <a:txBody>
                    <a:bodyPr/>
                    <a:lstStyle/>
                    <a:p>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solidFill>
                            <a:schemeClr val="bg1"/>
                          </a:solidFill>
                        </a:rPr>
                        <a:t>Blank</a:t>
                      </a:r>
                      <a:endParaRPr lang="en-US"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US" sz="2000" dirty="0" err="1" smtClean="0"/>
                        <a:t>usr</a:t>
                      </a:r>
                      <a:r>
                        <a:rPr lang="en-US" sz="2000" dirty="0" smtClean="0"/>
                        <a:t>/</a:t>
                      </a:r>
                      <a:r>
                        <a:rPr lang="en-US" sz="2000" dirty="0" err="1" smtClean="0"/>
                        <a:t>tmp</a:t>
                      </a:r>
                      <a:r>
                        <a:rPr lang="en-US" sz="20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Read,</a:t>
                      </a:r>
                      <a:r>
                        <a:rPr lang="en-US" sz="2000" baseline="0" dirty="0" smtClean="0"/>
                        <a:t> Write</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755190"/>
                  </a:ext>
                </a:extLst>
              </a:tr>
              <a:tr h="3078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www.microsoft.com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Microsoft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a:t>
                      </a:r>
                      <a:r>
                        <a:rPr lang="en-US" sz="2000" dirty="0" err="1" smtClean="0"/>
                        <a:t>usr</a:t>
                      </a:r>
                      <a:r>
                        <a:rPr lang="en-US" sz="2000" dirty="0" smtClean="0"/>
                        <a:t>/</a:t>
                      </a:r>
                      <a:r>
                        <a:rPr lang="en-US" sz="2000" dirty="0" err="1" smtClean="0"/>
                        <a:t>susan</a:t>
                      </a:r>
                      <a:r>
                        <a:rPr lang="en-US" sz="2000" dirty="0" smtClean="0"/>
                        <a:t>/Office/—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Read,</a:t>
                      </a:r>
                      <a:r>
                        <a:rPr lang="en-US" sz="2000" baseline="0" dirty="0" smtClean="0"/>
                        <a:t> Write, Delete</a:t>
                      </a:r>
                      <a:endParaRPr lang="en-US" sz="20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0570218"/>
                  </a:ext>
                </a:extLst>
              </a:tr>
            </a:tbl>
          </a:graphicData>
        </a:graphic>
      </p:graphicFrame>
    </p:spTree>
    <p:extLst>
      <p:ext uri="{BB962C8B-B14F-4D97-AF65-F5344CB8AC3E}">
        <p14:creationId xmlns:p14="http://schemas.microsoft.com/office/powerpoint/2010/main" val="15880034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smtClean="0">
                <a:solidFill>
                  <a:schemeClr val="tx2"/>
                </a:solidFill>
              </a:rPr>
              <a:t>Protection Domains </a:t>
            </a:r>
            <a:r>
              <a:rPr lang="en-US" altLang="en-US" sz="2000" b="0" dirty="0" smtClean="0"/>
              <a:t>(2 </a:t>
            </a:r>
            <a:r>
              <a:rPr lang="en-US" altLang="en-US" sz="2000" b="0" dirty="0"/>
              <a:t>of 3)</a:t>
            </a:r>
            <a:endParaRPr lang="en-US" altLang="en-US" dirty="0" smtClean="0">
              <a:solidFill>
                <a:schemeClr val="tx2"/>
              </a:solidFill>
            </a:endParaRPr>
          </a:p>
        </p:txBody>
      </p:sp>
      <p:pic>
        <p:nvPicPr>
          <p:cNvPr id="18437" name="Picture 2" descr="A protection matrix with 3 rows and 8 columns. The rows have the following headings from top to bottom. Domain 1, Domain 2, and Domain 3. The columns are objects with the following headings from left to right. File 1, File 2, File 3, File 4, File 5, File 6, Printer 1, and Plotter 2. The row entries are as follows. Row 1. Read, Read Write, blank, blank, blank, blank, blank, blank. Row 2. blank, blank, Read, Read Write Execute, Read Write, blank, Write, blank. Row 3. blank, blank, blank, blank, blank, Read Write Execute, Write, Wr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 y="2001755"/>
            <a:ext cx="8562975" cy="2676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fr-FR" altLang="en-US" dirty="0"/>
              <a:t>Figure 9-4. A protection matrix</a:t>
            </a:r>
            <a:r>
              <a:rPr lang="fr-FR" altLang="en-US" dirty="0" smtClean="0"/>
              <a:t>.</a:t>
            </a:r>
            <a:endParaRPr lang="en-US" altLang="en-US" dirty="0"/>
          </a:p>
        </p:txBody>
      </p:sp>
    </p:spTree>
    <p:extLst>
      <p:ext uri="{BB962C8B-B14F-4D97-AF65-F5344CB8AC3E}">
        <p14:creationId xmlns:p14="http://schemas.microsoft.com/office/powerpoint/2010/main" val="1387547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smtClean="0"/>
              <a:t>Protection Domains </a:t>
            </a:r>
            <a:r>
              <a:rPr lang="en-US" altLang="en-US" sz="2000" b="0" dirty="0" smtClean="0"/>
              <a:t>(3 </a:t>
            </a:r>
            <a:r>
              <a:rPr lang="en-US" altLang="en-US" sz="2000" b="0" dirty="0"/>
              <a:t>of 3)</a:t>
            </a:r>
            <a:endParaRPr lang="en-US" altLang="en-US" dirty="0" smtClean="0"/>
          </a:p>
        </p:txBody>
      </p:sp>
      <p:pic>
        <p:nvPicPr>
          <p:cNvPr id="19461" name="Picture 2" descr="A protection matrix with domains as objects has 3 rows and 11 columns. The rows have the following headings from top to bottom. Domain 1, Domain 2, and Domain 3. The columns are objects with the following headings from left to right. File 1, File 2, File 3, File 4, File 5, File 6, Printer 1, Plotter 2, Domain 1, Domain 2, Domain 3. The row entries are as follows. Row 1. Read, Read Write, blank, blank, blank, blank, blank, blank, blank, Enter, blank. Row 2. blank, blank, Read, Read Write Execute, Read Write, blank, Write, blank, blank, blank, blank. Row 3. blank, blank, blank, blank, blank, Read Write Execute, Write, Write, blank, blank, bla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2287505"/>
            <a:ext cx="8362950"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fr-FR" altLang="en-US" dirty="0"/>
              <a:t>Figure 9-5. A protection matrix </a:t>
            </a:r>
            <a:r>
              <a:rPr lang="fr-FR" altLang="en-US" dirty="0" err="1" smtClean="0"/>
              <a:t>with</a:t>
            </a:r>
            <a:r>
              <a:rPr lang="fr-FR" altLang="en-US" dirty="0"/>
              <a:t> </a:t>
            </a:r>
            <a:r>
              <a:rPr lang="fr-FR" altLang="en-US" dirty="0" err="1" smtClean="0"/>
              <a:t>domains</a:t>
            </a:r>
            <a:r>
              <a:rPr lang="fr-FR" altLang="en-US" dirty="0" smtClean="0"/>
              <a:t> </a:t>
            </a:r>
            <a:r>
              <a:rPr lang="fr-FR" altLang="en-US" dirty="0"/>
              <a:t>as </a:t>
            </a:r>
            <a:r>
              <a:rPr lang="fr-FR" altLang="en-US" dirty="0" err="1"/>
              <a:t>objects</a:t>
            </a:r>
            <a:r>
              <a:rPr lang="fr-FR" altLang="en-US" dirty="0" smtClean="0"/>
              <a:t>.</a:t>
            </a:r>
            <a:endParaRPr lang="en-US" altLang="en-US" dirty="0"/>
          </a:p>
        </p:txBody>
      </p:sp>
    </p:spTree>
    <p:extLst>
      <p:ext uri="{BB962C8B-B14F-4D97-AF65-F5344CB8AC3E}">
        <p14:creationId xmlns:p14="http://schemas.microsoft.com/office/powerpoint/2010/main" val="259446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 Control Lists </a:t>
            </a:r>
            <a:r>
              <a:rPr lang="en-US" altLang="en-US" sz="2000" b="0" dirty="0"/>
              <a:t>(1 of 2)</a:t>
            </a:r>
            <a:endParaRPr lang="en-US" sz="900" b="0" dirty="0"/>
          </a:p>
        </p:txBody>
      </p:sp>
      <p:pic>
        <p:nvPicPr>
          <p:cNvPr id="5" name="Picture 2" descr="The use of access control lists to manage the file access. The user space contains three processes with owners A, B, and C. The owners are enclosed within the circles corresponding to the processes. The kernel space contains three files, F 1, F 2, and F 3. File F 1 has two entries in its access control lists, A colon R W semicolon B colon R. F 2 has three entries in its access control lists: A colon R semicolon B colon R W semicolon C colon R. F 3 has three entries in its access control lists: B colon R W X semicolon C colon R 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7" y="1577892"/>
            <a:ext cx="7591425"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9-6. Use of access control lists to manage file access.</a:t>
            </a:r>
          </a:p>
        </p:txBody>
      </p:sp>
    </p:spTree>
    <p:extLst>
      <p:ext uri="{BB962C8B-B14F-4D97-AF65-F5344CB8AC3E}">
        <p14:creationId xmlns:p14="http://schemas.microsoft.com/office/powerpoint/2010/main" val="1601480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Access Control Lists </a:t>
            </a:r>
            <a:r>
              <a:rPr lang="en-US" altLang="en-US" sz="2000" b="0" dirty="0" smtClean="0"/>
              <a:t>(2 </a:t>
            </a:r>
            <a:r>
              <a:rPr lang="en-US" altLang="en-US" sz="2000" b="0" dirty="0"/>
              <a:t>of 2)</a:t>
            </a:r>
            <a:endParaRPr lang="en-US" sz="900" b="0" dirty="0"/>
          </a:p>
        </p:txBody>
      </p:sp>
      <p:sp>
        <p:nvSpPr>
          <p:cNvPr id="6" name="Text Placeholder 5"/>
          <p:cNvSpPr>
            <a:spLocks noGrp="1"/>
          </p:cNvSpPr>
          <p:nvPr>
            <p:ph type="body" idx="1"/>
          </p:nvPr>
        </p:nvSpPr>
        <p:spPr>
          <a:xfrm>
            <a:off x="457200" y="1495426"/>
            <a:ext cx="8229600" cy="480024"/>
          </a:xfrm>
        </p:spPr>
        <p:txBody>
          <a:bodyPr/>
          <a:lstStyle/>
          <a:p>
            <a:pPr marL="0" indent="0">
              <a:buNone/>
            </a:pPr>
            <a:r>
              <a:rPr lang="en-US" altLang="en-US" dirty="0" smtClean="0"/>
              <a:t>Use </a:t>
            </a:r>
            <a:r>
              <a:rPr lang="en-US" altLang="en-US" dirty="0"/>
              <a:t>of access control lists to manage file access.</a:t>
            </a:r>
          </a:p>
        </p:txBody>
      </p:sp>
      <p:graphicFrame>
        <p:nvGraphicFramePr>
          <p:cNvPr id="3" name="Table 2"/>
          <p:cNvGraphicFramePr>
            <a:graphicFrameLocks noGrp="1"/>
          </p:cNvGraphicFramePr>
          <p:nvPr>
            <p:extLst>
              <p:ext uri="{D42A27DB-BD31-4B8C-83A1-F6EECF244321}">
                <p14:modId xmlns:p14="http://schemas.microsoft.com/office/powerpoint/2010/main" val="3640278167"/>
              </p:ext>
            </p:extLst>
          </p:nvPr>
        </p:nvGraphicFramePr>
        <p:xfrm>
          <a:off x="1283898" y="3106756"/>
          <a:ext cx="6576204" cy="1188720"/>
        </p:xfrm>
        <a:graphic>
          <a:graphicData uri="http://schemas.openxmlformats.org/drawingml/2006/table">
            <a:tbl>
              <a:tblPr firstRow="1" bandRow="1">
                <a:tableStyleId>{2D5ABB26-0587-4C30-8999-92F81FD0307C}</a:tableStyleId>
              </a:tblPr>
              <a:tblGrid>
                <a:gridCol w="2106246">
                  <a:extLst>
                    <a:ext uri="{9D8B030D-6E8A-4147-A177-3AD203B41FA5}">
                      <a16:colId xmlns:a16="http://schemas.microsoft.com/office/drawing/2014/main" val="1523500218"/>
                    </a:ext>
                  </a:extLst>
                </a:gridCol>
                <a:gridCol w="4469958">
                  <a:extLst>
                    <a:ext uri="{9D8B030D-6E8A-4147-A177-3AD203B41FA5}">
                      <a16:colId xmlns:a16="http://schemas.microsoft.com/office/drawing/2014/main" val="1843535259"/>
                    </a:ext>
                  </a:extLst>
                </a:gridCol>
              </a:tblGrid>
              <a:tr h="370840">
                <a:tc>
                  <a:txBody>
                    <a:bodyPr/>
                    <a:lstStyle/>
                    <a:p>
                      <a:r>
                        <a:rPr lang="en-US" sz="2000" b="1" dirty="0" smtClean="0"/>
                        <a:t>File</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Access control list</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448849"/>
                  </a:ext>
                </a:extLst>
              </a:tr>
              <a:tr h="370840">
                <a:tc>
                  <a:txBody>
                    <a:bodyPr/>
                    <a:lstStyle/>
                    <a:p>
                      <a:r>
                        <a:rPr lang="en-US" sz="2000" dirty="0" smtClean="0"/>
                        <a:t>Password</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t>Tana,sysadm</a:t>
                      </a:r>
                      <a:r>
                        <a:rPr lang="en-US" sz="2000" dirty="0" smtClean="0"/>
                        <a:t>:</a:t>
                      </a:r>
                      <a:r>
                        <a:rPr lang="en-US" sz="2000" baseline="0" dirty="0" smtClean="0"/>
                        <a:t> R</a:t>
                      </a:r>
                      <a:r>
                        <a:rPr lang="en-US" sz="100" baseline="0" dirty="0" smtClean="0"/>
                        <a:t> </a:t>
                      </a:r>
                      <a:r>
                        <a:rPr lang="en-US" sz="2000" baseline="0" dirty="0" smtClean="0"/>
                        <a:t>W</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40564"/>
                  </a:ext>
                </a:extLst>
              </a:tr>
              <a:tr h="370840">
                <a:tc>
                  <a:txBody>
                    <a:bodyPr/>
                    <a:lstStyle/>
                    <a:p>
                      <a:r>
                        <a:rPr lang="en-US" sz="2000" dirty="0" err="1" smtClean="0"/>
                        <a:t>Pigeon_data</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err="1" smtClean="0"/>
                        <a:t>Bill,pigfan</a:t>
                      </a:r>
                      <a:r>
                        <a:rPr lang="en-US" sz="2000" dirty="0" smtClean="0"/>
                        <a:t>:</a:t>
                      </a:r>
                      <a:r>
                        <a:rPr lang="en-US" sz="2000" baseline="0" dirty="0" smtClean="0"/>
                        <a:t> R</a:t>
                      </a:r>
                      <a:r>
                        <a:rPr lang="en-US" sz="100" baseline="0" dirty="0" smtClean="0"/>
                        <a:t> </a:t>
                      </a:r>
                      <a:r>
                        <a:rPr lang="en-US" sz="2000" baseline="0" dirty="0" smtClean="0"/>
                        <a:t>W; </a:t>
                      </a:r>
                      <a:r>
                        <a:rPr lang="en-US" sz="2000" baseline="0" dirty="0" err="1" smtClean="0"/>
                        <a:t>tana,pigfan</a:t>
                      </a:r>
                      <a:r>
                        <a:rPr lang="en-US" sz="2000" baseline="0" dirty="0" smtClean="0"/>
                        <a:t>: R</a:t>
                      </a:r>
                      <a:r>
                        <a:rPr lang="en-US" sz="100" baseline="0" dirty="0" smtClean="0"/>
                        <a:t> </a:t>
                      </a:r>
                      <a:r>
                        <a:rPr lang="en-US" sz="2000" baseline="0" dirty="0" smtClean="0"/>
                        <a:t>W; …</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2555638"/>
                  </a:ext>
                </a:extLst>
              </a:tr>
            </a:tbl>
          </a:graphicData>
        </a:graphic>
      </p:graphicFrame>
    </p:spTree>
    <p:extLst>
      <p:ext uri="{BB962C8B-B14F-4D97-AF65-F5344CB8AC3E}">
        <p14:creationId xmlns:p14="http://schemas.microsoft.com/office/powerpoint/2010/main" val="90127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5C30F1-3CA1-4610-A2EC-6FA60B0B5FE9}">
  <ds:schemaRefs>
    <ds:schemaRef ds:uri="http://schemas.microsoft.com/sharepoint/v3/contenttype/forms"/>
  </ds:schemaRefs>
</ds:datastoreItem>
</file>

<file path=customXml/itemProps2.xml><?xml version="1.0" encoding="utf-8"?>
<ds:datastoreItem xmlns:ds="http://schemas.openxmlformats.org/officeDocument/2006/customXml" ds:itemID="{810F48C7-979E-4437-A76A-50919CDCE47E}">
  <ds:schemaRefs>
    <ds:schemaRef ds:uri="http://schemas.microsoft.com/office/infopath/2007/PartnerControl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11850</TotalTime>
  <Words>1545</Words>
  <Application>Microsoft Office PowerPoint</Application>
  <PresentationFormat>On-screen Show (4:3)</PresentationFormat>
  <Paragraphs>192</Paragraphs>
  <Slides>54</Slides>
  <Notes>2</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54</vt:i4>
      </vt:variant>
    </vt:vector>
  </HeadingPairs>
  <TitlesOfParts>
    <vt:vector size="62" baseType="lpstr">
      <vt:lpstr>Calibri</vt:lpstr>
      <vt:lpstr>Arial</vt:lpstr>
      <vt:lpstr>Noto Sans Symbols</vt:lpstr>
      <vt:lpstr>Times New Roman</vt:lpstr>
      <vt:lpstr>Verdana</vt:lpstr>
      <vt:lpstr>508 Lecture</vt:lpstr>
      <vt:lpstr>1_508 Lecture</vt:lpstr>
      <vt:lpstr>Equation</vt:lpstr>
      <vt:lpstr>Modern Operating Systems</vt:lpstr>
      <vt:lpstr>The Security Environment Threats</vt:lpstr>
      <vt:lpstr>Can We Build Secure Systems?</vt:lpstr>
      <vt:lpstr>Trusted Computing Base</vt:lpstr>
      <vt:lpstr>Protection Domains (1 of 3)</vt:lpstr>
      <vt:lpstr>Protection Domains (2 of 3)</vt:lpstr>
      <vt:lpstr>Protection Domains (3 of 3)</vt:lpstr>
      <vt:lpstr>Access Control Lists (1 of 2)</vt:lpstr>
      <vt:lpstr>Access Control Lists (2 of 2)</vt:lpstr>
      <vt:lpstr>Capabilities (1 of 3)</vt:lpstr>
      <vt:lpstr>Capabilities (2 of 3)</vt:lpstr>
      <vt:lpstr>Capabilities (3 of 3)</vt:lpstr>
      <vt:lpstr>Formal Models of Secure Systems</vt:lpstr>
      <vt:lpstr>Multilevel Security: Bell-LaPadula Model</vt:lpstr>
      <vt:lpstr>Bell- LaPadula Model</vt:lpstr>
      <vt:lpstr>The Biba Model</vt:lpstr>
      <vt:lpstr>Covert Channels (1 of 2)</vt:lpstr>
      <vt:lpstr>Covert Channels (2 of 2)</vt:lpstr>
      <vt:lpstr>Steganography</vt:lpstr>
      <vt:lpstr>Basics of Cryptography</vt:lpstr>
      <vt:lpstr>Secret-Key Cryptography</vt:lpstr>
      <vt:lpstr>Digital Signatures</vt:lpstr>
      <vt:lpstr>Authentication (1 of 2)</vt:lpstr>
      <vt:lpstr>Authentication (2 of 2)</vt:lpstr>
      <vt:lpstr>U N I X Password Security</vt:lpstr>
      <vt:lpstr>Challenge-Response Authentication</vt:lpstr>
      <vt:lpstr>Authentication Using a Physical Object</vt:lpstr>
      <vt:lpstr>Authentication Using Biometrics</vt:lpstr>
      <vt:lpstr>Buffer Overflow Attacks</vt:lpstr>
      <vt:lpstr>Avoiding Stack Canaries</vt:lpstr>
      <vt:lpstr>Code Reuse Attacks</vt:lpstr>
      <vt:lpstr>Format String Attacks</vt:lpstr>
      <vt:lpstr>Command Injection Attacks</vt:lpstr>
      <vt:lpstr>Back Doors</vt:lpstr>
      <vt:lpstr>Login Spoofing</vt:lpstr>
      <vt:lpstr>Executable Program Viruses (1 of 3)</vt:lpstr>
      <vt:lpstr>Executable Program Viruses (2 of 3)</vt:lpstr>
      <vt:lpstr>Executable Program Viruses (3 of 3)</vt:lpstr>
      <vt:lpstr>Boot Sector Viruses</vt:lpstr>
      <vt:lpstr>Actions Taken by Spyware (1 of 2)</vt:lpstr>
      <vt:lpstr>Actions Taken by Spyware (2 of 2)</vt:lpstr>
      <vt:lpstr>Types of Rootkits (1 of 2)</vt:lpstr>
      <vt:lpstr>Types of Rootkits (2 of 2)</vt:lpstr>
      <vt:lpstr>Firewalls</vt:lpstr>
      <vt:lpstr>Virus Scanners (1 of 2)</vt:lpstr>
      <vt:lpstr>Virus Scanners (2 of 2)</vt:lpstr>
      <vt:lpstr>Code Signing</vt:lpstr>
      <vt:lpstr>Jailing</vt:lpstr>
      <vt:lpstr>Model-Based Intrusion Detection</vt:lpstr>
      <vt:lpstr>Sandboxing</vt:lpstr>
      <vt:lpstr>Interpretation</vt:lpstr>
      <vt:lpstr>Java Security (1 of 2)</vt:lpstr>
      <vt:lpstr>Java Security (2 of 2)</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612</cp:revision>
  <dcterms:modified xsi:type="dcterms:W3CDTF">2018-04-12T09:46:34Z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