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71"/>
  </p:notesMasterIdLst>
  <p:handoutMasterIdLst>
    <p:handoutMasterId r:id="rId72"/>
  </p:handoutMasterIdLst>
  <p:sldIdLst>
    <p:sldId id="594" r:id="rId6"/>
    <p:sldId id="430" r:id="rId7"/>
    <p:sldId id="591" r:id="rId8"/>
    <p:sldId id="545" r:id="rId9"/>
    <p:sldId id="472" r:id="rId10"/>
    <p:sldId id="546" r:id="rId11"/>
    <p:sldId id="547" r:id="rId12"/>
    <p:sldId id="548" r:id="rId13"/>
    <p:sldId id="549" r:id="rId14"/>
    <p:sldId id="550" r:id="rId15"/>
    <p:sldId id="551" r:id="rId16"/>
    <p:sldId id="552" r:id="rId17"/>
    <p:sldId id="507" r:id="rId18"/>
    <p:sldId id="553" r:id="rId19"/>
    <p:sldId id="554" r:id="rId20"/>
    <p:sldId id="555" r:id="rId21"/>
    <p:sldId id="556" r:id="rId22"/>
    <p:sldId id="557" r:id="rId23"/>
    <p:sldId id="558" r:id="rId24"/>
    <p:sldId id="559" r:id="rId25"/>
    <p:sldId id="560" r:id="rId26"/>
    <p:sldId id="561" r:id="rId27"/>
    <p:sldId id="462" r:id="rId28"/>
    <p:sldId id="562" r:id="rId29"/>
    <p:sldId id="563" r:id="rId30"/>
    <p:sldId id="508" r:id="rId31"/>
    <p:sldId id="564" r:id="rId32"/>
    <p:sldId id="592" r:id="rId33"/>
    <p:sldId id="509" r:id="rId34"/>
    <p:sldId id="448" r:id="rId35"/>
    <p:sldId id="566" r:id="rId36"/>
    <p:sldId id="567" r:id="rId37"/>
    <p:sldId id="568" r:id="rId38"/>
    <p:sldId id="569" r:id="rId39"/>
    <p:sldId id="570" r:id="rId40"/>
    <p:sldId id="593" r:id="rId41"/>
    <p:sldId id="572" r:id="rId42"/>
    <p:sldId id="573" r:id="rId43"/>
    <p:sldId id="473" r:id="rId44"/>
    <p:sldId id="574" r:id="rId45"/>
    <p:sldId id="575" r:id="rId46"/>
    <p:sldId id="576" r:id="rId47"/>
    <p:sldId id="474" r:id="rId48"/>
    <p:sldId id="577" r:id="rId49"/>
    <p:sldId id="511" r:id="rId50"/>
    <p:sldId id="475" r:id="rId51"/>
    <p:sldId id="578" r:id="rId52"/>
    <p:sldId id="512" r:id="rId53"/>
    <p:sldId id="579" r:id="rId54"/>
    <p:sldId id="580" r:id="rId55"/>
    <p:sldId id="476" r:id="rId56"/>
    <p:sldId id="581" r:id="rId57"/>
    <p:sldId id="582" r:id="rId58"/>
    <p:sldId id="583" r:id="rId59"/>
    <p:sldId id="584" r:id="rId60"/>
    <p:sldId id="515" r:id="rId61"/>
    <p:sldId id="585" r:id="rId62"/>
    <p:sldId id="586" r:id="rId63"/>
    <p:sldId id="587" r:id="rId64"/>
    <p:sldId id="513" r:id="rId65"/>
    <p:sldId id="516" r:id="rId66"/>
    <p:sldId id="588" r:id="rId67"/>
    <p:sldId id="589" r:id="rId68"/>
    <p:sldId id="590" r:id="rId69"/>
    <p:sldId id="290" r:id="rId70"/>
  </p:sldIdLst>
  <p:sldSz cx="9144000" cy="6858000" type="screen4x3"/>
  <p:notesSz cx="6858000" cy="9144000"/>
  <p:embeddedFontLst>
    <p:embeddedFont>
      <p:font typeface="Verdana" panose="020B0604030504040204"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7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font" Target="fonts/font2.fntdata"/><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font" Target="fonts/font1.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font" Target="fonts/font4.fntdata"/><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60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65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6501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8" r:id="rId4"/>
    <p:sldLayoutId id="2147483679" r:id="rId5"/>
    <p:sldLayoutId id="2147483680" r:id="rId6"/>
    <p:sldLayoutId id="2147483681" r:id="rId7"/>
    <p:sldLayoutId id="2147483682"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smtClean="0"/>
              <a:t>11</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Case Study 2: Windows 8</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233399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The Win32 Application Programming Interface</a:t>
            </a:r>
          </a:p>
        </p:txBody>
      </p:sp>
      <p:sp>
        <p:nvSpPr>
          <p:cNvPr id="2" name="Text Placeholder 1"/>
          <p:cNvSpPr>
            <a:spLocks noGrp="1"/>
          </p:cNvSpPr>
          <p:nvPr>
            <p:ph type="body" idx="1"/>
          </p:nvPr>
        </p:nvSpPr>
        <p:spPr>
          <a:xfrm>
            <a:off x="457200" y="1495425"/>
            <a:ext cx="8229600" cy="833707"/>
          </a:xfrm>
        </p:spPr>
        <p:txBody>
          <a:bodyPr/>
          <a:lstStyle/>
          <a:p>
            <a:pPr marL="0" indent="0">
              <a:buNone/>
            </a:pPr>
            <a:r>
              <a:rPr lang="en-US" altLang="en-US" dirty="0" smtClean="0"/>
              <a:t>Examples </a:t>
            </a:r>
            <a:r>
              <a:rPr lang="en-US" altLang="en-US" dirty="0"/>
              <a:t>of 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calls </a:t>
            </a:r>
            <a:r>
              <a:rPr lang="en-US" altLang="en-US" dirty="0"/>
              <a:t>and the </a:t>
            </a:r>
            <a:r>
              <a:rPr lang="en-US" altLang="en-US" dirty="0" smtClean="0"/>
              <a:t>native </a:t>
            </a:r>
            <a:r>
              <a:rPr lang="en-US" altLang="en-US" dirty="0"/>
              <a:t>N</a:t>
            </a:r>
            <a:r>
              <a:rPr lang="en-US" altLang="en-US" sz="100" dirty="0"/>
              <a:t> </a:t>
            </a:r>
            <a:r>
              <a:rPr lang="en-US" altLang="en-US" dirty="0"/>
              <a:t>T</a:t>
            </a:r>
            <a:r>
              <a:rPr lang="en-US" altLang="en-US" dirty="0" smtClean="0"/>
              <a:t> A</a:t>
            </a:r>
            <a:r>
              <a:rPr lang="en-US" altLang="en-US" sz="100" dirty="0" smtClean="0"/>
              <a:t> </a:t>
            </a:r>
            <a:r>
              <a:rPr lang="en-US" altLang="en-US" dirty="0" smtClean="0"/>
              <a:t>P</a:t>
            </a:r>
            <a:r>
              <a:rPr lang="en-US" altLang="en-US" sz="100" dirty="0" smtClean="0"/>
              <a:t> </a:t>
            </a:r>
            <a:r>
              <a:rPr lang="en-US" altLang="en-US" dirty="0" smtClean="0"/>
              <a:t>I calls </a:t>
            </a:r>
            <a:r>
              <a:rPr lang="en-US" altLang="en-US" dirty="0"/>
              <a:t>that they wrap</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123542900"/>
              </p:ext>
            </p:extLst>
          </p:nvPr>
        </p:nvGraphicFramePr>
        <p:xfrm>
          <a:off x="1524000" y="2511907"/>
          <a:ext cx="6096000" cy="372364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574336492"/>
                    </a:ext>
                  </a:extLst>
                </a:gridCol>
                <a:gridCol w="3048000">
                  <a:extLst>
                    <a:ext uri="{9D8B030D-6E8A-4147-A177-3AD203B41FA5}">
                      <a16:colId xmlns:a16="http://schemas.microsoft.com/office/drawing/2014/main" val="756405954"/>
                    </a:ext>
                  </a:extLst>
                </a:gridCol>
              </a:tblGrid>
              <a:tr h="230777">
                <a:tc>
                  <a:txBody>
                    <a:bodyPr/>
                    <a:lstStyle/>
                    <a:p>
                      <a:r>
                        <a:rPr lang="en-US" sz="1400" b="1" i="0" u="none" strike="noStrike" cap="none" baseline="0" dirty="0" smtClean="0">
                          <a:solidFill>
                            <a:schemeClr val="tx1"/>
                          </a:solidFill>
                          <a:latin typeface="+mn-lt"/>
                          <a:ea typeface="+mn-ea"/>
                          <a:cs typeface="+mn-cs"/>
                          <a:sym typeface="Arial"/>
                        </a:rPr>
                        <a:t>Win32 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Native NT API 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35529"/>
                  </a:ext>
                </a:extLst>
              </a:tr>
              <a:tr h="239486">
                <a:tc>
                  <a:txBody>
                    <a:bodyPr/>
                    <a:lstStyle/>
                    <a:p>
                      <a:r>
                        <a:rPr lang="en-US" sz="1400" b="0" i="0" u="none" strike="noStrike" cap="none" baseline="0" dirty="0" err="1" smtClean="0">
                          <a:solidFill>
                            <a:schemeClr val="tx1"/>
                          </a:solidFill>
                          <a:latin typeface="+mn-lt"/>
                          <a:ea typeface="+mn-ea"/>
                          <a:cs typeface="+mn-cs"/>
                          <a:sym typeface="Arial"/>
                        </a:rPr>
                        <a:t>CreateProcess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NtCreateProcess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822264"/>
                  </a:ext>
                </a:extLst>
              </a:tr>
              <a:tr h="182880">
                <a:tc>
                  <a:txBody>
                    <a:bodyPr/>
                    <a:lstStyle/>
                    <a:p>
                      <a:r>
                        <a:rPr lang="en-US" sz="1400" b="0" i="0" u="none" strike="noStrike" cap="none" baseline="0" dirty="0" err="1" smtClean="0">
                          <a:solidFill>
                            <a:schemeClr val="tx1"/>
                          </a:solidFill>
                          <a:latin typeface="+mn-lt"/>
                          <a:ea typeface="+mn-ea"/>
                          <a:cs typeface="+mn-cs"/>
                          <a:sym typeface="Arial"/>
                        </a:rPr>
                        <a:t>CreateThread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NtCreateThread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0444"/>
                  </a:ext>
                </a:extLst>
              </a:tr>
              <a:tr h="217714">
                <a:tc>
                  <a:txBody>
                    <a:bodyPr/>
                    <a:lstStyle/>
                    <a:p>
                      <a:r>
                        <a:rPr lang="en-US" sz="1400" b="0" i="0" u="none" strike="noStrike" cap="none" baseline="0" dirty="0" err="1" smtClean="0">
                          <a:solidFill>
                            <a:schemeClr val="tx1"/>
                          </a:solidFill>
                          <a:latin typeface="+mn-lt"/>
                          <a:ea typeface="+mn-ea"/>
                          <a:cs typeface="+mn-cs"/>
                          <a:sym typeface="Arial"/>
                        </a:rPr>
                        <a:t>SuspendThread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NtSuspendThread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318748"/>
                  </a:ext>
                </a:extLst>
              </a:tr>
              <a:tr h="213360">
                <a:tc>
                  <a:txBody>
                    <a:bodyPr/>
                    <a:lstStyle/>
                    <a:p>
                      <a:r>
                        <a:rPr lang="en-US" sz="1400" b="0" i="0" u="none" strike="noStrike" cap="none" baseline="0" dirty="0" err="1" smtClean="0">
                          <a:solidFill>
                            <a:schemeClr val="tx1"/>
                          </a:solidFill>
                          <a:latin typeface="+mn-lt"/>
                          <a:ea typeface="+mn-ea"/>
                          <a:cs typeface="+mn-cs"/>
                          <a:sym typeface="Arial"/>
                        </a:rPr>
                        <a:t>CreateSemaphore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NtCreateSemaphore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755101"/>
                  </a:ext>
                </a:extLst>
              </a:tr>
              <a:tr h="195943">
                <a:tc>
                  <a:txBody>
                    <a:bodyPr/>
                    <a:lstStyle/>
                    <a:p>
                      <a:r>
                        <a:rPr lang="en-US" sz="1400" b="0" i="0" u="none" strike="noStrike" cap="none" baseline="0" dirty="0" err="1" smtClean="0">
                          <a:solidFill>
                            <a:schemeClr val="tx1"/>
                          </a:solidFill>
                          <a:latin typeface="+mn-lt"/>
                          <a:ea typeface="+mn-ea"/>
                          <a:cs typeface="+mn-cs"/>
                          <a:sym typeface="Arial"/>
                        </a:rPr>
                        <a:t>ReadFile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NtReadFile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1246635"/>
                  </a:ext>
                </a:extLst>
              </a:tr>
              <a:tr h="230777">
                <a:tc>
                  <a:txBody>
                    <a:bodyPr/>
                    <a:lstStyle/>
                    <a:p>
                      <a:r>
                        <a:rPr lang="en-US" sz="1400" b="0" i="0" u="none" strike="noStrike" cap="none" baseline="0" dirty="0" err="1" smtClean="0">
                          <a:solidFill>
                            <a:schemeClr val="tx1"/>
                          </a:solidFill>
                          <a:latin typeface="+mn-lt"/>
                          <a:ea typeface="+mn-ea"/>
                          <a:cs typeface="+mn-cs"/>
                          <a:sym typeface="Arial"/>
                        </a:rPr>
                        <a:t>DeleteFile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NtSetInformationFile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786117"/>
                  </a:ext>
                </a:extLst>
              </a:tr>
              <a:tr h="213360">
                <a:tc>
                  <a:txBody>
                    <a:bodyPr/>
                    <a:lstStyle/>
                    <a:p>
                      <a:r>
                        <a:rPr lang="en-US" sz="1400" b="0" i="0" u="none" strike="noStrike" cap="none" baseline="0" dirty="0" err="1" smtClean="0">
                          <a:solidFill>
                            <a:schemeClr val="tx1"/>
                          </a:solidFill>
                          <a:latin typeface="+mn-lt"/>
                          <a:ea typeface="+mn-ea"/>
                          <a:cs typeface="+mn-cs"/>
                          <a:sym typeface="Arial"/>
                        </a:rPr>
                        <a:t>CreateFileMapping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NtCreateSection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327211"/>
                  </a:ext>
                </a:extLst>
              </a:tr>
              <a:tr h="222069">
                <a:tc>
                  <a:txBody>
                    <a:bodyPr/>
                    <a:lstStyle/>
                    <a:p>
                      <a:r>
                        <a:rPr lang="en-US" sz="1400" b="0" i="0" u="none" strike="noStrike" cap="none" baseline="0" dirty="0" err="1" smtClean="0">
                          <a:solidFill>
                            <a:schemeClr val="tx1"/>
                          </a:solidFill>
                          <a:latin typeface="+mn-lt"/>
                          <a:ea typeface="+mn-ea"/>
                          <a:cs typeface="+mn-cs"/>
                          <a:sym typeface="Arial"/>
                        </a:rPr>
                        <a:t>VirtualAlloc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NtAllocateVirtualMemory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508589"/>
                  </a:ext>
                </a:extLst>
              </a:tr>
              <a:tr h="165463">
                <a:tc>
                  <a:txBody>
                    <a:bodyPr/>
                    <a:lstStyle/>
                    <a:p>
                      <a:r>
                        <a:rPr lang="en-US" sz="1400" b="0" i="0" u="none" strike="noStrike" cap="none" baseline="0" dirty="0" err="1" smtClean="0">
                          <a:solidFill>
                            <a:schemeClr val="tx1"/>
                          </a:solidFill>
                          <a:latin typeface="+mn-lt"/>
                          <a:ea typeface="+mn-ea"/>
                          <a:cs typeface="+mn-cs"/>
                          <a:sym typeface="Arial"/>
                        </a:rPr>
                        <a:t>MapViewOfFile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NtMapViewOfSection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787215"/>
                  </a:ext>
                </a:extLst>
              </a:tr>
              <a:tr h="0">
                <a:tc>
                  <a:txBody>
                    <a:bodyPr/>
                    <a:lstStyle/>
                    <a:p>
                      <a:r>
                        <a:rPr lang="en-US" sz="1400" b="0" i="0" u="none" strike="noStrike" cap="none" baseline="0" dirty="0" err="1" smtClean="0">
                          <a:solidFill>
                            <a:schemeClr val="tx1"/>
                          </a:solidFill>
                          <a:latin typeface="+mn-lt"/>
                          <a:ea typeface="+mn-ea"/>
                          <a:cs typeface="+mn-cs"/>
                          <a:sym typeface="Arial"/>
                        </a:rPr>
                        <a:t>DuplicateHandle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NtDuplicateObject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544129"/>
                  </a:ext>
                </a:extLst>
              </a:tr>
              <a:tr h="370840">
                <a:tc>
                  <a:txBody>
                    <a:bodyPr/>
                    <a:lstStyle/>
                    <a:p>
                      <a:r>
                        <a:rPr lang="en-US" sz="1400" b="0" i="0" u="none" strike="noStrike" cap="none" baseline="0" dirty="0" err="1" smtClean="0">
                          <a:solidFill>
                            <a:schemeClr val="tx1"/>
                          </a:solidFill>
                          <a:latin typeface="+mn-lt"/>
                          <a:ea typeface="+mn-ea"/>
                          <a:cs typeface="+mn-cs"/>
                          <a:sym typeface="Arial"/>
                        </a:rPr>
                        <a:t>CloseHandle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NtClose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170528"/>
                  </a:ext>
                </a:extLst>
              </a:tr>
            </a:tbl>
          </a:graphicData>
        </a:graphic>
      </p:graphicFrame>
    </p:spTree>
    <p:extLst>
      <p:ext uri="{BB962C8B-B14F-4D97-AF65-F5344CB8AC3E}">
        <p14:creationId xmlns:p14="http://schemas.microsoft.com/office/powerpoint/2010/main" val="114533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The Windows Registry </a:t>
            </a:r>
            <a:r>
              <a:rPr lang="en-US" altLang="en-US" sz="2000" b="0" dirty="0"/>
              <a:t>(1 of 2)</a:t>
            </a:r>
            <a:endParaRPr lang="en-US" altLang="en-US" dirty="0" smtClean="0"/>
          </a:p>
        </p:txBody>
      </p:sp>
      <p:sp>
        <p:nvSpPr>
          <p:cNvPr id="2" name="Text Placeholder 1"/>
          <p:cNvSpPr>
            <a:spLocks noGrp="1"/>
          </p:cNvSpPr>
          <p:nvPr>
            <p:ph type="body" idx="1"/>
          </p:nvPr>
        </p:nvSpPr>
        <p:spPr>
          <a:xfrm>
            <a:off x="457200" y="1495425"/>
            <a:ext cx="8229600" cy="756069"/>
          </a:xfrm>
        </p:spPr>
        <p:txBody>
          <a:bodyPr/>
          <a:lstStyle/>
          <a:p>
            <a:pPr marL="0" indent="0">
              <a:buNone/>
            </a:pPr>
            <a:r>
              <a:rPr lang="en-US" altLang="en-US" dirty="0" smtClean="0"/>
              <a:t>The </a:t>
            </a:r>
            <a:r>
              <a:rPr lang="en-US" altLang="en-US" dirty="0"/>
              <a:t>registry hives in Windows. </a:t>
            </a:r>
            <a:r>
              <a:rPr lang="en-US" altLang="en-US" dirty="0" smtClean="0"/>
              <a:t>H</a:t>
            </a:r>
            <a:r>
              <a:rPr lang="en-US" altLang="en-US" sz="100" dirty="0" smtClean="0"/>
              <a:t> </a:t>
            </a:r>
            <a:r>
              <a:rPr lang="en-US" altLang="en-US" dirty="0" smtClean="0"/>
              <a:t>K</a:t>
            </a:r>
            <a:r>
              <a:rPr lang="en-US" altLang="en-US" sz="100" dirty="0" smtClean="0"/>
              <a:t> </a:t>
            </a:r>
            <a:r>
              <a:rPr lang="en-US" altLang="en-US" dirty="0" smtClean="0"/>
              <a:t>L</a:t>
            </a:r>
            <a:r>
              <a:rPr lang="en-US" altLang="en-US" sz="100" dirty="0" smtClean="0"/>
              <a:t> </a:t>
            </a:r>
            <a:r>
              <a:rPr lang="en-US" altLang="en-US" dirty="0" smtClean="0"/>
              <a:t>M </a:t>
            </a:r>
            <a:r>
              <a:rPr lang="en-US" altLang="en-US" dirty="0"/>
              <a:t>is a </a:t>
            </a:r>
            <a:r>
              <a:rPr lang="en-US" altLang="en-US" dirty="0" smtClean="0"/>
              <a:t>short-hand </a:t>
            </a:r>
            <a:r>
              <a:rPr lang="en-US" altLang="en-US" dirty="0"/>
              <a:t>for </a:t>
            </a:r>
            <a:r>
              <a:rPr lang="en-US" altLang="en-US" b="1" dirty="0"/>
              <a:t>HKEY LOCAL MACHINE</a:t>
            </a:r>
            <a:r>
              <a:rPr lang="en-US" altLang="en-US" b="1" dirty="0" smtClean="0"/>
              <a:t>.</a:t>
            </a:r>
            <a:endParaRPr lang="en-US" altLang="en-US" b="1" dirty="0"/>
          </a:p>
        </p:txBody>
      </p:sp>
      <p:graphicFrame>
        <p:nvGraphicFramePr>
          <p:cNvPr id="3" name="Table 2"/>
          <p:cNvGraphicFramePr>
            <a:graphicFrameLocks noGrp="1"/>
          </p:cNvGraphicFramePr>
          <p:nvPr>
            <p:extLst>
              <p:ext uri="{D42A27DB-BD31-4B8C-83A1-F6EECF244321}">
                <p14:modId xmlns:p14="http://schemas.microsoft.com/office/powerpoint/2010/main" val="678215282"/>
              </p:ext>
            </p:extLst>
          </p:nvPr>
        </p:nvGraphicFramePr>
        <p:xfrm>
          <a:off x="457198" y="2407418"/>
          <a:ext cx="8229601" cy="3708400"/>
        </p:xfrm>
        <a:graphic>
          <a:graphicData uri="http://schemas.openxmlformats.org/drawingml/2006/table">
            <a:tbl>
              <a:tblPr firstRow="1" bandRow="1">
                <a:tableStyleId>{2D5ABB26-0587-4C30-8999-92F81FD0307C}</a:tableStyleId>
              </a:tblPr>
              <a:tblGrid>
                <a:gridCol w="1463041">
                  <a:extLst>
                    <a:ext uri="{9D8B030D-6E8A-4147-A177-3AD203B41FA5}">
                      <a16:colId xmlns:a16="http://schemas.microsoft.com/office/drawing/2014/main" val="1003667579"/>
                    </a:ext>
                  </a:extLst>
                </a:gridCol>
                <a:gridCol w="2338251">
                  <a:extLst>
                    <a:ext uri="{9D8B030D-6E8A-4147-A177-3AD203B41FA5}">
                      <a16:colId xmlns:a16="http://schemas.microsoft.com/office/drawing/2014/main" val="1823921648"/>
                    </a:ext>
                  </a:extLst>
                </a:gridCol>
                <a:gridCol w="4428309">
                  <a:extLst>
                    <a:ext uri="{9D8B030D-6E8A-4147-A177-3AD203B41FA5}">
                      <a16:colId xmlns:a16="http://schemas.microsoft.com/office/drawing/2014/main" val="105559307"/>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Hive 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Mounted 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Use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985718"/>
                  </a:ext>
                </a:extLst>
              </a:tr>
              <a:tr h="370840">
                <a:tc>
                  <a:txBody>
                    <a:bodyPr/>
                    <a:lstStyle/>
                    <a:p>
                      <a:r>
                        <a:rPr lang="en-US" sz="1400" b="0" i="0" u="none" strike="noStrike" cap="none" baseline="0" dirty="0" smtClean="0">
                          <a:solidFill>
                            <a:schemeClr val="tx1"/>
                          </a:solidFill>
                          <a:latin typeface="+mn-lt"/>
                          <a:ea typeface="+mn-ea"/>
                          <a:cs typeface="+mn-cs"/>
                          <a:sym typeface="Arial"/>
                        </a:rPr>
                        <a:t>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OS configuration information, used by kernel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178124"/>
                  </a:ext>
                </a:extLst>
              </a:tr>
              <a:tr h="370840">
                <a:tc>
                  <a:txBody>
                    <a:bodyPr/>
                    <a:lstStyle/>
                    <a:p>
                      <a:r>
                        <a:rPr lang="en-US" sz="1400" b="0" i="0" u="none" strike="noStrike" cap="none" baseline="0" dirty="0" smtClean="0">
                          <a:solidFill>
                            <a:schemeClr val="tx1"/>
                          </a:solidFill>
                          <a:latin typeface="+mn-lt"/>
                          <a:ea typeface="+mn-ea"/>
                          <a:cs typeface="+mn-cs"/>
                          <a:sym typeface="Arial"/>
                        </a:rPr>
                        <a:t>HARDWARE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M\HARDWARE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In-memory hive recording hardware detected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731672"/>
                  </a:ext>
                </a:extLst>
              </a:tr>
              <a:tr h="370840">
                <a:tc>
                  <a:txBody>
                    <a:bodyPr/>
                    <a:lstStyle/>
                    <a:p>
                      <a:r>
                        <a:rPr lang="en-US" sz="1400" b="0" i="0" u="none" strike="noStrike" cap="none" baseline="0" dirty="0" smtClean="0">
                          <a:solidFill>
                            <a:schemeClr val="tx1"/>
                          </a:solidFill>
                          <a:latin typeface="+mn-lt"/>
                          <a:ea typeface="+mn-ea"/>
                          <a:cs typeface="+mn-cs"/>
                          <a:sym typeface="Arial"/>
                        </a:rPr>
                        <a:t>BCD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M\BCD*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Boot Configuration Database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632571"/>
                  </a:ext>
                </a:extLst>
              </a:tr>
              <a:tr h="370840">
                <a:tc>
                  <a:txBody>
                    <a:bodyPr/>
                    <a:lstStyle/>
                    <a:p>
                      <a:r>
                        <a:rPr lang="en-US" sz="1400" b="0" i="0" u="none" strike="noStrike" cap="none" baseline="0" dirty="0" smtClean="0">
                          <a:solidFill>
                            <a:schemeClr val="tx1"/>
                          </a:solidFill>
                          <a:latin typeface="+mn-lt"/>
                          <a:ea typeface="+mn-ea"/>
                          <a:cs typeface="+mn-cs"/>
                          <a:sym typeface="Arial"/>
                        </a:rPr>
                        <a:t>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 </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Local user account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16579"/>
                  </a:ext>
                </a:extLst>
              </a:tr>
              <a:tr h="370840">
                <a:tc>
                  <a:txBody>
                    <a:bodyPr/>
                    <a:lstStyle/>
                    <a:p>
                      <a:r>
                        <a:rPr lang="en-US" sz="1400" b="0" i="0" u="none" strike="noStrike" cap="none" baseline="0" dirty="0" smtClean="0">
                          <a:solidFill>
                            <a:schemeClr val="tx1"/>
                          </a:solidFill>
                          <a:latin typeface="+mn-lt"/>
                          <a:ea typeface="+mn-ea"/>
                          <a:cs typeface="+mn-cs"/>
                          <a:sym typeface="Arial"/>
                        </a:rPr>
                        <a:t>SECURITY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M\SECURITY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lsass</a:t>
                      </a:r>
                      <a:r>
                        <a:rPr lang="en-US" sz="1400" b="0" i="0" u="none" strike="noStrike" cap="none" baseline="0" dirty="0" smtClean="0">
                          <a:solidFill>
                            <a:schemeClr val="tx1"/>
                          </a:solidFill>
                          <a:latin typeface="+mn-lt"/>
                          <a:ea typeface="+mn-ea"/>
                          <a:cs typeface="+mn-cs"/>
                          <a:sym typeface="Arial"/>
                        </a:rPr>
                        <a:t>’ account and other security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814979"/>
                  </a:ext>
                </a:extLst>
              </a:tr>
              <a:tr h="370840">
                <a:tc>
                  <a:txBody>
                    <a:bodyPr/>
                    <a:lstStyle/>
                    <a:p>
                      <a:r>
                        <a:rPr lang="en-US" sz="1400" b="0" i="0" u="none" strike="noStrike" cap="none" baseline="0" dirty="0" smtClean="0">
                          <a:solidFill>
                            <a:schemeClr val="tx1"/>
                          </a:solidFill>
                          <a:latin typeface="+mn-lt"/>
                          <a:ea typeface="+mn-ea"/>
                          <a:cs typeface="+mn-cs"/>
                          <a:sym typeface="Arial"/>
                        </a:rPr>
                        <a:t>DEFAULT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Y USERS \.DEFAULT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Default hive for new users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863560"/>
                  </a:ext>
                </a:extLst>
              </a:tr>
              <a:tr h="370840">
                <a:tc>
                  <a:txBody>
                    <a:bodyPr/>
                    <a:lstStyle/>
                    <a:p>
                      <a:r>
                        <a:rPr lang="en-US" sz="1400" b="0" i="0" u="none" strike="noStrike" cap="none" baseline="0" dirty="0" smtClean="0">
                          <a:solidFill>
                            <a:schemeClr val="tx1"/>
                          </a:solidFill>
                          <a:latin typeface="+mn-lt"/>
                          <a:ea typeface="+mn-ea"/>
                          <a:cs typeface="+mn-cs"/>
                          <a:sym typeface="Arial"/>
                        </a:rPr>
                        <a:t>NTUSER.DAT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Y USERS \&lt;user id&gt;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User-specific hive, kept in home directory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0235122"/>
                  </a:ext>
                </a:extLst>
              </a:tr>
              <a:tr h="370840">
                <a:tc>
                  <a:txBody>
                    <a:bodyPr/>
                    <a:lstStyle/>
                    <a:p>
                      <a:r>
                        <a:rPr lang="en-US" sz="1400" b="0" i="0" u="none" strike="noStrike" cap="none" baseline="0" dirty="0" smtClean="0">
                          <a:solidFill>
                            <a:schemeClr val="tx1"/>
                          </a:solidFill>
                          <a:latin typeface="+mn-lt"/>
                          <a:ea typeface="+mn-ea"/>
                          <a:cs typeface="+mn-cs"/>
                          <a:sym typeface="Arial"/>
                        </a:rPr>
                        <a:t>SOFTWARE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M\SOFTWARE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Application classes registered by 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328343"/>
                  </a:ext>
                </a:extLst>
              </a:tr>
              <a:tr h="370840">
                <a:tc>
                  <a:txBody>
                    <a:bodyPr/>
                    <a:lstStyle/>
                    <a:p>
                      <a:r>
                        <a:rPr lang="en-US" sz="1400" b="0" i="0" u="none" strike="noStrike" cap="none" baseline="0" dirty="0" smtClean="0">
                          <a:solidFill>
                            <a:schemeClr val="tx1"/>
                          </a:solidFill>
                          <a:latin typeface="+mn-lt"/>
                          <a:ea typeface="+mn-ea"/>
                          <a:cs typeface="+mn-cs"/>
                          <a:sym typeface="Arial"/>
                        </a:rPr>
                        <a:t>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H</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K</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Manifests and dependencies for sys. 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586404"/>
                  </a:ext>
                </a:extLst>
              </a:tr>
            </a:tbl>
          </a:graphicData>
        </a:graphic>
      </p:graphicFrame>
    </p:spTree>
    <p:extLst>
      <p:ext uri="{BB962C8B-B14F-4D97-AF65-F5344CB8AC3E}">
        <p14:creationId xmlns:p14="http://schemas.microsoft.com/office/powerpoint/2010/main" val="343967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The Windows Registry </a:t>
            </a:r>
            <a:r>
              <a:rPr lang="en-US" altLang="en-US" sz="2000" b="0" dirty="0" smtClean="0"/>
              <a:t>(2 </a:t>
            </a:r>
            <a:r>
              <a:rPr lang="en-US" altLang="en-US" sz="2000" b="0" dirty="0"/>
              <a:t>of 2)</a:t>
            </a:r>
            <a:endParaRPr lang="en-US" altLang="en-US" dirty="0" smtClean="0"/>
          </a:p>
        </p:txBody>
      </p:sp>
      <p:sp>
        <p:nvSpPr>
          <p:cNvPr id="2" name="Text Placeholder 1"/>
          <p:cNvSpPr>
            <a:spLocks noGrp="1"/>
          </p:cNvSpPr>
          <p:nvPr>
            <p:ph type="body" idx="1"/>
          </p:nvPr>
        </p:nvSpPr>
        <p:spPr>
          <a:xfrm>
            <a:off x="457200" y="1495426"/>
            <a:ext cx="8229600" cy="643926"/>
          </a:xfrm>
        </p:spPr>
        <p:txBody>
          <a:bodyPr/>
          <a:lstStyle/>
          <a:p>
            <a:pPr marL="0" indent="0">
              <a:buNone/>
            </a:pPr>
            <a:r>
              <a:rPr lang="en-US" altLang="en-US" dirty="0" smtClean="0"/>
              <a:t>Some </a:t>
            </a:r>
            <a:r>
              <a:rPr lang="en-US" altLang="en-US" dirty="0"/>
              <a:t>of the 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a:t>
            </a:r>
            <a:r>
              <a:rPr lang="en-US" altLang="en-US" dirty="0" smtClean="0"/>
              <a:t>for </a:t>
            </a:r>
            <a:r>
              <a:rPr lang="en-US" altLang="en-US" dirty="0"/>
              <a:t>using the </a:t>
            </a:r>
            <a:r>
              <a:rPr lang="en-US" altLang="en-US" dirty="0" smtClean="0"/>
              <a:t>registry</a:t>
            </a:r>
            <a:endParaRPr lang="en-US" altLang="en-US" i="1" dirty="0"/>
          </a:p>
        </p:txBody>
      </p:sp>
      <p:graphicFrame>
        <p:nvGraphicFramePr>
          <p:cNvPr id="3" name="Table 2"/>
          <p:cNvGraphicFramePr>
            <a:graphicFrameLocks noGrp="1"/>
          </p:cNvGraphicFramePr>
          <p:nvPr>
            <p:extLst>
              <p:ext uri="{D42A27DB-BD31-4B8C-83A1-F6EECF244321}">
                <p14:modId xmlns:p14="http://schemas.microsoft.com/office/powerpoint/2010/main" val="938620541"/>
              </p:ext>
            </p:extLst>
          </p:nvPr>
        </p:nvGraphicFramePr>
        <p:xfrm>
          <a:off x="623977" y="2507661"/>
          <a:ext cx="7896046" cy="2225040"/>
        </p:xfrm>
        <a:graphic>
          <a:graphicData uri="http://schemas.openxmlformats.org/drawingml/2006/table">
            <a:tbl>
              <a:tblPr firstRow="1" bandRow="1">
                <a:tableStyleId>{2D5ABB26-0587-4C30-8999-92F81FD0307C}</a:tableStyleId>
              </a:tblPr>
              <a:tblGrid>
                <a:gridCol w="2161452">
                  <a:extLst>
                    <a:ext uri="{9D8B030D-6E8A-4147-A177-3AD203B41FA5}">
                      <a16:colId xmlns:a16="http://schemas.microsoft.com/office/drawing/2014/main" val="4287071544"/>
                    </a:ext>
                  </a:extLst>
                </a:gridCol>
                <a:gridCol w="5734594">
                  <a:extLst>
                    <a:ext uri="{9D8B030D-6E8A-4147-A177-3AD203B41FA5}">
                      <a16:colId xmlns:a16="http://schemas.microsoft.com/office/drawing/2014/main" val="2694217645"/>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Win32 API 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089496"/>
                  </a:ext>
                </a:extLst>
              </a:tr>
              <a:tr h="370840">
                <a:tc>
                  <a:txBody>
                    <a:bodyPr/>
                    <a:lstStyle/>
                    <a:p>
                      <a:r>
                        <a:rPr lang="en-US" sz="1400" b="0" i="0" u="none" strike="noStrike" cap="none" baseline="0" dirty="0" err="1" smtClean="0">
                          <a:solidFill>
                            <a:schemeClr val="tx1"/>
                          </a:solidFill>
                          <a:latin typeface="+mn-lt"/>
                          <a:ea typeface="+mn-ea"/>
                          <a:cs typeface="+mn-cs"/>
                          <a:sym typeface="Arial"/>
                        </a:rPr>
                        <a:t>RegCreateKeyEx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registry key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758865"/>
                  </a:ext>
                </a:extLst>
              </a:tr>
              <a:tr h="370840">
                <a:tc>
                  <a:txBody>
                    <a:bodyPr/>
                    <a:lstStyle/>
                    <a:p>
                      <a:r>
                        <a:rPr lang="en-US" sz="1400" b="0" i="0" u="none" strike="noStrike" cap="none" baseline="0" dirty="0" err="1" smtClean="0">
                          <a:solidFill>
                            <a:schemeClr val="tx1"/>
                          </a:solidFill>
                          <a:latin typeface="+mn-lt"/>
                          <a:ea typeface="+mn-ea"/>
                          <a:cs typeface="+mn-cs"/>
                          <a:sym typeface="Arial"/>
                        </a:rPr>
                        <a:t>RegDeleteKey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Delete a registry key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564976"/>
                  </a:ext>
                </a:extLst>
              </a:tr>
              <a:tr h="370840">
                <a:tc>
                  <a:txBody>
                    <a:bodyPr/>
                    <a:lstStyle/>
                    <a:p>
                      <a:r>
                        <a:rPr lang="en-US" sz="1400" b="0" i="0" u="none" strike="noStrike" cap="none" baseline="0" dirty="0" err="1" smtClean="0">
                          <a:solidFill>
                            <a:schemeClr val="tx1"/>
                          </a:solidFill>
                          <a:latin typeface="+mn-lt"/>
                          <a:ea typeface="+mn-ea"/>
                          <a:cs typeface="+mn-cs"/>
                          <a:sym typeface="Arial"/>
                        </a:rPr>
                        <a:t>RegOpenKeyEx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Open a key to get a handle to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287531"/>
                  </a:ext>
                </a:extLst>
              </a:tr>
              <a:tr h="370840">
                <a:tc>
                  <a:txBody>
                    <a:bodyPr/>
                    <a:lstStyle/>
                    <a:p>
                      <a:r>
                        <a:rPr lang="en-US" sz="1400" b="0" i="0" u="none" strike="noStrike" cap="none" baseline="0" dirty="0" err="1" smtClean="0">
                          <a:solidFill>
                            <a:schemeClr val="tx1"/>
                          </a:solidFill>
                          <a:latin typeface="+mn-lt"/>
                          <a:ea typeface="+mn-ea"/>
                          <a:cs typeface="+mn-cs"/>
                          <a:sym typeface="Arial"/>
                        </a:rPr>
                        <a:t>RegEnumKeyEx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Enumerate the </a:t>
                      </a:r>
                      <a:r>
                        <a:rPr lang="en-US" sz="1400" b="0" i="0" u="none" strike="noStrike" cap="none" baseline="0" dirty="0" err="1" smtClean="0">
                          <a:solidFill>
                            <a:schemeClr val="tx1"/>
                          </a:solidFill>
                          <a:latin typeface="+mn-lt"/>
                          <a:ea typeface="+mn-ea"/>
                          <a:cs typeface="+mn-cs"/>
                          <a:sym typeface="Arial"/>
                        </a:rPr>
                        <a:t>subkeys</a:t>
                      </a:r>
                      <a:r>
                        <a:rPr lang="en-US" sz="1400" b="0" i="0" u="none" strike="noStrike" cap="none" baseline="0" dirty="0" smtClean="0">
                          <a:solidFill>
                            <a:schemeClr val="tx1"/>
                          </a:solidFill>
                          <a:latin typeface="+mn-lt"/>
                          <a:ea typeface="+mn-ea"/>
                          <a:cs typeface="+mn-cs"/>
                          <a:sym typeface="Arial"/>
                        </a:rPr>
                        <a:t> subordinate to the key of the handle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334251"/>
                  </a:ext>
                </a:extLst>
              </a:tr>
              <a:tr h="370840">
                <a:tc>
                  <a:txBody>
                    <a:bodyPr/>
                    <a:lstStyle/>
                    <a:p>
                      <a:r>
                        <a:rPr lang="en-US" sz="1400" b="0" i="0" u="none" strike="noStrike" cap="none" baseline="0" dirty="0" err="1" smtClean="0">
                          <a:solidFill>
                            <a:schemeClr val="tx1"/>
                          </a:solidFill>
                          <a:latin typeface="+mn-lt"/>
                          <a:ea typeface="+mn-ea"/>
                          <a:cs typeface="+mn-cs"/>
                          <a:sym typeface="Arial"/>
                        </a:rPr>
                        <a:t>RegQueryValueEx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Look up the data for a value within a key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5481710"/>
                  </a:ext>
                </a:extLst>
              </a:tr>
            </a:tbl>
          </a:graphicData>
        </a:graphic>
      </p:graphicFrame>
    </p:spTree>
    <p:extLst>
      <p:ext uri="{BB962C8B-B14F-4D97-AF65-F5344CB8AC3E}">
        <p14:creationId xmlns:p14="http://schemas.microsoft.com/office/powerpoint/2010/main" val="187322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Operating System Structure</a:t>
            </a:r>
            <a:endParaRPr lang="en-US" sz="500" b="0" dirty="0"/>
          </a:p>
        </p:txBody>
      </p:sp>
      <p:pic>
        <p:nvPicPr>
          <p:cNvPr id="7" name="Picture 2" descr="Windows kernel mode organization. The user mode has System library kernel user mode dispatch routines, n t d l l period d l l. The user mode is followed by the kernel mode. Kernel mode comprises of the following. N T O S kernel layer at the top, Drivers and N T O S Executive layer in the middle, and Hardware Abstraction layer at the bottom. N T O S kernel layer includes the following. Trap or exception or interrupt dispatch, C P U scheduling and synchronization, threads, I S R's, D P C's, A P C's. Drivers comprises of the following. File systems, volume manager, T C P or I P stack, net interfaces graphics devices, all other devices. The N T O S Executive layer has 3 layers. The top layer contains the following. P r o c s and threads, Virtual memory, Object manager, C o n f i g manager. The middle layer contains the following. L P C, Cache manager, I O manager, Security monitor. The bottom layer contains Executive run time library. Hardware is present below the kernel mode. Hardware comprises of the following. C P U, M M U, interrupt controllers, memory, physical devices, and B I O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76" y="1416099"/>
            <a:ext cx="7476047" cy="3847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11-11. Windows kernel-mode organization.</a:t>
            </a:r>
          </a:p>
        </p:txBody>
      </p:sp>
    </p:spTree>
    <p:extLst>
      <p:ext uri="{BB962C8B-B14F-4D97-AF65-F5344CB8AC3E}">
        <p14:creationId xmlns:p14="http://schemas.microsoft.com/office/powerpoint/2010/main" val="1742672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Hardware Abstraction Layer</a:t>
            </a:r>
            <a:endParaRPr lang="en-US" sz="500" b="0" dirty="0"/>
          </a:p>
        </p:txBody>
      </p:sp>
      <p:pic>
        <p:nvPicPr>
          <p:cNvPr id="5" name="Picture 6" descr="The various elements in the Hardware abstraction layer. The elements are as follows. Device registers represented by four rectangles, Device addresses represented by a disk, keyboard, and printer, Interrupts represented by a lightning upward arrow, D M A represents an interaction between R A M and disk, timers represented by a clock icon, spin locks represented by a lock with a curved arrow pointing downward, and firmware represented by a computer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677905"/>
            <a:ext cx="775335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11-12. Some of the hardware </a:t>
            </a:r>
            <a:r>
              <a:rPr lang="en-US" altLang="en-US" dirty="0" smtClean="0"/>
              <a:t>functions </a:t>
            </a:r>
            <a:r>
              <a:rPr lang="en-US" altLang="en-US" dirty="0"/>
              <a:t>the </a:t>
            </a:r>
            <a:r>
              <a:rPr lang="en-US" altLang="en-US" dirty="0" smtClean="0"/>
              <a:t>H</a:t>
            </a:r>
            <a:r>
              <a:rPr lang="en-US" altLang="en-US" sz="100" dirty="0" smtClean="0"/>
              <a:t> </a:t>
            </a:r>
            <a:r>
              <a:rPr lang="en-US" altLang="en-US" dirty="0" smtClean="0"/>
              <a:t>A</a:t>
            </a:r>
            <a:r>
              <a:rPr lang="en-US" altLang="en-US" sz="100" dirty="0" smtClean="0"/>
              <a:t> </a:t>
            </a:r>
            <a:r>
              <a:rPr lang="en-US" altLang="en-US" dirty="0" smtClean="0"/>
              <a:t>L </a:t>
            </a:r>
            <a:r>
              <a:rPr lang="en-US" altLang="en-US" dirty="0"/>
              <a:t>manages</a:t>
            </a:r>
          </a:p>
        </p:txBody>
      </p:sp>
    </p:spTree>
    <p:extLst>
      <p:ext uri="{BB962C8B-B14F-4D97-AF65-F5344CB8AC3E}">
        <p14:creationId xmlns:p14="http://schemas.microsoft.com/office/powerpoint/2010/main" val="565406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Dispatcher Objects</a:t>
            </a:r>
            <a:endParaRPr lang="en-US" sz="500" b="0" dirty="0"/>
          </a:p>
        </p:txBody>
      </p:sp>
      <p:pic>
        <p:nvPicPr>
          <p:cNvPr id="7" name="Picture 2" descr="The data structure of the dispatcher header. The executive object has the following layers from top to bottom. Object header, Notification or Synchronization flag, Signaled state, List head for waiting threads, and Object specific data. The layers 2 to 4 are labeled, DISPATCHER underscore 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77992"/>
            <a:ext cx="76962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11-13.</a:t>
            </a:r>
            <a:r>
              <a:rPr lang="en-US" altLang="en-US" i="1" dirty="0"/>
              <a:t> </a:t>
            </a:r>
            <a:r>
              <a:rPr lang="en-US" altLang="en-US" b="1" dirty="0" err="1"/>
              <a:t>dispatcher_header</a:t>
            </a:r>
            <a:r>
              <a:rPr lang="en-US" altLang="en-US" i="1" dirty="0"/>
              <a:t> </a:t>
            </a:r>
            <a:r>
              <a:rPr lang="en-US" altLang="en-US" dirty="0"/>
              <a:t>data structure embedded in many executive objects </a:t>
            </a:r>
            <a:r>
              <a:rPr lang="en-US" altLang="en-US" b="1" dirty="0"/>
              <a:t>(dispatcher objects).</a:t>
            </a:r>
          </a:p>
        </p:txBody>
      </p:sp>
    </p:spTree>
    <p:extLst>
      <p:ext uri="{BB962C8B-B14F-4D97-AF65-F5344CB8AC3E}">
        <p14:creationId xmlns:p14="http://schemas.microsoft.com/office/powerpoint/2010/main" val="2262372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Device Drivers </a:t>
            </a:r>
            <a:r>
              <a:rPr lang="en-US" altLang="en-US" sz="2000" b="0" dirty="0"/>
              <a:t>(</a:t>
            </a:r>
            <a:r>
              <a:rPr lang="en-US" altLang="en-US" sz="2000" b="0" dirty="0" smtClean="0"/>
              <a:t>1 of 2)</a:t>
            </a:r>
            <a:endParaRPr lang="en-US" sz="100" b="0" dirty="0"/>
          </a:p>
        </p:txBody>
      </p:sp>
      <p:pic>
        <p:nvPicPr>
          <p:cNvPr id="5" name="Picture 2" descr="A device stack for two N T F S file volumes. An I O manager contains 2 device stacks, C and D. Device stack C and D consists of 6 device objects each. The device objects point out to their corresponding driver object. The six objects of stack C are as follows. 1. C, File-system Filter, 2. C, File-system Filter, 3. C, File system. The six device objects are as follows. 1. File system filter driver, 2. File system filter driver, 3. N T F S driver. The six objects of stack D are as follows. 1. D, File system filter, 2. D, File system filter, 3. D, Fi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711242"/>
            <a:ext cx="75438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457200" y="5368159"/>
            <a:ext cx="8229600" cy="1037627"/>
          </a:xfrm>
        </p:spPr>
        <p:txBody>
          <a:bodyPr/>
          <a:lstStyle/>
          <a:p>
            <a:r>
              <a:rPr lang="en-US" altLang="en-US" dirty="0"/>
              <a:t>Figure 11-14. Simplified depiction of device stacks for two </a:t>
            </a:r>
            <a:r>
              <a:rPr lang="en-US" altLang="en-US" dirty="0" smtClean="0"/>
              <a:t>N</a:t>
            </a:r>
            <a:r>
              <a:rPr lang="en-US" altLang="en-US" sz="100" dirty="0" smtClean="0"/>
              <a:t> </a:t>
            </a:r>
            <a:r>
              <a:rPr lang="en-US" altLang="en-US" dirty="0" smtClean="0"/>
              <a:t>T</a:t>
            </a:r>
            <a:r>
              <a:rPr lang="en-US" altLang="en-US" sz="100" dirty="0" smtClean="0"/>
              <a:t> </a:t>
            </a:r>
            <a:r>
              <a:rPr lang="en-US" altLang="en-US" dirty="0" smtClean="0"/>
              <a:t>F</a:t>
            </a:r>
            <a:r>
              <a:rPr lang="en-US" altLang="en-US" sz="100" dirty="0" smtClean="0"/>
              <a:t> </a:t>
            </a:r>
            <a:r>
              <a:rPr lang="en-US" altLang="en-US" dirty="0" smtClean="0"/>
              <a:t>S </a:t>
            </a:r>
            <a:r>
              <a:rPr lang="en-US" altLang="en-US" dirty="0"/>
              <a:t>file volumes. The I/O request packet is passed from down the stack. The appropriate routines from the associated drivers are called at each level in the stack. The device stacks themselves consist of device objects allocated specifically to each stack.</a:t>
            </a:r>
          </a:p>
        </p:txBody>
      </p:sp>
    </p:spTree>
    <p:extLst>
      <p:ext uri="{BB962C8B-B14F-4D97-AF65-F5344CB8AC3E}">
        <p14:creationId xmlns:p14="http://schemas.microsoft.com/office/powerpoint/2010/main" val="116999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Device Drivers </a:t>
            </a:r>
            <a:r>
              <a:rPr lang="en-US" altLang="en-US" sz="2000" b="0" dirty="0" smtClean="0"/>
              <a:t>(2 </a:t>
            </a:r>
            <a:r>
              <a:rPr lang="en-US" altLang="en-US" sz="2000" b="0" dirty="0"/>
              <a:t>of 2)</a:t>
            </a:r>
            <a:endParaRPr lang="en-US" sz="500" b="0" dirty="0"/>
          </a:p>
        </p:txBody>
      </p:sp>
      <p:pic>
        <p:nvPicPr>
          <p:cNvPr id="7" name="Picture 2" descr="The six objects of stack C are as follows. 3. File System, 4. C, Volume, 5. C, Disk Class Device, 6. C, Disk partitions. The six device objects are as follows, 3. N T F S driver, 4. Volume manager driver, 5. Disk class driver, 6. Disk mini-port driver. The six objects of stack D are as follows. 3. D, File system, 4. Volume, 5. Disk class device, 6. Disk partitions. A downward arrow besides the stack represents input output request p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94" y="1468354"/>
            <a:ext cx="6907212"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457200" y="5368159"/>
            <a:ext cx="8229600" cy="1037627"/>
          </a:xfrm>
        </p:spPr>
        <p:txBody>
          <a:bodyPr/>
          <a:lstStyle/>
          <a:p>
            <a:r>
              <a:rPr lang="en-US" altLang="en-US" dirty="0"/>
              <a:t>Figure 11-14. Simplified depiction of device stacks for two N</a:t>
            </a:r>
            <a:r>
              <a:rPr lang="en-US" altLang="en-US" sz="100" dirty="0"/>
              <a:t> </a:t>
            </a:r>
            <a:r>
              <a:rPr lang="en-US" altLang="en-US" dirty="0"/>
              <a:t>T</a:t>
            </a:r>
            <a:r>
              <a:rPr lang="en-US" altLang="en-US" sz="100" dirty="0"/>
              <a:t> </a:t>
            </a:r>
            <a:r>
              <a:rPr lang="en-US" altLang="en-US" dirty="0"/>
              <a:t>F</a:t>
            </a:r>
            <a:r>
              <a:rPr lang="en-US" altLang="en-US" sz="100" dirty="0"/>
              <a:t> </a:t>
            </a:r>
            <a:r>
              <a:rPr lang="en-US" altLang="en-US" dirty="0"/>
              <a:t>S file volumes. The I/O request packet is passed from down the stack. The appropriate routines from the associated drivers are called at each level in the stack. The device stacks themselves consist of device objects allocated specifically to each stack.</a:t>
            </a:r>
          </a:p>
        </p:txBody>
      </p:sp>
    </p:spTree>
    <p:extLst>
      <p:ext uri="{BB962C8B-B14F-4D97-AF65-F5344CB8AC3E}">
        <p14:creationId xmlns:p14="http://schemas.microsoft.com/office/powerpoint/2010/main" val="476400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the Object Manager</a:t>
            </a:r>
            <a:endParaRPr lang="en-US" sz="500" b="0" dirty="0"/>
          </a:p>
        </p:txBody>
      </p:sp>
      <p:pic>
        <p:nvPicPr>
          <p:cNvPr id="5" name="Picture 2" descr="The structure of an object manager. The structure comprises of an object header at the top and object data at the bottom. The object header includes the following. Object name, Directory in which the object lives, Security information, which can use object, Quota charges, cost to use the object, List of processes with handles, Reference counts, Pointer to the type object. Object data contains Object specific data. In the header, the pointer to the type object includes the following items. Type name, Access types, Access rights, Quota charges, Synchronizable? and Pageable. The object data for the items are, Open method, Close method, Delete method, Query name method, Parse method, and Security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286" y="1543181"/>
            <a:ext cx="6129427" cy="3593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457200" y="5368159"/>
            <a:ext cx="8229600" cy="1037627"/>
          </a:xfrm>
        </p:spPr>
        <p:txBody>
          <a:bodyPr/>
          <a:lstStyle/>
          <a:p>
            <a:r>
              <a:rPr lang="en-US" altLang="en-US" dirty="0"/>
              <a:t>Figure 11-15. The structure of an executive object </a:t>
            </a:r>
            <a:r>
              <a:rPr lang="en-US" altLang="en-US" dirty="0" smtClean="0"/>
              <a:t>managed </a:t>
            </a:r>
            <a:r>
              <a:rPr lang="en-US" altLang="en-US" dirty="0"/>
              <a:t>by the object manager</a:t>
            </a:r>
          </a:p>
        </p:txBody>
      </p:sp>
    </p:spTree>
    <p:extLst>
      <p:ext uri="{BB962C8B-B14F-4D97-AF65-F5344CB8AC3E}">
        <p14:creationId xmlns:p14="http://schemas.microsoft.com/office/powerpoint/2010/main" val="990822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Handles </a:t>
            </a:r>
            <a:r>
              <a:rPr lang="en-US" altLang="en-US" sz="2000" b="0" dirty="0"/>
              <a:t>(1 of 2)</a:t>
            </a:r>
            <a:endParaRPr lang="en-US" sz="500" b="0" dirty="0"/>
          </a:p>
        </p:txBody>
      </p:sp>
      <p:pic>
        <p:nvPicPr>
          <p:cNvPr id="7" name="Picture 2" descr="A handle table descriptor for up to 512 handles. The handle table descriptor has a table pointer that points to an object A. Handle table entries left bracket 512 right bracket. Each entry is a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460417"/>
            <a:ext cx="6610350" cy="375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457200" y="5368159"/>
            <a:ext cx="8229600" cy="1037627"/>
          </a:xfrm>
        </p:spPr>
        <p:txBody>
          <a:bodyPr/>
          <a:lstStyle/>
          <a:p>
            <a:r>
              <a:rPr lang="en-US" altLang="en-US" dirty="0"/>
              <a:t>Figure 11-16. Handle table data structures for a minimal table using a single page for up to 512 handles.</a:t>
            </a:r>
          </a:p>
        </p:txBody>
      </p:sp>
    </p:spTree>
    <p:extLst>
      <p:ext uri="{BB962C8B-B14F-4D97-AF65-F5344CB8AC3E}">
        <p14:creationId xmlns:p14="http://schemas.microsoft.com/office/powerpoint/2010/main" val="1031642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History of Windows through Windows </a:t>
            </a:r>
            <a:r>
              <a:rPr lang="en-US" altLang="en-US" dirty="0" smtClean="0"/>
              <a:t>8.1 </a:t>
            </a:r>
            <a:r>
              <a:rPr lang="en-US" altLang="en-US" sz="2000" b="0" dirty="0" smtClean="0"/>
              <a:t>(1 </a:t>
            </a:r>
            <a:r>
              <a:rPr lang="en-US" altLang="en-US" sz="2000" b="0" dirty="0"/>
              <a:t>of 2)</a:t>
            </a:r>
            <a:endParaRPr lang="en-US" b="0" dirty="0"/>
          </a:p>
        </p:txBody>
      </p:sp>
      <p:sp>
        <p:nvSpPr>
          <p:cNvPr id="6" name="Text Placeholder 5"/>
          <p:cNvSpPr>
            <a:spLocks noGrp="1"/>
          </p:cNvSpPr>
          <p:nvPr>
            <p:ph type="body" idx="1"/>
          </p:nvPr>
        </p:nvSpPr>
        <p:spPr>
          <a:xfrm>
            <a:off x="457200" y="1495426"/>
            <a:ext cx="8229600" cy="790574"/>
          </a:xfrm>
        </p:spPr>
        <p:txBody>
          <a:bodyPr/>
          <a:lstStyle/>
          <a:p>
            <a:pPr marL="0" indent="0">
              <a:buNone/>
            </a:pPr>
            <a:r>
              <a:rPr lang="en-US" altLang="en-US" dirty="0" smtClean="0"/>
              <a:t>Major </a:t>
            </a:r>
            <a:r>
              <a:rPr lang="en-US" altLang="en-US" dirty="0"/>
              <a:t>releases in the history of Microsoft operating systems for desktop </a:t>
            </a:r>
            <a:r>
              <a:rPr lang="en-US" altLang="en-US" dirty="0" smtClean="0"/>
              <a:t>P</a:t>
            </a:r>
            <a:r>
              <a:rPr lang="en-US" altLang="en-US" sz="100" dirty="0" smtClean="0"/>
              <a:t> </a:t>
            </a:r>
            <a:r>
              <a:rPr lang="en-US" altLang="en-US" dirty="0" smtClean="0"/>
              <a:t>Cs</a:t>
            </a:r>
            <a:r>
              <a:rPr lang="en-US" alt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4036383443"/>
              </p:ext>
            </p:extLst>
          </p:nvPr>
        </p:nvGraphicFramePr>
        <p:xfrm>
          <a:off x="457200" y="2468776"/>
          <a:ext cx="8138160" cy="3827521"/>
        </p:xfrm>
        <a:graphic>
          <a:graphicData uri="http://schemas.openxmlformats.org/drawingml/2006/table">
            <a:tbl>
              <a:tblPr firstRow="1" bandRow="1">
                <a:tableStyleId>{2D5ABB26-0587-4C30-8999-92F81FD0307C}</a:tableStyleId>
              </a:tblPr>
              <a:tblGrid>
                <a:gridCol w="849086">
                  <a:extLst>
                    <a:ext uri="{9D8B030D-6E8A-4147-A177-3AD203B41FA5}">
                      <a16:colId xmlns:a16="http://schemas.microsoft.com/office/drawing/2014/main" val="3226701235"/>
                    </a:ext>
                  </a:extLst>
                </a:gridCol>
                <a:gridCol w="1045028">
                  <a:extLst>
                    <a:ext uri="{9D8B030D-6E8A-4147-A177-3AD203B41FA5}">
                      <a16:colId xmlns:a16="http://schemas.microsoft.com/office/drawing/2014/main" val="2868495022"/>
                    </a:ext>
                  </a:extLst>
                </a:gridCol>
                <a:gridCol w="1149532">
                  <a:extLst>
                    <a:ext uri="{9D8B030D-6E8A-4147-A177-3AD203B41FA5}">
                      <a16:colId xmlns:a16="http://schemas.microsoft.com/office/drawing/2014/main" val="1915359043"/>
                    </a:ext>
                  </a:extLst>
                </a:gridCol>
                <a:gridCol w="1136468">
                  <a:extLst>
                    <a:ext uri="{9D8B030D-6E8A-4147-A177-3AD203B41FA5}">
                      <a16:colId xmlns:a16="http://schemas.microsoft.com/office/drawing/2014/main" val="11562784"/>
                    </a:ext>
                  </a:extLst>
                </a:gridCol>
                <a:gridCol w="1123406">
                  <a:extLst>
                    <a:ext uri="{9D8B030D-6E8A-4147-A177-3AD203B41FA5}">
                      <a16:colId xmlns:a16="http://schemas.microsoft.com/office/drawing/2014/main" val="2807909962"/>
                    </a:ext>
                  </a:extLst>
                </a:gridCol>
                <a:gridCol w="2834640">
                  <a:extLst>
                    <a:ext uri="{9D8B030D-6E8A-4147-A177-3AD203B41FA5}">
                      <a16:colId xmlns:a16="http://schemas.microsoft.com/office/drawing/2014/main" val="721081747"/>
                    </a:ext>
                  </a:extLst>
                </a:gridCol>
              </a:tblGrid>
              <a:tr h="478919">
                <a:tc>
                  <a:txBody>
                    <a:bodyPr/>
                    <a:lstStyle/>
                    <a:p>
                      <a:r>
                        <a:rPr lang="en-US" sz="1400" b="1" i="0" u="none" strike="noStrike" cap="none" baseline="0" dirty="0" smtClean="0">
                          <a:solidFill>
                            <a:schemeClr val="tx1"/>
                          </a:solidFill>
                          <a:latin typeface="+mn-lt"/>
                          <a:ea typeface="+mn-ea"/>
                          <a:cs typeface="+mn-cs"/>
                          <a:sym typeface="Arial"/>
                        </a:rPr>
                        <a:t>Year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a:t>
                      </a:r>
                      <a:r>
                        <a:rPr lang="en-US" sz="100" b="1" i="0" u="none" strike="noStrike" cap="none" baseline="0" dirty="0" smtClean="0">
                          <a:solidFill>
                            <a:schemeClr val="tx1"/>
                          </a:solidFill>
                          <a:latin typeface="+mn-lt"/>
                          <a:ea typeface="+mn-ea"/>
                          <a:cs typeface="+mn-cs"/>
                          <a:sym typeface="Arial"/>
                        </a:rPr>
                        <a:t> </a:t>
                      </a:r>
                      <a:r>
                        <a:rPr lang="en-US" sz="1400" b="1" i="0" u="none" strike="noStrike" cap="none" baseline="0" dirty="0" smtClean="0">
                          <a:solidFill>
                            <a:schemeClr val="tx1"/>
                          </a:solidFill>
                          <a:latin typeface="+mn-lt"/>
                          <a:ea typeface="+mn-ea"/>
                          <a:cs typeface="+mn-cs"/>
                          <a:sym typeface="Arial"/>
                        </a:rPr>
                        <a:t>S−DOS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a:t>
                      </a:r>
                      <a:r>
                        <a:rPr lang="en-US" sz="100" b="1" i="0" u="none" strike="noStrike" cap="none" baseline="0" dirty="0" smtClean="0">
                          <a:solidFill>
                            <a:schemeClr val="tx1"/>
                          </a:solidFill>
                          <a:latin typeface="+mn-lt"/>
                          <a:ea typeface="+mn-ea"/>
                          <a:cs typeface="+mn-cs"/>
                          <a:sym typeface="Arial"/>
                        </a:rPr>
                        <a:t> </a:t>
                      </a:r>
                      <a:r>
                        <a:rPr lang="en-US" sz="1400" b="1" i="0" u="none" strike="noStrike" cap="none" baseline="0" dirty="0" smtClean="0">
                          <a:solidFill>
                            <a:schemeClr val="tx1"/>
                          </a:solidFill>
                          <a:latin typeface="+mn-lt"/>
                          <a:ea typeface="+mn-ea"/>
                          <a:cs typeface="+mn-cs"/>
                          <a:sym typeface="Arial"/>
                        </a:rPr>
                        <a:t>S-DOS based</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N</a:t>
                      </a:r>
                      <a:r>
                        <a:rPr lang="en-US" sz="100" b="1" i="0" u="none" strike="noStrike" cap="none" baseline="0" dirty="0" smtClean="0">
                          <a:solidFill>
                            <a:schemeClr val="tx1"/>
                          </a:solidFill>
                          <a:latin typeface="+mn-lt"/>
                          <a:ea typeface="+mn-ea"/>
                          <a:cs typeface="+mn-cs"/>
                          <a:sym typeface="Arial"/>
                        </a:rPr>
                        <a:t> </a:t>
                      </a:r>
                      <a:r>
                        <a:rPr lang="en-US" sz="1400" b="1" i="0" u="none" strike="noStrike" cap="none" baseline="0" dirty="0" smtClean="0">
                          <a:solidFill>
                            <a:schemeClr val="tx1"/>
                          </a:solidFill>
                          <a:latin typeface="+mn-lt"/>
                          <a:ea typeface="+mn-ea"/>
                          <a:cs typeface="+mn-cs"/>
                          <a:sym typeface="Arial"/>
                        </a:rPr>
                        <a:t>T-based</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Modern</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baseline="0" dirty="0" smtClean="0">
                          <a:solidFill>
                            <a:schemeClr val="tx1"/>
                          </a:solidFill>
                          <a:latin typeface="+mn-lt"/>
                          <a:ea typeface="+mn-ea"/>
                          <a:cs typeface="+mn-cs"/>
                          <a:sym typeface="Arial"/>
                        </a:rPr>
                        <a:t>Notes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56790"/>
                  </a:ext>
                </a:extLst>
              </a:tr>
              <a:tr h="281717">
                <a:tc>
                  <a:txBody>
                    <a:bodyPr/>
                    <a:lstStyle/>
                    <a:p>
                      <a:r>
                        <a:rPr lang="en-US" sz="1400" b="0" i="0" u="none" strike="noStrike" cap="none" baseline="0" dirty="0" smtClean="0">
                          <a:solidFill>
                            <a:schemeClr val="tx1"/>
                          </a:solidFill>
                          <a:latin typeface="+mn-lt"/>
                          <a:ea typeface="+mn-ea"/>
                          <a:cs typeface="+mn-cs"/>
                          <a:sym typeface="Arial"/>
                        </a:rPr>
                        <a:t>1981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Initial release for 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M P</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0754827"/>
                  </a:ext>
                </a:extLst>
              </a:tr>
              <a:tr h="281717">
                <a:tc>
                  <a:txBody>
                    <a:bodyPr/>
                    <a:lstStyle/>
                    <a:p>
                      <a:r>
                        <a:rPr lang="en-US" sz="1400" b="0" i="0" u="none" strike="noStrike" cap="none" baseline="0" dirty="0" smtClean="0">
                          <a:solidFill>
                            <a:schemeClr val="tx1"/>
                          </a:solidFill>
                          <a:latin typeface="+mn-lt"/>
                          <a:ea typeface="+mn-ea"/>
                          <a:cs typeface="+mn-cs"/>
                          <a:sym typeface="Arial"/>
                        </a:rPr>
                        <a:t>1983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Support for P</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C/X</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125659"/>
                  </a:ext>
                </a:extLst>
              </a:tr>
              <a:tr h="281717">
                <a:tc>
                  <a:txBody>
                    <a:bodyPr/>
                    <a:lstStyle/>
                    <a:p>
                      <a:r>
                        <a:rPr lang="en-US" sz="1400" b="0" i="0" u="none" strike="noStrike" cap="none" baseline="0" dirty="0" smtClean="0">
                          <a:solidFill>
                            <a:schemeClr val="tx1"/>
                          </a:solidFill>
                          <a:latin typeface="+mn-lt"/>
                          <a:ea typeface="+mn-ea"/>
                          <a:cs typeface="+mn-cs"/>
                          <a:sym typeface="Arial"/>
                        </a:rPr>
                        <a:t>1984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Support for P</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892029"/>
                  </a:ext>
                </a:extLst>
              </a:tr>
              <a:tr h="281717">
                <a:tc>
                  <a:txBody>
                    <a:bodyPr/>
                    <a:lstStyle/>
                    <a:p>
                      <a:r>
                        <a:rPr lang="en-US" sz="1400" b="0" i="0" u="none" strike="noStrike" cap="none" baseline="0" dirty="0" smtClean="0">
                          <a:solidFill>
                            <a:schemeClr val="tx1"/>
                          </a:solidFill>
                          <a:latin typeface="+mn-lt"/>
                          <a:ea typeface="+mn-ea"/>
                          <a:cs typeface="+mn-cs"/>
                          <a:sym typeface="Arial"/>
                        </a:rPr>
                        <a:t>1990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Ten million copies in 2 years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963353"/>
                  </a:ext>
                </a:extLst>
              </a:tr>
              <a:tr h="281717">
                <a:tc>
                  <a:txBody>
                    <a:bodyPr/>
                    <a:lstStyle/>
                    <a:p>
                      <a:r>
                        <a:rPr lang="en-US" sz="1400" b="0" i="0" u="none" strike="noStrike" cap="none" baseline="0" dirty="0" smtClean="0">
                          <a:solidFill>
                            <a:schemeClr val="tx1"/>
                          </a:solidFill>
                          <a:latin typeface="+mn-lt"/>
                          <a:ea typeface="+mn-ea"/>
                          <a:cs typeface="+mn-cs"/>
                          <a:sym typeface="Arial"/>
                        </a:rPr>
                        <a:t>1991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Added memory management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490057"/>
                  </a:ext>
                </a:extLst>
              </a:tr>
              <a:tr h="281717">
                <a:tc>
                  <a:txBody>
                    <a:bodyPr/>
                    <a:lstStyle/>
                    <a:p>
                      <a:r>
                        <a:rPr lang="en-US" sz="1400" b="0" i="0" u="none" strike="noStrike" cap="none" baseline="0" dirty="0" smtClean="0">
                          <a:solidFill>
                            <a:schemeClr val="tx1"/>
                          </a:solidFill>
                          <a:latin typeface="+mn-lt"/>
                          <a:ea typeface="+mn-ea"/>
                          <a:cs typeface="+mn-cs"/>
                          <a:sym typeface="Arial"/>
                        </a:rPr>
                        <a:t>1992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Ran only on 286 and later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022938"/>
                  </a:ext>
                </a:extLst>
              </a:tr>
              <a:tr h="141617">
                <a:tc>
                  <a:txBody>
                    <a:bodyPr/>
                    <a:lstStyle/>
                    <a:p>
                      <a:r>
                        <a:rPr lang="en-US" sz="1400" b="0" i="0" u="none" strike="noStrike" cap="none" baseline="0" dirty="0" smtClean="0">
                          <a:solidFill>
                            <a:schemeClr val="tx1"/>
                          </a:solidFill>
                          <a:latin typeface="+mn-lt"/>
                          <a:ea typeface="+mn-ea"/>
                          <a:cs typeface="+mn-cs"/>
                          <a:sym typeface="Arial"/>
                        </a:rPr>
                        <a:t>1993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670165"/>
                  </a:ext>
                </a:extLst>
              </a:tr>
              <a:tr h="352801">
                <a:tc>
                  <a:txBody>
                    <a:bodyPr/>
                    <a:lstStyle/>
                    <a:p>
                      <a:r>
                        <a:rPr lang="en-US" sz="1400" dirty="0" smtClean="0"/>
                        <a:t>1995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95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M</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S-DOS embedded in Win 95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249696"/>
                  </a:ext>
                </a:extLst>
              </a:tr>
              <a:tr h="141617">
                <a:tc>
                  <a:txBody>
                    <a:bodyPr/>
                    <a:lstStyle/>
                    <a:p>
                      <a:r>
                        <a:rPr lang="en-US" sz="1400" dirty="0" smtClean="0"/>
                        <a:t>1996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T4.0</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399367"/>
                  </a:ext>
                </a:extLst>
              </a:tr>
              <a:tr h="141617">
                <a:tc>
                  <a:txBody>
                    <a:bodyPr/>
                    <a:lstStyle/>
                    <a:p>
                      <a:r>
                        <a:rPr lang="en-US" sz="1400" dirty="0" smtClean="0"/>
                        <a:t>1998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571757"/>
                  </a:ext>
                </a:extLst>
              </a:tr>
            </a:tbl>
          </a:graphicData>
        </a:graphic>
      </p:graphicFrame>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Handles </a:t>
            </a:r>
            <a:r>
              <a:rPr lang="en-US" altLang="en-US" sz="2000" b="0" dirty="0" smtClean="0"/>
              <a:t>(2 </a:t>
            </a:r>
            <a:r>
              <a:rPr lang="en-US" altLang="en-US" sz="2000" b="0" dirty="0"/>
              <a:t>of 2)</a:t>
            </a:r>
            <a:endParaRPr lang="en-US" sz="500" b="0" dirty="0"/>
          </a:p>
        </p:txBody>
      </p:sp>
      <p:pic>
        <p:nvPicPr>
          <p:cNvPr id="5" name="Picture 2" descr="A handle table descriptor for up to 16 million handles. The table pointer in the Handle table Descriptor points to D, Handle table pointers left bracket 32 right bracket, The first object of D table points to the first object of B, Handle table pointers left bracket 1024 right bracket. The last object of D, table points to E, Handle table pointers left bracket 1024 right bracket. The B table points to A, Handle table entries left bracket 512 right bracket, and C, Handle table entries left bracket 512 right bracket. The E table points to F, Handle table entries left bracket 512 right bracket. Each entry in the table is called a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620754"/>
            <a:ext cx="71247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457200" y="5368159"/>
            <a:ext cx="8229600" cy="1037627"/>
          </a:xfrm>
        </p:spPr>
        <p:txBody>
          <a:bodyPr/>
          <a:lstStyle/>
          <a:p>
            <a:r>
              <a:rPr lang="en-US" altLang="en-US" dirty="0"/>
              <a:t>Figure 11-17. Handle table data structures for a maximal table of up to 16 million handles.</a:t>
            </a:r>
          </a:p>
        </p:txBody>
      </p:sp>
    </p:spTree>
    <p:extLst>
      <p:ext uri="{BB962C8B-B14F-4D97-AF65-F5344CB8AC3E}">
        <p14:creationId xmlns:p14="http://schemas.microsoft.com/office/powerpoint/2010/main" val="147375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The Object Name Space </a:t>
            </a:r>
            <a:r>
              <a:rPr lang="en-US" altLang="en-US" sz="2000" b="0" dirty="0"/>
              <a:t>(1 of </a:t>
            </a:r>
            <a:r>
              <a:rPr lang="en-US" altLang="en-US" sz="2000" b="0" dirty="0" smtClean="0"/>
              <a:t>8)</a:t>
            </a:r>
            <a:endParaRPr lang="en-US" altLang="en-US" dirty="0" smtClean="0"/>
          </a:p>
        </p:txBody>
      </p:sp>
      <p:sp>
        <p:nvSpPr>
          <p:cNvPr id="2" name="Text Placeholder 1"/>
          <p:cNvSpPr>
            <a:spLocks noGrp="1"/>
          </p:cNvSpPr>
          <p:nvPr>
            <p:ph type="body" idx="1"/>
          </p:nvPr>
        </p:nvSpPr>
        <p:spPr>
          <a:xfrm>
            <a:off x="457200" y="1495425"/>
            <a:ext cx="8229600" cy="842333"/>
          </a:xfrm>
        </p:spPr>
        <p:txBody>
          <a:bodyPr/>
          <a:lstStyle/>
          <a:p>
            <a:pPr marL="0" indent="0">
              <a:buNone/>
            </a:pPr>
            <a:r>
              <a:rPr lang="en-US" altLang="en-US" dirty="0" smtClean="0"/>
              <a:t>The </a:t>
            </a:r>
            <a:r>
              <a:rPr lang="en-US" altLang="en-US" dirty="0"/>
              <a:t>object procedures supplied when specifying a new object type</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4017406808"/>
              </p:ext>
            </p:extLst>
          </p:nvPr>
        </p:nvGraphicFramePr>
        <p:xfrm>
          <a:off x="457200" y="2694940"/>
          <a:ext cx="8229600" cy="2804160"/>
        </p:xfrm>
        <a:graphic>
          <a:graphicData uri="http://schemas.openxmlformats.org/drawingml/2006/table">
            <a:tbl>
              <a:tblPr firstRow="1" bandRow="1">
                <a:tableStyleId>{2D5ABB26-0587-4C30-8999-92F81FD0307C}</a:tableStyleId>
              </a:tblPr>
              <a:tblGrid>
                <a:gridCol w="1293962">
                  <a:extLst>
                    <a:ext uri="{9D8B030D-6E8A-4147-A177-3AD203B41FA5}">
                      <a16:colId xmlns:a16="http://schemas.microsoft.com/office/drawing/2014/main" val="4115278265"/>
                    </a:ext>
                  </a:extLst>
                </a:gridCol>
                <a:gridCol w="4123427">
                  <a:extLst>
                    <a:ext uri="{9D8B030D-6E8A-4147-A177-3AD203B41FA5}">
                      <a16:colId xmlns:a16="http://schemas.microsoft.com/office/drawing/2014/main" val="3304968273"/>
                    </a:ext>
                  </a:extLst>
                </a:gridCol>
                <a:gridCol w="2812211">
                  <a:extLst>
                    <a:ext uri="{9D8B030D-6E8A-4147-A177-3AD203B41FA5}">
                      <a16:colId xmlns:a16="http://schemas.microsoft.com/office/drawing/2014/main" val="2225086836"/>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Procedure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When called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Notes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080103"/>
                  </a:ext>
                </a:extLst>
              </a:tr>
              <a:tr h="370840">
                <a:tc>
                  <a:txBody>
                    <a:bodyPr/>
                    <a:lstStyle/>
                    <a:p>
                      <a:r>
                        <a:rPr lang="en-US" sz="1600" b="0" i="0" u="none" strike="noStrike" cap="none" baseline="0" dirty="0" smtClean="0">
                          <a:solidFill>
                            <a:schemeClr val="tx1"/>
                          </a:solidFill>
                          <a:latin typeface="+mn-lt"/>
                          <a:ea typeface="+mn-ea"/>
                          <a:cs typeface="+mn-cs"/>
                          <a:sym typeface="Arial"/>
                        </a:rPr>
                        <a:t>Open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For every new handle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Rarely used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207843"/>
                  </a:ext>
                </a:extLst>
              </a:tr>
              <a:tr h="370840">
                <a:tc>
                  <a:txBody>
                    <a:bodyPr/>
                    <a:lstStyle/>
                    <a:p>
                      <a:r>
                        <a:rPr lang="en-US" sz="1600" b="0" i="0" u="none" strike="noStrike" cap="none" baseline="0" dirty="0" smtClean="0">
                          <a:solidFill>
                            <a:schemeClr val="tx1"/>
                          </a:solidFill>
                          <a:latin typeface="+mn-lt"/>
                          <a:ea typeface="+mn-ea"/>
                          <a:cs typeface="+mn-cs"/>
                          <a:sym typeface="Arial"/>
                        </a:rPr>
                        <a:t>Parse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For object types that extend the namespace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Used for files and registry keys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038520"/>
                  </a:ext>
                </a:extLst>
              </a:tr>
              <a:tr h="370840">
                <a:tc>
                  <a:txBody>
                    <a:bodyPr/>
                    <a:lstStyle/>
                    <a:p>
                      <a:r>
                        <a:rPr lang="en-US" sz="1600" b="0" i="0" u="none" strike="noStrike" cap="none" baseline="0" dirty="0" smtClean="0">
                          <a:solidFill>
                            <a:schemeClr val="tx1"/>
                          </a:solidFill>
                          <a:latin typeface="+mn-lt"/>
                          <a:ea typeface="+mn-ea"/>
                          <a:cs typeface="+mn-cs"/>
                          <a:sym typeface="Arial"/>
                        </a:rPr>
                        <a:t>Close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At last handle close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Clean up visible side effects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919050"/>
                  </a:ext>
                </a:extLst>
              </a:tr>
              <a:tr h="370840">
                <a:tc>
                  <a:txBody>
                    <a:bodyPr/>
                    <a:lstStyle/>
                    <a:p>
                      <a:r>
                        <a:rPr lang="en-US" sz="1600" b="0" i="0" u="none" strike="noStrike" cap="none" baseline="0" dirty="0" smtClean="0">
                          <a:solidFill>
                            <a:schemeClr val="tx1"/>
                          </a:solidFill>
                          <a:latin typeface="+mn-lt"/>
                          <a:ea typeface="+mn-ea"/>
                          <a:cs typeface="+mn-cs"/>
                          <a:sym typeface="Arial"/>
                        </a:rPr>
                        <a:t>Delete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At last pointer dereference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Object is about to be deleted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0947064"/>
                  </a:ext>
                </a:extLst>
              </a:tr>
              <a:tr h="370840">
                <a:tc>
                  <a:txBody>
                    <a:bodyPr/>
                    <a:lstStyle/>
                    <a:p>
                      <a:r>
                        <a:rPr lang="en-US" sz="1600" b="0" i="0" u="none" strike="noStrike" cap="none" baseline="0" dirty="0" smtClean="0">
                          <a:solidFill>
                            <a:schemeClr val="tx1"/>
                          </a:solidFill>
                          <a:latin typeface="+mn-lt"/>
                          <a:ea typeface="+mn-ea"/>
                          <a:cs typeface="+mn-cs"/>
                          <a:sym typeface="Arial"/>
                        </a:rPr>
                        <a:t>Security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Get or set object’s security descriptor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Protection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73939"/>
                  </a:ext>
                </a:extLst>
              </a:tr>
              <a:tr h="370840">
                <a:tc>
                  <a:txBody>
                    <a:bodyPr/>
                    <a:lstStyle/>
                    <a:p>
                      <a:r>
                        <a:rPr lang="en-US" sz="1600" b="0" i="0" u="none" strike="noStrike" cap="none" baseline="0" dirty="0" err="1" smtClean="0">
                          <a:solidFill>
                            <a:schemeClr val="tx1"/>
                          </a:solidFill>
                          <a:latin typeface="+mn-lt"/>
                          <a:ea typeface="+mn-ea"/>
                          <a:cs typeface="+mn-cs"/>
                          <a:sym typeface="Arial"/>
                        </a:rPr>
                        <a:t>QueryName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Get object’s 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Rarely used outside kernel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336819"/>
                  </a:ext>
                </a:extLst>
              </a:tr>
            </a:tbl>
          </a:graphicData>
        </a:graphic>
      </p:graphicFrame>
    </p:spTree>
    <p:extLst>
      <p:ext uri="{BB962C8B-B14F-4D97-AF65-F5344CB8AC3E}">
        <p14:creationId xmlns:p14="http://schemas.microsoft.com/office/powerpoint/2010/main" val="182676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The Object Name Space </a:t>
            </a:r>
            <a:r>
              <a:rPr lang="en-US" altLang="en-US" sz="2000" b="0" dirty="0" smtClean="0"/>
              <a:t>(2 </a:t>
            </a:r>
            <a:r>
              <a:rPr lang="en-US" altLang="en-US" sz="2000" b="0" dirty="0"/>
              <a:t>of </a:t>
            </a:r>
            <a:r>
              <a:rPr lang="en-US" altLang="en-US" sz="2000" b="0" dirty="0" smtClean="0"/>
              <a:t>8)</a:t>
            </a:r>
            <a:endParaRPr lang="en-US" altLang="en-US" dirty="0" smtClean="0"/>
          </a:p>
        </p:txBody>
      </p:sp>
      <p:sp>
        <p:nvSpPr>
          <p:cNvPr id="2" name="Text Placeholder 1"/>
          <p:cNvSpPr>
            <a:spLocks noGrp="1"/>
          </p:cNvSpPr>
          <p:nvPr>
            <p:ph type="body" idx="1"/>
          </p:nvPr>
        </p:nvSpPr>
        <p:spPr>
          <a:xfrm>
            <a:off x="457200" y="1495426"/>
            <a:ext cx="8229600" cy="563350"/>
          </a:xfrm>
        </p:spPr>
        <p:txBody>
          <a:bodyPr/>
          <a:lstStyle/>
          <a:p>
            <a:pPr marL="0" indent="0">
              <a:buNone/>
            </a:pPr>
            <a:r>
              <a:rPr lang="en-US" altLang="en-US" dirty="0" smtClean="0"/>
              <a:t>Some </a:t>
            </a:r>
            <a:r>
              <a:rPr lang="en-US" altLang="en-US" dirty="0"/>
              <a:t>typical directories in the object name space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20289430"/>
              </p:ext>
            </p:extLst>
          </p:nvPr>
        </p:nvGraphicFramePr>
        <p:xfrm>
          <a:off x="457200" y="2122625"/>
          <a:ext cx="8229600" cy="4228087"/>
        </p:xfrm>
        <a:graphic>
          <a:graphicData uri="http://schemas.openxmlformats.org/drawingml/2006/table">
            <a:tbl>
              <a:tblPr firstRow="1" bandRow="1">
                <a:tableStyleId>{2D5ABB26-0587-4C30-8999-92F81FD0307C}</a:tableStyleId>
              </a:tblPr>
              <a:tblGrid>
                <a:gridCol w="1894114">
                  <a:extLst>
                    <a:ext uri="{9D8B030D-6E8A-4147-A177-3AD203B41FA5}">
                      <a16:colId xmlns:a16="http://schemas.microsoft.com/office/drawing/2014/main" val="3002172010"/>
                    </a:ext>
                  </a:extLst>
                </a:gridCol>
                <a:gridCol w="6335486">
                  <a:extLst>
                    <a:ext uri="{9D8B030D-6E8A-4147-A177-3AD203B41FA5}">
                      <a16:colId xmlns:a16="http://schemas.microsoft.com/office/drawing/2014/main" val="907776823"/>
                    </a:ext>
                  </a:extLst>
                </a:gridCol>
              </a:tblGrid>
              <a:tr h="306327">
                <a:tc>
                  <a:txBody>
                    <a:bodyPr/>
                    <a:lstStyle/>
                    <a:p>
                      <a:r>
                        <a:rPr lang="en-US" sz="1400" b="1" i="0" u="none" strike="noStrike" cap="none" baseline="0" dirty="0" smtClean="0">
                          <a:solidFill>
                            <a:schemeClr val="tx1"/>
                          </a:solidFill>
                          <a:latin typeface="+mn-lt"/>
                          <a:ea typeface="+mn-ea"/>
                          <a:cs typeface="+mn-cs"/>
                          <a:sym typeface="Arial"/>
                        </a:rPr>
                        <a:t>Directory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Contents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117155"/>
                  </a:ext>
                </a:extLst>
              </a:tr>
              <a:tr h="248195">
                <a:tc>
                  <a:txBody>
                    <a:bodyPr/>
                    <a:lstStyle/>
                    <a:p>
                      <a:r>
                        <a:rPr lang="en-US" sz="1400" b="0" i="0" u="none" strike="noStrike" cap="none" baseline="0" dirty="0" smtClean="0">
                          <a:solidFill>
                            <a:schemeClr val="tx1"/>
                          </a:solidFill>
                          <a:latin typeface="+mn-lt"/>
                          <a:ea typeface="+mn-ea"/>
                          <a:cs typeface="+mn-cs"/>
                          <a:sym typeface="Arial"/>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Starting place for looking up MS-DOS devices like 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286327"/>
                  </a:ext>
                </a:extLst>
              </a:tr>
              <a:tr h="243840">
                <a:tc>
                  <a:txBody>
                    <a:bodyPr/>
                    <a:lstStyle/>
                    <a:p>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DosDevices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Official name of \ ??, but really just a symbolic link to \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10968"/>
                  </a:ext>
                </a:extLst>
              </a:tr>
              <a:tr h="278675">
                <a:tc>
                  <a:txBody>
                    <a:bodyPr/>
                    <a:lstStyle/>
                    <a:p>
                      <a:r>
                        <a:rPr lang="en-US" sz="1400" b="0" i="0" u="none" strike="noStrike" cap="none" baseline="0" dirty="0" smtClean="0">
                          <a:solidFill>
                            <a:schemeClr val="tx1"/>
                          </a:solidFill>
                          <a:latin typeface="+mn-lt"/>
                          <a:ea typeface="+mn-ea"/>
                          <a:cs typeface="+mn-cs"/>
                          <a:sym typeface="Arial"/>
                        </a:rPr>
                        <a:t>\Device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All discovered I/O devices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356793"/>
                  </a:ext>
                </a:extLst>
              </a:tr>
              <a:tr h="261257">
                <a:tc>
                  <a:txBody>
                    <a:bodyPr/>
                    <a:lstStyle/>
                    <a:p>
                      <a:r>
                        <a:rPr lang="en-US" sz="1400" b="0" i="0" u="none" strike="noStrike" cap="none" baseline="0" dirty="0" smtClean="0">
                          <a:solidFill>
                            <a:schemeClr val="tx1"/>
                          </a:solidFill>
                          <a:latin typeface="+mn-lt"/>
                          <a:ea typeface="+mn-ea"/>
                          <a:cs typeface="+mn-cs"/>
                          <a:sym typeface="Arial"/>
                        </a:rPr>
                        <a:t>\Driver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Objects corresponding to each loaded device driver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695659"/>
                  </a:ext>
                </a:extLst>
              </a:tr>
              <a:tr h="269966">
                <a:tc>
                  <a:txBody>
                    <a:bodyPr/>
                    <a:lstStyle/>
                    <a:p>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ObjectTypes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The type objects such as those listed in Fig. 11-21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072563"/>
                  </a:ext>
                </a:extLst>
              </a:tr>
              <a:tr h="226423">
                <a:tc>
                  <a:txBody>
                    <a:bodyPr/>
                    <a:lstStyle/>
                    <a:p>
                      <a:r>
                        <a:rPr lang="en-US" sz="1400" b="0" i="0" u="none" strike="noStrike" cap="none" baseline="0" dirty="0" smtClean="0">
                          <a:solidFill>
                            <a:schemeClr val="tx1"/>
                          </a:solidFill>
                          <a:latin typeface="+mn-lt"/>
                          <a:ea typeface="+mn-ea"/>
                          <a:cs typeface="+mn-cs"/>
                          <a:sym typeface="Arial"/>
                        </a:rPr>
                        <a:t>\Windows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Objects for sending messages to all the Win32 GUI windows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682349"/>
                  </a:ext>
                </a:extLst>
              </a:tr>
              <a:tr h="248195">
                <a:tc>
                  <a:txBody>
                    <a:bodyPr/>
                    <a:lstStyle/>
                    <a:p>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BaseNamedObjects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User-created Win32 objects such as semaphores, </a:t>
                      </a:r>
                      <a:r>
                        <a:rPr lang="en-US" sz="1400" b="0" i="0" u="none" strike="noStrike" cap="none" baseline="0" dirty="0" err="1" smtClean="0">
                          <a:solidFill>
                            <a:schemeClr val="tx1"/>
                          </a:solidFill>
                          <a:latin typeface="+mn-lt"/>
                          <a:ea typeface="+mn-ea"/>
                          <a:cs typeface="+mn-cs"/>
                          <a:sym typeface="Arial"/>
                        </a:rPr>
                        <a:t>mutexes</a:t>
                      </a:r>
                      <a:r>
                        <a:rPr lang="en-US" sz="1400" b="0" i="0" u="none" strike="noStrike" cap="none" baseline="0" dirty="0" smtClean="0">
                          <a:solidFill>
                            <a:schemeClr val="tx1"/>
                          </a:solidFill>
                          <a:latin typeface="+mn-lt"/>
                          <a:ea typeface="+mn-ea"/>
                          <a:cs typeface="+mn-cs"/>
                          <a:sym typeface="Arial"/>
                        </a:rPr>
                        <a:t>, etc.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1894953"/>
                  </a:ext>
                </a:extLst>
              </a:tr>
              <a:tr h="178526">
                <a:tc>
                  <a:txBody>
                    <a:bodyPr/>
                    <a:lstStyle/>
                    <a:p>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Arcname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Partition names discovered by the boot loader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61409"/>
                  </a:ext>
                </a:extLst>
              </a:tr>
              <a:tr h="370840">
                <a:tc>
                  <a:txBody>
                    <a:bodyPr/>
                    <a:lstStyle/>
                    <a:p>
                      <a:r>
                        <a:rPr lang="en-US" sz="14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National Language Support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697802"/>
                  </a:ext>
                </a:extLst>
              </a:tr>
              <a:tr h="370840">
                <a:tc>
                  <a:txBody>
                    <a:bodyPr/>
                    <a:lstStyle/>
                    <a:p>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FileSystem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File-</a:t>
                      </a:r>
                      <a:r>
                        <a:rPr lang="en-US" sz="1400" b="0" i="0" u="none" strike="noStrike" cap="none" baseline="0" dirty="0" err="1" smtClean="0">
                          <a:solidFill>
                            <a:schemeClr val="tx1"/>
                          </a:solidFill>
                          <a:latin typeface="+mn-lt"/>
                          <a:ea typeface="+mn-ea"/>
                          <a:cs typeface="+mn-cs"/>
                          <a:sym typeface="Arial"/>
                        </a:rPr>
                        <a:t>systemdriver</a:t>
                      </a:r>
                      <a:r>
                        <a:rPr lang="en-US" sz="1400" b="0" i="0" u="none" strike="noStrike" cap="none" baseline="0" dirty="0" smtClean="0">
                          <a:solidFill>
                            <a:schemeClr val="tx1"/>
                          </a:solidFill>
                          <a:latin typeface="+mn-lt"/>
                          <a:ea typeface="+mn-ea"/>
                          <a:cs typeface="+mn-cs"/>
                          <a:sym typeface="Arial"/>
                        </a:rPr>
                        <a:t> objects and file system recognizer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591264"/>
                  </a:ext>
                </a:extLst>
              </a:tr>
              <a:tr h="370840">
                <a:tc>
                  <a:txBody>
                    <a:bodyPr/>
                    <a:lstStyle/>
                    <a:p>
                      <a:r>
                        <a:rPr lang="en-US" sz="1400" b="0" i="0" u="none" strike="noStrike" cap="none" baseline="0" dirty="0" smtClean="0">
                          <a:solidFill>
                            <a:schemeClr val="tx1"/>
                          </a:solidFill>
                          <a:latin typeface="+mn-lt"/>
                          <a:ea typeface="+mn-ea"/>
                          <a:cs typeface="+mn-cs"/>
                          <a:sym typeface="Arial"/>
                        </a:rPr>
                        <a:t>\Security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Objects belonging to the security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64107"/>
                  </a:ext>
                </a:extLst>
              </a:tr>
              <a:tr h="370840">
                <a:tc>
                  <a:txBody>
                    <a:bodyPr/>
                    <a:lstStyle/>
                    <a:p>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KnownDLLs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Key shared libraries that are opened early and held open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733339"/>
                  </a:ext>
                </a:extLst>
              </a:tr>
            </a:tbl>
          </a:graphicData>
        </a:graphic>
      </p:graphicFrame>
    </p:spTree>
    <p:extLst>
      <p:ext uri="{BB962C8B-B14F-4D97-AF65-F5344CB8AC3E}">
        <p14:creationId xmlns:p14="http://schemas.microsoft.com/office/powerpoint/2010/main" val="143729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Object Name Space </a:t>
            </a:r>
            <a:r>
              <a:rPr lang="en-US" altLang="en-US" sz="2000" b="0" dirty="0" smtClean="0"/>
              <a:t>(3 </a:t>
            </a:r>
            <a:r>
              <a:rPr lang="en-US" altLang="en-US" sz="2000" b="0" dirty="0"/>
              <a:t>of 8)</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Use of </a:t>
            </a:r>
            <a:r>
              <a:rPr lang="en-US" b="1" dirty="0"/>
              <a:t>parse</a:t>
            </a:r>
            <a:r>
              <a:rPr lang="en-US" dirty="0"/>
              <a:t> procedure:</a:t>
            </a:r>
          </a:p>
          <a:p>
            <a:pPr marL="916686" lvl="1" indent="-429768">
              <a:buFont typeface="+mj-lt"/>
              <a:buAutoNum type="arabicPeriod"/>
              <a:defRPr/>
            </a:pPr>
            <a:r>
              <a:rPr lang="en-US" dirty="0"/>
              <a:t>Executive component passes Unicode pathname for namespace</a:t>
            </a:r>
          </a:p>
          <a:p>
            <a:pPr marL="916686" lvl="1" indent="-429768">
              <a:buFont typeface="+mj-lt"/>
              <a:buAutoNum type="arabicPeriod"/>
              <a:defRPr/>
            </a:pPr>
            <a:r>
              <a:rPr lang="en-US" dirty="0"/>
              <a:t>Object manager searches through directories and symbolic links</a:t>
            </a:r>
          </a:p>
          <a:p>
            <a:pPr marL="916686" lvl="1" indent="-429768">
              <a:buFont typeface="+mj-lt"/>
              <a:buAutoNum type="arabicPeriod"/>
              <a:defRPr/>
            </a:pPr>
            <a:r>
              <a:rPr lang="en-US" dirty="0"/>
              <a:t>Object manager calls the </a:t>
            </a:r>
            <a:r>
              <a:rPr lang="en-US" b="1" dirty="0"/>
              <a:t>Parse</a:t>
            </a:r>
            <a:r>
              <a:rPr lang="en-US" dirty="0"/>
              <a:t> procedure for object type</a:t>
            </a:r>
          </a:p>
          <a:p>
            <a:pPr marL="916686" lvl="1" indent="-429768">
              <a:buFont typeface="+mj-lt"/>
              <a:buAutoNum type="arabicPeriod"/>
              <a:defRPr/>
            </a:pPr>
            <a:r>
              <a:rPr lang="en-US" dirty="0"/>
              <a:t>I/O manager creates </a:t>
            </a:r>
            <a:r>
              <a:rPr lang="en-US" dirty="0" smtClean="0"/>
              <a:t>I</a:t>
            </a:r>
            <a:r>
              <a:rPr lang="en-US" sz="100" dirty="0" smtClean="0"/>
              <a:t> </a:t>
            </a:r>
            <a:r>
              <a:rPr lang="en-US" dirty="0" smtClean="0"/>
              <a:t>R</a:t>
            </a:r>
            <a:r>
              <a:rPr lang="en-US" sz="100" dirty="0" smtClean="0"/>
              <a:t> </a:t>
            </a:r>
            <a:r>
              <a:rPr lang="en-US" dirty="0" smtClean="0"/>
              <a:t>P</a:t>
            </a:r>
            <a:r>
              <a:rPr lang="en-US" dirty="0"/>
              <a:t>, allocate file object, send request to stack of I/O devices</a:t>
            </a:r>
          </a:p>
        </p:txBody>
      </p:sp>
    </p:spTree>
    <p:extLst>
      <p:ext uri="{BB962C8B-B14F-4D97-AF65-F5344CB8AC3E}">
        <p14:creationId xmlns:p14="http://schemas.microsoft.com/office/powerpoint/2010/main" val="742018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Object Name Space </a:t>
            </a:r>
            <a:r>
              <a:rPr lang="en-US" altLang="en-US" sz="2000" b="0" dirty="0" smtClean="0"/>
              <a:t>(4 </a:t>
            </a:r>
            <a:r>
              <a:rPr lang="en-US" altLang="en-US" sz="2000" b="0" dirty="0"/>
              <a:t>of 8)</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Use of </a:t>
            </a:r>
            <a:r>
              <a:rPr lang="en-US" b="1" dirty="0"/>
              <a:t>parse</a:t>
            </a:r>
            <a:r>
              <a:rPr lang="en-US" dirty="0"/>
              <a:t> procedure:</a:t>
            </a:r>
          </a:p>
          <a:p>
            <a:pPr marL="916686" lvl="1" indent="-429768">
              <a:buFont typeface="+mj-lt"/>
              <a:buAutoNum type="arabicPeriod" startAt="5"/>
              <a:defRPr/>
            </a:pPr>
            <a:r>
              <a:rPr lang="en-US" dirty="0" smtClean="0"/>
              <a:t>I</a:t>
            </a:r>
            <a:r>
              <a:rPr lang="en-US" sz="100" dirty="0" smtClean="0"/>
              <a:t> </a:t>
            </a:r>
            <a:r>
              <a:rPr lang="en-US" dirty="0" smtClean="0"/>
              <a:t>R</a:t>
            </a:r>
            <a:r>
              <a:rPr lang="en-US" sz="100" dirty="0" smtClean="0"/>
              <a:t> </a:t>
            </a:r>
            <a:r>
              <a:rPr lang="en-US" dirty="0" smtClean="0"/>
              <a:t>P </a:t>
            </a:r>
            <a:r>
              <a:rPr lang="en-US" dirty="0"/>
              <a:t>passed down the I/O stack until it reaches device object representing the file system instance</a:t>
            </a:r>
          </a:p>
          <a:p>
            <a:pPr marL="916686" lvl="1" indent="-429768">
              <a:buFont typeface="+mj-lt"/>
              <a:buAutoNum type="arabicPeriod" startAt="5"/>
              <a:defRPr/>
            </a:pPr>
            <a:r>
              <a:rPr lang="en-US" dirty="0"/>
              <a:t>Device objects encountered as the I</a:t>
            </a:r>
            <a:r>
              <a:rPr lang="en-US" sz="100" dirty="0"/>
              <a:t> </a:t>
            </a:r>
            <a:r>
              <a:rPr lang="en-US" dirty="0"/>
              <a:t>R</a:t>
            </a:r>
            <a:r>
              <a:rPr lang="en-US" sz="100" dirty="0"/>
              <a:t> </a:t>
            </a:r>
            <a:r>
              <a:rPr lang="en-US" dirty="0"/>
              <a:t>P</a:t>
            </a:r>
            <a:r>
              <a:rPr lang="en-US" dirty="0" smtClean="0"/>
              <a:t> </a:t>
            </a:r>
            <a:r>
              <a:rPr lang="en-US" dirty="0"/>
              <a:t>heads toward the file system represent file system filter drivers</a:t>
            </a:r>
          </a:p>
          <a:p>
            <a:pPr marL="916686" lvl="1" indent="-429768">
              <a:buFont typeface="+mj-lt"/>
              <a:buAutoNum type="arabicPeriod" startAt="5"/>
              <a:defRPr/>
            </a:pPr>
            <a:r>
              <a:rPr lang="en-US" dirty="0"/>
              <a:t>File system device object has a link to file system driver object</a:t>
            </a:r>
          </a:p>
        </p:txBody>
      </p:sp>
    </p:spTree>
    <p:extLst>
      <p:ext uri="{BB962C8B-B14F-4D97-AF65-F5344CB8AC3E}">
        <p14:creationId xmlns:p14="http://schemas.microsoft.com/office/powerpoint/2010/main" val="77935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Object Name Space </a:t>
            </a:r>
            <a:r>
              <a:rPr lang="en-US" altLang="en-US" sz="2000" b="0" dirty="0" smtClean="0"/>
              <a:t>(5 </a:t>
            </a:r>
            <a:r>
              <a:rPr lang="en-US" altLang="en-US" sz="2000" b="0" dirty="0"/>
              <a:t>of 8)</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Use of </a:t>
            </a:r>
            <a:r>
              <a:rPr lang="en-US" b="1" dirty="0"/>
              <a:t>parse</a:t>
            </a:r>
            <a:r>
              <a:rPr lang="en-US" dirty="0"/>
              <a:t> procedure:</a:t>
            </a:r>
          </a:p>
          <a:p>
            <a:pPr marL="916686" lvl="1" indent="-429768">
              <a:buFont typeface="+mj-lt"/>
              <a:buAutoNum type="arabicPeriod" startAt="8"/>
              <a:defRPr/>
            </a:pPr>
            <a:r>
              <a:rPr lang="en-US" dirty="0" smtClean="0"/>
              <a:t>N</a:t>
            </a:r>
            <a:r>
              <a:rPr lang="en-US" sz="100" dirty="0" smtClean="0"/>
              <a:t> </a:t>
            </a:r>
            <a:r>
              <a:rPr lang="en-US" dirty="0" smtClean="0"/>
              <a:t>T</a:t>
            </a:r>
            <a:r>
              <a:rPr lang="en-US" sz="100" dirty="0" smtClean="0"/>
              <a:t> </a:t>
            </a:r>
            <a:r>
              <a:rPr lang="en-US" dirty="0" smtClean="0"/>
              <a:t>F</a:t>
            </a:r>
            <a:r>
              <a:rPr lang="en-US" sz="100" dirty="0" smtClean="0"/>
              <a:t> </a:t>
            </a:r>
            <a:r>
              <a:rPr lang="en-US" dirty="0" smtClean="0"/>
              <a:t>S </a:t>
            </a:r>
            <a:r>
              <a:rPr lang="en-US" dirty="0"/>
              <a:t>fills in file object and returns it to I/O manager, which returns back up through all devices on the stack</a:t>
            </a:r>
          </a:p>
          <a:p>
            <a:pPr marL="916686" lvl="1" indent="-429768">
              <a:buFont typeface="+mj-lt"/>
              <a:buAutoNum type="arabicPeriod" startAt="8"/>
              <a:defRPr/>
            </a:pPr>
            <a:r>
              <a:rPr lang="en-US" dirty="0"/>
              <a:t>Object manager is finished with its namespace lookup</a:t>
            </a:r>
          </a:p>
          <a:p>
            <a:pPr marL="916686" lvl="1" indent="-429768">
              <a:buFont typeface="+mj-lt"/>
              <a:buAutoNum type="arabicPeriod" startAt="8"/>
              <a:defRPr/>
            </a:pPr>
            <a:r>
              <a:rPr lang="en-US" dirty="0"/>
              <a:t>Final step is to return back to the user-mode caller</a:t>
            </a:r>
          </a:p>
        </p:txBody>
      </p:sp>
    </p:spTree>
    <p:extLst>
      <p:ext uri="{BB962C8B-B14F-4D97-AF65-F5344CB8AC3E}">
        <p14:creationId xmlns:p14="http://schemas.microsoft.com/office/powerpoint/2010/main" val="2192840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The Object Name Space </a:t>
            </a:r>
            <a:r>
              <a:rPr lang="en-US" altLang="en-US" sz="2000" b="0" dirty="0" smtClean="0"/>
              <a:t>(6 </a:t>
            </a:r>
            <a:r>
              <a:rPr lang="en-US" altLang="en-US" sz="2000" b="0" dirty="0"/>
              <a:t>of 8)</a:t>
            </a:r>
            <a:endParaRPr lang="en-US" altLang="en-US" dirty="0" smtClean="0">
              <a:solidFill>
                <a:schemeClr val="tx2"/>
              </a:solidFill>
            </a:endParaRPr>
          </a:p>
        </p:txBody>
      </p:sp>
      <p:pic>
        <p:nvPicPr>
          <p:cNvPr id="5" name="Picture 2" descr="I O and object manager steps for creating/opening a file and getting back a file handle. The I O manager fetches Win 32 Create File left parenthesis C colon backslash f o o backslash bar right parenthesis from the user mode. N t Create File left parenthesis backslash double question mark backslash C colon backslash f o o backslash bar right parenthesis proceeds to object manager with Open Object By Name left parenthesis backslash double question mark backslash C colon backslash f o o backslash bar right parenthesis. The I O manager fetches I o p Parse Device left parenthesis Device Object, backslash f o o backslash bar right parenthesis. This is called by driver along with File object to the file system filters. The filter then calls N t f s Create File left parenthesis right parenthesis in I o complete request. The process then proceeds through the object and I O managers to pass into the user mode. The object manager handles the devices and hard disk to fetch the device object for C, Volume, and S Y M LINK back slash Devices back slash Hard dis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728" y="1386471"/>
            <a:ext cx="6728544" cy="390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11-20. I/O and object manager steps for creating/opening a file and getting back a file handle.</a:t>
            </a:r>
          </a:p>
        </p:txBody>
      </p:sp>
    </p:spTree>
    <p:extLst>
      <p:ext uri="{BB962C8B-B14F-4D97-AF65-F5344CB8AC3E}">
        <p14:creationId xmlns:p14="http://schemas.microsoft.com/office/powerpoint/2010/main" val="138754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The Object Name Space </a:t>
            </a:r>
            <a:r>
              <a:rPr lang="en-US" altLang="en-US" sz="2000" b="0" dirty="0" smtClean="0"/>
              <a:t>(7 </a:t>
            </a:r>
            <a:r>
              <a:rPr lang="en-US" altLang="en-US" sz="2000" b="0" dirty="0"/>
              <a:t>of 8)</a:t>
            </a:r>
            <a:endParaRPr lang="en-US" altLang="en-US" dirty="0" smtClean="0"/>
          </a:p>
        </p:txBody>
      </p:sp>
      <p:sp>
        <p:nvSpPr>
          <p:cNvPr id="2" name="Text Placeholder 1"/>
          <p:cNvSpPr>
            <a:spLocks noGrp="1"/>
          </p:cNvSpPr>
          <p:nvPr>
            <p:ph type="body" idx="1"/>
          </p:nvPr>
        </p:nvSpPr>
        <p:spPr>
          <a:xfrm>
            <a:off x="457200" y="1600201"/>
            <a:ext cx="8229600" cy="803366"/>
          </a:xfrm>
        </p:spPr>
        <p:txBody>
          <a:bodyPr/>
          <a:lstStyle/>
          <a:p>
            <a:pPr marL="0" indent="0">
              <a:buNone/>
            </a:pPr>
            <a:r>
              <a:rPr lang="en-US" altLang="en-US" dirty="0" smtClean="0"/>
              <a:t>Some </a:t>
            </a:r>
            <a:r>
              <a:rPr lang="en-US" altLang="en-US" dirty="0"/>
              <a:t>common executive object types managed by the object manager</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250763831"/>
              </p:ext>
            </p:extLst>
          </p:nvPr>
        </p:nvGraphicFramePr>
        <p:xfrm>
          <a:off x="1042851" y="2559594"/>
          <a:ext cx="7058298" cy="3708400"/>
        </p:xfrm>
        <a:graphic>
          <a:graphicData uri="http://schemas.openxmlformats.org/drawingml/2006/table">
            <a:tbl>
              <a:tblPr firstRow="1" bandRow="1">
                <a:tableStyleId>{2D5ABB26-0587-4C30-8999-92F81FD0307C}</a:tableStyleId>
              </a:tblPr>
              <a:tblGrid>
                <a:gridCol w="1371601">
                  <a:extLst>
                    <a:ext uri="{9D8B030D-6E8A-4147-A177-3AD203B41FA5}">
                      <a16:colId xmlns:a16="http://schemas.microsoft.com/office/drawing/2014/main" val="3941603482"/>
                    </a:ext>
                  </a:extLst>
                </a:gridCol>
                <a:gridCol w="5686697">
                  <a:extLst>
                    <a:ext uri="{9D8B030D-6E8A-4147-A177-3AD203B41FA5}">
                      <a16:colId xmlns:a16="http://schemas.microsoft.com/office/drawing/2014/main" val="1096720558"/>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85313"/>
                  </a:ext>
                </a:extLst>
              </a:tr>
              <a:tr h="370840">
                <a:tc>
                  <a:txBody>
                    <a:bodyPr/>
                    <a:lstStyle/>
                    <a:p>
                      <a:r>
                        <a:rPr lang="en-US" sz="1600" b="0" i="0" u="none" strike="noStrike" cap="none" baseline="0" dirty="0" smtClean="0">
                          <a:solidFill>
                            <a:schemeClr val="tx1"/>
                          </a:solidFill>
                          <a:latin typeface="+mn-lt"/>
                          <a:ea typeface="+mn-ea"/>
                          <a:cs typeface="+mn-cs"/>
                          <a:sym typeface="Arial"/>
                        </a:rPr>
                        <a:t>Process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User process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37677"/>
                  </a:ext>
                </a:extLst>
              </a:tr>
              <a:tr h="370840">
                <a:tc>
                  <a:txBody>
                    <a:bodyPr/>
                    <a:lstStyle/>
                    <a:p>
                      <a:r>
                        <a:rPr lang="en-US" sz="1600" b="0" i="0" u="none" strike="noStrike" cap="none" baseline="0" dirty="0" smtClean="0">
                          <a:solidFill>
                            <a:schemeClr val="tx1"/>
                          </a:solidFill>
                          <a:latin typeface="+mn-lt"/>
                          <a:ea typeface="+mn-ea"/>
                          <a:cs typeface="+mn-cs"/>
                          <a:sym typeface="Arial"/>
                        </a:rPr>
                        <a:t>Thread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Thread within a process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160767"/>
                  </a:ext>
                </a:extLst>
              </a:tr>
              <a:tr h="370840">
                <a:tc>
                  <a:txBody>
                    <a:bodyPr/>
                    <a:lstStyle/>
                    <a:p>
                      <a:r>
                        <a:rPr lang="en-US" sz="1600" b="0" i="0" u="none" strike="noStrike" cap="none" baseline="0" dirty="0" smtClean="0">
                          <a:solidFill>
                            <a:schemeClr val="tx1"/>
                          </a:solidFill>
                          <a:latin typeface="+mn-lt"/>
                          <a:ea typeface="+mn-ea"/>
                          <a:cs typeface="+mn-cs"/>
                          <a:sym typeface="Arial"/>
                        </a:rPr>
                        <a:t>Semaphore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Counting semaphore used for </a:t>
                      </a:r>
                      <a:r>
                        <a:rPr lang="en-US" sz="1600" b="0" i="0" u="none" strike="noStrike" cap="none" baseline="0" dirty="0" err="1" smtClean="0">
                          <a:solidFill>
                            <a:schemeClr val="tx1"/>
                          </a:solidFill>
                          <a:latin typeface="+mn-lt"/>
                          <a:ea typeface="+mn-ea"/>
                          <a:cs typeface="+mn-cs"/>
                          <a:sym typeface="Arial"/>
                        </a:rPr>
                        <a:t>interprocess</a:t>
                      </a:r>
                      <a:r>
                        <a:rPr lang="en-US" sz="1600" b="0" i="0" u="none" strike="noStrike" cap="none" baseline="0" dirty="0" smtClean="0">
                          <a:solidFill>
                            <a:schemeClr val="tx1"/>
                          </a:solidFill>
                          <a:latin typeface="+mn-lt"/>
                          <a:ea typeface="+mn-ea"/>
                          <a:cs typeface="+mn-cs"/>
                          <a:sym typeface="Arial"/>
                        </a:rPr>
                        <a:t> synchronization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599833"/>
                  </a:ext>
                </a:extLst>
              </a:tr>
              <a:tr h="370840">
                <a:tc>
                  <a:txBody>
                    <a:bodyPr/>
                    <a:lstStyle/>
                    <a:p>
                      <a:r>
                        <a:rPr lang="en-US" sz="1600" b="0" i="0" u="none" strike="noStrike" cap="none" baseline="0" dirty="0" err="1" smtClean="0">
                          <a:solidFill>
                            <a:schemeClr val="tx1"/>
                          </a:solidFill>
                          <a:latin typeface="+mn-lt"/>
                          <a:ea typeface="+mn-ea"/>
                          <a:cs typeface="+mn-cs"/>
                          <a:sym typeface="Arial"/>
                        </a:rPr>
                        <a:t>Mutex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Binary semaphore used to enter a critical region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42239"/>
                  </a:ext>
                </a:extLst>
              </a:tr>
              <a:tr h="370840">
                <a:tc>
                  <a:txBody>
                    <a:bodyPr/>
                    <a:lstStyle/>
                    <a:p>
                      <a:r>
                        <a:rPr lang="en-US" sz="1600" b="0" i="0" u="none" strike="noStrike" cap="none" baseline="0" dirty="0" smtClean="0">
                          <a:solidFill>
                            <a:schemeClr val="tx1"/>
                          </a:solidFill>
                          <a:latin typeface="+mn-lt"/>
                          <a:ea typeface="+mn-ea"/>
                          <a:cs typeface="+mn-cs"/>
                          <a:sym typeface="Arial"/>
                        </a:rPr>
                        <a:t>Event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Synchronization object with persistent state (signaled/not)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888792"/>
                  </a:ext>
                </a:extLst>
              </a:tr>
              <a:tr h="370840">
                <a:tc>
                  <a:txBody>
                    <a:bodyPr/>
                    <a:lstStyle/>
                    <a:p>
                      <a:r>
                        <a:rPr lang="en-US" sz="1600" b="0" i="0" u="none" strike="noStrike" cap="none" baseline="0" dirty="0" smtClean="0">
                          <a:solidFill>
                            <a:schemeClr val="tx1"/>
                          </a:solidFill>
                          <a:latin typeface="+mn-lt"/>
                          <a:ea typeface="+mn-ea"/>
                          <a:cs typeface="+mn-cs"/>
                          <a:sym typeface="Arial"/>
                        </a:rPr>
                        <a:t>ALPC 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Mechanism for </a:t>
                      </a:r>
                      <a:r>
                        <a:rPr lang="en-US" sz="1600" b="0" i="0" u="none" strike="noStrike" cap="none" baseline="0" dirty="0" err="1" smtClean="0">
                          <a:solidFill>
                            <a:schemeClr val="tx1"/>
                          </a:solidFill>
                          <a:latin typeface="+mn-lt"/>
                          <a:ea typeface="+mn-ea"/>
                          <a:cs typeface="+mn-cs"/>
                          <a:sym typeface="Arial"/>
                        </a:rPr>
                        <a:t>interprocess</a:t>
                      </a:r>
                      <a:r>
                        <a:rPr lang="en-US" sz="1600" b="0" i="0" u="none" strike="noStrike" cap="none" baseline="0" dirty="0" smtClean="0">
                          <a:solidFill>
                            <a:schemeClr val="tx1"/>
                          </a:solidFill>
                          <a:latin typeface="+mn-lt"/>
                          <a:ea typeface="+mn-ea"/>
                          <a:cs typeface="+mn-cs"/>
                          <a:sym typeface="Arial"/>
                        </a:rPr>
                        <a:t> message passing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97387"/>
                  </a:ext>
                </a:extLst>
              </a:tr>
              <a:tr h="370840">
                <a:tc>
                  <a:txBody>
                    <a:bodyPr/>
                    <a:lstStyle/>
                    <a:p>
                      <a:r>
                        <a:rPr lang="en-US" sz="1600" b="0" i="0" u="none" strike="noStrike" cap="none" baseline="0" dirty="0" smtClean="0">
                          <a:solidFill>
                            <a:schemeClr val="tx1"/>
                          </a:solidFill>
                          <a:latin typeface="+mn-lt"/>
                          <a:ea typeface="+mn-ea"/>
                          <a:cs typeface="+mn-cs"/>
                          <a:sym typeface="Arial"/>
                        </a:rPr>
                        <a:t>Timer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Object allowing a thread to sleep for a fixed time interval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79034"/>
                  </a:ext>
                </a:extLst>
              </a:tr>
              <a:tr h="370840">
                <a:tc>
                  <a:txBody>
                    <a:bodyPr/>
                    <a:lstStyle/>
                    <a:p>
                      <a:r>
                        <a:rPr lang="en-US" sz="1600" b="0" i="0" u="none" strike="noStrike" cap="none" baseline="0" dirty="0" smtClean="0">
                          <a:solidFill>
                            <a:schemeClr val="tx1"/>
                          </a:solidFill>
                          <a:latin typeface="+mn-lt"/>
                          <a:ea typeface="+mn-ea"/>
                          <a:cs typeface="+mn-cs"/>
                          <a:sym typeface="Arial"/>
                        </a:rPr>
                        <a:t>Queue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Object used for completion notification on asynchronous 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468244"/>
                  </a:ext>
                </a:extLst>
              </a:tr>
              <a:tr h="370840">
                <a:tc>
                  <a:txBody>
                    <a:bodyPr/>
                    <a:lstStyle/>
                    <a:p>
                      <a:r>
                        <a:rPr lang="en-US" sz="1600" b="0" i="0" u="none" strike="noStrike" cap="none" baseline="0" dirty="0" smtClean="0">
                          <a:solidFill>
                            <a:schemeClr val="tx1"/>
                          </a:solidFill>
                          <a:latin typeface="+mn-lt"/>
                          <a:ea typeface="+mn-ea"/>
                          <a:cs typeface="+mn-cs"/>
                          <a:sym typeface="Arial"/>
                        </a:rPr>
                        <a:t>Open 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Object associated with an open 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185164"/>
                  </a:ext>
                </a:extLst>
              </a:tr>
            </a:tbl>
          </a:graphicData>
        </a:graphic>
      </p:graphicFrame>
    </p:spTree>
    <p:extLst>
      <p:ext uri="{BB962C8B-B14F-4D97-AF65-F5344CB8AC3E}">
        <p14:creationId xmlns:p14="http://schemas.microsoft.com/office/powerpoint/2010/main" val="179648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The Object Name Space </a:t>
            </a:r>
            <a:r>
              <a:rPr lang="en-US" altLang="en-US" sz="2000" b="0" dirty="0" smtClean="0"/>
              <a:t>(8 </a:t>
            </a:r>
            <a:r>
              <a:rPr lang="en-US" altLang="en-US" sz="2000" b="0" dirty="0"/>
              <a:t>of 8)</a:t>
            </a:r>
            <a:endParaRPr lang="en-US" altLang="en-US" dirty="0" smtClean="0"/>
          </a:p>
        </p:txBody>
      </p:sp>
      <p:sp>
        <p:nvSpPr>
          <p:cNvPr id="2" name="Text Placeholder 1"/>
          <p:cNvSpPr>
            <a:spLocks noGrp="1"/>
          </p:cNvSpPr>
          <p:nvPr>
            <p:ph type="body" idx="1"/>
          </p:nvPr>
        </p:nvSpPr>
        <p:spPr>
          <a:xfrm>
            <a:off x="457200" y="1600201"/>
            <a:ext cx="8229600" cy="803366"/>
          </a:xfrm>
        </p:spPr>
        <p:txBody>
          <a:bodyPr/>
          <a:lstStyle/>
          <a:p>
            <a:pPr marL="0" indent="0">
              <a:buNone/>
            </a:pPr>
            <a:r>
              <a:rPr lang="en-US" altLang="en-US" dirty="0" smtClean="0"/>
              <a:t>Some </a:t>
            </a:r>
            <a:r>
              <a:rPr lang="en-US" altLang="en-US" dirty="0"/>
              <a:t>common executive object types managed by the object manager</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2261408245"/>
              </p:ext>
            </p:extLst>
          </p:nvPr>
        </p:nvGraphicFramePr>
        <p:xfrm>
          <a:off x="457198" y="2559594"/>
          <a:ext cx="8229601" cy="3337560"/>
        </p:xfrm>
        <a:graphic>
          <a:graphicData uri="http://schemas.openxmlformats.org/drawingml/2006/table">
            <a:tbl>
              <a:tblPr firstRow="1" bandRow="1">
                <a:tableStyleId>{2D5ABB26-0587-4C30-8999-92F81FD0307C}</a:tableStyleId>
              </a:tblPr>
              <a:tblGrid>
                <a:gridCol w="1675367">
                  <a:extLst>
                    <a:ext uri="{9D8B030D-6E8A-4147-A177-3AD203B41FA5}">
                      <a16:colId xmlns:a16="http://schemas.microsoft.com/office/drawing/2014/main" val="3941603482"/>
                    </a:ext>
                  </a:extLst>
                </a:gridCol>
                <a:gridCol w="6554234">
                  <a:extLst>
                    <a:ext uri="{9D8B030D-6E8A-4147-A177-3AD203B41FA5}">
                      <a16:colId xmlns:a16="http://schemas.microsoft.com/office/drawing/2014/main" val="1096720558"/>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85313"/>
                  </a:ext>
                </a:extLst>
              </a:tr>
              <a:tr h="370840">
                <a:tc>
                  <a:txBody>
                    <a:bodyPr/>
                    <a:lstStyle/>
                    <a:p>
                      <a:r>
                        <a:rPr lang="en-US" sz="1600" b="0" i="0" u="none" strike="noStrike" cap="none" baseline="0" dirty="0" smtClean="0">
                          <a:solidFill>
                            <a:schemeClr val="tx1"/>
                          </a:solidFill>
                          <a:latin typeface="+mn-lt"/>
                          <a:ea typeface="+mn-ea"/>
                          <a:cs typeface="+mn-cs"/>
                          <a:sym typeface="Arial"/>
                        </a:rPr>
                        <a:t>Access token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Security descriptor for some object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37677"/>
                  </a:ext>
                </a:extLst>
              </a:tr>
              <a:tr h="370840">
                <a:tc>
                  <a:txBody>
                    <a:bodyPr/>
                    <a:lstStyle/>
                    <a:p>
                      <a:r>
                        <a:rPr lang="en-US" sz="1600" b="0" i="0" u="none" strike="noStrike" cap="none" baseline="0" dirty="0" smtClean="0">
                          <a:solidFill>
                            <a:schemeClr val="tx1"/>
                          </a:solidFill>
                          <a:latin typeface="+mn-lt"/>
                          <a:ea typeface="+mn-ea"/>
                          <a:cs typeface="+mn-cs"/>
                          <a:sym typeface="Arial"/>
                        </a:rPr>
                        <a:t>Profile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err="1" smtClean="0">
                          <a:solidFill>
                            <a:schemeClr val="tx1"/>
                          </a:solidFill>
                          <a:latin typeface="+mn-lt"/>
                          <a:ea typeface="+mn-ea"/>
                          <a:cs typeface="+mn-cs"/>
                          <a:sym typeface="Arial"/>
                        </a:rPr>
                        <a:t>Datastructure</a:t>
                      </a:r>
                      <a:r>
                        <a:rPr lang="en-US" sz="1600" b="0" i="0" u="none" strike="noStrike" cap="none" baseline="0" dirty="0" smtClean="0">
                          <a:solidFill>
                            <a:schemeClr val="tx1"/>
                          </a:solidFill>
                          <a:latin typeface="+mn-lt"/>
                          <a:ea typeface="+mn-ea"/>
                          <a:cs typeface="+mn-cs"/>
                          <a:sym typeface="Arial"/>
                        </a:rPr>
                        <a:t> used for profiling CPU usage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160767"/>
                  </a:ext>
                </a:extLst>
              </a:tr>
              <a:tr h="370840">
                <a:tc>
                  <a:txBody>
                    <a:bodyPr/>
                    <a:lstStyle/>
                    <a:p>
                      <a:r>
                        <a:rPr lang="en-US" sz="1600" b="0" i="0" u="none" strike="noStrike" cap="none" baseline="0" dirty="0" smtClean="0">
                          <a:solidFill>
                            <a:schemeClr val="tx1"/>
                          </a:solidFill>
                          <a:latin typeface="+mn-lt"/>
                          <a:ea typeface="+mn-ea"/>
                          <a:cs typeface="+mn-cs"/>
                          <a:sym typeface="Arial"/>
                        </a:rPr>
                        <a:t>Section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Object used for representing </a:t>
                      </a:r>
                      <a:r>
                        <a:rPr lang="en-US" sz="1600" b="0" i="0" u="none" strike="noStrike" cap="none" baseline="0" dirty="0" err="1" smtClean="0">
                          <a:solidFill>
                            <a:schemeClr val="tx1"/>
                          </a:solidFill>
                          <a:latin typeface="+mn-lt"/>
                          <a:ea typeface="+mn-ea"/>
                          <a:cs typeface="+mn-cs"/>
                          <a:sym typeface="Arial"/>
                        </a:rPr>
                        <a:t>mappable</a:t>
                      </a:r>
                      <a:r>
                        <a:rPr lang="en-US" sz="1600" b="0" i="0" u="none" strike="noStrike" cap="none" baseline="0" dirty="0" smtClean="0">
                          <a:solidFill>
                            <a:schemeClr val="tx1"/>
                          </a:solidFill>
                          <a:latin typeface="+mn-lt"/>
                          <a:ea typeface="+mn-ea"/>
                          <a:cs typeface="+mn-cs"/>
                          <a:sym typeface="Arial"/>
                        </a:rPr>
                        <a:t> files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599833"/>
                  </a:ext>
                </a:extLst>
              </a:tr>
              <a:tr h="370840">
                <a:tc>
                  <a:txBody>
                    <a:bodyPr/>
                    <a:lstStyle/>
                    <a:p>
                      <a:r>
                        <a:rPr lang="en-US" sz="1600" b="0" i="0" u="none" strike="noStrike" cap="none" baseline="0" dirty="0" smtClean="0">
                          <a:solidFill>
                            <a:schemeClr val="tx1"/>
                          </a:solidFill>
                          <a:latin typeface="+mn-lt"/>
                          <a:ea typeface="+mn-ea"/>
                          <a:cs typeface="+mn-cs"/>
                          <a:sym typeface="Arial"/>
                        </a:rPr>
                        <a:t>Key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Registry key, used to attach registry to object-manager namespace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42239"/>
                  </a:ext>
                </a:extLst>
              </a:tr>
              <a:tr h="370840">
                <a:tc>
                  <a:txBody>
                    <a:bodyPr/>
                    <a:lstStyle/>
                    <a:p>
                      <a:r>
                        <a:rPr lang="en-US" sz="1600" b="0" i="0" u="none" strike="noStrike" cap="none" baseline="0" dirty="0" smtClean="0">
                          <a:solidFill>
                            <a:schemeClr val="tx1"/>
                          </a:solidFill>
                          <a:latin typeface="+mn-lt"/>
                          <a:ea typeface="+mn-ea"/>
                          <a:cs typeface="+mn-cs"/>
                          <a:sym typeface="Arial"/>
                        </a:rPr>
                        <a:t>Object directory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Directory for grouping objects within the object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888792"/>
                  </a:ext>
                </a:extLst>
              </a:tr>
              <a:tr h="370840">
                <a:tc>
                  <a:txBody>
                    <a:bodyPr/>
                    <a:lstStyle/>
                    <a:p>
                      <a:r>
                        <a:rPr lang="en-US" sz="1600" b="0" i="0" u="none" strike="noStrike" cap="none" baseline="0" dirty="0" smtClean="0">
                          <a:solidFill>
                            <a:schemeClr val="tx1"/>
                          </a:solidFill>
                          <a:latin typeface="+mn-lt"/>
                          <a:ea typeface="+mn-ea"/>
                          <a:cs typeface="+mn-cs"/>
                          <a:sym typeface="Arial"/>
                        </a:rPr>
                        <a:t>Symbolic link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Refers to another object manager object by path 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97387"/>
                  </a:ext>
                </a:extLst>
              </a:tr>
              <a:tr h="370840">
                <a:tc>
                  <a:txBody>
                    <a:bodyPr/>
                    <a:lstStyle/>
                    <a:p>
                      <a:r>
                        <a:rPr lang="en-US" sz="1600" b="0" i="0" u="none" strike="noStrike" cap="none" baseline="0" dirty="0" smtClean="0">
                          <a:solidFill>
                            <a:schemeClr val="tx1"/>
                          </a:solidFill>
                          <a:latin typeface="+mn-lt"/>
                          <a:ea typeface="+mn-ea"/>
                          <a:cs typeface="+mn-cs"/>
                          <a:sym typeface="Arial"/>
                        </a:rPr>
                        <a:t>Device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I/O device object for a physical device, bus, driver, or volume instance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79034"/>
                  </a:ext>
                </a:extLst>
              </a:tr>
              <a:tr h="370840">
                <a:tc>
                  <a:txBody>
                    <a:bodyPr/>
                    <a:lstStyle/>
                    <a:p>
                      <a:r>
                        <a:rPr lang="en-US" sz="1600" b="0" i="0" u="none" strike="noStrike" cap="none" baseline="0" dirty="0" smtClean="0">
                          <a:solidFill>
                            <a:schemeClr val="tx1"/>
                          </a:solidFill>
                          <a:latin typeface="+mn-lt"/>
                          <a:ea typeface="+mn-ea"/>
                          <a:cs typeface="+mn-cs"/>
                          <a:sym typeface="Arial"/>
                        </a:rPr>
                        <a:t>Device driver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Each loaded device driver has its own object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468244"/>
                  </a:ext>
                </a:extLst>
              </a:tr>
            </a:tbl>
          </a:graphicData>
        </a:graphic>
      </p:graphicFrame>
    </p:spTree>
    <p:extLst>
      <p:ext uri="{BB962C8B-B14F-4D97-AF65-F5344CB8AC3E}">
        <p14:creationId xmlns:p14="http://schemas.microsoft.com/office/powerpoint/2010/main" val="448308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Jobs, Processes, Threads, Fibers</a:t>
            </a:r>
            <a:endParaRPr lang="en-US" altLang="en-US" dirty="0" smtClean="0"/>
          </a:p>
        </p:txBody>
      </p:sp>
      <p:pic>
        <p:nvPicPr>
          <p:cNvPr id="5" name="Picture 2" descr="The relationship between jobs, processes, threads, and fibers. The job contains the processes that includes various threads. The threads are in contact with several fi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3155"/>
            <a:ext cx="822960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11-22. The relationship between jobs, processes, threads and fibers. Jobs and fibers are optional; not all processes are in jobs or contain fibers.</a:t>
            </a:r>
          </a:p>
        </p:txBody>
      </p:sp>
    </p:spTree>
    <p:extLst>
      <p:ext uri="{BB962C8B-B14F-4D97-AF65-F5344CB8AC3E}">
        <p14:creationId xmlns:p14="http://schemas.microsoft.com/office/powerpoint/2010/main" val="259446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History of Windows through Windows </a:t>
            </a:r>
            <a:r>
              <a:rPr lang="en-US" altLang="en-US" dirty="0" smtClean="0"/>
              <a:t>8.1 </a:t>
            </a:r>
            <a:r>
              <a:rPr lang="en-US" altLang="en-US" sz="2000" b="0" dirty="0" smtClean="0"/>
              <a:t>(2 of 2)</a:t>
            </a:r>
            <a:endParaRPr lang="en-US" sz="2000" b="0" dirty="0"/>
          </a:p>
        </p:txBody>
      </p:sp>
      <p:sp>
        <p:nvSpPr>
          <p:cNvPr id="6" name="Text Placeholder 5"/>
          <p:cNvSpPr>
            <a:spLocks noGrp="1"/>
          </p:cNvSpPr>
          <p:nvPr>
            <p:ph type="body" idx="1"/>
          </p:nvPr>
        </p:nvSpPr>
        <p:spPr>
          <a:xfrm>
            <a:off x="457200" y="1495426"/>
            <a:ext cx="8229600" cy="790574"/>
          </a:xfrm>
        </p:spPr>
        <p:txBody>
          <a:bodyPr/>
          <a:lstStyle/>
          <a:p>
            <a:pPr marL="0" indent="0">
              <a:buNone/>
            </a:pPr>
            <a:r>
              <a:rPr lang="en-US" altLang="en-US" dirty="0" smtClean="0"/>
              <a:t>Major </a:t>
            </a:r>
            <a:r>
              <a:rPr lang="en-US" altLang="en-US" dirty="0"/>
              <a:t>releases in the history of Microsoft operating systems for desktop </a:t>
            </a:r>
            <a:r>
              <a:rPr lang="en-US" altLang="en-US" dirty="0" smtClean="0"/>
              <a:t>P</a:t>
            </a:r>
            <a:r>
              <a:rPr lang="en-US" altLang="en-US" sz="100" dirty="0" smtClean="0"/>
              <a:t> </a:t>
            </a:r>
            <a:r>
              <a:rPr lang="en-US" altLang="en-US" dirty="0" smtClean="0"/>
              <a:t>Cs</a:t>
            </a:r>
            <a:r>
              <a:rPr lang="en-US" alt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567986167"/>
              </p:ext>
            </p:extLst>
          </p:nvPr>
        </p:nvGraphicFramePr>
        <p:xfrm>
          <a:off x="457200" y="2468776"/>
          <a:ext cx="8138160" cy="2573487"/>
        </p:xfrm>
        <a:graphic>
          <a:graphicData uri="http://schemas.openxmlformats.org/drawingml/2006/table">
            <a:tbl>
              <a:tblPr firstRow="1" bandRow="1">
                <a:tableStyleId>{2D5ABB26-0587-4C30-8999-92F81FD0307C}</a:tableStyleId>
              </a:tblPr>
              <a:tblGrid>
                <a:gridCol w="849086">
                  <a:extLst>
                    <a:ext uri="{9D8B030D-6E8A-4147-A177-3AD203B41FA5}">
                      <a16:colId xmlns:a16="http://schemas.microsoft.com/office/drawing/2014/main" val="3226701235"/>
                    </a:ext>
                  </a:extLst>
                </a:gridCol>
                <a:gridCol w="1045028">
                  <a:extLst>
                    <a:ext uri="{9D8B030D-6E8A-4147-A177-3AD203B41FA5}">
                      <a16:colId xmlns:a16="http://schemas.microsoft.com/office/drawing/2014/main" val="2868495022"/>
                    </a:ext>
                  </a:extLst>
                </a:gridCol>
                <a:gridCol w="1149532">
                  <a:extLst>
                    <a:ext uri="{9D8B030D-6E8A-4147-A177-3AD203B41FA5}">
                      <a16:colId xmlns:a16="http://schemas.microsoft.com/office/drawing/2014/main" val="1915359043"/>
                    </a:ext>
                  </a:extLst>
                </a:gridCol>
                <a:gridCol w="1136468">
                  <a:extLst>
                    <a:ext uri="{9D8B030D-6E8A-4147-A177-3AD203B41FA5}">
                      <a16:colId xmlns:a16="http://schemas.microsoft.com/office/drawing/2014/main" val="11562784"/>
                    </a:ext>
                  </a:extLst>
                </a:gridCol>
                <a:gridCol w="979715">
                  <a:extLst>
                    <a:ext uri="{9D8B030D-6E8A-4147-A177-3AD203B41FA5}">
                      <a16:colId xmlns:a16="http://schemas.microsoft.com/office/drawing/2014/main" val="2807909962"/>
                    </a:ext>
                  </a:extLst>
                </a:gridCol>
                <a:gridCol w="2978331">
                  <a:extLst>
                    <a:ext uri="{9D8B030D-6E8A-4147-A177-3AD203B41FA5}">
                      <a16:colId xmlns:a16="http://schemas.microsoft.com/office/drawing/2014/main" val="721081747"/>
                    </a:ext>
                  </a:extLst>
                </a:gridCol>
              </a:tblGrid>
              <a:tr h="744687">
                <a:tc>
                  <a:txBody>
                    <a:bodyPr/>
                    <a:lstStyle/>
                    <a:p>
                      <a:r>
                        <a:rPr lang="en-US" sz="1400" b="1" i="0" u="none" strike="noStrike" cap="none" baseline="0" dirty="0" smtClean="0">
                          <a:solidFill>
                            <a:schemeClr val="tx1"/>
                          </a:solidFill>
                          <a:latin typeface="+mn-lt"/>
                          <a:ea typeface="+mn-ea"/>
                          <a:cs typeface="+mn-cs"/>
                          <a:sym typeface="Arial"/>
                        </a:rPr>
                        <a:t>Year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MS−DOS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MS-DOS based</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NT-based</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Modern</a:t>
                      </a:r>
                    </a:p>
                    <a:p>
                      <a:r>
                        <a:rPr lang="en-US" sz="1400" b="1" i="0" u="none" strike="noStrike" cap="none" baseline="0" dirty="0" smtClean="0">
                          <a:solidFill>
                            <a:schemeClr val="tx1"/>
                          </a:solidFill>
                          <a:latin typeface="+mn-lt"/>
                          <a:ea typeface="+mn-ea"/>
                          <a:cs typeface="+mn-cs"/>
                          <a:sym typeface="Arial"/>
                        </a:rPr>
                        <a:t>Windows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baseline="0" dirty="0" smtClean="0">
                          <a:solidFill>
                            <a:schemeClr val="tx1"/>
                          </a:solidFill>
                          <a:latin typeface="+mn-lt"/>
                          <a:ea typeface="+mn-ea"/>
                          <a:cs typeface="+mn-cs"/>
                          <a:sym typeface="Arial"/>
                        </a:rPr>
                        <a:t>Notes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56790"/>
                  </a:ext>
                </a:extLst>
              </a:tr>
              <a:tr h="281717">
                <a:tc>
                  <a:txBody>
                    <a:bodyPr/>
                    <a:lstStyle/>
                    <a:p>
                      <a:r>
                        <a:rPr lang="en-US" sz="1400" dirty="0" smtClean="0"/>
                        <a:t>2000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8.0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2000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Win Me was infer </a:t>
                      </a:r>
                      <a:r>
                        <a:rPr lang="en-US" sz="1400" b="0" i="0" u="none" strike="noStrike" cap="none" baseline="0" dirty="0" err="1" smtClean="0">
                          <a:solidFill>
                            <a:schemeClr val="tx1"/>
                          </a:solidFill>
                          <a:latin typeface="+mn-lt"/>
                          <a:ea typeface="+mn-ea"/>
                          <a:cs typeface="+mn-cs"/>
                          <a:sym typeface="Arial"/>
                        </a:rPr>
                        <a:t>ior</a:t>
                      </a:r>
                      <a:r>
                        <a:rPr lang="en-US" sz="1400" b="0" i="0" u="none" strike="noStrike" cap="none" baseline="0" dirty="0" smtClean="0">
                          <a:solidFill>
                            <a:schemeClr val="tx1"/>
                          </a:solidFill>
                          <a:latin typeface="+mn-lt"/>
                          <a:ea typeface="+mn-ea"/>
                          <a:cs typeface="+mn-cs"/>
                          <a:sym typeface="Arial"/>
                        </a:rPr>
                        <a:t> to Win 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0754827"/>
                  </a:ext>
                </a:extLst>
              </a:tr>
              <a:tr h="281717">
                <a:tc>
                  <a:txBody>
                    <a:bodyPr/>
                    <a:lstStyle/>
                    <a:p>
                      <a:r>
                        <a:rPr lang="en-US" sz="1400" dirty="0" smtClean="0"/>
                        <a:t>2001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bg1"/>
                          </a:solidFill>
                        </a:rPr>
                        <a:t>Blank</a:t>
                      </a:r>
                      <a:endParaRPr 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X</a:t>
                      </a:r>
                      <a:r>
                        <a:rPr lang="en-US" sz="100" dirty="0" smtClean="0"/>
                        <a:t> </a:t>
                      </a:r>
                      <a:r>
                        <a:rPr lang="en-US" sz="1400" dirty="0" smtClean="0"/>
                        <a:t>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Replaced Win 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125659"/>
                  </a:ext>
                </a:extLst>
              </a:tr>
              <a:tr h="281717">
                <a:tc>
                  <a:txBody>
                    <a:bodyPr/>
                    <a:lstStyle/>
                    <a:p>
                      <a:r>
                        <a:rPr lang="en-US" sz="1400" dirty="0" smtClean="0"/>
                        <a:t>2006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Vista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Vista could not supplant X</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892029"/>
                  </a:ext>
                </a:extLst>
              </a:tr>
              <a:tr h="281717">
                <a:tc>
                  <a:txBody>
                    <a:bodyPr/>
                    <a:lstStyle/>
                    <a:p>
                      <a:r>
                        <a:rPr lang="en-US" sz="1400" dirty="0" smtClean="0"/>
                        <a:t>2009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Significantly improved upon Vista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963353"/>
                  </a:ext>
                </a:extLst>
              </a:tr>
              <a:tr h="281717">
                <a:tc>
                  <a:txBody>
                    <a:bodyPr/>
                    <a:lstStyle/>
                    <a:p>
                      <a:r>
                        <a:rPr lang="en-US" sz="1400" dirty="0" smtClean="0"/>
                        <a:t>2012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First Modern version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490057"/>
                  </a:ext>
                </a:extLst>
              </a:tr>
              <a:tr h="281717">
                <a:tc>
                  <a:txBody>
                    <a:bodyPr/>
                    <a:lstStyle/>
                    <a:p>
                      <a:r>
                        <a:rPr lang="en-US" sz="1400" dirty="0" smtClean="0"/>
                        <a:t>2013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8.1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Microsoft moved to rapid releases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022938"/>
                  </a:ext>
                </a:extLst>
              </a:tr>
            </a:tbl>
          </a:graphicData>
        </a:graphic>
      </p:graphicFrame>
    </p:spTree>
    <p:extLst>
      <p:ext uri="{BB962C8B-B14F-4D97-AF65-F5344CB8AC3E}">
        <p14:creationId xmlns:p14="http://schemas.microsoft.com/office/powerpoint/2010/main" val="1599545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 Pools and User-Mode Scheduling </a:t>
            </a:r>
            <a:r>
              <a:rPr lang="en-US" altLang="en-US" sz="2000" b="0" dirty="0" smtClean="0"/>
              <a:t>(1 </a:t>
            </a:r>
            <a:r>
              <a:rPr lang="en-US" altLang="en-US" sz="2000" b="0" dirty="0"/>
              <a:t>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Key elements of </a:t>
            </a:r>
            <a:r>
              <a:rPr lang="en-US" dirty="0" smtClean="0"/>
              <a:t>U</a:t>
            </a:r>
            <a:r>
              <a:rPr lang="en-US" sz="100" dirty="0" smtClean="0"/>
              <a:t> </a:t>
            </a:r>
            <a:r>
              <a:rPr lang="en-US" dirty="0" smtClean="0"/>
              <a:t>M</a:t>
            </a:r>
            <a:r>
              <a:rPr lang="en-US" sz="100" dirty="0" smtClean="0"/>
              <a:t> </a:t>
            </a:r>
            <a:r>
              <a:rPr lang="en-US" dirty="0" smtClean="0"/>
              <a:t>S </a:t>
            </a:r>
            <a:r>
              <a:rPr lang="en-US" dirty="0"/>
              <a:t>implementation:</a:t>
            </a:r>
          </a:p>
          <a:p>
            <a:pPr marL="914400" lvl="1" indent="-429768">
              <a:buFont typeface="+mj-lt"/>
              <a:buAutoNum type="arabicPeriod"/>
              <a:defRPr/>
            </a:pPr>
            <a:r>
              <a:rPr lang="en-US" dirty="0"/>
              <a:t>User-mode switching</a:t>
            </a:r>
          </a:p>
          <a:p>
            <a:pPr marL="914400" lvl="1" indent="-429768">
              <a:buFont typeface="+mj-lt"/>
              <a:buAutoNum type="arabicPeriod"/>
              <a:defRPr/>
            </a:pPr>
            <a:r>
              <a:rPr lang="en-US" dirty="0"/>
              <a:t>Re-entering the user-mode scheduler</a:t>
            </a:r>
          </a:p>
          <a:p>
            <a:pPr marL="914400" lvl="1" indent="-429768">
              <a:buFont typeface="+mj-lt"/>
              <a:buAutoNum type="arabicPeriod"/>
              <a:defRPr/>
            </a:pPr>
            <a:r>
              <a:rPr lang="en-US" dirty="0"/>
              <a:t>System call completion</a:t>
            </a:r>
          </a:p>
        </p:txBody>
      </p:sp>
    </p:spTree>
    <p:extLst>
      <p:ext uri="{BB962C8B-B14F-4D97-AF65-F5344CB8AC3E}">
        <p14:creationId xmlns:p14="http://schemas.microsoft.com/office/powerpoint/2010/main" val="4186347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Thread Pools and User-Mode Scheduling </a:t>
            </a:r>
            <a:r>
              <a:rPr lang="en-US" altLang="en-US" sz="2000" b="0" dirty="0" smtClean="0"/>
              <a:t>(2 </a:t>
            </a:r>
            <a:r>
              <a:rPr lang="en-US" altLang="en-US" sz="2000" b="0" dirty="0"/>
              <a:t>of 2)</a:t>
            </a:r>
            <a:endParaRPr lang="en-US" altLang="en-US" dirty="0" smtClean="0"/>
          </a:p>
        </p:txBody>
      </p:sp>
      <p:sp>
        <p:nvSpPr>
          <p:cNvPr id="2" name="Text Placeholder 1"/>
          <p:cNvSpPr>
            <a:spLocks noGrp="1"/>
          </p:cNvSpPr>
          <p:nvPr>
            <p:ph type="body" idx="1"/>
          </p:nvPr>
        </p:nvSpPr>
        <p:spPr>
          <a:xfrm>
            <a:off x="457200" y="1600200"/>
            <a:ext cx="8229600" cy="625415"/>
          </a:xfrm>
        </p:spPr>
        <p:txBody>
          <a:bodyPr/>
          <a:lstStyle/>
          <a:p>
            <a:pPr marL="0" indent="0">
              <a:buNone/>
            </a:pPr>
            <a:r>
              <a:rPr lang="en-US" altLang="en-US" dirty="0" smtClean="0"/>
              <a:t>Basic </a:t>
            </a:r>
            <a:r>
              <a:rPr lang="en-US" altLang="en-US" dirty="0"/>
              <a:t>concepts used for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 and </a:t>
            </a:r>
            <a:r>
              <a:rPr lang="en-US" altLang="en-US" dirty="0"/>
              <a:t>resource management</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464594774"/>
              </p:ext>
            </p:extLst>
          </p:nvPr>
        </p:nvGraphicFramePr>
        <p:xfrm>
          <a:off x="457200" y="2500082"/>
          <a:ext cx="8229600" cy="3220720"/>
        </p:xfrm>
        <a:graphic>
          <a:graphicData uri="http://schemas.openxmlformats.org/drawingml/2006/table">
            <a:tbl>
              <a:tblPr firstRow="1" bandRow="1">
                <a:tableStyleId>{2D5ABB26-0587-4C30-8999-92F81FD0307C}</a:tableStyleId>
              </a:tblPr>
              <a:tblGrid>
                <a:gridCol w="1345721">
                  <a:extLst>
                    <a:ext uri="{9D8B030D-6E8A-4147-A177-3AD203B41FA5}">
                      <a16:colId xmlns:a16="http://schemas.microsoft.com/office/drawing/2014/main" val="243628766"/>
                    </a:ext>
                  </a:extLst>
                </a:gridCol>
                <a:gridCol w="4546121">
                  <a:extLst>
                    <a:ext uri="{9D8B030D-6E8A-4147-A177-3AD203B41FA5}">
                      <a16:colId xmlns:a16="http://schemas.microsoft.com/office/drawing/2014/main" val="2909157556"/>
                    </a:ext>
                  </a:extLst>
                </a:gridCol>
                <a:gridCol w="2337758">
                  <a:extLst>
                    <a:ext uri="{9D8B030D-6E8A-4147-A177-3AD203B41FA5}">
                      <a16:colId xmlns:a16="http://schemas.microsoft.com/office/drawing/2014/main" val="2047930624"/>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Notes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556391"/>
                  </a:ext>
                </a:extLst>
              </a:tr>
              <a:tr h="370840">
                <a:tc>
                  <a:txBody>
                    <a:bodyPr/>
                    <a:lstStyle/>
                    <a:p>
                      <a:r>
                        <a:rPr lang="en-US" sz="1600" b="0" i="0" u="none" strike="noStrike" cap="none" baseline="0" dirty="0" smtClean="0">
                          <a:solidFill>
                            <a:schemeClr val="tx1"/>
                          </a:solidFill>
                          <a:latin typeface="+mn-lt"/>
                          <a:ea typeface="+mn-ea"/>
                          <a:cs typeface="+mn-cs"/>
                          <a:sym typeface="Arial"/>
                        </a:rPr>
                        <a:t>Job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Collection of processes that share quotas and limits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Used in </a:t>
                      </a:r>
                      <a:r>
                        <a:rPr lang="en-US" sz="1600" b="0" i="0" u="none" strike="noStrike" cap="none" baseline="0" dirty="0" err="1" smtClean="0">
                          <a:solidFill>
                            <a:schemeClr val="tx1"/>
                          </a:solidFill>
                          <a:latin typeface="+mn-lt"/>
                          <a:ea typeface="+mn-ea"/>
                          <a:cs typeface="+mn-cs"/>
                          <a:sym typeface="Arial"/>
                        </a:rPr>
                        <a:t>AppContainers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525405"/>
                  </a:ext>
                </a:extLst>
              </a:tr>
              <a:tr h="370840">
                <a:tc>
                  <a:txBody>
                    <a:bodyPr/>
                    <a:lstStyle/>
                    <a:p>
                      <a:r>
                        <a:rPr lang="en-US" sz="1600" b="0" i="0" u="none" strike="noStrike" cap="none" baseline="0" dirty="0" smtClean="0">
                          <a:solidFill>
                            <a:schemeClr val="tx1"/>
                          </a:solidFill>
                          <a:latin typeface="+mn-lt"/>
                          <a:ea typeface="+mn-ea"/>
                          <a:cs typeface="+mn-cs"/>
                          <a:sym typeface="Arial"/>
                        </a:rPr>
                        <a:t>Process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Container for holding resources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solidFill>
                            <a:schemeClr val="bg1"/>
                          </a:solidFill>
                        </a:rPr>
                        <a:t>Blank</a:t>
                      </a:r>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302315"/>
                  </a:ext>
                </a:extLst>
              </a:tr>
              <a:tr h="370840">
                <a:tc>
                  <a:txBody>
                    <a:bodyPr/>
                    <a:lstStyle/>
                    <a:p>
                      <a:r>
                        <a:rPr lang="en-US" sz="1600" b="0" i="0" u="none" strike="noStrike" cap="none" baseline="0" dirty="0" smtClean="0">
                          <a:solidFill>
                            <a:schemeClr val="tx1"/>
                          </a:solidFill>
                          <a:latin typeface="+mn-lt"/>
                          <a:ea typeface="+mn-ea"/>
                          <a:cs typeface="+mn-cs"/>
                          <a:sym typeface="Arial"/>
                        </a:rPr>
                        <a:t>Thread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Entity scheduled by the kernel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121362"/>
                  </a:ext>
                </a:extLst>
              </a:tr>
              <a:tr h="370840">
                <a:tc>
                  <a:txBody>
                    <a:bodyPr/>
                    <a:lstStyle/>
                    <a:p>
                      <a:r>
                        <a:rPr lang="en-US" sz="1600" b="0" i="0" u="none" strike="noStrike" cap="none" baseline="0" dirty="0" smtClean="0">
                          <a:solidFill>
                            <a:schemeClr val="tx1"/>
                          </a:solidFill>
                          <a:latin typeface="+mn-lt"/>
                          <a:ea typeface="+mn-ea"/>
                          <a:cs typeface="+mn-cs"/>
                          <a:sym typeface="Arial"/>
                        </a:rPr>
                        <a:t>Fiber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Lightweight thread managed entirely in user space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Rarely used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88756"/>
                  </a:ext>
                </a:extLst>
              </a:tr>
              <a:tr h="370840">
                <a:tc>
                  <a:txBody>
                    <a:bodyPr/>
                    <a:lstStyle/>
                    <a:p>
                      <a:r>
                        <a:rPr lang="en-US" sz="1600" b="0" i="0" u="none" strike="noStrike" cap="none" baseline="0" dirty="0" smtClean="0">
                          <a:solidFill>
                            <a:schemeClr val="tx1"/>
                          </a:solidFill>
                          <a:latin typeface="+mn-lt"/>
                          <a:ea typeface="+mn-ea"/>
                          <a:cs typeface="+mn-cs"/>
                          <a:sym typeface="Arial"/>
                        </a:rPr>
                        <a:t>Thread pool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Task-oriented programming model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Built on top of threads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777191"/>
                  </a:ext>
                </a:extLst>
              </a:tr>
              <a:tr h="370840">
                <a:tc>
                  <a:txBody>
                    <a:bodyPr/>
                    <a:lstStyle/>
                    <a:p>
                      <a:r>
                        <a:rPr lang="en-US" sz="1600" b="0" i="0" u="none" strike="noStrike" cap="none" baseline="0" dirty="0" smtClean="0">
                          <a:solidFill>
                            <a:schemeClr val="tx1"/>
                          </a:solidFill>
                          <a:latin typeface="+mn-lt"/>
                          <a:ea typeface="+mn-ea"/>
                          <a:cs typeface="+mn-cs"/>
                          <a:sym typeface="Arial"/>
                        </a:rPr>
                        <a:t>User-mode thread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Abstraction allowing user-mode thread switching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An extension of threads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717742"/>
                  </a:ext>
                </a:extLst>
              </a:tr>
            </a:tbl>
          </a:graphicData>
        </a:graphic>
      </p:graphicFrame>
    </p:spTree>
    <p:extLst>
      <p:ext uri="{BB962C8B-B14F-4D97-AF65-F5344CB8AC3E}">
        <p14:creationId xmlns:p14="http://schemas.microsoft.com/office/powerpoint/2010/main" val="1128206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Job, Process, Thread, and Fiber Management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a:t>
            </a:r>
            <a:r>
              <a:rPr lang="en-US" altLang="en-US" sz="2000" b="0" dirty="0"/>
              <a:t>(</a:t>
            </a:r>
            <a:r>
              <a:rPr lang="en-US" altLang="en-US" sz="2000" b="0" dirty="0" smtClean="0"/>
              <a:t>1 of 3)</a:t>
            </a:r>
            <a:endParaRPr lang="en-US" sz="9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Differences from </a:t>
            </a:r>
            <a:r>
              <a:rPr lang="en-US" dirty="0" smtClean="0"/>
              <a:t>U</a:t>
            </a:r>
            <a:r>
              <a:rPr lang="en-US" sz="100" dirty="0" smtClean="0"/>
              <a:t> </a:t>
            </a:r>
            <a:r>
              <a:rPr lang="en-US" dirty="0" smtClean="0"/>
              <a:t>N</a:t>
            </a:r>
            <a:r>
              <a:rPr lang="en-US" sz="100" dirty="0" smtClean="0"/>
              <a:t> </a:t>
            </a:r>
            <a:r>
              <a:rPr lang="en-US" dirty="0" smtClean="0"/>
              <a:t>I</a:t>
            </a:r>
            <a:r>
              <a:rPr lang="en-US" sz="100" dirty="0" smtClean="0"/>
              <a:t> </a:t>
            </a:r>
            <a:r>
              <a:rPr lang="en-US" dirty="0" smtClean="0"/>
              <a:t>X</a:t>
            </a:r>
            <a:r>
              <a:rPr lang="en-US" dirty="0"/>
              <a:t>:</a:t>
            </a:r>
          </a:p>
          <a:p>
            <a:pPr marL="914400" lvl="1" indent="-429768">
              <a:buFont typeface="+mj-lt"/>
              <a:buAutoNum type="arabicPeriod"/>
              <a:defRPr/>
            </a:pPr>
            <a:r>
              <a:rPr lang="en-US" dirty="0"/>
              <a:t>Actual search path for finding program to execute buried in library code for Win32, but managed more explicitly in U</a:t>
            </a:r>
            <a:r>
              <a:rPr lang="en-US" sz="100" dirty="0"/>
              <a:t> </a:t>
            </a:r>
            <a:r>
              <a:rPr lang="en-US" dirty="0"/>
              <a:t>N</a:t>
            </a:r>
            <a:r>
              <a:rPr lang="en-US" sz="100" dirty="0"/>
              <a:t> </a:t>
            </a:r>
            <a:r>
              <a:rPr lang="en-US" dirty="0"/>
              <a:t>I</a:t>
            </a:r>
            <a:r>
              <a:rPr lang="en-US" sz="100" dirty="0"/>
              <a:t> </a:t>
            </a:r>
            <a:r>
              <a:rPr lang="en-US" dirty="0"/>
              <a:t>X</a:t>
            </a:r>
            <a:r>
              <a:rPr lang="en-US" dirty="0" smtClean="0"/>
              <a:t>.</a:t>
            </a:r>
            <a:endParaRPr lang="en-US" dirty="0"/>
          </a:p>
          <a:p>
            <a:pPr marL="914400" lvl="1" indent="-429768">
              <a:buFont typeface="+mj-lt"/>
              <a:buAutoNum type="arabicPeriod"/>
              <a:defRPr/>
            </a:pPr>
            <a:r>
              <a:rPr lang="en-US" dirty="0"/>
              <a:t>Current working directory is a kernel-mode concept in U</a:t>
            </a:r>
            <a:r>
              <a:rPr lang="en-US" sz="100" dirty="0"/>
              <a:t> </a:t>
            </a:r>
            <a:r>
              <a:rPr lang="en-US" dirty="0"/>
              <a:t>N</a:t>
            </a:r>
            <a:r>
              <a:rPr lang="en-US" sz="100" dirty="0"/>
              <a:t> </a:t>
            </a:r>
            <a:r>
              <a:rPr lang="en-US" dirty="0"/>
              <a:t>I</a:t>
            </a:r>
            <a:r>
              <a:rPr lang="en-US" sz="100" dirty="0"/>
              <a:t> </a:t>
            </a:r>
            <a:r>
              <a:rPr lang="en-US" dirty="0"/>
              <a:t>X</a:t>
            </a:r>
            <a:r>
              <a:rPr lang="en-US" dirty="0" smtClean="0"/>
              <a:t> </a:t>
            </a:r>
            <a:r>
              <a:rPr lang="en-US" dirty="0"/>
              <a:t>but a user-mode string in Windows.</a:t>
            </a:r>
          </a:p>
          <a:p>
            <a:pPr marL="914400" lvl="1" indent="-429768">
              <a:buFont typeface="+mj-lt"/>
              <a:buAutoNum type="arabicPeriod"/>
              <a:defRPr/>
            </a:pPr>
            <a:r>
              <a:rPr lang="en-US" dirty="0"/>
              <a:t>U</a:t>
            </a:r>
            <a:r>
              <a:rPr lang="en-US" sz="100" dirty="0"/>
              <a:t> </a:t>
            </a:r>
            <a:r>
              <a:rPr lang="en-US" dirty="0"/>
              <a:t>N</a:t>
            </a:r>
            <a:r>
              <a:rPr lang="en-US" sz="100" dirty="0"/>
              <a:t> </a:t>
            </a:r>
            <a:r>
              <a:rPr lang="en-US" dirty="0"/>
              <a:t>I</a:t>
            </a:r>
            <a:r>
              <a:rPr lang="en-US" sz="100" dirty="0"/>
              <a:t> </a:t>
            </a:r>
            <a:r>
              <a:rPr lang="en-US" dirty="0"/>
              <a:t>X</a:t>
            </a:r>
            <a:r>
              <a:rPr lang="en-US" dirty="0" smtClean="0"/>
              <a:t> </a:t>
            </a:r>
            <a:r>
              <a:rPr lang="en-US" dirty="0"/>
              <a:t>parses command line and passes array of parameters, while Win32 leaves argument parsing up to individual program.</a:t>
            </a:r>
          </a:p>
        </p:txBody>
      </p:sp>
    </p:spTree>
    <p:extLst>
      <p:ext uri="{BB962C8B-B14F-4D97-AF65-F5344CB8AC3E}">
        <p14:creationId xmlns:p14="http://schemas.microsoft.com/office/powerpoint/2010/main" val="2919617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Job, Process, Thread, and Fiber Management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a:t>
            </a:r>
            <a:r>
              <a:rPr lang="en-US" altLang="en-US" sz="2000" b="0" dirty="0" smtClean="0"/>
              <a:t>(2 </a:t>
            </a:r>
            <a:r>
              <a:rPr lang="en-US" altLang="en-US" sz="2000" b="0" dirty="0"/>
              <a:t>of 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Differences from U</a:t>
            </a:r>
            <a:r>
              <a:rPr lang="en-US" sz="100" dirty="0"/>
              <a:t> </a:t>
            </a:r>
            <a:r>
              <a:rPr lang="en-US" dirty="0"/>
              <a:t>N</a:t>
            </a:r>
            <a:r>
              <a:rPr lang="en-US" sz="100" dirty="0"/>
              <a:t> </a:t>
            </a:r>
            <a:r>
              <a:rPr lang="en-US" dirty="0"/>
              <a:t>I</a:t>
            </a:r>
            <a:r>
              <a:rPr lang="en-US" sz="100" dirty="0"/>
              <a:t> </a:t>
            </a:r>
            <a:r>
              <a:rPr lang="en-US" dirty="0"/>
              <a:t>X </a:t>
            </a:r>
            <a:r>
              <a:rPr lang="en-US" dirty="0" smtClean="0"/>
              <a:t>:</a:t>
            </a:r>
            <a:endParaRPr lang="en-US" dirty="0"/>
          </a:p>
          <a:p>
            <a:pPr marL="914400" lvl="1" indent="-429768">
              <a:buFont typeface="+mj-lt"/>
              <a:buAutoNum type="arabicPeriod" startAt="4"/>
              <a:defRPr/>
            </a:pPr>
            <a:r>
              <a:rPr lang="en-US" dirty="0"/>
              <a:t>Inheritance of file descriptors in U</a:t>
            </a:r>
            <a:r>
              <a:rPr lang="en-US" sz="100" dirty="0"/>
              <a:t> </a:t>
            </a:r>
            <a:r>
              <a:rPr lang="en-US" dirty="0"/>
              <a:t>N</a:t>
            </a:r>
            <a:r>
              <a:rPr lang="en-US" sz="100" dirty="0"/>
              <a:t> </a:t>
            </a:r>
            <a:r>
              <a:rPr lang="en-US" dirty="0"/>
              <a:t>I</a:t>
            </a:r>
            <a:r>
              <a:rPr lang="en-US" sz="100" dirty="0"/>
              <a:t> </a:t>
            </a:r>
            <a:r>
              <a:rPr lang="en-US" dirty="0"/>
              <a:t>X</a:t>
            </a:r>
            <a:r>
              <a:rPr lang="en-US" dirty="0" smtClean="0"/>
              <a:t> </a:t>
            </a:r>
            <a:r>
              <a:rPr lang="en-US" dirty="0"/>
              <a:t>a property the handle.  In Windows is also property of handle to process creation.</a:t>
            </a:r>
          </a:p>
          <a:p>
            <a:pPr marL="914400" lvl="1" indent="-429768">
              <a:buFont typeface="+mj-lt"/>
              <a:buAutoNum type="arabicPeriod" startAt="4"/>
              <a:defRPr/>
            </a:pPr>
            <a:r>
              <a:rPr lang="en-US" dirty="0"/>
              <a:t>New processes directly passed information about primary window in Win32.  Passed as parameters to </a:t>
            </a:r>
            <a:r>
              <a:rPr lang="en-US" dirty="0" smtClean="0"/>
              <a:t>G</a:t>
            </a:r>
            <a:r>
              <a:rPr lang="en-US" sz="100" dirty="0" smtClean="0"/>
              <a:t> </a:t>
            </a:r>
            <a:r>
              <a:rPr lang="en-US" dirty="0" smtClean="0"/>
              <a:t>U</a:t>
            </a:r>
            <a:r>
              <a:rPr lang="en-US" sz="100" dirty="0" smtClean="0"/>
              <a:t> </a:t>
            </a:r>
            <a:r>
              <a:rPr lang="en-US" dirty="0" smtClean="0"/>
              <a:t>I </a:t>
            </a:r>
            <a:r>
              <a:rPr lang="en-US" dirty="0"/>
              <a:t>applications in U</a:t>
            </a:r>
            <a:r>
              <a:rPr lang="en-US" sz="100" dirty="0"/>
              <a:t> </a:t>
            </a:r>
            <a:r>
              <a:rPr lang="en-US" dirty="0"/>
              <a:t>N</a:t>
            </a:r>
            <a:r>
              <a:rPr lang="en-US" sz="100" dirty="0"/>
              <a:t> </a:t>
            </a:r>
            <a:r>
              <a:rPr lang="en-US" dirty="0"/>
              <a:t>I</a:t>
            </a:r>
            <a:r>
              <a:rPr lang="en-US" sz="100" dirty="0"/>
              <a:t> </a:t>
            </a:r>
            <a:r>
              <a:rPr lang="en-US" dirty="0"/>
              <a:t>X</a:t>
            </a:r>
            <a:r>
              <a:rPr lang="en-US" dirty="0" smtClean="0"/>
              <a:t>.</a:t>
            </a:r>
            <a:endParaRPr lang="en-US" dirty="0"/>
          </a:p>
          <a:p>
            <a:pPr marL="914400" lvl="1" indent="-429768">
              <a:buFont typeface="+mj-lt"/>
              <a:buAutoNum type="arabicPeriod" startAt="4"/>
              <a:defRPr/>
            </a:pPr>
            <a:r>
              <a:rPr lang="en-US" dirty="0"/>
              <a:t>Windows does not have </a:t>
            </a:r>
            <a:r>
              <a:rPr lang="en-US" dirty="0" smtClean="0"/>
              <a:t>S</a:t>
            </a:r>
            <a:r>
              <a:rPr lang="en-US" sz="100" dirty="0" smtClean="0"/>
              <a:t> </a:t>
            </a:r>
            <a:r>
              <a:rPr lang="en-US" dirty="0" smtClean="0"/>
              <a:t>E</a:t>
            </a:r>
            <a:r>
              <a:rPr lang="en-US" sz="100" dirty="0" smtClean="0"/>
              <a:t> </a:t>
            </a:r>
            <a:r>
              <a:rPr lang="en-US" dirty="0" smtClean="0"/>
              <a:t>T</a:t>
            </a:r>
            <a:r>
              <a:rPr lang="en-US" sz="100" dirty="0" smtClean="0"/>
              <a:t> </a:t>
            </a:r>
            <a:r>
              <a:rPr lang="en-US" dirty="0" smtClean="0"/>
              <a:t>U</a:t>
            </a:r>
            <a:r>
              <a:rPr lang="en-US" sz="100" dirty="0" smtClean="0"/>
              <a:t> </a:t>
            </a:r>
            <a:r>
              <a:rPr lang="en-US" dirty="0" smtClean="0"/>
              <a:t>I</a:t>
            </a:r>
            <a:r>
              <a:rPr lang="en-US" sz="100" dirty="0" smtClean="0"/>
              <a:t> </a:t>
            </a:r>
            <a:r>
              <a:rPr lang="en-US" dirty="0" smtClean="0"/>
              <a:t>D </a:t>
            </a:r>
            <a:r>
              <a:rPr lang="en-US" dirty="0"/>
              <a:t>bit as property of the executable, but one process can create a process that runs as a different user (with proper token)</a:t>
            </a:r>
          </a:p>
        </p:txBody>
      </p:sp>
    </p:spTree>
    <p:extLst>
      <p:ext uri="{BB962C8B-B14F-4D97-AF65-F5344CB8AC3E}">
        <p14:creationId xmlns:p14="http://schemas.microsoft.com/office/powerpoint/2010/main" val="283603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Job, Process, Thread, and </a:t>
            </a:r>
            <a:r>
              <a:rPr lang="en-US" altLang="en-US" dirty="0" smtClean="0"/>
              <a:t>Fiber Management 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a:t>
            </a:r>
            <a:r>
              <a:rPr lang="en-US" altLang="en-US" sz="2000" b="0" dirty="0" smtClean="0"/>
              <a:t>(3 </a:t>
            </a:r>
            <a:r>
              <a:rPr lang="en-US" altLang="en-US" sz="2000" b="0" dirty="0"/>
              <a:t>of 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Differences from </a:t>
            </a:r>
            <a:r>
              <a:rPr lang="en-US" dirty="0" smtClean="0"/>
              <a:t>U</a:t>
            </a:r>
            <a:r>
              <a:rPr lang="en-US" sz="100" dirty="0" smtClean="0"/>
              <a:t> </a:t>
            </a:r>
            <a:r>
              <a:rPr lang="en-US" dirty="0" smtClean="0"/>
              <a:t>N</a:t>
            </a:r>
            <a:r>
              <a:rPr lang="en-US" sz="100" dirty="0" smtClean="0"/>
              <a:t> </a:t>
            </a:r>
            <a:r>
              <a:rPr lang="en-US" dirty="0" smtClean="0"/>
              <a:t>I</a:t>
            </a:r>
            <a:r>
              <a:rPr lang="en-US" sz="100" dirty="0" smtClean="0"/>
              <a:t> </a:t>
            </a:r>
            <a:r>
              <a:rPr lang="en-US" dirty="0" smtClean="0"/>
              <a:t>X:</a:t>
            </a:r>
            <a:endParaRPr lang="en-US" dirty="0"/>
          </a:p>
          <a:p>
            <a:pPr marL="914400" lvl="1" indent="-429768">
              <a:buFont typeface="+mj-lt"/>
              <a:buAutoNum type="arabicPeriod" startAt="7"/>
              <a:defRPr/>
            </a:pPr>
            <a:r>
              <a:rPr lang="en-US" dirty="0"/>
              <a:t>Process and thread handle returned from Windows can be used at any time to modify new process/thread in many ways. </a:t>
            </a:r>
            <a:br>
              <a:rPr lang="en-US" dirty="0"/>
            </a:br>
            <a:r>
              <a:rPr lang="en-US" dirty="0" smtClean="0"/>
              <a:t>U</a:t>
            </a:r>
            <a:r>
              <a:rPr lang="en-US" sz="100" dirty="0" smtClean="0"/>
              <a:t> </a:t>
            </a:r>
            <a:r>
              <a:rPr lang="en-US" dirty="0" smtClean="0"/>
              <a:t>N</a:t>
            </a:r>
            <a:r>
              <a:rPr lang="en-US" sz="100" dirty="0" smtClean="0"/>
              <a:t> </a:t>
            </a:r>
            <a:r>
              <a:rPr lang="en-US" dirty="0" smtClean="0"/>
              <a:t>I</a:t>
            </a:r>
            <a:r>
              <a:rPr lang="en-US" sz="100" dirty="0" smtClean="0"/>
              <a:t> </a:t>
            </a:r>
            <a:r>
              <a:rPr lang="en-US" dirty="0" smtClean="0"/>
              <a:t>X </a:t>
            </a:r>
            <a:r>
              <a:rPr lang="en-US" dirty="0"/>
              <a:t>only makes modifications to new process between fork and exec calls, and only in limited ways</a:t>
            </a:r>
          </a:p>
        </p:txBody>
      </p:sp>
    </p:spTree>
    <p:extLst>
      <p:ext uri="{BB962C8B-B14F-4D97-AF65-F5344CB8AC3E}">
        <p14:creationId xmlns:p14="http://schemas.microsoft.com/office/powerpoint/2010/main" val="2645730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smtClean="0"/>
              <a:t>Implementation of Processes and Threads </a:t>
            </a:r>
            <a:r>
              <a:rPr lang="en-US" altLang="en-US" sz="2000" b="0" dirty="0"/>
              <a:t>(1 of </a:t>
            </a:r>
            <a:r>
              <a:rPr lang="en-US" altLang="en-US" sz="2000" b="0" dirty="0" smtClean="0"/>
              <a:t>2)</a:t>
            </a:r>
            <a:endParaRPr lang="en-US" altLang="en-US" dirty="0" smtClean="0"/>
          </a:p>
        </p:txBody>
      </p:sp>
      <p:sp>
        <p:nvSpPr>
          <p:cNvPr id="2" name="Text Placeholder 1"/>
          <p:cNvSpPr>
            <a:spLocks noGrp="1"/>
          </p:cNvSpPr>
          <p:nvPr>
            <p:ph type="body" idx="1"/>
          </p:nvPr>
        </p:nvSpPr>
        <p:spPr>
          <a:xfrm>
            <a:off x="457200" y="1600201"/>
            <a:ext cx="8229600" cy="375248"/>
          </a:xfrm>
        </p:spPr>
        <p:txBody>
          <a:bodyPr/>
          <a:lstStyle/>
          <a:p>
            <a:pPr marL="0" indent="0">
              <a:buNone/>
            </a:pPr>
            <a:r>
              <a:rPr lang="en-US" altLang="en-US" sz="2000" dirty="0" smtClean="0"/>
              <a:t>Some </a:t>
            </a:r>
            <a:r>
              <a:rPr lang="en-US" altLang="en-US" sz="2000" dirty="0"/>
              <a:t>of the Win32 calls for managing processes, threads, and fibers</a:t>
            </a:r>
            <a:r>
              <a:rPr lang="en-US" altLang="en-US" sz="2000" dirty="0" smtClean="0"/>
              <a:t>.</a:t>
            </a:r>
            <a:endParaRPr lang="en-US" alt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691852369"/>
              </p:ext>
            </p:extLst>
          </p:nvPr>
        </p:nvGraphicFramePr>
        <p:xfrm>
          <a:off x="457200" y="2097314"/>
          <a:ext cx="8229600" cy="426720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758825098"/>
                    </a:ext>
                  </a:extLst>
                </a:gridCol>
                <a:gridCol w="4114800">
                  <a:extLst>
                    <a:ext uri="{9D8B030D-6E8A-4147-A177-3AD203B41FA5}">
                      <a16:colId xmlns:a16="http://schemas.microsoft.com/office/drawing/2014/main" val="3613199204"/>
                    </a:ext>
                  </a:extLst>
                </a:gridCol>
              </a:tblGrid>
              <a:tr h="261983">
                <a:tc>
                  <a:txBody>
                    <a:bodyPr/>
                    <a:lstStyle/>
                    <a:p>
                      <a:r>
                        <a:rPr lang="en-US" sz="1400" b="1" i="0" u="none" strike="noStrike" cap="none" baseline="0" dirty="0" smtClean="0">
                          <a:solidFill>
                            <a:schemeClr val="tx1"/>
                          </a:solidFill>
                          <a:latin typeface="+mn-lt"/>
                          <a:ea typeface="+mn-ea"/>
                          <a:cs typeface="+mn-cs"/>
                          <a:sym typeface="Arial"/>
                        </a:rPr>
                        <a:t>Win32 API 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793128"/>
                  </a:ext>
                </a:extLst>
              </a:tr>
              <a:tr h="270691">
                <a:tc>
                  <a:txBody>
                    <a:bodyPr/>
                    <a:lstStyle/>
                    <a:p>
                      <a:r>
                        <a:rPr lang="en-US" sz="1400" b="0" i="0" u="none" strike="noStrike" cap="none" baseline="0" dirty="0" err="1" smtClean="0">
                          <a:solidFill>
                            <a:schemeClr val="tx1"/>
                          </a:solidFill>
                          <a:latin typeface="+mn-lt"/>
                          <a:ea typeface="+mn-ea"/>
                          <a:cs typeface="+mn-cs"/>
                          <a:sym typeface="Arial"/>
                        </a:rPr>
                        <a:t>CreateProcess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930046"/>
                  </a:ext>
                </a:extLst>
              </a:tr>
              <a:tr h="161834">
                <a:tc>
                  <a:txBody>
                    <a:bodyPr/>
                    <a:lstStyle/>
                    <a:p>
                      <a:r>
                        <a:rPr lang="en-US" sz="1400" b="0" i="0" u="none" strike="noStrike" cap="none" baseline="0" dirty="0" err="1" smtClean="0">
                          <a:solidFill>
                            <a:schemeClr val="tx1"/>
                          </a:solidFill>
                          <a:latin typeface="+mn-lt"/>
                          <a:ea typeface="+mn-ea"/>
                          <a:cs typeface="+mn-cs"/>
                          <a:sym typeface="Arial"/>
                        </a:rPr>
                        <a:t>CreateThread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thread in an existing 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077921"/>
                  </a:ext>
                </a:extLst>
              </a:tr>
              <a:tr h="157480">
                <a:tc>
                  <a:txBody>
                    <a:bodyPr/>
                    <a:lstStyle/>
                    <a:p>
                      <a:r>
                        <a:rPr lang="en-US" sz="1400" b="0" i="0" u="none" strike="noStrike" cap="none" baseline="0" dirty="0" err="1" smtClean="0">
                          <a:solidFill>
                            <a:schemeClr val="tx1"/>
                          </a:solidFill>
                          <a:latin typeface="+mn-lt"/>
                          <a:ea typeface="+mn-ea"/>
                          <a:cs typeface="+mn-cs"/>
                          <a:sym typeface="Arial"/>
                        </a:rPr>
                        <a:t>CreateFiber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fiber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959669"/>
                  </a:ext>
                </a:extLst>
              </a:tr>
              <a:tr h="179251">
                <a:tc>
                  <a:txBody>
                    <a:bodyPr/>
                    <a:lstStyle/>
                    <a:p>
                      <a:r>
                        <a:rPr lang="en-US" sz="1400" b="0" i="0" u="none" strike="noStrike" cap="none" baseline="0" dirty="0" err="1" smtClean="0">
                          <a:solidFill>
                            <a:schemeClr val="tx1"/>
                          </a:solidFill>
                          <a:latin typeface="+mn-lt"/>
                          <a:ea typeface="+mn-ea"/>
                          <a:cs typeface="+mn-cs"/>
                          <a:sym typeface="Arial"/>
                        </a:rPr>
                        <a:t>ExitProcess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Terminate current process and all its threads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352801"/>
                  </a:ext>
                </a:extLst>
              </a:tr>
              <a:tr h="0">
                <a:tc>
                  <a:txBody>
                    <a:bodyPr/>
                    <a:lstStyle/>
                    <a:p>
                      <a:r>
                        <a:rPr lang="en-US" sz="1400" b="0" i="0" u="none" strike="noStrike" cap="none" baseline="0" dirty="0" err="1" smtClean="0">
                          <a:solidFill>
                            <a:schemeClr val="tx1"/>
                          </a:solidFill>
                          <a:latin typeface="+mn-lt"/>
                          <a:ea typeface="+mn-ea"/>
                          <a:cs typeface="+mn-cs"/>
                          <a:sym typeface="Arial"/>
                        </a:rPr>
                        <a:t>ExitThread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Terminate this 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7729"/>
                  </a:ext>
                </a:extLst>
              </a:tr>
              <a:tr h="131354">
                <a:tc>
                  <a:txBody>
                    <a:bodyPr/>
                    <a:lstStyle/>
                    <a:p>
                      <a:r>
                        <a:rPr lang="en-US" sz="1400" b="0" i="0" u="none" strike="noStrike" cap="none" baseline="0" dirty="0" err="1" smtClean="0">
                          <a:solidFill>
                            <a:schemeClr val="tx1"/>
                          </a:solidFill>
                          <a:latin typeface="+mn-lt"/>
                          <a:ea typeface="+mn-ea"/>
                          <a:cs typeface="+mn-cs"/>
                          <a:sym typeface="Arial"/>
                        </a:rPr>
                        <a:t>ExitFiber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Terminate this fiber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122491"/>
                  </a:ext>
                </a:extLst>
              </a:tr>
              <a:tr h="140063">
                <a:tc>
                  <a:txBody>
                    <a:bodyPr/>
                    <a:lstStyle/>
                    <a:p>
                      <a:r>
                        <a:rPr lang="en-US" sz="1400" b="0" i="0" u="none" strike="noStrike" cap="none" baseline="0" dirty="0" err="1" smtClean="0">
                          <a:solidFill>
                            <a:schemeClr val="tx1"/>
                          </a:solidFill>
                          <a:latin typeface="+mn-lt"/>
                          <a:ea typeface="+mn-ea"/>
                          <a:cs typeface="+mn-cs"/>
                          <a:sym typeface="Arial"/>
                        </a:rPr>
                        <a:t>SwitchToFiber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Run a different fiber on the current 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749458"/>
                  </a:ext>
                </a:extLst>
              </a:tr>
              <a:tr h="187960">
                <a:tc>
                  <a:txBody>
                    <a:bodyPr/>
                    <a:lstStyle/>
                    <a:p>
                      <a:r>
                        <a:rPr lang="en-US" sz="1400" b="0" i="0" u="none" strike="noStrike" cap="none" baseline="0" dirty="0" err="1" smtClean="0">
                          <a:solidFill>
                            <a:schemeClr val="tx1"/>
                          </a:solidFill>
                          <a:latin typeface="+mn-lt"/>
                          <a:ea typeface="+mn-ea"/>
                          <a:cs typeface="+mn-cs"/>
                          <a:sym typeface="Arial"/>
                        </a:rPr>
                        <a:t>SetPriorityClass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Set the priority class for a process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613117"/>
                  </a:ext>
                </a:extLst>
              </a:tr>
              <a:tr h="0">
                <a:tc>
                  <a:txBody>
                    <a:bodyPr/>
                    <a:lstStyle/>
                    <a:p>
                      <a:r>
                        <a:rPr lang="en-US" sz="1400" b="0" i="0" u="none" strike="noStrike" cap="none" baseline="0" dirty="0" err="1" smtClean="0">
                          <a:solidFill>
                            <a:schemeClr val="tx1"/>
                          </a:solidFill>
                          <a:latin typeface="+mn-lt"/>
                          <a:ea typeface="+mn-ea"/>
                          <a:cs typeface="+mn-cs"/>
                          <a:sym typeface="Arial"/>
                        </a:rPr>
                        <a:t>SetThreadPriority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Set the priority for one thread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474595"/>
                  </a:ext>
                </a:extLst>
              </a:tr>
              <a:tr h="127000">
                <a:tc>
                  <a:txBody>
                    <a:bodyPr/>
                    <a:lstStyle/>
                    <a:p>
                      <a:r>
                        <a:rPr lang="en-US" sz="1400" b="0" i="0" u="none" strike="noStrike" cap="none" baseline="0" dirty="0" err="1" smtClean="0">
                          <a:solidFill>
                            <a:schemeClr val="tx1"/>
                          </a:solidFill>
                          <a:latin typeface="+mn-lt"/>
                          <a:ea typeface="+mn-ea"/>
                          <a:cs typeface="+mn-cs"/>
                          <a:sym typeface="Arial"/>
                        </a:rPr>
                        <a:t>CreateSemaphore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121007"/>
                  </a:ext>
                </a:extLst>
              </a:tr>
              <a:tr h="0">
                <a:tc>
                  <a:txBody>
                    <a:bodyPr/>
                    <a:lstStyle/>
                    <a:p>
                      <a:r>
                        <a:rPr lang="en-US" sz="1400" b="0" i="0" u="none" strike="noStrike" cap="none" baseline="0" dirty="0" err="1" smtClean="0">
                          <a:solidFill>
                            <a:schemeClr val="tx1"/>
                          </a:solidFill>
                          <a:latin typeface="+mn-lt"/>
                          <a:ea typeface="+mn-ea"/>
                          <a:cs typeface="+mn-cs"/>
                          <a:sym typeface="Arial"/>
                        </a:rPr>
                        <a:t>CreateMutex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Create a new </a:t>
                      </a:r>
                      <a:r>
                        <a:rPr lang="en-US" sz="1400" b="0" i="0" u="none" strike="noStrike" cap="none" baseline="0" dirty="0" err="1" smtClean="0">
                          <a:solidFill>
                            <a:schemeClr val="tx1"/>
                          </a:solidFill>
                          <a:latin typeface="+mn-lt"/>
                          <a:ea typeface="+mn-ea"/>
                          <a:cs typeface="+mn-cs"/>
                          <a:sym typeface="Arial"/>
                        </a:rPr>
                        <a:t>mutex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484334"/>
                  </a:ext>
                </a:extLst>
              </a:tr>
              <a:tr h="131354">
                <a:tc>
                  <a:txBody>
                    <a:bodyPr/>
                    <a:lstStyle/>
                    <a:p>
                      <a:r>
                        <a:rPr lang="en-US" sz="1400" b="0" i="0" u="none" strike="noStrike" cap="none" baseline="0" dirty="0" err="1" smtClean="0">
                          <a:solidFill>
                            <a:schemeClr val="tx1"/>
                          </a:solidFill>
                          <a:latin typeface="+mn-lt"/>
                          <a:ea typeface="+mn-ea"/>
                          <a:cs typeface="+mn-cs"/>
                          <a:sym typeface="Arial"/>
                        </a:rPr>
                        <a:t>OpenSemaphore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Open an existing semaphore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0880400"/>
                  </a:ext>
                </a:extLst>
              </a:tr>
              <a:tr h="0">
                <a:tc>
                  <a:txBody>
                    <a:bodyPr/>
                    <a:lstStyle/>
                    <a:p>
                      <a:r>
                        <a:rPr lang="en-US" sz="1400" b="0" i="0" u="none" strike="noStrike" cap="none" baseline="0" dirty="0" err="1" smtClean="0">
                          <a:solidFill>
                            <a:schemeClr val="tx1"/>
                          </a:solidFill>
                          <a:latin typeface="+mn-lt"/>
                          <a:ea typeface="+mn-ea"/>
                          <a:cs typeface="+mn-cs"/>
                          <a:sym typeface="Arial"/>
                        </a:rPr>
                        <a:t>OpenMutex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Open an existing </a:t>
                      </a:r>
                      <a:r>
                        <a:rPr lang="en-US" sz="1400" b="0" i="0" u="none" strike="noStrike" cap="none" baseline="0" dirty="0" err="1" smtClean="0">
                          <a:solidFill>
                            <a:schemeClr val="tx1"/>
                          </a:solidFill>
                          <a:latin typeface="+mn-lt"/>
                          <a:ea typeface="+mn-ea"/>
                          <a:cs typeface="+mn-cs"/>
                          <a:sym typeface="Arial"/>
                        </a:rPr>
                        <a:t>mutex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7439242"/>
                  </a:ext>
                </a:extLst>
              </a:tr>
            </a:tbl>
          </a:graphicData>
        </a:graphic>
      </p:graphicFrame>
    </p:spTree>
    <p:extLst>
      <p:ext uri="{BB962C8B-B14F-4D97-AF65-F5344CB8AC3E}">
        <p14:creationId xmlns:p14="http://schemas.microsoft.com/office/powerpoint/2010/main" val="1126916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smtClean="0"/>
              <a:t>Implementation of Processes and Threads </a:t>
            </a:r>
            <a:r>
              <a:rPr lang="en-US" altLang="en-US" sz="2000" b="0" dirty="0" smtClean="0"/>
              <a:t>(2 </a:t>
            </a:r>
            <a:r>
              <a:rPr lang="en-US" altLang="en-US" sz="2000" b="0" dirty="0"/>
              <a:t>of </a:t>
            </a:r>
            <a:r>
              <a:rPr lang="en-US" altLang="en-US" sz="2000" b="0" dirty="0" smtClean="0"/>
              <a:t>2)</a:t>
            </a:r>
            <a:endParaRPr lang="en-US" altLang="en-US" dirty="0" smtClean="0"/>
          </a:p>
        </p:txBody>
      </p:sp>
      <p:sp>
        <p:nvSpPr>
          <p:cNvPr id="2" name="Text Placeholder 1"/>
          <p:cNvSpPr>
            <a:spLocks noGrp="1"/>
          </p:cNvSpPr>
          <p:nvPr>
            <p:ph type="body" idx="1"/>
          </p:nvPr>
        </p:nvSpPr>
        <p:spPr>
          <a:xfrm>
            <a:off x="457200" y="1600201"/>
            <a:ext cx="8229600" cy="375248"/>
          </a:xfrm>
        </p:spPr>
        <p:txBody>
          <a:bodyPr/>
          <a:lstStyle/>
          <a:p>
            <a:pPr marL="0" indent="0">
              <a:buNone/>
            </a:pPr>
            <a:r>
              <a:rPr lang="en-US" altLang="en-US" sz="2000" dirty="0" smtClean="0"/>
              <a:t>Some </a:t>
            </a:r>
            <a:r>
              <a:rPr lang="en-US" altLang="en-US" sz="2000" dirty="0"/>
              <a:t>of the Win32 calls for managing processes, threads, and fibers</a:t>
            </a:r>
            <a:r>
              <a:rPr lang="en-US" altLang="en-US" sz="2000" dirty="0" smtClean="0"/>
              <a:t>.</a:t>
            </a:r>
            <a:endParaRPr lang="en-US" alt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653200024"/>
              </p:ext>
            </p:extLst>
          </p:nvPr>
        </p:nvGraphicFramePr>
        <p:xfrm>
          <a:off x="457200" y="2249800"/>
          <a:ext cx="8229600" cy="4023360"/>
        </p:xfrm>
        <a:graphic>
          <a:graphicData uri="http://schemas.openxmlformats.org/drawingml/2006/table">
            <a:tbl>
              <a:tblPr firstRow="1" bandRow="1">
                <a:tableStyleId>{2D5ABB26-0587-4C30-8999-92F81FD0307C}</a:tableStyleId>
              </a:tblPr>
              <a:tblGrid>
                <a:gridCol w="2704011">
                  <a:extLst>
                    <a:ext uri="{9D8B030D-6E8A-4147-A177-3AD203B41FA5}">
                      <a16:colId xmlns:a16="http://schemas.microsoft.com/office/drawing/2014/main" val="758825098"/>
                    </a:ext>
                  </a:extLst>
                </a:gridCol>
                <a:gridCol w="5525589">
                  <a:extLst>
                    <a:ext uri="{9D8B030D-6E8A-4147-A177-3AD203B41FA5}">
                      <a16:colId xmlns:a16="http://schemas.microsoft.com/office/drawing/2014/main" val="3613199204"/>
                    </a:ext>
                  </a:extLst>
                </a:gridCol>
              </a:tblGrid>
              <a:tr h="261983">
                <a:tc>
                  <a:txBody>
                    <a:bodyPr/>
                    <a:lstStyle/>
                    <a:p>
                      <a:r>
                        <a:rPr lang="en-US" sz="1600" b="1" i="0" u="none" strike="noStrike" cap="none" baseline="0" dirty="0" smtClean="0">
                          <a:solidFill>
                            <a:schemeClr val="tx1"/>
                          </a:solidFill>
                          <a:latin typeface="+mn-lt"/>
                          <a:ea typeface="+mn-ea"/>
                          <a:cs typeface="+mn-cs"/>
                          <a:sym typeface="Arial"/>
                        </a:rPr>
                        <a:t>Win32 API Function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793128"/>
                  </a:ext>
                </a:extLst>
              </a:tr>
              <a:tr h="270691">
                <a:tc>
                  <a:txBody>
                    <a:bodyPr/>
                    <a:lstStyle/>
                    <a:p>
                      <a:r>
                        <a:rPr lang="en-US" sz="1600" b="0" i="0" u="none" strike="noStrike" cap="none" baseline="0" dirty="0" err="1" smtClean="0">
                          <a:solidFill>
                            <a:schemeClr val="tx1"/>
                          </a:solidFill>
                          <a:latin typeface="+mn-lt"/>
                          <a:ea typeface="+mn-ea"/>
                          <a:cs typeface="+mn-cs"/>
                          <a:sym typeface="Arial"/>
                        </a:rPr>
                        <a:t>WaitForSingleObject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Block on a single semaphore, </a:t>
                      </a:r>
                      <a:r>
                        <a:rPr lang="en-US" sz="1600" b="0" i="0" u="none" strike="noStrike" cap="none" baseline="0" dirty="0" err="1" smtClean="0">
                          <a:solidFill>
                            <a:schemeClr val="tx1"/>
                          </a:solidFill>
                          <a:latin typeface="+mn-lt"/>
                          <a:ea typeface="+mn-ea"/>
                          <a:cs typeface="+mn-cs"/>
                          <a:sym typeface="Arial"/>
                        </a:rPr>
                        <a:t>mutex</a:t>
                      </a:r>
                      <a:r>
                        <a:rPr lang="en-US" sz="1600" b="0" i="0" u="none" strike="noStrike" cap="none" baseline="0" dirty="0" smtClean="0">
                          <a:solidFill>
                            <a:schemeClr val="tx1"/>
                          </a:solidFill>
                          <a:latin typeface="+mn-lt"/>
                          <a:ea typeface="+mn-ea"/>
                          <a:cs typeface="+mn-cs"/>
                          <a:sym typeface="Arial"/>
                        </a:rPr>
                        <a:t>, etc.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930046"/>
                  </a:ext>
                </a:extLst>
              </a:tr>
              <a:tr h="161834">
                <a:tc>
                  <a:txBody>
                    <a:bodyPr/>
                    <a:lstStyle/>
                    <a:p>
                      <a:r>
                        <a:rPr lang="en-US" sz="1600" b="0" i="0" u="none" strike="noStrike" cap="none" baseline="0" dirty="0" err="1" smtClean="0">
                          <a:solidFill>
                            <a:schemeClr val="tx1"/>
                          </a:solidFill>
                          <a:latin typeface="+mn-lt"/>
                          <a:ea typeface="+mn-ea"/>
                          <a:cs typeface="+mn-cs"/>
                          <a:sym typeface="Arial"/>
                        </a:rPr>
                        <a:t>WaitForMultipleObjects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Block on a set of objects whose handles are given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077921"/>
                  </a:ext>
                </a:extLst>
              </a:tr>
              <a:tr h="157480">
                <a:tc>
                  <a:txBody>
                    <a:bodyPr/>
                    <a:lstStyle/>
                    <a:p>
                      <a:r>
                        <a:rPr lang="en-US" sz="1600" b="0" i="0" u="none" strike="noStrike" cap="none" baseline="0" dirty="0" err="1" smtClean="0">
                          <a:solidFill>
                            <a:schemeClr val="tx1"/>
                          </a:solidFill>
                          <a:latin typeface="+mn-lt"/>
                          <a:ea typeface="+mn-ea"/>
                          <a:cs typeface="+mn-cs"/>
                          <a:sym typeface="Arial"/>
                        </a:rPr>
                        <a:t>PulseEvent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Set an event to signaled, then to </a:t>
                      </a:r>
                      <a:r>
                        <a:rPr lang="en-US" sz="1600" b="0" i="0" u="none" strike="noStrike" cap="none" baseline="0" dirty="0" err="1" smtClean="0">
                          <a:solidFill>
                            <a:schemeClr val="tx1"/>
                          </a:solidFill>
                          <a:latin typeface="+mn-lt"/>
                          <a:ea typeface="+mn-ea"/>
                          <a:cs typeface="+mn-cs"/>
                          <a:sym typeface="Arial"/>
                        </a:rPr>
                        <a:t>nonsignaled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959669"/>
                  </a:ext>
                </a:extLst>
              </a:tr>
              <a:tr h="179251">
                <a:tc>
                  <a:txBody>
                    <a:bodyPr/>
                    <a:lstStyle/>
                    <a:p>
                      <a:r>
                        <a:rPr lang="en-US" sz="1600" b="0" i="0" u="none" strike="noStrike" cap="none" baseline="0" dirty="0" err="1" smtClean="0">
                          <a:solidFill>
                            <a:schemeClr val="tx1"/>
                          </a:solidFill>
                          <a:latin typeface="+mn-lt"/>
                          <a:ea typeface="+mn-ea"/>
                          <a:cs typeface="+mn-cs"/>
                          <a:sym typeface="Arial"/>
                        </a:rPr>
                        <a:t>ReleaseMutex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Release a </a:t>
                      </a:r>
                      <a:r>
                        <a:rPr lang="en-US" sz="1600" b="0" i="0" u="none" strike="noStrike" cap="none" baseline="0" dirty="0" err="1" smtClean="0">
                          <a:solidFill>
                            <a:schemeClr val="tx1"/>
                          </a:solidFill>
                          <a:latin typeface="+mn-lt"/>
                          <a:ea typeface="+mn-ea"/>
                          <a:cs typeface="+mn-cs"/>
                          <a:sym typeface="Arial"/>
                        </a:rPr>
                        <a:t>mutex</a:t>
                      </a:r>
                      <a:r>
                        <a:rPr lang="en-US" sz="1600" b="0" i="0" u="none" strike="noStrike" cap="none" baseline="0" dirty="0" smtClean="0">
                          <a:solidFill>
                            <a:schemeClr val="tx1"/>
                          </a:solidFill>
                          <a:latin typeface="+mn-lt"/>
                          <a:ea typeface="+mn-ea"/>
                          <a:cs typeface="+mn-cs"/>
                          <a:sym typeface="Arial"/>
                        </a:rPr>
                        <a:t> to allow another thread to acquire 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352801"/>
                  </a:ext>
                </a:extLst>
              </a:tr>
              <a:tr h="0">
                <a:tc>
                  <a:txBody>
                    <a:bodyPr/>
                    <a:lstStyle/>
                    <a:p>
                      <a:r>
                        <a:rPr lang="en-US" sz="1600" b="0" i="0" u="none" strike="noStrike" cap="none" baseline="0" dirty="0" err="1" smtClean="0">
                          <a:solidFill>
                            <a:schemeClr val="tx1"/>
                          </a:solidFill>
                          <a:latin typeface="+mn-lt"/>
                          <a:ea typeface="+mn-ea"/>
                          <a:cs typeface="+mn-cs"/>
                          <a:sym typeface="Arial"/>
                        </a:rPr>
                        <a:t>ReleaseSemaphore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Increase the semaphore count by 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7729"/>
                  </a:ext>
                </a:extLst>
              </a:tr>
              <a:tr h="131354">
                <a:tc>
                  <a:txBody>
                    <a:bodyPr/>
                    <a:lstStyle/>
                    <a:p>
                      <a:r>
                        <a:rPr lang="en-US" sz="1600" b="0" i="0" u="none" strike="noStrike" cap="none" baseline="0" dirty="0" err="1" smtClean="0">
                          <a:solidFill>
                            <a:schemeClr val="tx1"/>
                          </a:solidFill>
                          <a:latin typeface="+mn-lt"/>
                          <a:ea typeface="+mn-ea"/>
                          <a:cs typeface="+mn-cs"/>
                          <a:sym typeface="Arial"/>
                        </a:rPr>
                        <a:t>EnterCriticalSection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Acquire the lock on a critical section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122491"/>
                  </a:ext>
                </a:extLst>
              </a:tr>
              <a:tr h="140063">
                <a:tc>
                  <a:txBody>
                    <a:bodyPr/>
                    <a:lstStyle/>
                    <a:p>
                      <a:r>
                        <a:rPr lang="en-US" sz="1600" b="0" i="0" u="none" strike="noStrike" cap="none" baseline="0" dirty="0" err="1" smtClean="0">
                          <a:solidFill>
                            <a:schemeClr val="tx1"/>
                          </a:solidFill>
                          <a:latin typeface="+mn-lt"/>
                          <a:ea typeface="+mn-ea"/>
                          <a:cs typeface="+mn-cs"/>
                          <a:sym typeface="Arial"/>
                        </a:rPr>
                        <a:t>LeaveCriticalSection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Release the lock on a critical section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749458"/>
                  </a:ext>
                </a:extLst>
              </a:tr>
              <a:tr h="187960">
                <a:tc>
                  <a:txBody>
                    <a:bodyPr/>
                    <a:lstStyle/>
                    <a:p>
                      <a:r>
                        <a:rPr lang="en-US" sz="1600" b="0" i="0" u="none" strike="noStrike" cap="none" baseline="0" dirty="0" err="1" smtClean="0">
                          <a:solidFill>
                            <a:schemeClr val="tx1"/>
                          </a:solidFill>
                          <a:latin typeface="+mn-lt"/>
                          <a:ea typeface="+mn-ea"/>
                          <a:cs typeface="+mn-cs"/>
                          <a:sym typeface="Arial"/>
                        </a:rPr>
                        <a:t>WaitOnAddress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Block until the memory is changed at the specified address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613117"/>
                  </a:ext>
                </a:extLst>
              </a:tr>
              <a:tr h="0">
                <a:tc>
                  <a:txBody>
                    <a:bodyPr/>
                    <a:lstStyle/>
                    <a:p>
                      <a:r>
                        <a:rPr lang="en-US" sz="1600" b="0" i="0" u="none" strike="noStrike" cap="none" baseline="0" dirty="0" err="1" smtClean="0">
                          <a:solidFill>
                            <a:schemeClr val="tx1"/>
                          </a:solidFill>
                          <a:latin typeface="+mn-lt"/>
                          <a:ea typeface="+mn-ea"/>
                          <a:cs typeface="+mn-cs"/>
                          <a:sym typeface="Arial"/>
                        </a:rPr>
                        <a:t>WakeByAddressSingle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Wake the first thread that is waiting on this address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474595"/>
                  </a:ext>
                </a:extLst>
              </a:tr>
              <a:tr h="127000">
                <a:tc>
                  <a:txBody>
                    <a:bodyPr/>
                    <a:lstStyle/>
                    <a:p>
                      <a:r>
                        <a:rPr lang="en-US" sz="1600" b="0" i="0" u="none" strike="noStrike" cap="none" baseline="0" dirty="0" err="1" smtClean="0">
                          <a:solidFill>
                            <a:schemeClr val="tx1"/>
                          </a:solidFill>
                          <a:latin typeface="+mn-lt"/>
                          <a:ea typeface="+mn-ea"/>
                          <a:cs typeface="+mn-cs"/>
                          <a:sym typeface="Arial"/>
                        </a:rPr>
                        <a:t>WakeByAddressAll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Wake all threads that are waiting on this address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121007"/>
                  </a:ext>
                </a:extLst>
              </a:tr>
              <a:tr h="0">
                <a:tc>
                  <a:txBody>
                    <a:bodyPr/>
                    <a:lstStyle/>
                    <a:p>
                      <a:r>
                        <a:rPr lang="en-US" sz="1600" b="0" i="0" u="none" strike="noStrike" cap="none" baseline="0" dirty="0" err="1" smtClean="0">
                          <a:solidFill>
                            <a:schemeClr val="tx1"/>
                          </a:solidFill>
                          <a:latin typeface="+mn-lt"/>
                          <a:ea typeface="+mn-ea"/>
                          <a:cs typeface="+mn-cs"/>
                          <a:sym typeface="Arial"/>
                        </a:rPr>
                        <a:t>InitOnceExecuteOnce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Ensure that an initialize routine executes only once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484334"/>
                  </a:ext>
                </a:extLst>
              </a:tr>
            </a:tbl>
          </a:graphicData>
        </a:graphic>
      </p:graphicFrame>
    </p:spTree>
    <p:extLst>
      <p:ext uri="{BB962C8B-B14F-4D97-AF65-F5344CB8AC3E}">
        <p14:creationId xmlns:p14="http://schemas.microsoft.com/office/powerpoint/2010/main" val="2813929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a:t>
            </a:r>
            <a:r>
              <a:rPr lang="en-US" altLang="en-US" sz="2000" b="0" dirty="0"/>
              <a:t>(</a:t>
            </a:r>
            <a:r>
              <a:rPr lang="en-US" altLang="en-US" sz="2000" b="0" dirty="0" smtClean="0"/>
              <a:t>1 of 4)</a:t>
            </a:r>
            <a:endParaRPr lang="en-US" sz="9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Conditions that invoke scheduling</a:t>
            </a:r>
          </a:p>
          <a:p>
            <a:pPr marL="916686" lvl="1" indent="-429768">
              <a:buFont typeface="+mj-lt"/>
              <a:buAutoNum type="arabicPeriod"/>
              <a:defRPr/>
            </a:pPr>
            <a:r>
              <a:rPr lang="en-US" dirty="0"/>
              <a:t>A running thread blocks on a semaphore, </a:t>
            </a:r>
            <a:r>
              <a:rPr lang="en-US" dirty="0" err="1"/>
              <a:t>mutex</a:t>
            </a:r>
            <a:r>
              <a:rPr lang="en-US" dirty="0"/>
              <a:t>, event, I/O, etc.</a:t>
            </a:r>
          </a:p>
          <a:p>
            <a:pPr marL="916686" lvl="1" indent="-429768">
              <a:buFont typeface="+mj-lt"/>
              <a:buAutoNum type="arabicPeriod"/>
              <a:defRPr/>
            </a:pPr>
            <a:r>
              <a:rPr lang="en-US" dirty="0"/>
              <a:t>Thread signals an object (e.g., does an up on a semaphore).</a:t>
            </a:r>
          </a:p>
          <a:p>
            <a:pPr marL="916686" lvl="1" indent="-429768">
              <a:buFont typeface="+mj-lt"/>
              <a:buAutoNum type="arabicPeriod"/>
              <a:defRPr/>
            </a:pPr>
            <a:r>
              <a:rPr lang="en-US" dirty="0"/>
              <a:t>The quantum expires.</a:t>
            </a:r>
          </a:p>
          <a:p>
            <a:pPr marL="916686" lvl="1" indent="-429768">
              <a:buFont typeface="+mj-lt"/>
              <a:buAutoNum type="arabicPeriod"/>
              <a:defRPr/>
            </a:pPr>
            <a:r>
              <a:rPr lang="en-US" dirty="0"/>
              <a:t>An I/O operation completes.</a:t>
            </a:r>
          </a:p>
          <a:p>
            <a:pPr marL="916686" lvl="1" indent="-429768">
              <a:buFont typeface="+mj-lt"/>
              <a:buAutoNum type="arabicPeriod"/>
              <a:defRPr/>
            </a:pPr>
            <a:r>
              <a:rPr lang="en-US" dirty="0"/>
              <a:t>A timed wait expires.</a:t>
            </a:r>
          </a:p>
        </p:txBody>
      </p:sp>
    </p:spTree>
    <p:extLst>
      <p:ext uri="{BB962C8B-B14F-4D97-AF65-F5344CB8AC3E}">
        <p14:creationId xmlns:p14="http://schemas.microsoft.com/office/powerpoint/2010/main" val="41512438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t>Scheduling </a:t>
            </a:r>
            <a:r>
              <a:rPr lang="en-US" altLang="en-US" sz="2000" b="0" dirty="0" smtClean="0"/>
              <a:t>(2 </a:t>
            </a:r>
            <a:r>
              <a:rPr lang="en-US" altLang="en-US" sz="2000" b="0" dirty="0"/>
              <a:t>of 4)</a:t>
            </a:r>
            <a:endParaRPr lang="en-US" altLang="en-US" dirty="0" smtClean="0"/>
          </a:p>
        </p:txBody>
      </p:sp>
      <p:pic>
        <p:nvPicPr>
          <p:cNvPr id="50181" name="Picture 2" descr="A table has 7 rows and 7 columns. The columns have the following headings from left to right. Win 32 thread priorities, Win 32 process class priorities, Real-time, Win 32 process class priorities, High, Win 32 process class priorities, Above Normal, Win 32 process class priorities, Normal, Win 32 process class priorities, Below normal, and Win 32 process class priorities, Idle. The row entries are win 32 thread priorities, as follows. Row 1. Time critical, 31, 15, 15, 15, 15, 15. Row 2. Highest, 26, 15, 12, 10, 8, 6. Row 3. Above normal, 25, 14, 11, 9, 7, 5. Row 4. Normal, 24, 13, 10, 8, 6, 4. Row 5. Below normal, 23, 12, 9, 7, 5, 3. Row 6. Lowest, 22, 11, 8, 6, 4, 2. Row 7. Idle, 14, 1, 1, 1, 1,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87525"/>
            <a:ext cx="8229600" cy="323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11-25. Mapping of Win32 priorities to </a:t>
            </a:r>
            <a:r>
              <a:rPr lang="en-US" altLang="en-US" dirty="0" smtClean="0"/>
              <a:t>Windows </a:t>
            </a:r>
            <a:r>
              <a:rPr lang="en-US" altLang="en-US" dirty="0"/>
              <a:t>priorities</a:t>
            </a:r>
            <a:r>
              <a:rPr lang="en-US" altLang="en-US" dirty="0" smtClean="0"/>
              <a:t>.</a:t>
            </a:r>
            <a:endParaRPr lang="en-US" altLang="en-US" dirty="0"/>
          </a:p>
        </p:txBody>
      </p:sp>
    </p:spTree>
    <p:extLst>
      <p:ext uri="{BB962C8B-B14F-4D97-AF65-F5344CB8AC3E}">
        <p14:creationId xmlns:p14="http://schemas.microsoft.com/office/powerpoint/2010/main" val="3341727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a:t>
            </a:r>
            <a:r>
              <a:rPr lang="en-US" altLang="en-US" sz="2000" b="0" dirty="0" smtClean="0"/>
              <a:t>(3 </a:t>
            </a:r>
            <a:r>
              <a:rPr lang="en-US" altLang="en-US" sz="2000" b="0" dirty="0"/>
              <a:t>of 4)</a:t>
            </a:r>
            <a:endParaRPr lang="en-US" sz="900" b="0" dirty="0"/>
          </a:p>
        </p:txBody>
      </p:sp>
      <p:pic>
        <p:nvPicPr>
          <p:cNvPr id="7" name="Picture 2" descr="The thread priorities provided by Windows. The bottommost thread is called an idle thread. Thread 0 is zero-page thread. The threads from 0 to 15 are labeled, user priorities. The threads from 16 to 31 are labeled, system priorities. The next thread to run is on the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162" y="1571089"/>
            <a:ext cx="4625675" cy="3537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11-26. Windows supports 32 priorities for threads.</a:t>
            </a:r>
          </a:p>
        </p:txBody>
      </p:sp>
    </p:spTree>
    <p:extLst>
      <p:ext uri="{BB962C8B-B14F-4D97-AF65-F5344CB8AC3E}">
        <p14:creationId xmlns:p14="http://schemas.microsoft.com/office/powerpoint/2010/main" val="1601480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2000s: </a:t>
            </a:r>
            <a:r>
              <a:rPr lang="en-US" altLang="en-US" dirty="0" smtClean="0"/>
              <a:t>N</a:t>
            </a:r>
            <a:r>
              <a:rPr lang="en-US" altLang="en-US" sz="100" dirty="0" smtClean="0"/>
              <a:t> </a:t>
            </a:r>
            <a:r>
              <a:rPr lang="en-US" altLang="en-US" dirty="0" smtClean="0"/>
              <a:t>T-based </a:t>
            </a:r>
            <a:r>
              <a:rPr lang="en-US" altLang="en-US" dirty="0"/>
              <a:t>Windows </a:t>
            </a:r>
            <a:r>
              <a:rPr lang="en-US" altLang="en-US" sz="2000" b="0" dirty="0"/>
              <a:t>(1 of 2)</a:t>
            </a:r>
            <a:endParaRPr lang="en-US" b="0" dirty="0"/>
          </a:p>
        </p:txBody>
      </p:sp>
      <p:sp>
        <p:nvSpPr>
          <p:cNvPr id="6" name="Text Placeholder 5"/>
          <p:cNvSpPr>
            <a:spLocks noGrp="1"/>
          </p:cNvSpPr>
          <p:nvPr>
            <p:ph type="body" idx="1"/>
          </p:nvPr>
        </p:nvSpPr>
        <p:spPr>
          <a:xfrm>
            <a:off x="457200" y="1495426"/>
            <a:ext cx="8229600" cy="790574"/>
          </a:xfrm>
        </p:spPr>
        <p:txBody>
          <a:bodyPr/>
          <a:lstStyle/>
          <a:p>
            <a:pPr marL="0" indent="0">
              <a:buNone/>
            </a:pPr>
            <a:r>
              <a:rPr lang="en-US" altLang="en-US" dirty="0" smtClean="0"/>
              <a:t>D</a:t>
            </a:r>
            <a:r>
              <a:rPr lang="en-US" altLang="en-US" sz="100" dirty="0" smtClean="0"/>
              <a:t> </a:t>
            </a:r>
            <a:r>
              <a:rPr lang="en-US" altLang="en-US" dirty="0" smtClean="0"/>
              <a:t>E</a:t>
            </a:r>
            <a:r>
              <a:rPr lang="en-US" altLang="en-US" sz="100" dirty="0" smtClean="0"/>
              <a:t> </a:t>
            </a:r>
            <a:r>
              <a:rPr lang="en-US" altLang="en-US" dirty="0" smtClean="0"/>
              <a:t>C </a:t>
            </a:r>
            <a:r>
              <a:rPr lang="en-US" altLang="en-US" dirty="0"/>
              <a:t>Operating Systems developed by Dave Cutler.</a:t>
            </a:r>
          </a:p>
        </p:txBody>
      </p:sp>
      <p:graphicFrame>
        <p:nvGraphicFramePr>
          <p:cNvPr id="3" name="Table 2"/>
          <p:cNvGraphicFramePr>
            <a:graphicFrameLocks noGrp="1"/>
          </p:cNvGraphicFramePr>
          <p:nvPr>
            <p:extLst>
              <p:ext uri="{D42A27DB-BD31-4B8C-83A1-F6EECF244321}">
                <p14:modId xmlns:p14="http://schemas.microsoft.com/office/powerpoint/2010/main" val="1289509960"/>
              </p:ext>
            </p:extLst>
          </p:nvPr>
        </p:nvGraphicFramePr>
        <p:xfrm>
          <a:off x="1322070" y="3003732"/>
          <a:ext cx="6499860" cy="1854200"/>
        </p:xfrm>
        <a:graphic>
          <a:graphicData uri="http://schemas.openxmlformats.org/drawingml/2006/table">
            <a:tbl>
              <a:tblPr firstRow="1" bandRow="1">
                <a:tableStyleId>{2D5ABB26-0587-4C30-8999-92F81FD0307C}</a:tableStyleId>
              </a:tblPr>
              <a:tblGrid>
                <a:gridCol w="965693">
                  <a:extLst>
                    <a:ext uri="{9D8B030D-6E8A-4147-A177-3AD203B41FA5}">
                      <a16:colId xmlns:a16="http://schemas.microsoft.com/office/drawing/2014/main" val="1235527844"/>
                    </a:ext>
                  </a:extLst>
                </a:gridCol>
                <a:gridCol w="2256380">
                  <a:extLst>
                    <a:ext uri="{9D8B030D-6E8A-4147-A177-3AD203B41FA5}">
                      <a16:colId xmlns:a16="http://schemas.microsoft.com/office/drawing/2014/main" val="2976215385"/>
                    </a:ext>
                  </a:extLst>
                </a:gridCol>
                <a:gridCol w="3277787">
                  <a:extLst>
                    <a:ext uri="{9D8B030D-6E8A-4147-A177-3AD203B41FA5}">
                      <a16:colId xmlns:a16="http://schemas.microsoft.com/office/drawing/2014/main" val="3257944241"/>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Year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a:t>
                      </a:r>
                      <a:r>
                        <a:rPr lang="en-US" sz="100" b="1" i="0" u="none" strike="noStrike" cap="none" baseline="0" dirty="0" smtClean="0">
                          <a:solidFill>
                            <a:schemeClr val="tx1"/>
                          </a:solidFill>
                          <a:latin typeface="+mn-lt"/>
                          <a:ea typeface="+mn-ea"/>
                          <a:cs typeface="+mn-cs"/>
                          <a:sym typeface="Arial"/>
                        </a:rPr>
                        <a:t> </a:t>
                      </a:r>
                      <a:r>
                        <a:rPr lang="en-US" sz="1400" b="1" i="0" u="none" strike="noStrike" cap="none" baseline="0" dirty="0" smtClean="0">
                          <a:solidFill>
                            <a:schemeClr val="tx1"/>
                          </a:solidFill>
                          <a:latin typeface="+mn-lt"/>
                          <a:ea typeface="+mn-ea"/>
                          <a:cs typeface="+mn-cs"/>
                          <a:sym typeface="Arial"/>
                        </a:rPr>
                        <a:t>E</a:t>
                      </a:r>
                      <a:r>
                        <a:rPr lang="en-US" sz="100" b="1" i="0" u="none" strike="noStrike" cap="none" baseline="0" dirty="0" smtClean="0">
                          <a:solidFill>
                            <a:schemeClr val="tx1"/>
                          </a:solidFill>
                          <a:latin typeface="+mn-lt"/>
                          <a:ea typeface="+mn-ea"/>
                          <a:cs typeface="+mn-cs"/>
                          <a:sym typeface="Arial"/>
                        </a:rPr>
                        <a:t> </a:t>
                      </a:r>
                      <a:r>
                        <a:rPr lang="en-US" sz="1400" b="1" i="0" u="none" strike="noStrike" cap="none" baseline="0" dirty="0" smtClean="0">
                          <a:solidFill>
                            <a:schemeClr val="tx1"/>
                          </a:solidFill>
                          <a:latin typeface="+mn-lt"/>
                          <a:ea typeface="+mn-ea"/>
                          <a:cs typeface="+mn-cs"/>
                          <a:sym typeface="Arial"/>
                        </a:rPr>
                        <a:t>C operating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Characteristics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441514"/>
                  </a:ext>
                </a:extLst>
              </a:tr>
              <a:tr h="370840">
                <a:tc>
                  <a:txBody>
                    <a:bodyPr/>
                    <a:lstStyle/>
                    <a:p>
                      <a:r>
                        <a:rPr lang="en-US" sz="1400" b="0" i="0" u="none" strike="noStrike" cap="none" baseline="0" dirty="0" smtClean="0">
                          <a:solidFill>
                            <a:schemeClr val="tx1"/>
                          </a:solidFill>
                          <a:latin typeface="+mn-lt"/>
                          <a:ea typeface="+mn-ea"/>
                          <a:cs typeface="+mn-cs"/>
                          <a:sym typeface="Arial"/>
                        </a:rPr>
                        <a:t>1973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X-11M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16-bit, multiuser, real-time, swapping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9677594"/>
                  </a:ext>
                </a:extLst>
              </a:tr>
              <a:tr h="370840">
                <a:tc>
                  <a:txBody>
                    <a:bodyPr/>
                    <a:lstStyle/>
                    <a:p>
                      <a:r>
                        <a:rPr lang="en-US" sz="1400" b="0" i="0" u="none" strike="noStrike" cap="none" baseline="0" dirty="0" smtClean="0">
                          <a:solidFill>
                            <a:schemeClr val="tx1"/>
                          </a:solidFill>
                          <a:latin typeface="+mn-lt"/>
                          <a:ea typeface="+mn-ea"/>
                          <a:cs typeface="+mn-cs"/>
                          <a:sym typeface="Arial"/>
                        </a:rPr>
                        <a:t>1978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V</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X/VMS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32-bit, virtual memory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0810639"/>
                  </a:ext>
                </a:extLst>
              </a:tr>
              <a:tr h="370840">
                <a:tc>
                  <a:txBody>
                    <a:bodyPr/>
                    <a:lstStyle/>
                    <a:p>
                      <a:r>
                        <a:rPr lang="en-US" sz="1400" b="0" i="0" u="none" strike="noStrike" cap="none" baseline="0" dirty="0" smtClean="0">
                          <a:solidFill>
                            <a:schemeClr val="tx1"/>
                          </a:solidFill>
                          <a:latin typeface="+mn-lt"/>
                          <a:ea typeface="+mn-ea"/>
                          <a:cs typeface="+mn-cs"/>
                          <a:sym typeface="Arial"/>
                        </a:rPr>
                        <a:t>1987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V</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X</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E</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Real-time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714775"/>
                  </a:ext>
                </a:extLst>
              </a:tr>
              <a:tr h="370840">
                <a:tc>
                  <a:txBody>
                    <a:bodyPr/>
                    <a:lstStyle/>
                    <a:p>
                      <a:r>
                        <a:rPr lang="en-US" sz="1400" b="0" i="0" u="none" strike="noStrike" cap="none" baseline="0" dirty="0" smtClean="0">
                          <a:solidFill>
                            <a:schemeClr val="tx1"/>
                          </a:solidFill>
                          <a:latin typeface="+mn-lt"/>
                          <a:ea typeface="+mn-ea"/>
                          <a:cs typeface="+mn-cs"/>
                          <a:sym typeface="Arial"/>
                        </a:rPr>
                        <a:t>1988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PRISM/Mica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Canceled in favor of M</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P</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S/Ultrix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349747"/>
                  </a:ext>
                </a:extLst>
              </a:tr>
            </a:tbl>
          </a:graphicData>
        </a:graphic>
      </p:graphicFrame>
    </p:spTree>
    <p:extLst>
      <p:ext uri="{BB962C8B-B14F-4D97-AF65-F5344CB8AC3E}">
        <p14:creationId xmlns:p14="http://schemas.microsoft.com/office/powerpoint/2010/main" val="3264047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a:t>
            </a:r>
            <a:r>
              <a:rPr lang="en-US" altLang="en-US" sz="2000" b="0" dirty="0" smtClean="0"/>
              <a:t>(4 </a:t>
            </a:r>
            <a:r>
              <a:rPr lang="en-US" altLang="en-US" sz="2000" b="0" dirty="0"/>
              <a:t>of 4)</a:t>
            </a:r>
            <a:endParaRPr lang="en-US" sz="900" b="0" dirty="0"/>
          </a:p>
        </p:txBody>
      </p:sp>
      <p:pic>
        <p:nvPicPr>
          <p:cNvPr id="5" name="Picture 2" descr="Priority inversion. A, when a high priority value 12 is received, it does a down on the semaphore and blocks, using semaphone. B, a priority value 8 starts running the semaphone, while value 12 is temporarily blocked and waiting on the semaphone. Value 4 gets ready, and Would like to do an up on the semaphore but never gets schedu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449305"/>
            <a:ext cx="75438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11-27. An example of priority inversion.</a:t>
            </a:r>
          </a:p>
        </p:txBody>
      </p:sp>
    </p:spTree>
    <p:extLst>
      <p:ext uri="{BB962C8B-B14F-4D97-AF65-F5344CB8AC3E}">
        <p14:creationId xmlns:p14="http://schemas.microsoft.com/office/powerpoint/2010/main" val="40017402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a:t>
            </a:r>
            <a:r>
              <a:rPr lang="en-US" altLang="en-US" dirty="0" smtClean="0"/>
              <a:t>Management Fundamental </a:t>
            </a:r>
            <a:r>
              <a:rPr lang="en-US" altLang="en-US" dirty="0"/>
              <a:t>Concepts</a:t>
            </a:r>
            <a:endParaRPr lang="en-US" b="0" dirty="0"/>
          </a:p>
        </p:txBody>
      </p:sp>
      <p:pic>
        <p:nvPicPr>
          <p:cNvPr id="7" name="Picture 2" descr="The Virtual address space layout for three user processes, A, B, and C. Each of these are 4 G B in size. The virtual address space includes the following from bottom to top. Private code and data of the process, System data, H A L plus O S, Stacks, data, et cetera, Page table of the process, Paged pool, Non paged pool. The private areas in each process are the page tables, process code, and data. The shared areas include Non paged pool, Paged pool, Stacks, data, e t c, H A L plus O S, system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1486611"/>
            <a:ext cx="5800725" cy="370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11-28. Virtual address space layout for three user processes on the x86.  The white areas are private per process. The shaded areas are shared among all processes.</a:t>
            </a:r>
          </a:p>
        </p:txBody>
      </p:sp>
    </p:spTree>
    <p:extLst>
      <p:ext uri="{BB962C8B-B14F-4D97-AF65-F5344CB8AC3E}">
        <p14:creationId xmlns:p14="http://schemas.microsoft.com/office/powerpoint/2010/main" val="1309038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Memory-Management System Calls</a:t>
            </a:r>
          </a:p>
        </p:txBody>
      </p:sp>
      <p:sp>
        <p:nvSpPr>
          <p:cNvPr id="2" name="Text Placeholder 1"/>
          <p:cNvSpPr>
            <a:spLocks noGrp="1"/>
          </p:cNvSpPr>
          <p:nvPr>
            <p:ph type="body" idx="1"/>
          </p:nvPr>
        </p:nvSpPr>
        <p:spPr>
          <a:xfrm>
            <a:off x="457200" y="1495426"/>
            <a:ext cx="8229600" cy="816454"/>
          </a:xfrm>
        </p:spPr>
        <p:txBody>
          <a:bodyPr/>
          <a:lstStyle/>
          <a:p>
            <a:pPr marL="0" indent="0">
              <a:buNone/>
            </a:pPr>
            <a:r>
              <a:rPr lang="en-US" altLang="en-US" dirty="0" smtClean="0"/>
              <a:t>The </a:t>
            </a:r>
            <a:r>
              <a:rPr lang="en-US" altLang="en-US" dirty="0"/>
              <a:t>principal 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functions for </a:t>
            </a:r>
            <a:r>
              <a:rPr lang="en-US" altLang="en-US" dirty="0" smtClean="0"/>
              <a:t>managing </a:t>
            </a:r>
            <a:r>
              <a:rPr lang="en-US" altLang="en-US" dirty="0"/>
              <a:t>virtual memory in Windows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696497599"/>
              </p:ext>
            </p:extLst>
          </p:nvPr>
        </p:nvGraphicFramePr>
        <p:xfrm>
          <a:off x="457200" y="2563676"/>
          <a:ext cx="8229600" cy="3688080"/>
        </p:xfrm>
        <a:graphic>
          <a:graphicData uri="http://schemas.openxmlformats.org/drawingml/2006/table">
            <a:tbl>
              <a:tblPr firstRow="1" bandRow="1">
                <a:tableStyleId>{2D5ABB26-0587-4C30-8999-92F81FD0307C}</a:tableStyleId>
              </a:tblPr>
              <a:tblGrid>
                <a:gridCol w="2246811">
                  <a:extLst>
                    <a:ext uri="{9D8B030D-6E8A-4147-A177-3AD203B41FA5}">
                      <a16:colId xmlns:a16="http://schemas.microsoft.com/office/drawing/2014/main" val="1679414333"/>
                    </a:ext>
                  </a:extLst>
                </a:gridCol>
                <a:gridCol w="5982789">
                  <a:extLst>
                    <a:ext uri="{9D8B030D-6E8A-4147-A177-3AD203B41FA5}">
                      <a16:colId xmlns:a16="http://schemas.microsoft.com/office/drawing/2014/main" val="1074485543"/>
                    </a:ext>
                  </a:extLst>
                </a:gridCol>
              </a:tblGrid>
              <a:tr h="293489">
                <a:tc>
                  <a:txBody>
                    <a:bodyPr/>
                    <a:lstStyle/>
                    <a:p>
                      <a:r>
                        <a:rPr lang="en-US" sz="1600" b="1" i="0" u="none" strike="noStrike" cap="none" baseline="0" dirty="0" smtClean="0">
                          <a:solidFill>
                            <a:schemeClr val="tx1"/>
                          </a:solidFill>
                          <a:latin typeface="+mn-lt"/>
                          <a:ea typeface="+mn-ea"/>
                          <a:cs typeface="+mn-cs"/>
                          <a:sym typeface="Arial"/>
                        </a:rPr>
                        <a:t>Win32 API function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9386445"/>
                  </a:ext>
                </a:extLst>
              </a:tr>
              <a:tr h="221602">
                <a:tc>
                  <a:txBody>
                    <a:bodyPr/>
                    <a:lstStyle/>
                    <a:p>
                      <a:r>
                        <a:rPr lang="en-US" sz="1600" b="0" i="0" u="none" strike="noStrike" cap="none" baseline="0" dirty="0" err="1" smtClean="0">
                          <a:solidFill>
                            <a:schemeClr val="tx1"/>
                          </a:solidFill>
                          <a:latin typeface="+mn-lt"/>
                          <a:ea typeface="+mn-ea"/>
                          <a:cs typeface="+mn-cs"/>
                          <a:sym typeface="Arial"/>
                        </a:rPr>
                        <a:t>VirtualAlloc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Reserve or commit a region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746564"/>
                  </a:ext>
                </a:extLst>
              </a:tr>
              <a:tr h="235979">
                <a:tc>
                  <a:txBody>
                    <a:bodyPr/>
                    <a:lstStyle/>
                    <a:p>
                      <a:r>
                        <a:rPr lang="en-US" sz="1600" b="0" i="0" u="none" strike="noStrike" cap="none" baseline="0" dirty="0" err="1" smtClean="0">
                          <a:solidFill>
                            <a:schemeClr val="tx1"/>
                          </a:solidFill>
                          <a:latin typeface="+mn-lt"/>
                          <a:ea typeface="+mn-ea"/>
                          <a:cs typeface="+mn-cs"/>
                          <a:sym typeface="Arial"/>
                        </a:rPr>
                        <a:t>VirtualFree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Release or </a:t>
                      </a:r>
                      <a:r>
                        <a:rPr lang="en-US" sz="1600" b="0" i="0" u="none" strike="noStrike" cap="none" baseline="0" dirty="0" err="1" smtClean="0">
                          <a:solidFill>
                            <a:schemeClr val="tx1"/>
                          </a:solidFill>
                          <a:latin typeface="+mn-lt"/>
                          <a:ea typeface="+mn-ea"/>
                          <a:cs typeface="+mn-cs"/>
                          <a:sym typeface="Arial"/>
                        </a:rPr>
                        <a:t>decommit</a:t>
                      </a:r>
                      <a:r>
                        <a:rPr lang="en-US" sz="1600" b="0" i="0" u="none" strike="noStrike" cap="none" baseline="0" dirty="0" smtClean="0">
                          <a:solidFill>
                            <a:schemeClr val="tx1"/>
                          </a:solidFill>
                          <a:latin typeface="+mn-lt"/>
                          <a:ea typeface="+mn-ea"/>
                          <a:cs typeface="+mn-cs"/>
                          <a:sym typeface="Arial"/>
                        </a:rPr>
                        <a:t> a region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467820"/>
                  </a:ext>
                </a:extLst>
              </a:tr>
              <a:tr h="207224">
                <a:tc>
                  <a:txBody>
                    <a:bodyPr/>
                    <a:lstStyle/>
                    <a:p>
                      <a:r>
                        <a:rPr lang="en-US" sz="1600" b="0" i="0" u="none" strike="noStrike" cap="none" baseline="0" dirty="0" err="1" smtClean="0">
                          <a:solidFill>
                            <a:schemeClr val="tx1"/>
                          </a:solidFill>
                          <a:latin typeface="+mn-lt"/>
                          <a:ea typeface="+mn-ea"/>
                          <a:cs typeface="+mn-cs"/>
                          <a:sym typeface="Arial"/>
                        </a:rPr>
                        <a:t>VirtualProtect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Change the read/write/execute protection on a region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153145"/>
                  </a:ext>
                </a:extLst>
              </a:tr>
              <a:tr h="0">
                <a:tc>
                  <a:txBody>
                    <a:bodyPr/>
                    <a:lstStyle/>
                    <a:p>
                      <a:r>
                        <a:rPr lang="en-US" sz="1600" b="0" i="0" u="none" strike="noStrike" cap="none" baseline="0" dirty="0" err="1" smtClean="0">
                          <a:solidFill>
                            <a:schemeClr val="tx1"/>
                          </a:solidFill>
                          <a:latin typeface="+mn-lt"/>
                          <a:ea typeface="+mn-ea"/>
                          <a:cs typeface="+mn-cs"/>
                          <a:sym typeface="Arial"/>
                        </a:rPr>
                        <a:t>VirtualQuery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Inquire about the status of a region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486448"/>
                  </a:ext>
                </a:extLst>
              </a:tr>
              <a:tr h="158341">
                <a:tc>
                  <a:txBody>
                    <a:bodyPr/>
                    <a:lstStyle/>
                    <a:p>
                      <a:r>
                        <a:rPr lang="en-US" sz="1600" b="0" i="0" u="none" strike="noStrike" cap="none" baseline="0" dirty="0" err="1" smtClean="0">
                          <a:solidFill>
                            <a:schemeClr val="tx1"/>
                          </a:solidFill>
                          <a:latin typeface="+mn-lt"/>
                          <a:ea typeface="+mn-ea"/>
                          <a:cs typeface="+mn-cs"/>
                          <a:sym typeface="Arial"/>
                        </a:rPr>
                        <a:t>VirtualLock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Make a region memory resident (i.e., disable paging for 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304612"/>
                  </a:ext>
                </a:extLst>
              </a:tr>
              <a:tr h="189972">
                <a:tc>
                  <a:txBody>
                    <a:bodyPr/>
                    <a:lstStyle/>
                    <a:p>
                      <a:r>
                        <a:rPr lang="en-US" sz="1600" b="0" i="0" u="none" strike="noStrike" cap="none" baseline="0" dirty="0" err="1" smtClean="0">
                          <a:solidFill>
                            <a:schemeClr val="tx1"/>
                          </a:solidFill>
                          <a:latin typeface="+mn-lt"/>
                          <a:ea typeface="+mn-ea"/>
                          <a:cs typeface="+mn-cs"/>
                          <a:sym typeface="Arial"/>
                        </a:rPr>
                        <a:t>VirtualUnlock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Make a region </a:t>
                      </a:r>
                      <a:r>
                        <a:rPr lang="en-US" sz="1600" b="0" i="0" u="none" strike="noStrike" cap="none" baseline="0" dirty="0" err="1" smtClean="0">
                          <a:solidFill>
                            <a:schemeClr val="tx1"/>
                          </a:solidFill>
                          <a:latin typeface="+mn-lt"/>
                          <a:ea typeface="+mn-ea"/>
                          <a:cs typeface="+mn-cs"/>
                          <a:sym typeface="Arial"/>
                        </a:rPr>
                        <a:t>pageable</a:t>
                      </a:r>
                      <a:r>
                        <a:rPr lang="en-US" sz="1600" b="0" i="0" u="none" strike="noStrike" cap="none" baseline="0" dirty="0" smtClean="0">
                          <a:solidFill>
                            <a:schemeClr val="tx1"/>
                          </a:solidFill>
                          <a:latin typeface="+mn-lt"/>
                          <a:ea typeface="+mn-ea"/>
                          <a:cs typeface="+mn-cs"/>
                          <a:sym typeface="Arial"/>
                        </a:rPr>
                        <a:t> in the usual way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4841"/>
                  </a:ext>
                </a:extLst>
              </a:tr>
              <a:tr h="169843">
                <a:tc>
                  <a:txBody>
                    <a:bodyPr/>
                    <a:lstStyle/>
                    <a:p>
                      <a:r>
                        <a:rPr lang="en-US" sz="1600" b="0" i="0" u="none" strike="noStrike" cap="none" baseline="0" dirty="0" err="1" smtClean="0">
                          <a:solidFill>
                            <a:schemeClr val="tx1"/>
                          </a:solidFill>
                          <a:latin typeface="+mn-lt"/>
                          <a:ea typeface="+mn-ea"/>
                          <a:cs typeface="+mn-cs"/>
                          <a:sym typeface="Arial"/>
                        </a:rPr>
                        <a:t>CreateFileMapping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Create a file-mapping object and (optionally) assign it a 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398194"/>
                  </a:ext>
                </a:extLst>
              </a:tr>
              <a:tr h="184221">
                <a:tc>
                  <a:txBody>
                    <a:bodyPr/>
                    <a:lstStyle/>
                    <a:p>
                      <a:r>
                        <a:rPr lang="en-US" sz="1600" b="0" i="0" u="none" strike="noStrike" cap="none" baseline="0" dirty="0" err="1" smtClean="0">
                          <a:solidFill>
                            <a:schemeClr val="tx1"/>
                          </a:solidFill>
                          <a:latin typeface="+mn-lt"/>
                          <a:ea typeface="+mn-ea"/>
                          <a:cs typeface="+mn-cs"/>
                          <a:sym typeface="Arial"/>
                        </a:rPr>
                        <a:t>MapViewOfFile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Map (part of) a file into the address space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887949"/>
                  </a:ext>
                </a:extLst>
              </a:tr>
              <a:tr h="120960">
                <a:tc>
                  <a:txBody>
                    <a:bodyPr/>
                    <a:lstStyle/>
                    <a:p>
                      <a:r>
                        <a:rPr lang="en-US" sz="1600" b="0" i="0" u="none" strike="noStrike" cap="none" baseline="0" dirty="0" err="1" smtClean="0">
                          <a:solidFill>
                            <a:schemeClr val="tx1"/>
                          </a:solidFill>
                          <a:latin typeface="+mn-lt"/>
                          <a:ea typeface="+mn-ea"/>
                          <a:cs typeface="+mn-cs"/>
                          <a:sym typeface="Arial"/>
                        </a:rPr>
                        <a:t>UnmapViewOfFile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Remove a mapped file from the address space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195314"/>
                  </a:ext>
                </a:extLst>
              </a:tr>
              <a:tr h="0">
                <a:tc>
                  <a:txBody>
                    <a:bodyPr/>
                    <a:lstStyle/>
                    <a:p>
                      <a:r>
                        <a:rPr lang="en-US" sz="1600" b="0" i="0" u="none" strike="noStrike" cap="none" baseline="0" dirty="0" err="1" smtClean="0">
                          <a:solidFill>
                            <a:schemeClr val="tx1"/>
                          </a:solidFill>
                          <a:latin typeface="+mn-lt"/>
                          <a:ea typeface="+mn-ea"/>
                          <a:cs typeface="+mn-cs"/>
                          <a:sym typeface="Arial"/>
                        </a:rPr>
                        <a:t>OpenFileMapping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Open a previously created file-mapping object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69793"/>
                  </a:ext>
                </a:extLst>
              </a:tr>
            </a:tbl>
          </a:graphicData>
        </a:graphic>
      </p:graphicFrame>
    </p:spTree>
    <p:extLst>
      <p:ext uri="{BB962C8B-B14F-4D97-AF65-F5344CB8AC3E}">
        <p14:creationId xmlns:p14="http://schemas.microsoft.com/office/powerpoint/2010/main" val="4020172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Memory Management</a:t>
            </a:r>
            <a:endParaRPr lang="en-US" sz="500" b="0" dirty="0"/>
          </a:p>
        </p:txBody>
      </p:sp>
      <p:pic>
        <p:nvPicPr>
          <p:cNvPr id="5" name="Picture 2" descr="Memory management. The stacks in process A and B contain data, shared library, and program. The data and stack are backed up in the disk storage of paging file. The sharing library is L i b period d l l. The programs in both processes are run by 2 e x e files, P r o g 1 period e x e and P r o g period e x 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20730"/>
            <a:ext cx="563880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11-30. Mapped regions with their shadow pages on disk. The </a:t>
            </a:r>
            <a:r>
              <a:rPr lang="en-US" altLang="en-US" b="1" dirty="0"/>
              <a:t>lib.dll </a:t>
            </a:r>
            <a:r>
              <a:rPr lang="en-US" altLang="en-US" dirty="0"/>
              <a:t>file is mapped into two address spaces at the same time.</a:t>
            </a:r>
          </a:p>
        </p:txBody>
      </p:sp>
    </p:spTree>
    <p:extLst>
      <p:ext uri="{BB962C8B-B14F-4D97-AF65-F5344CB8AC3E}">
        <p14:creationId xmlns:p14="http://schemas.microsoft.com/office/powerpoint/2010/main" val="3541593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Fault Handling </a:t>
            </a:r>
            <a:r>
              <a:rPr lang="en-US" altLang="en-US" sz="2000" b="0" dirty="0"/>
              <a:t>(</a:t>
            </a:r>
            <a:r>
              <a:rPr lang="en-US" altLang="en-US" sz="2000" b="0" dirty="0" smtClean="0"/>
              <a:t>1 of 2)</a:t>
            </a:r>
            <a:endParaRPr lang="en-US" sz="100" b="0" dirty="0"/>
          </a:p>
        </p:txBody>
      </p:sp>
      <p:pic>
        <p:nvPicPr>
          <p:cNvPr id="7" name="Picture 2" descr="A 64 bit page table. The page table entries are as follows. Present, valid, 0. Read or Write access, 1. User or Supervisor, 2. Page Write Through, 3. Page cache disable, 4. Accessed, referenced, 5. Dirty, modified, 6. Page attribute Table, 7. Global page, 8. Available to the O S, 9 to 11. Physical page number, 12 to 51. Available to the O S, 52 to 62. No execut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1674730"/>
            <a:ext cx="7648575" cy="333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11-31. A page table entry (</a:t>
            </a:r>
            <a:r>
              <a:rPr lang="en-US" altLang="en-US" dirty="0" smtClean="0"/>
              <a:t>P</a:t>
            </a:r>
            <a:r>
              <a:rPr lang="en-US" altLang="en-US" sz="100" dirty="0" smtClean="0"/>
              <a:t> </a:t>
            </a:r>
            <a:r>
              <a:rPr lang="en-US" altLang="en-US" dirty="0" smtClean="0"/>
              <a:t>T</a:t>
            </a:r>
            <a:r>
              <a:rPr lang="en-US" altLang="en-US" sz="100" dirty="0" smtClean="0"/>
              <a:t> </a:t>
            </a:r>
            <a:r>
              <a:rPr lang="en-US" altLang="en-US" dirty="0" smtClean="0"/>
              <a:t>E</a:t>
            </a:r>
            <a:r>
              <a:rPr lang="en-US" altLang="en-US" dirty="0"/>
              <a:t>) for a mapped page on the Intel x86 and </a:t>
            </a:r>
            <a:r>
              <a:rPr lang="en-US" altLang="en-US" dirty="0" smtClean="0"/>
              <a:t>A</a:t>
            </a:r>
            <a:r>
              <a:rPr lang="en-US" altLang="en-US" sz="100" dirty="0" smtClean="0"/>
              <a:t> </a:t>
            </a:r>
            <a:r>
              <a:rPr lang="en-US" altLang="en-US" dirty="0" smtClean="0"/>
              <a:t>M</a:t>
            </a:r>
            <a:r>
              <a:rPr lang="en-US" altLang="en-US" sz="100" dirty="0" smtClean="0"/>
              <a:t> </a:t>
            </a:r>
            <a:r>
              <a:rPr lang="en-US" altLang="en-US" dirty="0" smtClean="0"/>
              <a:t>D </a:t>
            </a:r>
            <a:r>
              <a:rPr lang="en-US" altLang="en-US" dirty="0"/>
              <a:t>x64 architectures.</a:t>
            </a:r>
          </a:p>
        </p:txBody>
      </p:sp>
    </p:spTree>
    <p:extLst>
      <p:ext uri="{BB962C8B-B14F-4D97-AF65-F5344CB8AC3E}">
        <p14:creationId xmlns:p14="http://schemas.microsoft.com/office/powerpoint/2010/main" val="2681527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Page Fault Handling </a:t>
            </a:r>
            <a:r>
              <a:rPr lang="en-US" altLang="en-US" sz="2000" b="0" dirty="0" smtClean="0"/>
              <a:t>(2 </a:t>
            </a:r>
            <a:r>
              <a:rPr lang="en-US" altLang="en-US" sz="2000" b="0" dirty="0"/>
              <a:t>of 2)</a:t>
            </a:r>
            <a:endParaRPr lang="en-US" sz="100" b="0" dirty="0"/>
          </a:p>
        </p:txBody>
      </p:sp>
      <p:sp>
        <p:nvSpPr>
          <p:cNvPr id="4" name="Text Placeholder 3"/>
          <p:cNvSpPr>
            <a:spLocks noGrp="1"/>
          </p:cNvSpPr>
          <p:nvPr>
            <p:ph type="body" idx="1"/>
          </p:nvPr>
        </p:nvSpPr>
        <p:spPr>
          <a:xfrm>
            <a:off x="457200" y="1495425"/>
            <a:ext cx="8229600" cy="4586198"/>
          </a:xfrm>
        </p:spPr>
        <p:txBody>
          <a:bodyPr/>
          <a:lstStyle/>
          <a:p>
            <a:pPr marL="0" indent="0">
              <a:buFont typeface="Arial" charset="0"/>
              <a:buNone/>
              <a:defRPr/>
            </a:pPr>
            <a:r>
              <a:rPr lang="en-US" dirty="0" smtClean="0"/>
              <a:t>Categories of page faults:</a:t>
            </a:r>
          </a:p>
          <a:p>
            <a:pPr marL="916686" lvl="1" indent="-429768">
              <a:buFont typeface="+mj-lt"/>
              <a:buAutoNum type="arabicPeriod"/>
              <a:defRPr/>
            </a:pPr>
            <a:r>
              <a:rPr lang="en-US" dirty="0" smtClean="0"/>
              <a:t>The page referenced is not committed.</a:t>
            </a:r>
          </a:p>
          <a:p>
            <a:pPr marL="916686" lvl="1" indent="-429768">
              <a:buFont typeface="+mj-lt"/>
              <a:buAutoNum type="arabicPeriod"/>
              <a:defRPr/>
            </a:pPr>
            <a:r>
              <a:rPr lang="en-US" dirty="0" smtClean="0"/>
              <a:t>Attempted access to a page in violation of the permissions.</a:t>
            </a:r>
          </a:p>
          <a:p>
            <a:pPr marL="916686" lvl="1" indent="-429768">
              <a:buFont typeface="+mj-lt"/>
              <a:buAutoNum type="arabicPeriod"/>
              <a:defRPr/>
            </a:pPr>
            <a:r>
              <a:rPr lang="en-US" dirty="0" smtClean="0"/>
              <a:t>A shared copy-on-write page was about to be modified.</a:t>
            </a:r>
          </a:p>
          <a:p>
            <a:pPr marL="916686" lvl="1" indent="-429768">
              <a:buFont typeface="+mj-lt"/>
              <a:buAutoNum type="arabicPeriod"/>
              <a:defRPr/>
            </a:pPr>
            <a:r>
              <a:rPr lang="en-US" dirty="0" smtClean="0"/>
              <a:t>The stack needs to grow.</a:t>
            </a:r>
          </a:p>
          <a:p>
            <a:pPr marL="916686" lvl="1" indent="-429768">
              <a:buFont typeface="+mj-lt"/>
              <a:buAutoNum type="arabicPeriod"/>
              <a:defRPr/>
            </a:pPr>
            <a:r>
              <a:rPr lang="en-US" dirty="0" smtClean="0"/>
              <a:t>The page referenced is committed but not currently mapped in.</a:t>
            </a:r>
            <a:endParaRPr lang="en-US" dirty="0"/>
          </a:p>
        </p:txBody>
      </p:sp>
    </p:spTree>
    <p:extLst>
      <p:ext uri="{BB962C8B-B14F-4D97-AF65-F5344CB8AC3E}">
        <p14:creationId xmlns:p14="http://schemas.microsoft.com/office/powerpoint/2010/main" val="3041848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Page Replacement Algorithm </a:t>
            </a:r>
            <a:r>
              <a:rPr lang="en-US" altLang="en-US" sz="2000" b="0" dirty="0"/>
              <a:t>(1 of 2)</a:t>
            </a:r>
            <a:endParaRPr lang="en-US" b="0" dirty="0"/>
          </a:p>
        </p:txBody>
      </p:sp>
      <p:pic>
        <p:nvPicPr>
          <p:cNvPr id="7" name="Picture 2" descr="Windows self-map entries. A, a page directory, P D. A virtual address c 0 3 0 0 c 0 0 with a binary value 1 1 0 0 0 0 0 0 0 0 1 1 0 0 0 0 0 0 0 0 1 1 0 0 0 0 0 0 0 0 0 0, points to 0 x 300 in the page directory. A block C R 3 points to the top of the page directory. 0 x 300 in the page directory points back to the top of the page directory. B, a page directory, P D and a page table, P T. A virtual address c 0 3 9 0 c 8 4 has a binary value 1 1 0 0 0 0 0 0 0 0 1 1 1 0 0 1 0 0 0 0 1 1 0 0 1 0 0 0 0 1 0 0. The first 10 bits of the virtual address points to 0 x 300 of the page directory which further points back to the top of the page directory. The next 10 bits points to 0 x 390 of the page directory, which points to the top of the page table. The last ten 10 bits point to 0 x 321 of the page table. A block, C R 3, points to the top of the page directory. A text below both the diagrams reads, Self-map: P D left bracket 0 x c 0 3 0 0 0 0 0 right angle bracket right angle bracket 2 2 right bracket is P D, page directory. Virtual address a, left parenthesis P T E asterisk right parenthesis left parenthesis 0 x c 0 3 0 0 c 0 0 right parenthesis points to P D left bracket 0 x 3 0 0 right bracket which is the self map page directory entry, Virtual address b, left parenthesis P T E asterisk right parenthesis left parenthesis 0 x c 0 3 9 0 c 8 4 right parenthesis points to P T E for virtual address 0 x e 4 3 2 1 0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666" y="1448162"/>
            <a:ext cx="6256667" cy="3783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11-32. The Windows self-map entries are used to map the physical pages of the page tables and page directory into kernel virtual addresses (shown for 32-bit PTEs).</a:t>
            </a:r>
          </a:p>
        </p:txBody>
      </p:sp>
    </p:spTree>
    <p:extLst>
      <p:ext uri="{BB962C8B-B14F-4D97-AF65-F5344CB8AC3E}">
        <p14:creationId xmlns:p14="http://schemas.microsoft.com/office/powerpoint/2010/main" val="19094316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Page Replacement Algorithm </a:t>
            </a:r>
            <a:r>
              <a:rPr lang="en-US" altLang="en-US" sz="2000" b="0" dirty="0" smtClean="0"/>
              <a:t>(2 </a:t>
            </a:r>
            <a:r>
              <a:rPr lang="en-US" altLang="en-US" sz="2000" b="0" dirty="0"/>
              <a:t>of 2)</a:t>
            </a:r>
            <a:endParaRPr lang="en-US" sz="100" b="0" dirty="0"/>
          </a:p>
        </p:txBody>
      </p:sp>
      <p:sp>
        <p:nvSpPr>
          <p:cNvPr id="4" name="Text Placeholder 3"/>
          <p:cNvSpPr>
            <a:spLocks noGrp="1"/>
          </p:cNvSpPr>
          <p:nvPr>
            <p:ph type="body" idx="1"/>
          </p:nvPr>
        </p:nvSpPr>
        <p:spPr>
          <a:xfrm>
            <a:off x="457200" y="1495425"/>
            <a:ext cx="8229600" cy="4586198"/>
          </a:xfrm>
        </p:spPr>
        <p:txBody>
          <a:bodyPr/>
          <a:lstStyle/>
          <a:p>
            <a:pPr marL="0" indent="0">
              <a:buFont typeface="Arial" charset="0"/>
              <a:buNone/>
              <a:defRPr/>
            </a:pPr>
            <a:r>
              <a:rPr lang="en-US" dirty="0"/>
              <a:t>Three levels of activity by the working-set manager:</a:t>
            </a:r>
          </a:p>
          <a:p>
            <a:pPr marL="916686" lvl="1" indent="-429768">
              <a:buFont typeface="+mj-lt"/>
              <a:buAutoNum type="arabicPeriod"/>
              <a:defRPr/>
            </a:pPr>
            <a:r>
              <a:rPr lang="en-US" dirty="0"/>
              <a:t>Lots of memory available</a:t>
            </a:r>
          </a:p>
          <a:p>
            <a:pPr marL="916686" lvl="1" indent="-429768">
              <a:buFont typeface="+mj-lt"/>
              <a:buAutoNum type="arabicPeriod"/>
              <a:defRPr/>
            </a:pPr>
            <a:r>
              <a:rPr lang="en-US" dirty="0"/>
              <a:t>Memory getting tight</a:t>
            </a:r>
          </a:p>
          <a:p>
            <a:pPr marL="916686" lvl="1" indent="-429768">
              <a:buFont typeface="+mj-lt"/>
              <a:buAutoNum type="arabicPeriod"/>
              <a:defRPr/>
            </a:pPr>
            <a:r>
              <a:rPr lang="en-US" dirty="0"/>
              <a:t>Memory is tight</a:t>
            </a:r>
          </a:p>
        </p:txBody>
      </p:sp>
    </p:spTree>
    <p:extLst>
      <p:ext uri="{BB962C8B-B14F-4D97-AF65-F5344CB8AC3E}">
        <p14:creationId xmlns:p14="http://schemas.microsoft.com/office/powerpoint/2010/main" val="2583305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Physical Memory Management </a:t>
            </a:r>
            <a:r>
              <a:rPr lang="en-US" altLang="en-US" sz="2000" b="0" dirty="0"/>
              <a:t>(1 of 2)</a:t>
            </a:r>
            <a:endParaRPr lang="en-US" sz="900" b="0" dirty="0"/>
          </a:p>
        </p:txBody>
      </p:sp>
      <p:pic>
        <p:nvPicPr>
          <p:cNvPr id="5" name="Picture 2" descr="The major fields in the page frame database. The page frame database has 15 entries, 0 to 14 numbered from bottom to top with the following column headings from left to right. State, C n t, W S, other, P T, Next. The column State has the following entries bottom to top as follows. Zeroed, Active, Zeroed, Active, Zeroed, Free, Free, Dirty, Active, Dirty, Clean, Active, Clean, Dirty, and Clean. The column W S has 4 values in the following entries. 1, 14. 3, 6. 8, 4. 11, 20. In the column next, a pointer from the previous states to the next similar state. For example, State Zeroed points to the next row where the State is Zeroed, if there are no such entry then the row is marked with an X. The list headers include Standby, Modified, Free, and Zeroed. The page table can have any number of partitions based on its placement in the table. The list header Standby points to entry 10, Modified points to entry 7, Free points to entry 5, and Zeroed points to entry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30" y="1502838"/>
            <a:ext cx="6154139" cy="367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11-33. Some of the major fields in the page frame database for a valid page.</a:t>
            </a:r>
          </a:p>
        </p:txBody>
      </p:sp>
    </p:spTree>
    <p:extLst>
      <p:ext uri="{BB962C8B-B14F-4D97-AF65-F5344CB8AC3E}">
        <p14:creationId xmlns:p14="http://schemas.microsoft.com/office/powerpoint/2010/main" val="2961197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Physical Memory Management </a:t>
            </a:r>
            <a:r>
              <a:rPr lang="en-US" altLang="en-US" sz="2000" b="0" dirty="0" smtClean="0"/>
              <a:t>(2 </a:t>
            </a:r>
            <a:r>
              <a:rPr lang="en-US" altLang="en-US" sz="2000" b="0" dirty="0"/>
              <a:t>of 2)</a:t>
            </a:r>
            <a:endParaRPr lang="en-US" sz="900" b="0" dirty="0"/>
          </a:p>
        </p:txBody>
      </p:sp>
      <p:pic>
        <p:nvPicPr>
          <p:cNvPr id="7" name="Picture 2" descr="The various page lists and the transitions between them. The evicted pages from the working sets are sent to the Modified, and standby page list. Standby list returns a Soft page fault to the working set. Then the process exits to free page list. Modified page writer passes the list to the standby page which deal l o c to the free page list. From here, the free page is referenced to the working sets. The free page then creates a Zero page thread, that makes a Zeroed page list. This page is needed by the working set. There is a separate Bad memory page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99311"/>
            <a:ext cx="8229600" cy="3681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11-34. The various page lists and the </a:t>
            </a:r>
            <a:r>
              <a:rPr lang="en-US" altLang="en-US" dirty="0" smtClean="0"/>
              <a:t>transitions </a:t>
            </a:r>
            <a:r>
              <a:rPr lang="en-US" altLang="en-US" dirty="0"/>
              <a:t>between them.</a:t>
            </a:r>
          </a:p>
        </p:txBody>
      </p:sp>
    </p:spTree>
    <p:extLst>
      <p:ext uri="{BB962C8B-B14F-4D97-AF65-F5344CB8AC3E}">
        <p14:creationId xmlns:p14="http://schemas.microsoft.com/office/powerpoint/2010/main" val="1236201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2000s: N</a:t>
            </a:r>
            <a:r>
              <a:rPr lang="en-US" altLang="en-US" sz="100" dirty="0"/>
              <a:t> </a:t>
            </a:r>
            <a:r>
              <a:rPr lang="en-US" altLang="en-US" dirty="0"/>
              <a:t>T-based Windows </a:t>
            </a:r>
            <a:r>
              <a:rPr lang="en-US" altLang="en-US" sz="2000" b="0" dirty="0" smtClean="0"/>
              <a:t>(2 </a:t>
            </a:r>
            <a:r>
              <a:rPr lang="en-US" altLang="en-US" sz="2000" b="0" dirty="0"/>
              <a:t>of 2)</a:t>
            </a:r>
            <a:endParaRPr lang="en-US" sz="900" b="0" dirty="0"/>
          </a:p>
        </p:txBody>
      </p:sp>
      <p:pic>
        <p:nvPicPr>
          <p:cNvPr id="5" name="Picture 2" descr="A windows 32 A P I. The Windows 32 application program has a Windows 32 application programming interface. The interface includes the following versions of Windows, Win 32 s, Windows 3.0 or 3.1, Windows 95 or 98 or 98 S E or M e, Windows N T or 2000 or Vista or 7, Windows 8 or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2" y="2039855"/>
            <a:ext cx="66198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11-3. The 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allows programs to run </a:t>
            </a:r>
            <a:r>
              <a:rPr lang="en-US" altLang="en-US" dirty="0" smtClean="0"/>
              <a:t>on </a:t>
            </a:r>
            <a:r>
              <a:rPr lang="en-US" altLang="en-US" dirty="0"/>
              <a:t>almost all versions of Windows.</a:t>
            </a:r>
          </a:p>
        </p:txBody>
      </p:sp>
    </p:spTree>
    <p:extLst>
      <p:ext uri="{BB962C8B-B14F-4D97-AF65-F5344CB8AC3E}">
        <p14:creationId xmlns:p14="http://schemas.microsoft.com/office/powerpoint/2010/main" val="2489700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err="1" smtClean="0"/>
              <a:t>Input/Output</a:t>
            </a:r>
            <a:r>
              <a:rPr lang="en-US" altLang="en-US" dirty="0" smtClean="0"/>
              <a:t> A</a:t>
            </a:r>
            <a:r>
              <a:rPr lang="en-US" altLang="en-US" sz="100" dirty="0" smtClean="0"/>
              <a:t> </a:t>
            </a:r>
            <a:r>
              <a:rPr lang="en-US" altLang="en-US" dirty="0" smtClean="0"/>
              <a:t>P</a:t>
            </a:r>
            <a:r>
              <a:rPr lang="en-US" altLang="en-US" sz="100" dirty="0" smtClean="0"/>
              <a:t> </a:t>
            </a:r>
            <a:r>
              <a:rPr lang="en-US" altLang="en-US" dirty="0" smtClean="0"/>
              <a:t>I Calls</a:t>
            </a:r>
          </a:p>
        </p:txBody>
      </p:sp>
      <p:sp>
        <p:nvSpPr>
          <p:cNvPr id="2" name="Text Placeholder 1"/>
          <p:cNvSpPr>
            <a:spLocks noGrp="1"/>
          </p:cNvSpPr>
          <p:nvPr>
            <p:ph type="body" idx="1"/>
          </p:nvPr>
        </p:nvSpPr>
        <p:spPr>
          <a:xfrm>
            <a:off x="457200" y="1495425"/>
            <a:ext cx="8229600" cy="419639"/>
          </a:xfrm>
        </p:spPr>
        <p:txBody>
          <a:bodyPr/>
          <a:lstStyle/>
          <a:p>
            <a:pPr marL="0" indent="0">
              <a:buNone/>
            </a:pPr>
            <a:r>
              <a:rPr lang="en-US" altLang="en-US" dirty="0" smtClean="0"/>
              <a:t>Native N</a:t>
            </a:r>
            <a:r>
              <a:rPr lang="en-US" altLang="en-US" sz="100" dirty="0" smtClean="0"/>
              <a:t> </a:t>
            </a:r>
            <a:r>
              <a:rPr lang="en-US" altLang="en-US" dirty="0" smtClean="0"/>
              <a:t>T 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for performing I/O</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2818006680"/>
              </p:ext>
            </p:extLst>
          </p:nvPr>
        </p:nvGraphicFramePr>
        <p:xfrm>
          <a:off x="457200" y="1996143"/>
          <a:ext cx="8229600" cy="4389120"/>
        </p:xfrm>
        <a:graphic>
          <a:graphicData uri="http://schemas.openxmlformats.org/drawingml/2006/table">
            <a:tbl>
              <a:tblPr firstRow="1" bandRow="1">
                <a:tableStyleId>{2D5ABB26-0587-4C30-8999-92F81FD0307C}</a:tableStyleId>
              </a:tblPr>
              <a:tblGrid>
                <a:gridCol w="2625634">
                  <a:extLst>
                    <a:ext uri="{9D8B030D-6E8A-4147-A177-3AD203B41FA5}">
                      <a16:colId xmlns:a16="http://schemas.microsoft.com/office/drawing/2014/main" val="4267790023"/>
                    </a:ext>
                  </a:extLst>
                </a:gridCol>
                <a:gridCol w="5603966">
                  <a:extLst>
                    <a:ext uri="{9D8B030D-6E8A-4147-A177-3AD203B41FA5}">
                      <a16:colId xmlns:a16="http://schemas.microsoft.com/office/drawing/2014/main" val="987396226"/>
                    </a:ext>
                  </a:extLst>
                </a:gridCol>
              </a:tblGrid>
              <a:tr h="134581">
                <a:tc>
                  <a:txBody>
                    <a:bodyPr/>
                    <a:lstStyle/>
                    <a:p>
                      <a:r>
                        <a:rPr lang="en-US" sz="1200" b="1" i="0" u="none" strike="noStrike" cap="none" baseline="0" dirty="0" smtClean="0">
                          <a:solidFill>
                            <a:schemeClr val="tx1"/>
                          </a:solidFill>
                          <a:latin typeface="+mn-lt"/>
                          <a:ea typeface="+mn-ea"/>
                          <a:cs typeface="+mn-cs"/>
                          <a:sym typeface="Arial"/>
                        </a:rPr>
                        <a:t>I/O system call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smtClean="0">
                          <a:solidFill>
                            <a:schemeClr val="tx1"/>
                          </a:solidFill>
                          <a:latin typeface="+mn-lt"/>
                          <a:ea typeface="+mn-ea"/>
                          <a:cs typeface="+mn-cs"/>
                          <a:sym typeface="Arial"/>
                        </a:rPr>
                        <a:t>Description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948864"/>
                  </a:ext>
                </a:extLst>
              </a:tr>
              <a:tr h="127680">
                <a:tc>
                  <a:txBody>
                    <a:bodyPr/>
                    <a:lstStyle/>
                    <a:p>
                      <a:r>
                        <a:rPr lang="en-US" sz="1200" b="0" i="0" u="none" strike="noStrike" cap="none" baseline="0" dirty="0" err="1" smtClean="0">
                          <a:solidFill>
                            <a:schemeClr val="tx1"/>
                          </a:solidFill>
                          <a:latin typeface="+mn-lt"/>
                          <a:ea typeface="+mn-ea"/>
                          <a:cs typeface="+mn-cs"/>
                          <a:sym typeface="Arial"/>
                        </a:rPr>
                        <a:t>NtCreateFile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Open new or existing files or devices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574885"/>
                  </a:ext>
                </a:extLst>
              </a:tr>
              <a:tr h="127201">
                <a:tc>
                  <a:txBody>
                    <a:bodyPr/>
                    <a:lstStyle/>
                    <a:p>
                      <a:r>
                        <a:rPr lang="en-US" sz="1200" b="0" i="0" u="none" strike="noStrike" cap="none" baseline="0" dirty="0" err="1" smtClean="0">
                          <a:solidFill>
                            <a:schemeClr val="tx1"/>
                          </a:solidFill>
                          <a:latin typeface="+mn-lt"/>
                          <a:ea typeface="+mn-ea"/>
                          <a:cs typeface="+mn-cs"/>
                          <a:sym typeface="Arial"/>
                        </a:rPr>
                        <a:t>NtReadFile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Read from a file or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133035"/>
                  </a:ext>
                </a:extLst>
              </a:tr>
              <a:tr h="0">
                <a:tc>
                  <a:txBody>
                    <a:bodyPr/>
                    <a:lstStyle/>
                    <a:p>
                      <a:r>
                        <a:rPr lang="en-US" sz="1200" b="0" i="0" u="none" strike="noStrike" cap="none" baseline="0" dirty="0" err="1" smtClean="0">
                          <a:solidFill>
                            <a:schemeClr val="tx1"/>
                          </a:solidFill>
                          <a:latin typeface="+mn-lt"/>
                          <a:ea typeface="+mn-ea"/>
                          <a:cs typeface="+mn-cs"/>
                          <a:sym typeface="Arial"/>
                        </a:rPr>
                        <a:t>NtWriteFile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Write to a file or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841725"/>
                  </a:ext>
                </a:extLst>
              </a:tr>
              <a:tr h="0">
                <a:tc>
                  <a:txBody>
                    <a:bodyPr/>
                    <a:lstStyle/>
                    <a:p>
                      <a:r>
                        <a:rPr lang="en-US" sz="1200" b="0" i="0" u="none" strike="noStrike" cap="none" baseline="0" dirty="0" err="1" smtClean="0">
                          <a:solidFill>
                            <a:schemeClr val="tx1"/>
                          </a:solidFill>
                          <a:latin typeface="+mn-lt"/>
                          <a:ea typeface="+mn-ea"/>
                          <a:cs typeface="+mn-cs"/>
                          <a:sym typeface="Arial"/>
                        </a:rPr>
                        <a:t>NtQueryDirectoryFile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Request information about a directory, including files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273750"/>
                  </a:ext>
                </a:extLst>
              </a:tr>
              <a:tr h="0">
                <a:tc>
                  <a:txBody>
                    <a:bodyPr/>
                    <a:lstStyle/>
                    <a:p>
                      <a:r>
                        <a:rPr lang="en-US" sz="1200" b="0" i="0" u="none" strike="noStrike" cap="none" baseline="0" dirty="0" err="1" smtClean="0">
                          <a:solidFill>
                            <a:schemeClr val="tx1"/>
                          </a:solidFill>
                          <a:latin typeface="+mn-lt"/>
                          <a:ea typeface="+mn-ea"/>
                          <a:cs typeface="+mn-cs"/>
                          <a:sym typeface="Arial"/>
                        </a:rPr>
                        <a:t>NtQueryVolumeInformationFile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Request information about a volume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696275"/>
                  </a:ext>
                </a:extLst>
              </a:tr>
              <a:tr h="0">
                <a:tc>
                  <a:txBody>
                    <a:bodyPr/>
                    <a:lstStyle/>
                    <a:p>
                      <a:r>
                        <a:rPr lang="en-US" sz="1200" b="0" i="0" u="none" strike="noStrike" cap="none" baseline="0" dirty="0" err="1" smtClean="0">
                          <a:solidFill>
                            <a:schemeClr val="tx1"/>
                          </a:solidFill>
                          <a:latin typeface="+mn-lt"/>
                          <a:ea typeface="+mn-ea"/>
                          <a:cs typeface="+mn-cs"/>
                          <a:sym typeface="Arial"/>
                        </a:rPr>
                        <a:t>NtSetVolumeInformationFile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Modify volume information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586052"/>
                  </a:ext>
                </a:extLst>
              </a:tr>
              <a:tr h="0">
                <a:tc>
                  <a:txBody>
                    <a:bodyPr/>
                    <a:lstStyle/>
                    <a:p>
                      <a:r>
                        <a:rPr lang="en-US" sz="1200" b="0" i="0" u="none" strike="noStrike" cap="none" baseline="0" dirty="0" err="1" smtClean="0">
                          <a:solidFill>
                            <a:schemeClr val="tx1"/>
                          </a:solidFill>
                          <a:latin typeface="+mn-lt"/>
                          <a:ea typeface="+mn-ea"/>
                          <a:cs typeface="+mn-cs"/>
                          <a:sym typeface="Arial"/>
                        </a:rPr>
                        <a:t>NtNotifyChangeDirectoryFile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Complete when any file in the directory or subtree is modified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442011"/>
                  </a:ext>
                </a:extLst>
              </a:tr>
              <a:tr h="0">
                <a:tc>
                  <a:txBody>
                    <a:bodyPr/>
                    <a:lstStyle/>
                    <a:p>
                      <a:r>
                        <a:rPr lang="en-US" sz="1200" b="0" i="0" u="none" strike="noStrike" cap="none" baseline="0" dirty="0" err="1" smtClean="0">
                          <a:solidFill>
                            <a:schemeClr val="tx1"/>
                          </a:solidFill>
                          <a:latin typeface="+mn-lt"/>
                          <a:ea typeface="+mn-ea"/>
                          <a:cs typeface="+mn-cs"/>
                          <a:sym typeface="Arial"/>
                        </a:rPr>
                        <a:t>NtQueryInformationFile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Request information about a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2711174"/>
                  </a:ext>
                </a:extLst>
              </a:tr>
              <a:tr h="0">
                <a:tc>
                  <a:txBody>
                    <a:bodyPr/>
                    <a:lstStyle/>
                    <a:p>
                      <a:r>
                        <a:rPr lang="en-US" sz="1200" b="0" i="0" u="none" strike="noStrike" cap="none" baseline="0" dirty="0" err="1" smtClean="0">
                          <a:solidFill>
                            <a:schemeClr val="tx1"/>
                          </a:solidFill>
                          <a:latin typeface="+mn-lt"/>
                          <a:ea typeface="+mn-ea"/>
                          <a:cs typeface="+mn-cs"/>
                          <a:sym typeface="Arial"/>
                        </a:rPr>
                        <a:t>NtSetInformationFile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Modify file information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888655"/>
                  </a:ext>
                </a:extLst>
              </a:tr>
              <a:tr h="0">
                <a:tc>
                  <a:txBody>
                    <a:bodyPr/>
                    <a:lstStyle/>
                    <a:p>
                      <a:r>
                        <a:rPr lang="en-US" sz="1200" b="0" i="0" u="none" strike="noStrike" cap="none" baseline="0" dirty="0" err="1" smtClean="0">
                          <a:solidFill>
                            <a:schemeClr val="tx1"/>
                          </a:solidFill>
                          <a:latin typeface="+mn-lt"/>
                          <a:ea typeface="+mn-ea"/>
                          <a:cs typeface="+mn-cs"/>
                          <a:sym typeface="Arial"/>
                        </a:rPr>
                        <a:t>NtLockFile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Lock a range of bytes in a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403878"/>
                  </a:ext>
                </a:extLst>
              </a:tr>
              <a:tr h="0">
                <a:tc>
                  <a:txBody>
                    <a:bodyPr/>
                    <a:lstStyle/>
                    <a:p>
                      <a:r>
                        <a:rPr lang="en-US" sz="1200" b="0" i="0" u="none" strike="noStrike" cap="none" baseline="0" dirty="0" err="1" smtClean="0">
                          <a:solidFill>
                            <a:schemeClr val="tx1"/>
                          </a:solidFill>
                          <a:latin typeface="+mn-lt"/>
                          <a:ea typeface="+mn-ea"/>
                          <a:cs typeface="+mn-cs"/>
                          <a:sym typeface="Arial"/>
                        </a:rPr>
                        <a:t>NtUnlockFile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Remove a range 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210918"/>
                  </a:ext>
                </a:extLst>
              </a:tr>
              <a:tr h="0">
                <a:tc>
                  <a:txBody>
                    <a:bodyPr/>
                    <a:lstStyle/>
                    <a:p>
                      <a:r>
                        <a:rPr lang="en-US" sz="1200" b="0" i="0" u="none" strike="noStrike" cap="none" baseline="0" dirty="0" err="1" smtClean="0">
                          <a:solidFill>
                            <a:schemeClr val="tx1"/>
                          </a:solidFill>
                          <a:latin typeface="+mn-lt"/>
                          <a:ea typeface="+mn-ea"/>
                          <a:cs typeface="+mn-cs"/>
                          <a:sym typeface="Arial"/>
                        </a:rPr>
                        <a:t>NtFsControlFile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Miscellaneous operations on a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26625"/>
                  </a:ext>
                </a:extLst>
              </a:tr>
              <a:tr h="0">
                <a:tc>
                  <a:txBody>
                    <a:bodyPr/>
                    <a:lstStyle/>
                    <a:p>
                      <a:r>
                        <a:rPr lang="en-US" sz="1200" b="0" i="0" u="none" strike="noStrike" cap="none" baseline="0" dirty="0" err="1" smtClean="0">
                          <a:solidFill>
                            <a:schemeClr val="tx1"/>
                          </a:solidFill>
                          <a:latin typeface="+mn-lt"/>
                          <a:ea typeface="+mn-ea"/>
                          <a:cs typeface="+mn-cs"/>
                          <a:sym typeface="Arial"/>
                        </a:rPr>
                        <a:t>NtFlushBuffersFile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Flush in-memory file buffers to disk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073540"/>
                  </a:ext>
                </a:extLst>
              </a:tr>
              <a:tr h="0">
                <a:tc>
                  <a:txBody>
                    <a:bodyPr/>
                    <a:lstStyle/>
                    <a:p>
                      <a:r>
                        <a:rPr lang="en-US" sz="1200" b="0" i="0" u="none" strike="noStrike" cap="none" baseline="0" dirty="0" err="1" smtClean="0">
                          <a:solidFill>
                            <a:schemeClr val="tx1"/>
                          </a:solidFill>
                          <a:latin typeface="+mn-lt"/>
                          <a:ea typeface="+mn-ea"/>
                          <a:cs typeface="+mn-cs"/>
                          <a:sym typeface="Arial"/>
                        </a:rPr>
                        <a:t>NtCancelIoFile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Cancel outstanding I/O operations on a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654355"/>
                  </a:ext>
                </a:extLst>
              </a:tr>
              <a:tr h="0">
                <a:tc>
                  <a:txBody>
                    <a:bodyPr/>
                    <a:lstStyle/>
                    <a:p>
                      <a:r>
                        <a:rPr lang="en-US" sz="1200" b="0" i="0" u="none" strike="noStrike" cap="none" baseline="0" dirty="0" err="1" smtClean="0">
                          <a:solidFill>
                            <a:schemeClr val="tx1"/>
                          </a:solidFill>
                          <a:latin typeface="+mn-lt"/>
                          <a:ea typeface="+mn-ea"/>
                          <a:cs typeface="+mn-cs"/>
                          <a:sym typeface="Arial"/>
                        </a:rPr>
                        <a:t>NtDeviceIoControlFile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smtClean="0">
                          <a:solidFill>
                            <a:schemeClr val="tx1"/>
                          </a:solidFill>
                          <a:latin typeface="+mn-lt"/>
                          <a:ea typeface="+mn-ea"/>
                          <a:cs typeface="+mn-cs"/>
                          <a:sym typeface="Arial"/>
                        </a:rPr>
                        <a:t>Special operations on a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08482"/>
                  </a:ext>
                </a:extLst>
              </a:tr>
            </a:tbl>
          </a:graphicData>
        </a:graphic>
      </p:graphicFrame>
    </p:spTree>
    <p:extLst>
      <p:ext uri="{BB962C8B-B14F-4D97-AF65-F5344CB8AC3E}">
        <p14:creationId xmlns:p14="http://schemas.microsoft.com/office/powerpoint/2010/main" val="3714593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Device Drivers</a:t>
            </a:r>
            <a:endParaRPr lang="en-US" dirty="0"/>
          </a:p>
        </p:txBody>
      </p:sp>
      <p:pic>
        <p:nvPicPr>
          <p:cNvPr id="5" name="Picture 2" descr="A single level in a device stack. A Device object contains Driver object and Instance data. The instance data points to next device object and the driver object points to a Driver object, that contains a Dispatch table. The Dispatch table contains the following. CREATE, READ, WRITE, FLUSH, I O C T L, CLEAN UP, and CLOSE. The Loaded device driver receives driver code from the elements of dispatch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7" y="1577892"/>
            <a:ext cx="782002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11-36. A single level in a device stack.</a:t>
            </a:r>
          </a:p>
        </p:txBody>
      </p:sp>
    </p:spTree>
    <p:extLst>
      <p:ext uri="{BB962C8B-B14F-4D97-AF65-F5344CB8AC3E}">
        <p14:creationId xmlns:p14="http://schemas.microsoft.com/office/powerpoint/2010/main" val="2223532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Request Packets</a:t>
            </a:r>
            <a:endParaRPr lang="en-US" dirty="0"/>
          </a:p>
        </p:txBody>
      </p:sp>
      <p:pic>
        <p:nvPicPr>
          <p:cNvPr id="6" name="Picture 2" descr="The major fields of an I O Request Packet. The layers included in an I O Request Packet are listed as follows. Flags, Operation code, Buffer pointers that provides Kernel buffer address and User buffer address, Memory d e s c r list head or M D L, Thread’s I R P chain link, Completion or cancel info, Completion A P C block and Driver queuing and communication, I R P Driver Stack Data. A thread points to Thread’s I R P chain link that further points to next I R 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942" y="1473785"/>
            <a:ext cx="6708116" cy="373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11-37. The major fields of an I/O Request Packet.</a:t>
            </a:r>
          </a:p>
        </p:txBody>
      </p:sp>
    </p:spTree>
    <p:extLst>
      <p:ext uri="{BB962C8B-B14F-4D97-AF65-F5344CB8AC3E}">
        <p14:creationId xmlns:p14="http://schemas.microsoft.com/office/powerpoint/2010/main" val="1103626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Device Stacks</a:t>
            </a:r>
            <a:endParaRPr lang="en-US" dirty="0"/>
          </a:p>
        </p:txBody>
      </p:sp>
      <p:pic>
        <p:nvPicPr>
          <p:cNvPr id="5" name="Picture 3" descr="Stacking by device objects. A user process runs a user program in Win 32. The rest of windows contains the following 3 stacks. Monolithic, Function, Filter. Functions are connected by bus. All the stacks connect to a Hardware abstraction layer, the driver stack. The controller outside the stack connects to printer, C D Drive, and Camc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190" y="1486065"/>
            <a:ext cx="3625356" cy="370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11-38. Windows allows drivers to be stacked to work with a specific instance of a device. The stacking is represented by device objects.</a:t>
            </a:r>
          </a:p>
        </p:txBody>
      </p:sp>
    </p:spTree>
    <p:extLst>
      <p:ext uri="{BB962C8B-B14F-4D97-AF65-F5344CB8AC3E}">
        <p14:creationId xmlns:p14="http://schemas.microsoft.com/office/powerpoint/2010/main" val="26428960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lstStyle/>
          <a:p>
            <a:r>
              <a:rPr lang="en-US" altLang="en-US" dirty="0" smtClean="0"/>
              <a:t>Implementation of the N</a:t>
            </a:r>
            <a:r>
              <a:rPr lang="en-US" altLang="en-US" sz="100" dirty="0" smtClean="0"/>
              <a:t> </a:t>
            </a:r>
            <a:r>
              <a:rPr lang="en-US" altLang="en-US" dirty="0" smtClean="0"/>
              <a:t>T File System </a:t>
            </a:r>
            <a:r>
              <a:rPr lang="en-US" altLang="en-US" sz="2000" b="0" dirty="0" smtClean="0"/>
              <a:t>(1 of 2)</a:t>
            </a:r>
            <a:endParaRPr lang="en-US" altLang="en-US" b="0" dirty="0" smtClean="0"/>
          </a:p>
        </p:txBody>
      </p:sp>
      <p:pic>
        <p:nvPicPr>
          <p:cNvPr id="66562" name="Picture 2" descr="An N T F S master file table that is 1 K B in size. The file table contains 15 meta data files from bottom to top as follows. Dollar symbol M f t Master File Table, dollar symbol M f t M i r r Mirror copy of M F T, dollar symbol L o g F i l e Log file to recovery, dollar symbol Volume Volume file, dollar symbol A t t r D e f Attribute definitions, dollar symbol Root directory, dollar symbol Bitmap Bitmap of blocks used, dollar symbol Boot Bootstrap loader, dollar symbol Bad C l u s List of bad blocks, dollar symbol Secure Security descriptors for all files, dollar symbol Up case Case conversion table, dollar symbol Extend Extensions, quotas, et cetera. The file layers 12 to 15 are reserved for future use. Above the metadata files, the layer 16 contains the first user file."/>
          <p:cNvPicPr>
            <a:picLocks noChangeAspect="1" noChangeArrowheads="1"/>
          </p:cNvPicPr>
          <p:nvPr/>
        </p:nvPicPr>
        <p:blipFill rotWithShape="1">
          <a:blip r:embed="rId2">
            <a:extLst>
              <a:ext uri="{28A0092B-C50C-407E-A947-70E740481C1C}">
                <a14:useLocalDpi xmlns:a14="http://schemas.microsoft.com/office/drawing/2010/main" val="0"/>
              </a:ext>
            </a:extLst>
          </a:blip>
          <a:srcRect l="5458" t="3480" r="3624" b="4567"/>
          <a:stretch/>
        </p:blipFill>
        <p:spPr bwMode="auto">
          <a:xfrm>
            <a:off x="2385204" y="1343002"/>
            <a:ext cx="4373592" cy="399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11-39. The </a:t>
            </a:r>
            <a:r>
              <a:rPr lang="en-US" altLang="en-US" dirty="0" smtClean="0"/>
              <a:t>N</a:t>
            </a:r>
            <a:r>
              <a:rPr lang="en-US" altLang="en-US" sz="100" dirty="0" smtClean="0"/>
              <a:t> </a:t>
            </a:r>
            <a:r>
              <a:rPr lang="en-US" altLang="en-US" dirty="0" smtClean="0"/>
              <a:t>T</a:t>
            </a:r>
            <a:r>
              <a:rPr lang="en-US" altLang="en-US" sz="100" dirty="0" smtClean="0"/>
              <a:t> </a:t>
            </a:r>
            <a:r>
              <a:rPr lang="en-US" altLang="en-US" dirty="0" smtClean="0"/>
              <a:t>F</a:t>
            </a:r>
            <a:r>
              <a:rPr lang="en-US" altLang="en-US" sz="100" dirty="0" smtClean="0"/>
              <a:t> </a:t>
            </a:r>
            <a:r>
              <a:rPr lang="en-US" altLang="en-US" dirty="0" smtClean="0"/>
              <a:t>S </a:t>
            </a:r>
            <a:r>
              <a:rPr lang="en-US" altLang="en-US" dirty="0"/>
              <a:t>master file table</a:t>
            </a:r>
            <a:r>
              <a:rPr lang="en-US" altLang="en-US" dirty="0" smtClean="0"/>
              <a:t>.</a:t>
            </a:r>
            <a:endParaRPr lang="en-US" altLang="en-US" dirty="0"/>
          </a:p>
        </p:txBody>
      </p:sp>
    </p:spTree>
    <p:extLst>
      <p:ext uri="{BB962C8B-B14F-4D97-AF65-F5344CB8AC3E}">
        <p14:creationId xmlns:p14="http://schemas.microsoft.com/office/powerpoint/2010/main" val="752382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Implementation of the N</a:t>
            </a:r>
            <a:r>
              <a:rPr lang="en-US" altLang="en-US" sz="100" dirty="0"/>
              <a:t> </a:t>
            </a:r>
            <a:r>
              <a:rPr lang="en-US" altLang="en-US" dirty="0"/>
              <a:t>T File System </a:t>
            </a:r>
            <a:r>
              <a:rPr lang="en-US" altLang="en-US" sz="2000" b="0" dirty="0" smtClean="0"/>
              <a:t>(2 </a:t>
            </a:r>
            <a:r>
              <a:rPr lang="en-US" altLang="en-US" sz="2000" b="0" dirty="0"/>
              <a:t>of 2)</a:t>
            </a:r>
            <a:endParaRPr lang="en-US" altLang="en-US" sz="4000" dirty="0" smtClean="0"/>
          </a:p>
        </p:txBody>
      </p:sp>
      <p:sp>
        <p:nvSpPr>
          <p:cNvPr id="2" name="Text Placeholder 1"/>
          <p:cNvSpPr>
            <a:spLocks noGrp="1"/>
          </p:cNvSpPr>
          <p:nvPr>
            <p:ph type="body" idx="1"/>
          </p:nvPr>
        </p:nvSpPr>
        <p:spPr>
          <a:xfrm>
            <a:off x="457200" y="1495425"/>
            <a:ext cx="8229600" cy="454145"/>
          </a:xfrm>
        </p:spPr>
        <p:txBody>
          <a:bodyPr/>
          <a:lstStyle/>
          <a:p>
            <a:pPr marL="0" indent="0">
              <a:buNone/>
            </a:pPr>
            <a:r>
              <a:rPr lang="en-US" altLang="en-US" dirty="0"/>
              <a:t>The attributes used in </a:t>
            </a:r>
            <a:r>
              <a:rPr lang="en-US" altLang="en-US" dirty="0" smtClean="0"/>
              <a:t>M</a:t>
            </a:r>
            <a:r>
              <a:rPr lang="en-US" altLang="en-US" sz="100" dirty="0" smtClean="0"/>
              <a:t> </a:t>
            </a:r>
            <a:r>
              <a:rPr lang="en-US" altLang="en-US" dirty="0" smtClean="0"/>
              <a:t>F</a:t>
            </a:r>
            <a:r>
              <a:rPr lang="en-US" altLang="en-US" sz="100" dirty="0" smtClean="0"/>
              <a:t> </a:t>
            </a:r>
            <a:r>
              <a:rPr lang="en-US" altLang="en-US" dirty="0" smtClean="0"/>
              <a:t>T </a:t>
            </a:r>
            <a:r>
              <a:rPr lang="en-US" altLang="en-US" dirty="0"/>
              <a:t>records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607970728"/>
              </p:ext>
            </p:extLst>
          </p:nvPr>
        </p:nvGraphicFramePr>
        <p:xfrm>
          <a:off x="457200" y="2132345"/>
          <a:ext cx="8229600" cy="4267200"/>
        </p:xfrm>
        <a:graphic>
          <a:graphicData uri="http://schemas.openxmlformats.org/drawingml/2006/table">
            <a:tbl>
              <a:tblPr firstRow="1" bandRow="1">
                <a:tableStyleId>{2D5ABB26-0587-4C30-8999-92F81FD0307C}</a:tableStyleId>
              </a:tblPr>
              <a:tblGrid>
                <a:gridCol w="1972491">
                  <a:extLst>
                    <a:ext uri="{9D8B030D-6E8A-4147-A177-3AD203B41FA5}">
                      <a16:colId xmlns:a16="http://schemas.microsoft.com/office/drawing/2014/main" val="384324990"/>
                    </a:ext>
                  </a:extLst>
                </a:gridCol>
                <a:gridCol w="6257109">
                  <a:extLst>
                    <a:ext uri="{9D8B030D-6E8A-4147-A177-3AD203B41FA5}">
                      <a16:colId xmlns:a16="http://schemas.microsoft.com/office/drawing/2014/main" val="3396364854"/>
                    </a:ext>
                  </a:extLst>
                </a:gridCol>
              </a:tblGrid>
              <a:tr h="235857">
                <a:tc>
                  <a:txBody>
                    <a:bodyPr/>
                    <a:lstStyle/>
                    <a:p>
                      <a:r>
                        <a:rPr lang="en-US" sz="1400" b="1" i="0" u="none" strike="noStrike" cap="none" baseline="0" dirty="0" smtClean="0">
                          <a:solidFill>
                            <a:schemeClr val="tx1"/>
                          </a:solidFill>
                          <a:latin typeface="+mn-lt"/>
                          <a:ea typeface="+mn-ea"/>
                          <a:cs typeface="+mn-cs"/>
                          <a:sym typeface="Arial"/>
                        </a:rPr>
                        <a:t>Attribute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041137"/>
                  </a:ext>
                </a:extLst>
              </a:tr>
              <a:tr h="283754">
                <a:tc>
                  <a:txBody>
                    <a:bodyPr/>
                    <a:lstStyle/>
                    <a:p>
                      <a:r>
                        <a:rPr lang="en-US" sz="1400" b="0" i="0" u="none" strike="noStrike" cap="none" baseline="0" dirty="0" smtClean="0">
                          <a:solidFill>
                            <a:schemeClr val="tx1"/>
                          </a:solidFill>
                          <a:latin typeface="+mn-lt"/>
                          <a:ea typeface="+mn-ea"/>
                          <a:cs typeface="+mn-cs"/>
                          <a:sym typeface="Arial"/>
                        </a:rPr>
                        <a:t>Standard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Flag bits, timestamps, etc.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1389449"/>
                  </a:ext>
                </a:extLst>
              </a:tr>
              <a:tr h="0">
                <a:tc>
                  <a:txBody>
                    <a:bodyPr/>
                    <a:lstStyle/>
                    <a:p>
                      <a:r>
                        <a:rPr lang="en-US" sz="1400" b="0" i="0" u="none" strike="noStrike" cap="none" baseline="0" dirty="0" smtClean="0">
                          <a:solidFill>
                            <a:schemeClr val="tx1"/>
                          </a:solidFill>
                          <a:latin typeface="+mn-lt"/>
                          <a:ea typeface="+mn-ea"/>
                          <a:cs typeface="+mn-cs"/>
                          <a:sym typeface="Arial"/>
                        </a:rPr>
                        <a:t>File 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File name in Unicode; may be repeated for MS-DOS 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9895647"/>
                  </a:ext>
                </a:extLst>
              </a:tr>
              <a:tr h="209731">
                <a:tc>
                  <a:txBody>
                    <a:bodyPr/>
                    <a:lstStyle/>
                    <a:p>
                      <a:r>
                        <a:rPr lang="en-US" sz="1400" b="0" i="0" u="none" strike="noStrike" cap="none" baseline="0" dirty="0" smtClean="0">
                          <a:solidFill>
                            <a:schemeClr val="tx1"/>
                          </a:solidFill>
                          <a:latin typeface="+mn-lt"/>
                          <a:ea typeface="+mn-ea"/>
                          <a:cs typeface="+mn-cs"/>
                          <a:sym typeface="Arial"/>
                        </a:rPr>
                        <a:t>Security descriptor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Obsolete. Security information is now in $</a:t>
                      </a:r>
                      <a:r>
                        <a:rPr lang="en-US" sz="1400" b="0" i="0" u="none" strike="noStrike" cap="none" baseline="0" dirty="0" err="1" smtClean="0">
                          <a:solidFill>
                            <a:schemeClr val="tx1"/>
                          </a:solidFill>
                          <a:latin typeface="+mn-lt"/>
                          <a:ea typeface="+mn-ea"/>
                          <a:cs typeface="+mn-cs"/>
                          <a:sym typeface="Arial"/>
                        </a:rPr>
                        <a:t>Extend$Secure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0280797"/>
                  </a:ext>
                </a:extLst>
              </a:tr>
              <a:tr h="0">
                <a:tc>
                  <a:txBody>
                    <a:bodyPr/>
                    <a:lstStyle/>
                    <a:p>
                      <a:r>
                        <a:rPr lang="en-US" sz="1400" b="0" i="0" u="none" strike="noStrike" cap="none" baseline="0" dirty="0" smtClean="0">
                          <a:solidFill>
                            <a:schemeClr val="tx1"/>
                          </a:solidFill>
                          <a:latin typeface="+mn-lt"/>
                          <a:ea typeface="+mn-ea"/>
                          <a:cs typeface="+mn-cs"/>
                          <a:sym typeface="Arial"/>
                        </a:rPr>
                        <a:t>Attribute list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Location of additional MFT records, if needed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266645"/>
                  </a:ext>
                </a:extLst>
              </a:tr>
              <a:tr h="0">
                <a:tc>
                  <a:txBody>
                    <a:bodyPr/>
                    <a:lstStyle/>
                    <a:p>
                      <a:r>
                        <a:rPr lang="en-US" sz="1400" b="0" i="0" u="none" strike="noStrike" cap="none" baseline="0" dirty="0" smtClean="0">
                          <a:solidFill>
                            <a:schemeClr val="tx1"/>
                          </a:solidFill>
                          <a:latin typeface="+mn-lt"/>
                          <a:ea typeface="+mn-ea"/>
                          <a:cs typeface="+mn-cs"/>
                          <a:sym typeface="Arial"/>
                        </a:rPr>
                        <a:t>Object 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64-bit file identifier unique to this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95087"/>
                  </a:ext>
                </a:extLst>
              </a:tr>
              <a:tr h="0">
                <a:tc>
                  <a:txBody>
                    <a:bodyPr/>
                    <a:lstStyle/>
                    <a:p>
                      <a:r>
                        <a:rPr lang="en-US" sz="1400" b="0" i="0" u="none" strike="noStrike" cap="none" baseline="0" dirty="0" smtClean="0">
                          <a:solidFill>
                            <a:schemeClr val="tx1"/>
                          </a:solidFill>
                          <a:latin typeface="+mn-lt"/>
                          <a:ea typeface="+mn-ea"/>
                          <a:cs typeface="+mn-cs"/>
                          <a:sym typeface="Arial"/>
                        </a:rPr>
                        <a:t>Reparse point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Used for mounting and symbolic links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848975"/>
                  </a:ext>
                </a:extLst>
              </a:tr>
              <a:tr h="0">
                <a:tc>
                  <a:txBody>
                    <a:bodyPr/>
                    <a:lstStyle/>
                    <a:p>
                      <a:r>
                        <a:rPr lang="en-US" sz="1400" b="0" i="0" u="none" strike="noStrike" cap="none" baseline="0" dirty="0" smtClean="0">
                          <a:solidFill>
                            <a:schemeClr val="tx1"/>
                          </a:solidFill>
                          <a:latin typeface="+mn-lt"/>
                          <a:ea typeface="+mn-ea"/>
                          <a:cs typeface="+mn-cs"/>
                          <a:sym typeface="Arial"/>
                        </a:rPr>
                        <a:t>Volume 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Name of this volume (used only in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454737"/>
                  </a:ext>
                </a:extLst>
              </a:tr>
              <a:tr h="0">
                <a:tc>
                  <a:txBody>
                    <a:bodyPr/>
                    <a:lstStyle/>
                    <a:p>
                      <a:r>
                        <a:rPr lang="en-US" sz="1400" b="0" i="0" u="none" strike="noStrike" cap="none" baseline="0" dirty="0" smtClean="0">
                          <a:solidFill>
                            <a:schemeClr val="tx1"/>
                          </a:solidFill>
                          <a:latin typeface="+mn-lt"/>
                          <a:ea typeface="+mn-ea"/>
                          <a:cs typeface="+mn-cs"/>
                          <a:sym typeface="Arial"/>
                        </a:rPr>
                        <a:t>Volume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Volume version (used only in $Volume)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05623"/>
                  </a:ext>
                </a:extLst>
              </a:tr>
              <a:tr h="0">
                <a:tc>
                  <a:txBody>
                    <a:bodyPr/>
                    <a:lstStyle/>
                    <a:p>
                      <a:r>
                        <a:rPr lang="en-US" sz="1400" b="0" i="0" u="none" strike="noStrike" cap="none" baseline="0" dirty="0" err="1" smtClean="0">
                          <a:solidFill>
                            <a:schemeClr val="tx1"/>
                          </a:solidFill>
                          <a:latin typeface="+mn-lt"/>
                          <a:ea typeface="+mn-ea"/>
                          <a:cs typeface="+mn-cs"/>
                          <a:sym typeface="Arial"/>
                        </a:rPr>
                        <a:t>Indexroot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Used for directories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758179"/>
                  </a:ext>
                </a:extLst>
              </a:tr>
              <a:tr h="0">
                <a:tc>
                  <a:txBody>
                    <a:bodyPr/>
                    <a:lstStyle/>
                    <a:p>
                      <a:r>
                        <a:rPr lang="en-US" sz="1400" b="0" i="0" u="none" strike="noStrike" cap="none" baseline="0" dirty="0" smtClean="0">
                          <a:solidFill>
                            <a:schemeClr val="tx1"/>
                          </a:solidFill>
                          <a:latin typeface="+mn-lt"/>
                          <a:ea typeface="+mn-ea"/>
                          <a:cs typeface="+mn-cs"/>
                          <a:sym typeface="Arial"/>
                        </a:rPr>
                        <a:t>Index allocation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Used for very large directories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94733"/>
                  </a:ext>
                </a:extLst>
              </a:tr>
              <a:tr h="161834">
                <a:tc>
                  <a:txBody>
                    <a:bodyPr/>
                    <a:lstStyle/>
                    <a:p>
                      <a:r>
                        <a:rPr lang="en-US" sz="1400" b="0" i="0" u="none" strike="noStrike" cap="none" baseline="0" dirty="0" smtClean="0">
                          <a:solidFill>
                            <a:schemeClr val="tx1"/>
                          </a:solidFill>
                          <a:latin typeface="+mn-lt"/>
                          <a:ea typeface="+mn-ea"/>
                          <a:cs typeface="+mn-cs"/>
                          <a:sym typeface="Arial"/>
                        </a:rPr>
                        <a:t>Bitmap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Used for very large directories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264566"/>
                  </a:ext>
                </a:extLst>
              </a:tr>
              <a:tr h="0">
                <a:tc>
                  <a:txBody>
                    <a:bodyPr/>
                    <a:lstStyle/>
                    <a:p>
                      <a:r>
                        <a:rPr lang="en-US" sz="1400" b="0" i="0" u="none" strike="noStrike" cap="none" baseline="0" dirty="0" smtClean="0">
                          <a:solidFill>
                            <a:schemeClr val="tx1"/>
                          </a:solidFill>
                          <a:latin typeface="+mn-lt"/>
                          <a:ea typeface="+mn-ea"/>
                          <a:cs typeface="+mn-cs"/>
                          <a:sym typeface="Arial"/>
                        </a:rPr>
                        <a:t>Logged utility stream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Controls logging to $</a:t>
                      </a:r>
                      <a:r>
                        <a:rPr lang="en-US" sz="1400" b="0" i="0" u="none" strike="noStrike" cap="none" baseline="0" dirty="0" err="1" smtClean="0">
                          <a:solidFill>
                            <a:schemeClr val="tx1"/>
                          </a:solidFill>
                          <a:latin typeface="+mn-lt"/>
                          <a:ea typeface="+mn-ea"/>
                          <a:cs typeface="+mn-cs"/>
                          <a:sym typeface="Arial"/>
                        </a:rPr>
                        <a:t>LogFile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978491"/>
                  </a:ext>
                </a:extLst>
              </a:tr>
              <a:tr h="127000">
                <a:tc>
                  <a:txBody>
                    <a:bodyPr/>
                    <a:lstStyle/>
                    <a:p>
                      <a:r>
                        <a:rPr lang="en-US" sz="1400" b="0" i="0" u="none" strike="noStrike" cap="none" baseline="0" dirty="0" smtClean="0">
                          <a:solidFill>
                            <a:schemeClr val="tx1"/>
                          </a:solidFill>
                          <a:latin typeface="+mn-lt"/>
                          <a:ea typeface="+mn-ea"/>
                          <a:cs typeface="+mn-cs"/>
                          <a:sym typeface="Arial"/>
                        </a:rPr>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err="1" smtClean="0">
                          <a:solidFill>
                            <a:schemeClr val="tx1"/>
                          </a:solidFill>
                          <a:latin typeface="+mn-lt"/>
                          <a:ea typeface="+mn-ea"/>
                          <a:cs typeface="+mn-cs"/>
                          <a:sym typeface="Arial"/>
                        </a:rPr>
                        <a:t>Streamdata</a:t>
                      </a:r>
                      <a:r>
                        <a:rPr lang="en-US" sz="1400" b="0" i="0" u="none" strike="noStrike" cap="none" baseline="0" dirty="0" smtClean="0">
                          <a:solidFill>
                            <a:schemeClr val="tx1"/>
                          </a:solidFill>
                          <a:latin typeface="+mn-lt"/>
                          <a:ea typeface="+mn-ea"/>
                          <a:cs typeface="+mn-cs"/>
                          <a:sym typeface="Arial"/>
                        </a:rPr>
                        <a:t>; may be repeated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172563"/>
                  </a:ext>
                </a:extLst>
              </a:tr>
            </a:tbl>
          </a:graphicData>
        </a:graphic>
      </p:graphicFrame>
    </p:spTree>
    <p:extLst>
      <p:ext uri="{BB962C8B-B14F-4D97-AF65-F5344CB8AC3E}">
        <p14:creationId xmlns:p14="http://schemas.microsoft.com/office/powerpoint/2010/main" val="2636962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Allocation </a:t>
            </a:r>
            <a:r>
              <a:rPr lang="en-US" altLang="en-US" sz="2000" b="0" dirty="0"/>
              <a:t>(</a:t>
            </a:r>
            <a:r>
              <a:rPr lang="en-US" altLang="en-US" sz="2000" b="0" dirty="0" smtClean="0"/>
              <a:t>1 of 3)</a:t>
            </a:r>
            <a:endParaRPr lang="en-US" sz="2000" b="0" dirty="0"/>
          </a:p>
        </p:txBody>
      </p:sp>
      <p:pic>
        <p:nvPicPr>
          <p:cNvPr id="6" name="Picture 2" descr="A data block is as follows. M T F record is the record header, followed by standard info header, followed by info files. Then comes the file header name, and the data header. Then a header block whose value is 0 to 9 is present. 3 runs in the disk blocks numbered 20 to 23, 64 to 65, and 80 to 82. Run 1 has the value 20 4, run 2 has 64 2, run 3 has 80 3. The rest of the blocks are un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 y="1445336"/>
            <a:ext cx="8053387" cy="378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11-41. An </a:t>
            </a:r>
            <a:r>
              <a:rPr lang="en-US" altLang="en-US" dirty="0" smtClean="0"/>
              <a:t>M</a:t>
            </a:r>
            <a:r>
              <a:rPr lang="en-US" altLang="en-US" sz="100" dirty="0" smtClean="0"/>
              <a:t> </a:t>
            </a:r>
            <a:r>
              <a:rPr lang="en-US" altLang="en-US" dirty="0" smtClean="0"/>
              <a:t>F</a:t>
            </a:r>
            <a:r>
              <a:rPr lang="en-US" altLang="en-US" sz="100" dirty="0" smtClean="0"/>
              <a:t> </a:t>
            </a:r>
            <a:r>
              <a:rPr lang="en-US" altLang="en-US" dirty="0" smtClean="0"/>
              <a:t>T </a:t>
            </a:r>
            <a:r>
              <a:rPr lang="en-US" altLang="en-US" dirty="0"/>
              <a:t>record for a three-run, nine-block stream.</a:t>
            </a:r>
          </a:p>
        </p:txBody>
      </p:sp>
    </p:spTree>
    <p:extLst>
      <p:ext uri="{BB962C8B-B14F-4D97-AF65-F5344CB8AC3E}">
        <p14:creationId xmlns:p14="http://schemas.microsoft.com/office/powerpoint/2010/main" val="16894436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Allocation </a:t>
            </a:r>
            <a:r>
              <a:rPr lang="en-US" altLang="en-US" sz="2000" b="0" dirty="0" smtClean="0"/>
              <a:t>(2 </a:t>
            </a:r>
            <a:r>
              <a:rPr lang="en-US" altLang="en-US" sz="2000" b="0" dirty="0"/>
              <a:t>of 3)</a:t>
            </a:r>
            <a:endParaRPr lang="en-US" dirty="0"/>
          </a:p>
        </p:txBody>
      </p:sp>
      <p:pic>
        <p:nvPicPr>
          <p:cNvPr id="5" name="Picture 2" descr="The storage allocation represented by a stack with index ranges from 100 to 109. Index 102 contains M F T 105 M F T 108 Run hash 1 up to Run hash k is the Base record. Index 105 contains Run hash k + 1 up to Run m and is the First extension record. Index 108 contains Run hash m + 1 up to Run n and is the Second extension rec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762042"/>
            <a:ext cx="82296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11-42. A file that requires three </a:t>
            </a:r>
            <a:r>
              <a:rPr lang="en-US" altLang="en-US" dirty="0" smtClean="0"/>
              <a:t>M</a:t>
            </a:r>
            <a:r>
              <a:rPr lang="en-US" altLang="en-US" sz="100" dirty="0" smtClean="0"/>
              <a:t> </a:t>
            </a:r>
            <a:r>
              <a:rPr lang="en-US" altLang="en-US" dirty="0" smtClean="0"/>
              <a:t>F</a:t>
            </a:r>
            <a:r>
              <a:rPr lang="en-US" altLang="en-US" sz="100" dirty="0" smtClean="0"/>
              <a:t> </a:t>
            </a:r>
            <a:r>
              <a:rPr lang="en-US" altLang="en-US" dirty="0" smtClean="0"/>
              <a:t>T records </a:t>
            </a:r>
            <a:r>
              <a:rPr lang="en-US" altLang="en-US" dirty="0"/>
              <a:t>to store all its runs.</a:t>
            </a:r>
          </a:p>
        </p:txBody>
      </p:sp>
    </p:spTree>
    <p:extLst>
      <p:ext uri="{BB962C8B-B14F-4D97-AF65-F5344CB8AC3E}">
        <p14:creationId xmlns:p14="http://schemas.microsoft.com/office/powerpoint/2010/main" val="274759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Allocation </a:t>
            </a:r>
            <a:r>
              <a:rPr lang="en-US" altLang="en-US" sz="2000" b="0" dirty="0" smtClean="0"/>
              <a:t>(3 </a:t>
            </a:r>
            <a:r>
              <a:rPr lang="en-US" altLang="en-US" sz="2000" b="0" dirty="0"/>
              <a:t>of 3)</a:t>
            </a:r>
            <a:endParaRPr lang="en-US" dirty="0"/>
          </a:p>
        </p:txBody>
      </p:sp>
      <p:pic>
        <p:nvPicPr>
          <p:cNvPr id="6" name="Picture 6" descr="An M F T record that has a Record header, followed by a Standard info header and info files. Index root header is present, followed by continuous directory entries. A directory entry contains the M F T index for the file, the length of the file name, the file name itself, and various fields and fla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992230"/>
            <a:ext cx="73247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11-43. The </a:t>
            </a:r>
            <a:r>
              <a:rPr lang="en-US" altLang="en-US" dirty="0" smtClean="0"/>
              <a:t>M</a:t>
            </a:r>
            <a:r>
              <a:rPr lang="en-US" altLang="en-US" sz="100" dirty="0" smtClean="0"/>
              <a:t> </a:t>
            </a:r>
            <a:r>
              <a:rPr lang="en-US" altLang="en-US" dirty="0" smtClean="0"/>
              <a:t>F</a:t>
            </a:r>
            <a:r>
              <a:rPr lang="en-US" altLang="en-US" sz="100" dirty="0" smtClean="0"/>
              <a:t> </a:t>
            </a:r>
            <a:r>
              <a:rPr lang="en-US" altLang="en-US" dirty="0" smtClean="0"/>
              <a:t>T </a:t>
            </a:r>
            <a:r>
              <a:rPr lang="en-US" altLang="en-US" dirty="0"/>
              <a:t>record for a small directory.</a:t>
            </a:r>
          </a:p>
        </p:txBody>
      </p:sp>
    </p:spTree>
    <p:extLst>
      <p:ext uri="{BB962C8B-B14F-4D97-AF65-F5344CB8AC3E}">
        <p14:creationId xmlns:p14="http://schemas.microsoft.com/office/powerpoint/2010/main" val="33630776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Compression</a:t>
            </a:r>
            <a:endParaRPr lang="en-US" dirty="0"/>
          </a:p>
        </p:txBody>
      </p:sp>
      <p:pic>
        <p:nvPicPr>
          <p:cNvPr id="5" name="Picture 6" descr="File compression. A, a 48-block file compressed to 32 blocks. The parts of a 48 block file are labeled as follows. The blocks 0 to 7 are compressed to disk address 30 to 37. Blocks 8 to 23 are uncompressed to 40 to 55. Blocks 24 to 31 are compressed to 85 to 92. B, the M F T record for the file after compression. The M F T record has a Standard info followed by file name, then by header blocks from 0 to 48. Five runs of which two empties are present. The rest of the record is unused. The five runs contains the following. 30 8, 0 8, 40 16, 85 8, 0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592180"/>
            <a:ext cx="69151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11-44. (a) An example of a 48-block file being compressed to 32 blocks. (b) The </a:t>
            </a:r>
            <a:r>
              <a:rPr lang="en-US" altLang="en-US" dirty="0" smtClean="0"/>
              <a:t>M</a:t>
            </a:r>
            <a:r>
              <a:rPr lang="en-US" altLang="en-US" sz="100" dirty="0" smtClean="0"/>
              <a:t> </a:t>
            </a:r>
            <a:r>
              <a:rPr lang="en-US" altLang="en-US" dirty="0" smtClean="0"/>
              <a:t>F</a:t>
            </a:r>
            <a:r>
              <a:rPr lang="en-US" altLang="en-US" sz="100" dirty="0" smtClean="0"/>
              <a:t> </a:t>
            </a:r>
            <a:r>
              <a:rPr lang="en-US" altLang="en-US" dirty="0" smtClean="0"/>
              <a:t>T </a:t>
            </a:r>
            <a:r>
              <a:rPr lang="en-US" altLang="en-US" dirty="0"/>
              <a:t>record for the </a:t>
            </a:r>
            <a:r>
              <a:rPr lang="en-US" altLang="en-US" dirty="0" smtClean="0"/>
              <a:t>file </a:t>
            </a:r>
            <a:r>
              <a:rPr lang="en-US" altLang="en-US" dirty="0"/>
              <a:t>after compression.</a:t>
            </a:r>
          </a:p>
        </p:txBody>
      </p:sp>
    </p:spTree>
    <p:extLst>
      <p:ext uri="{BB962C8B-B14F-4D97-AF65-F5344CB8AC3E}">
        <p14:creationId xmlns:p14="http://schemas.microsoft.com/office/powerpoint/2010/main" val="737231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Programming Windows </a:t>
            </a:r>
            <a:r>
              <a:rPr lang="en-US" altLang="en-US" sz="2000" b="0" dirty="0" smtClean="0"/>
              <a:t>(1 of 2)</a:t>
            </a:r>
            <a:endParaRPr lang="en-US" sz="900" b="0" dirty="0"/>
          </a:p>
        </p:txBody>
      </p:sp>
      <p:pic>
        <p:nvPicPr>
          <p:cNvPr id="7" name="Picture 6" descr="The programming layers in Modern Windows. The user mode contains Modern Windows Apps, Windows Services, and Windows Desktop Apps on the top layer followed by Native N T A P I, C or C + + run time, n t d l l period d l l. Modern Windows Apps includes the following. Modern app m g r, Win R T, dot NET or C + +, W W A or J S, C O M, App Container, Process lifetime m g r. Windows Services includes the following. Modern broker processes, N T services, s m s s, l s a s s, services, win logon, Win 32 subsystem process c s r s s period e x e. Windows Desktop Apps includes the following. Desktop m g r, explorer; dot NET, base classes, G C, G U I, shell 32, user 32, g d i 32, Dynamic libraries, o l e, r p c, Subsystem A P I, kernel 32. The kernel mode contains 3 layers. N T O S kernel layer, n t o s k r n l dot e x e, on top. The second layer includes drivers, devices, file systems, network, N T O S executive layer, n t o s k r n l period e x e, G U I driver, Win 32 k period s y s. Third layer is Hardware abstraction, h a l period d l l. Hypervisor, h v i x, h v a x, lies below the Ker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490" y="1367043"/>
            <a:ext cx="6141020" cy="3945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11-4. The programming layers in Modern Windows</a:t>
            </a:r>
          </a:p>
        </p:txBody>
      </p:sp>
    </p:spTree>
    <p:extLst>
      <p:ext uri="{BB962C8B-B14F-4D97-AF65-F5344CB8AC3E}">
        <p14:creationId xmlns:p14="http://schemas.microsoft.com/office/powerpoint/2010/main" val="39703119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Security in Windows 8</a:t>
            </a:r>
            <a:endParaRPr lang="en-US"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Security properties inherited from </a:t>
            </a:r>
            <a:r>
              <a:rPr lang="en-US" dirty="0" smtClean="0"/>
              <a:t>N</a:t>
            </a:r>
            <a:r>
              <a:rPr lang="en-US" sz="100" dirty="0" smtClean="0"/>
              <a:t> </a:t>
            </a:r>
            <a:r>
              <a:rPr lang="en-US" dirty="0" smtClean="0"/>
              <a:t>T</a:t>
            </a:r>
            <a:r>
              <a:rPr lang="en-US" dirty="0"/>
              <a:t>:</a:t>
            </a:r>
          </a:p>
          <a:p>
            <a:pPr marL="916686" lvl="1" indent="-429768">
              <a:buFont typeface="+mj-lt"/>
              <a:buAutoNum type="arabicPeriod"/>
              <a:defRPr/>
            </a:pPr>
            <a:r>
              <a:rPr lang="en-US" dirty="0"/>
              <a:t>Secure login with antispoofing measures.</a:t>
            </a:r>
          </a:p>
          <a:p>
            <a:pPr marL="916686" lvl="1" indent="-429768">
              <a:buFont typeface="+mj-lt"/>
              <a:buAutoNum type="arabicPeriod"/>
              <a:defRPr/>
            </a:pPr>
            <a:r>
              <a:rPr lang="en-US" dirty="0"/>
              <a:t>Discretionary access controls.</a:t>
            </a:r>
          </a:p>
          <a:p>
            <a:pPr marL="916686" lvl="1" indent="-429768">
              <a:buFont typeface="+mj-lt"/>
              <a:buAutoNum type="arabicPeriod"/>
              <a:defRPr/>
            </a:pPr>
            <a:r>
              <a:rPr lang="en-US" dirty="0"/>
              <a:t>Privileged access controls.</a:t>
            </a:r>
          </a:p>
          <a:p>
            <a:pPr marL="916686" lvl="1" indent="-429768">
              <a:buFont typeface="+mj-lt"/>
              <a:buAutoNum type="arabicPeriod"/>
              <a:defRPr/>
            </a:pPr>
            <a:r>
              <a:rPr lang="en-US" dirty="0"/>
              <a:t>Address space protection per process.</a:t>
            </a:r>
          </a:p>
          <a:p>
            <a:pPr marL="916686" lvl="1" indent="-429768">
              <a:buFont typeface="+mj-lt"/>
              <a:buAutoNum type="arabicPeriod"/>
              <a:defRPr/>
            </a:pPr>
            <a:r>
              <a:rPr lang="en-US" dirty="0"/>
              <a:t>New pages must be zeroed before being mapped in.</a:t>
            </a:r>
          </a:p>
          <a:p>
            <a:pPr marL="916686" lvl="1" indent="-429768">
              <a:buFont typeface="+mj-lt"/>
              <a:buAutoNum type="arabicPeriod"/>
              <a:defRPr/>
            </a:pPr>
            <a:r>
              <a:rPr lang="en-US" dirty="0"/>
              <a:t>Security auditing</a:t>
            </a:r>
            <a:r>
              <a:rPr lang="en-US" sz="2000" dirty="0"/>
              <a:t>.</a:t>
            </a:r>
          </a:p>
        </p:txBody>
      </p:sp>
    </p:spTree>
    <p:extLst>
      <p:ext uri="{BB962C8B-B14F-4D97-AF65-F5344CB8AC3E}">
        <p14:creationId xmlns:p14="http://schemas.microsoft.com/office/powerpoint/2010/main" val="596035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Fundamental Security Concepts</a:t>
            </a:r>
            <a:endParaRPr lang="en-US" dirty="0"/>
          </a:p>
        </p:txBody>
      </p:sp>
      <p:pic>
        <p:nvPicPr>
          <p:cNvPr id="4" name="Picture 2" descr="The structure of an access token. The access token has the following layers from left to right. Header, Expiration Time, Groups, Default C A C L, User S I D, Group S I D, Restricted S I D's, Privileges, Impersonation Level, and Integrity Level."/>
          <p:cNvPicPr>
            <a:picLocks noChangeAspect="1"/>
          </p:cNvPicPr>
          <p:nvPr/>
        </p:nvPicPr>
        <p:blipFill>
          <a:blip r:embed="rId2"/>
          <a:stretch>
            <a:fillRect/>
          </a:stretch>
        </p:blipFill>
        <p:spPr>
          <a:xfrm>
            <a:off x="856166" y="2282852"/>
            <a:ext cx="7431668" cy="2292295"/>
          </a:xfrm>
          <a:prstGeom prst="rect">
            <a:avLst/>
          </a:prstGeom>
        </p:spPr>
      </p:pic>
      <p:sp>
        <p:nvSpPr>
          <p:cNvPr id="3" name="Text Placeholder 3"/>
          <p:cNvSpPr>
            <a:spLocks noGrp="1"/>
          </p:cNvSpPr>
          <p:nvPr>
            <p:ph type="body" idx="1"/>
          </p:nvPr>
        </p:nvSpPr>
        <p:spPr/>
        <p:txBody>
          <a:bodyPr/>
          <a:lstStyle/>
          <a:p>
            <a:r>
              <a:rPr lang="en-US" altLang="en-US" dirty="0"/>
              <a:t>Figure 11-45. Structure of an access token.</a:t>
            </a:r>
          </a:p>
        </p:txBody>
      </p:sp>
    </p:spTree>
    <p:extLst>
      <p:ext uri="{BB962C8B-B14F-4D97-AF65-F5344CB8AC3E}">
        <p14:creationId xmlns:p14="http://schemas.microsoft.com/office/powerpoint/2010/main" val="22352687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Security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a:t>
            </a:r>
            <a:r>
              <a:rPr lang="en-US" altLang="en-US" sz="2000" b="0" dirty="0"/>
              <a:t>(</a:t>
            </a:r>
            <a:r>
              <a:rPr lang="en-US" altLang="en-US" sz="2000" b="0" dirty="0" smtClean="0"/>
              <a:t>1 of 2)</a:t>
            </a:r>
            <a:endParaRPr lang="en-US" sz="2000" b="0" dirty="0"/>
          </a:p>
        </p:txBody>
      </p:sp>
      <p:pic>
        <p:nvPicPr>
          <p:cNvPr id="6" name="Picture 2" descr="A security descriptor for a file. The security descriptor has the following layers. Header, Owner's S I D, Group S I D, D A C L, S A C L. A File points to the Header of the Security descriptor. The D A C L includes another security descriptor with the following layers. Header, Deny, Elvis, 1 1 1 1 1 1, Allow, Cathy, 1 1 0 0 0 0, Allow, I d a, 1 1 1 1 1 1, Allow, Everyone, and 1 0 0 0 0 0. The layers with the values. Deny, Elvis, and 1 1 1 1 1 1 are labeled, A C E. S A C L includes another security descriptor with the following layers. Header, Audit, Marilyn, and 1 1 1 1 1 1. Aside from the header, the remaining layers are labeled, A C 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898" y="1421116"/>
            <a:ext cx="5034203" cy="3837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11-46. An example security descriptor for a file.</a:t>
            </a:r>
          </a:p>
        </p:txBody>
      </p:sp>
    </p:spTree>
    <p:extLst>
      <p:ext uri="{BB962C8B-B14F-4D97-AF65-F5344CB8AC3E}">
        <p14:creationId xmlns:p14="http://schemas.microsoft.com/office/powerpoint/2010/main" val="38672594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dirty="0">
                <a:solidFill>
                  <a:srgbClr val="007FA3"/>
                </a:solidFill>
              </a:rPr>
              <a:t>Security A</a:t>
            </a:r>
            <a:r>
              <a:rPr lang="en-US" altLang="en-US" sz="100" dirty="0">
                <a:solidFill>
                  <a:srgbClr val="007FA3"/>
                </a:solidFill>
              </a:rPr>
              <a:t> </a:t>
            </a:r>
            <a:r>
              <a:rPr lang="en-US" altLang="en-US" dirty="0">
                <a:solidFill>
                  <a:srgbClr val="007FA3"/>
                </a:solidFill>
              </a:rPr>
              <a:t>P</a:t>
            </a:r>
            <a:r>
              <a:rPr lang="en-US" altLang="en-US" sz="100" dirty="0">
                <a:solidFill>
                  <a:srgbClr val="007FA3"/>
                </a:solidFill>
              </a:rPr>
              <a:t> </a:t>
            </a:r>
            <a:r>
              <a:rPr lang="en-US" altLang="en-US" dirty="0">
                <a:solidFill>
                  <a:srgbClr val="007FA3"/>
                </a:solidFill>
              </a:rPr>
              <a:t>I Calls </a:t>
            </a:r>
            <a:r>
              <a:rPr lang="en-US" altLang="en-US" sz="2000" b="0" dirty="0" smtClean="0">
                <a:solidFill>
                  <a:srgbClr val="007FA3"/>
                </a:solidFill>
              </a:rPr>
              <a:t>(2 </a:t>
            </a:r>
            <a:r>
              <a:rPr lang="en-US" altLang="en-US" sz="2000" b="0" dirty="0">
                <a:solidFill>
                  <a:srgbClr val="007FA3"/>
                </a:solidFill>
              </a:rPr>
              <a:t>of 2)</a:t>
            </a:r>
            <a:endParaRPr lang="en-US" altLang="en-US" dirty="0" smtClean="0"/>
          </a:p>
        </p:txBody>
      </p:sp>
      <p:sp>
        <p:nvSpPr>
          <p:cNvPr id="2" name="Text Placeholder 1"/>
          <p:cNvSpPr>
            <a:spLocks noGrp="1"/>
          </p:cNvSpPr>
          <p:nvPr>
            <p:ph type="body" idx="1"/>
          </p:nvPr>
        </p:nvSpPr>
        <p:spPr>
          <a:xfrm>
            <a:off x="457200" y="1495425"/>
            <a:ext cx="8229600" cy="868213"/>
          </a:xfrm>
        </p:spPr>
        <p:txBody>
          <a:bodyPr/>
          <a:lstStyle/>
          <a:p>
            <a:pPr marL="0" indent="0">
              <a:buNone/>
            </a:pPr>
            <a:r>
              <a:rPr lang="en-US" altLang="en-US" dirty="0" smtClean="0"/>
              <a:t>The </a:t>
            </a:r>
            <a:r>
              <a:rPr lang="en-US" altLang="en-US" dirty="0"/>
              <a:t>principal 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functions for security</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2665820758"/>
              </p:ext>
            </p:extLst>
          </p:nvPr>
        </p:nvGraphicFramePr>
        <p:xfrm>
          <a:off x="457200" y="2546413"/>
          <a:ext cx="8229600" cy="3642360"/>
        </p:xfrm>
        <a:graphic>
          <a:graphicData uri="http://schemas.openxmlformats.org/drawingml/2006/table">
            <a:tbl>
              <a:tblPr firstRow="1" bandRow="1">
                <a:tableStyleId>{2D5ABB26-0587-4C30-8999-92F81FD0307C}</a:tableStyleId>
              </a:tblPr>
              <a:tblGrid>
                <a:gridCol w="2508069">
                  <a:extLst>
                    <a:ext uri="{9D8B030D-6E8A-4147-A177-3AD203B41FA5}">
                      <a16:colId xmlns:a16="http://schemas.microsoft.com/office/drawing/2014/main" val="4022215014"/>
                    </a:ext>
                  </a:extLst>
                </a:gridCol>
                <a:gridCol w="5721531">
                  <a:extLst>
                    <a:ext uri="{9D8B030D-6E8A-4147-A177-3AD203B41FA5}">
                      <a16:colId xmlns:a16="http://schemas.microsoft.com/office/drawing/2014/main" val="2567217852"/>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Win32 API 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210367"/>
                  </a:ext>
                </a:extLst>
              </a:tr>
              <a:tr h="370840">
                <a:tc>
                  <a:txBody>
                    <a:bodyPr/>
                    <a:lstStyle/>
                    <a:p>
                      <a:r>
                        <a:rPr lang="en-US" sz="1400" b="0" i="0" u="none" strike="noStrike" cap="none" baseline="0" dirty="0" err="1" smtClean="0">
                          <a:solidFill>
                            <a:schemeClr val="tx1"/>
                          </a:solidFill>
                          <a:latin typeface="+mn-lt"/>
                          <a:ea typeface="+mn-ea"/>
                          <a:cs typeface="+mn-cs"/>
                          <a:sym typeface="Arial"/>
                        </a:rPr>
                        <a:t>InitializeSecurityDescriptor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Prepare a new security descriptor for use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057419"/>
                  </a:ext>
                </a:extLst>
              </a:tr>
              <a:tr h="370840">
                <a:tc>
                  <a:txBody>
                    <a:bodyPr/>
                    <a:lstStyle/>
                    <a:p>
                      <a:r>
                        <a:rPr lang="en-US" sz="1400" b="0" i="0" u="none" strike="noStrike" cap="none" baseline="0" dirty="0" err="1" smtClean="0">
                          <a:solidFill>
                            <a:schemeClr val="tx1"/>
                          </a:solidFill>
                          <a:latin typeface="+mn-lt"/>
                          <a:ea typeface="+mn-ea"/>
                          <a:cs typeface="+mn-cs"/>
                          <a:sym typeface="Arial"/>
                        </a:rPr>
                        <a:t>LookupAccountSid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Look up the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 for a given user 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42637"/>
                  </a:ext>
                </a:extLst>
              </a:tr>
              <a:tr h="370840">
                <a:tc>
                  <a:txBody>
                    <a:bodyPr/>
                    <a:lstStyle/>
                    <a:p>
                      <a:r>
                        <a:rPr lang="en-US" sz="1400" b="0" i="0" u="none" strike="noStrike" cap="none" baseline="0" dirty="0" err="1" smtClean="0">
                          <a:solidFill>
                            <a:schemeClr val="tx1"/>
                          </a:solidFill>
                          <a:latin typeface="+mn-lt"/>
                          <a:ea typeface="+mn-ea"/>
                          <a:cs typeface="+mn-cs"/>
                          <a:sym typeface="Arial"/>
                        </a:rPr>
                        <a:t>SetSecurityDescriptorOwner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Enter the owner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 in the security descriptor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880851"/>
                  </a:ext>
                </a:extLst>
              </a:tr>
              <a:tr h="370840">
                <a:tc>
                  <a:txBody>
                    <a:bodyPr/>
                    <a:lstStyle/>
                    <a:p>
                      <a:r>
                        <a:rPr lang="en-US" sz="1400" b="0" i="0" u="none" strike="noStrike" cap="none" baseline="0" dirty="0" err="1" smtClean="0">
                          <a:solidFill>
                            <a:schemeClr val="tx1"/>
                          </a:solidFill>
                          <a:latin typeface="+mn-lt"/>
                          <a:ea typeface="+mn-ea"/>
                          <a:cs typeface="+mn-cs"/>
                          <a:sym typeface="Arial"/>
                        </a:rPr>
                        <a:t>SetSecurityDescriptorGroup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Enter a group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I</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D in the security descriptor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472126"/>
                  </a:ext>
                </a:extLst>
              </a:tr>
              <a:tr h="370840">
                <a:tc>
                  <a:txBody>
                    <a:bodyPr/>
                    <a:lstStyle/>
                    <a:p>
                      <a:r>
                        <a:rPr lang="en-US" sz="1400" b="0" i="0" u="none" strike="noStrike" cap="none" baseline="0" dirty="0" err="1" smtClean="0">
                          <a:solidFill>
                            <a:schemeClr val="tx1"/>
                          </a:solidFill>
                          <a:latin typeface="+mn-lt"/>
                          <a:ea typeface="+mn-ea"/>
                          <a:cs typeface="+mn-cs"/>
                          <a:sym typeface="Arial"/>
                        </a:rPr>
                        <a:t>InitializeAcl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Initialize a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or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130086"/>
                  </a:ext>
                </a:extLst>
              </a:tr>
              <a:tr h="370840">
                <a:tc>
                  <a:txBody>
                    <a:bodyPr/>
                    <a:lstStyle/>
                    <a:p>
                      <a:r>
                        <a:rPr lang="en-US" sz="1400" b="0" i="0" u="none" strike="noStrike" cap="none" baseline="0" dirty="0" err="1" smtClean="0">
                          <a:solidFill>
                            <a:schemeClr val="tx1"/>
                          </a:solidFill>
                          <a:latin typeface="+mn-lt"/>
                          <a:ea typeface="+mn-ea"/>
                          <a:cs typeface="+mn-cs"/>
                          <a:sym typeface="Arial"/>
                        </a:rPr>
                        <a:t>AddAccessAllowedAce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Add a new ACE to a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or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allowing access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897690"/>
                  </a:ext>
                </a:extLst>
              </a:tr>
              <a:tr h="370840">
                <a:tc>
                  <a:txBody>
                    <a:bodyPr/>
                    <a:lstStyle/>
                    <a:p>
                      <a:r>
                        <a:rPr lang="en-US" sz="1400" b="0" i="0" u="none" strike="noStrike" cap="none" baseline="0" dirty="0" err="1" smtClean="0">
                          <a:solidFill>
                            <a:schemeClr val="tx1"/>
                          </a:solidFill>
                          <a:latin typeface="+mn-lt"/>
                          <a:ea typeface="+mn-ea"/>
                          <a:cs typeface="+mn-cs"/>
                          <a:sym typeface="Arial"/>
                        </a:rPr>
                        <a:t>AddAccessDeniedAce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Add a new ACE to a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or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denying access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6129336"/>
                  </a:ext>
                </a:extLst>
              </a:tr>
              <a:tr h="370840">
                <a:tc>
                  <a:txBody>
                    <a:bodyPr/>
                    <a:lstStyle/>
                    <a:p>
                      <a:r>
                        <a:rPr lang="en-US" sz="1400" b="0" i="0" u="none" strike="noStrike" cap="none" baseline="0" dirty="0" err="1" smtClean="0">
                          <a:solidFill>
                            <a:schemeClr val="tx1"/>
                          </a:solidFill>
                          <a:latin typeface="+mn-lt"/>
                          <a:ea typeface="+mn-ea"/>
                          <a:cs typeface="+mn-cs"/>
                          <a:sym typeface="Arial"/>
                        </a:rPr>
                        <a:t>DeleteAce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Remove an ACE from a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or 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571390"/>
                  </a:ext>
                </a:extLst>
              </a:tr>
              <a:tr h="229325">
                <a:tc>
                  <a:txBody>
                    <a:bodyPr/>
                    <a:lstStyle/>
                    <a:p>
                      <a:r>
                        <a:rPr lang="en-US" sz="1400" b="0" i="0" u="none" strike="noStrike" cap="none" baseline="0" dirty="0" err="1" smtClean="0">
                          <a:solidFill>
                            <a:schemeClr val="tx1"/>
                          </a:solidFill>
                          <a:latin typeface="+mn-lt"/>
                          <a:ea typeface="+mn-ea"/>
                          <a:cs typeface="+mn-cs"/>
                          <a:sym typeface="Arial"/>
                        </a:rPr>
                        <a:t>SetSecurityDescriptorDacl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Attach a D</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 to a security descriptor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7814211"/>
                  </a:ext>
                </a:extLst>
              </a:tr>
            </a:tbl>
          </a:graphicData>
        </a:graphic>
      </p:graphicFrame>
    </p:spTree>
    <p:extLst>
      <p:ext uri="{BB962C8B-B14F-4D97-AF65-F5344CB8AC3E}">
        <p14:creationId xmlns:p14="http://schemas.microsoft.com/office/powerpoint/2010/main" val="3170463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dirty="0" smtClean="0"/>
              <a:t>Security Mitigations</a:t>
            </a:r>
          </a:p>
        </p:txBody>
      </p:sp>
      <p:sp>
        <p:nvSpPr>
          <p:cNvPr id="2" name="Text Placeholder 1"/>
          <p:cNvSpPr>
            <a:spLocks noGrp="1"/>
          </p:cNvSpPr>
          <p:nvPr>
            <p:ph type="body" idx="1"/>
          </p:nvPr>
        </p:nvSpPr>
        <p:spPr>
          <a:xfrm>
            <a:off x="457200" y="1495426"/>
            <a:ext cx="8229600" cy="488650"/>
          </a:xfrm>
        </p:spPr>
        <p:txBody>
          <a:bodyPr/>
          <a:lstStyle/>
          <a:p>
            <a:pPr marL="0" indent="0">
              <a:buNone/>
            </a:pPr>
            <a:r>
              <a:rPr lang="en-US" altLang="en-US" dirty="0" smtClean="0"/>
              <a:t>Some </a:t>
            </a:r>
            <a:r>
              <a:rPr lang="en-US" altLang="en-US" dirty="0"/>
              <a:t>of the principal </a:t>
            </a:r>
            <a:r>
              <a:rPr lang="en-US" altLang="en-US" dirty="0" smtClean="0"/>
              <a:t>security </a:t>
            </a:r>
            <a:r>
              <a:rPr lang="en-US" altLang="en-US" dirty="0"/>
              <a:t>mitigations in Windows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717265749"/>
              </p:ext>
            </p:extLst>
          </p:nvPr>
        </p:nvGraphicFramePr>
        <p:xfrm>
          <a:off x="457200" y="2154646"/>
          <a:ext cx="8229602" cy="4079240"/>
        </p:xfrm>
        <a:graphic>
          <a:graphicData uri="http://schemas.openxmlformats.org/drawingml/2006/table">
            <a:tbl>
              <a:tblPr firstRow="1" bandRow="1">
                <a:tableStyleId>{2D5ABB26-0587-4C30-8999-92F81FD0307C}</a:tableStyleId>
              </a:tblPr>
              <a:tblGrid>
                <a:gridCol w="2403569">
                  <a:extLst>
                    <a:ext uri="{9D8B030D-6E8A-4147-A177-3AD203B41FA5}">
                      <a16:colId xmlns:a16="http://schemas.microsoft.com/office/drawing/2014/main" val="2774456308"/>
                    </a:ext>
                  </a:extLst>
                </a:gridCol>
                <a:gridCol w="5826033">
                  <a:extLst>
                    <a:ext uri="{9D8B030D-6E8A-4147-A177-3AD203B41FA5}">
                      <a16:colId xmlns:a16="http://schemas.microsoft.com/office/drawing/2014/main" val="1924106454"/>
                    </a:ext>
                  </a:extLst>
                </a:gridCol>
              </a:tblGrid>
              <a:tr h="370840">
                <a:tc>
                  <a:txBody>
                    <a:bodyPr/>
                    <a:lstStyle/>
                    <a:p>
                      <a:r>
                        <a:rPr lang="en-US" sz="1400" b="1" i="0" u="none" strike="noStrike" cap="none" baseline="0" dirty="0" smtClean="0">
                          <a:solidFill>
                            <a:schemeClr val="tx1"/>
                          </a:solidFill>
                          <a:latin typeface="+mn-lt"/>
                          <a:ea typeface="+mn-ea"/>
                          <a:cs typeface="+mn-cs"/>
                          <a:sym typeface="Arial"/>
                        </a:rPr>
                        <a:t>Mitigation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smtClean="0">
                          <a:solidFill>
                            <a:schemeClr val="tx1"/>
                          </a:solidFill>
                          <a:latin typeface="+mn-lt"/>
                          <a:ea typeface="+mn-ea"/>
                          <a:cs typeface="+mn-cs"/>
                          <a:sym typeface="Arial"/>
                        </a:rPr>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740309"/>
                  </a:ext>
                </a:extLst>
              </a:tr>
              <a:tr h="370840">
                <a:tc>
                  <a:txBody>
                    <a:bodyPr/>
                    <a:lstStyle/>
                    <a:p>
                      <a:r>
                        <a:rPr lang="en-US" sz="1400" b="0" i="0" u="none" strike="noStrike" cap="none" baseline="0" dirty="0" smtClean="0">
                          <a:solidFill>
                            <a:schemeClr val="tx1"/>
                          </a:solidFill>
                          <a:latin typeface="+mn-lt"/>
                          <a:ea typeface="+mn-ea"/>
                          <a:cs typeface="+mn-cs"/>
                          <a:sym typeface="Arial"/>
                        </a:rPr>
                        <a:t>/GS compiler flag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Add canary to stack frames to protect branch targets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872059"/>
                  </a:ext>
                </a:extLst>
              </a:tr>
              <a:tr h="370840">
                <a:tc>
                  <a:txBody>
                    <a:bodyPr/>
                    <a:lstStyle/>
                    <a:p>
                      <a:r>
                        <a:rPr lang="en-US" sz="1400" b="0" i="0" u="none" strike="noStrike" cap="none" baseline="0" dirty="0" smtClean="0">
                          <a:solidFill>
                            <a:schemeClr val="tx1"/>
                          </a:solidFill>
                          <a:latin typeface="+mn-lt"/>
                          <a:ea typeface="+mn-ea"/>
                          <a:cs typeface="+mn-cs"/>
                          <a:sym typeface="Arial"/>
                        </a:rPr>
                        <a:t>Exception hardening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Restrict what code can be invoked as exception handlers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784276"/>
                  </a:ext>
                </a:extLst>
              </a:tr>
              <a:tr h="370840">
                <a:tc>
                  <a:txBody>
                    <a:bodyPr/>
                    <a:lstStyle/>
                    <a:p>
                      <a:r>
                        <a:rPr lang="en-US" sz="1400" b="0" i="0" u="none" strike="noStrike" cap="none" baseline="0" dirty="0" smtClean="0">
                          <a:solidFill>
                            <a:schemeClr val="tx1"/>
                          </a:solidFill>
                          <a:latin typeface="+mn-lt"/>
                          <a:ea typeface="+mn-ea"/>
                          <a:cs typeface="+mn-cs"/>
                          <a:sym typeface="Arial"/>
                        </a:rPr>
                        <a:t>NX MMU protection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Mark code as non-executable to hinder attack payloads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257038"/>
                  </a:ext>
                </a:extLst>
              </a:tr>
              <a:tr h="370840">
                <a:tc>
                  <a:txBody>
                    <a:bodyPr/>
                    <a:lstStyle/>
                    <a:p>
                      <a:r>
                        <a:rPr lang="en-US" sz="1400" b="0" i="0" u="none" strike="noStrike" cap="none" baseline="0" dirty="0" smtClean="0">
                          <a:solidFill>
                            <a:schemeClr val="tx1"/>
                          </a:solidFill>
                          <a:latin typeface="+mn-lt"/>
                          <a:ea typeface="+mn-ea"/>
                          <a:cs typeface="+mn-cs"/>
                          <a:sym typeface="Arial"/>
                        </a:rPr>
                        <a:t>A</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S</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L</a:t>
                      </a:r>
                      <a:r>
                        <a:rPr lang="en-US" sz="100" b="0" i="0" u="none" strike="noStrike" cap="none" baseline="0" dirty="0" smtClean="0">
                          <a:solidFill>
                            <a:schemeClr val="tx1"/>
                          </a:solidFill>
                          <a:latin typeface="+mn-lt"/>
                          <a:ea typeface="+mn-ea"/>
                          <a:cs typeface="+mn-cs"/>
                          <a:sym typeface="Arial"/>
                        </a:rPr>
                        <a:t> </a:t>
                      </a:r>
                      <a:r>
                        <a:rPr lang="en-US" sz="1400" b="0" i="0" u="none" strike="noStrike" cap="none" baseline="0" dirty="0" smtClean="0">
                          <a:solidFill>
                            <a:schemeClr val="tx1"/>
                          </a:solidFill>
                          <a:latin typeface="+mn-lt"/>
                          <a:ea typeface="+mn-ea"/>
                          <a:cs typeface="+mn-cs"/>
                          <a:sym typeface="Arial"/>
                        </a:rPr>
                        <a:t>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Randomize address space to make ROP attacks difficult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522393"/>
                  </a:ext>
                </a:extLst>
              </a:tr>
              <a:tr h="370840">
                <a:tc>
                  <a:txBody>
                    <a:bodyPr/>
                    <a:lstStyle/>
                    <a:p>
                      <a:r>
                        <a:rPr lang="en-US" sz="1400" b="0" i="0" u="none" strike="noStrike" cap="none" baseline="0" dirty="0" smtClean="0">
                          <a:solidFill>
                            <a:schemeClr val="tx1"/>
                          </a:solidFill>
                          <a:latin typeface="+mn-lt"/>
                          <a:ea typeface="+mn-ea"/>
                          <a:cs typeface="+mn-cs"/>
                          <a:sym typeface="Arial"/>
                        </a:rPr>
                        <a:t>Heap hardening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Check for common heap usage errors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744758"/>
                  </a:ext>
                </a:extLst>
              </a:tr>
              <a:tr h="370840">
                <a:tc>
                  <a:txBody>
                    <a:bodyPr/>
                    <a:lstStyle/>
                    <a:p>
                      <a:r>
                        <a:rPr lang="en-US" sz="1400" b="0" i="0" u="none" strike="noStrike" cap="none" baseline="0" dirty="0" err="1" smtClean="0">
                          <a:solidFill>
                            <a:schemeClr val="tx1"/>
                          </a:solidFill>
                          <a:latin typeface="+mn-lt"/>
                          <a:ea typeface="+mn-ea"/>
                          <a:cs typeface="+mn-cs"/>
                          <a:sym typeface="Arial"/>
                        </a:rPr>
                        <a:t>VTGuard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Add checks to validate virtual function tables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787215"/>
                  </a:ext>
                </a:extLst>
              </a:tr>
              <a:tr h="370840">
                <a:tc>
                  <a:txBody>
                    <a:bodyPr/>
                    <a:lstStyle/>
                    <a:p>
                      <a:r>
                        <a:rPr lang="en-US" sz="1400" b="0" i="0" u="none" strike="noStrike" cap="none" baseline="0" dirty="0" smtClean="0">
                          <a:solidFill>
                            <a:schemeClr val="tx1"/>
                          </a:solidFill>
                          <a:latin typeface="+mn-lt"/>
                          <a:ea typeface="+mn-ea"/>
                          <a:cs typeface="+mn-cs"/>
                          <a:sym typeface="Arial"/>
                        </a:rPr>
                        <a:t>Code Integrity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Verify that libraries and drivers are properly cryptographically signed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82048"/>
                  </a:ext>
                </a:extLst>
              </a:tr>
              <a:tr h="370840">
                <a:tc>
                  <a:txBody>
                    <a:bodyPr/>
                    <a:lstStyle/>
                    <a:p>
                      <a:r>
                        <a:rPr lang="en-US" sz="1400" b="0" i="0" u="none" strike="noStrike" cap="none" baseline="0" dirty="0" err="1" smtClean="0">
                          <a:solidFill>
                            <a:schemeClr val="tx1"/>
                          </a:solidFill>
                          <a:latin typeface="+mn-lt"/>
                          <a:ea typeface="+mn-ea"/>
                          <a:cs typeface="+mn-cs"/>
                          <a:sym typeface="Arial"/>
                        </a:rPr>
                        <a:t>Patchguard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Detect attempts to modify kernel data, e.g. by rootkits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4669188"/>
                  </a:ext>
                </a:extLst>
              </a:tr>
              <a:tr h="370840">
                <a:tc>
                  <a:txBody>
                    <a:bodyPr/>
                    <a:lstStyle/>
                    <a:p>
                      <a:r>
                        <a:rPr lang="en-US" sz="1400" b="0" i="0" u="none" strike="noStrike" cap="none" baseline="0" dirty="0" smtClean="0">
                          <a:solidFill>
                            <a:schemeClr val="tx1"/>
                          </a:solidFill>
                          <a:latin typeface="+mn-lt"/>
                          <a:ea typeface="+mn-ea"/>
                          <a:cs typeface="+mn-cs"/>
                          <a:sym typeface="Arial"/>
                        </a:rPr>
                        <a:t>Windows Update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Provide regular security patches to remove vulnerabilities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1228805"/>
                  </a:ext>
                </a:extLst>
              </a:tr>
              <a:tr h="370840">
                <a:tc>
                  <a:txBody>
                    <a:bodyPr/>
                    <a:lstStyle/>
                    <a:p>
                      <a:r>
                        <a:rPr lang="en-US" sz="1400" b="0" i="0" u="none" strike="noStrike" cap="none" baseline="0" dirty="0" smtClean="0">
                          <a:solidFill>
                            <a:schemeClr val="tx1"/>
                          </a:solidFill>
                          <a:latin typeface="+mn-lt"/>
                          <a:ea typeface="+mn-ea"/>
                          <a:cs typeface="+mn-cs"/>
                          <a:sym typeface="Arial"/>
                        </a:rPr>
                        <a:t>Windows Defender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baseline="0" dirty="0" smtClean="0">
                          <a:solidFill>
                            <a:schemeClr val="tx1"/>
                          </a:solidFill>
                          <a:latin typeface="+mn-lt"/>
                          <a:ea typeface="+mn-ea"/>
                          <a:cs typeface="+mn-cs"/>
                          <a:sym typeface="Arial"/>
                        </a:rPr>
                        <a:t>Built-in basic antivirus capability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009459"/>
                  </a:ext>
                </a:extLst>
              </a:tr>
            </a:tbl>
          </a:graphicData>
        </a:graphic>
      </p:graphicFrame>
    </p:spTree>
    <p:extLst>
      <p:ext uri="{BB962C8B-B14F-4D97-AF65-F5344CB8AC3E}">
        <p14:creationId xmlns:p14="http://schemas.microsoft.com/office/powerpoint/2010/main" val="833535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Programming Windows </a:t>
            </a:r>
            <a:r>
              <a:rPr lang="en-US" altLang="en-US" sz="2000" b="0" dirty="0" smtClean="0"/>
              <a:t>(2 </a:t>
            </a:r>
            <a:r>
              <a:rPr lang="en-US" altLang="en-US" sz="2000" b="0" dirty="0"/>
              <a:t>of 2)</a:t>
            </a:r>
            <a:endParaRPr lang="en-US" sz="900" b="0" dirty="0"/>
          </a:p>
        </p:txBody>
      </p:sp>
      <p:pic>
        <p:nvPicPr>
          <p:cNvPr id="5" name="Picture 2" descr="The components used to build N T subsystems. Program process access the Subsystem libraries and Subsystem run time library, Create Process hook. The Subsystem run time library and Subsystem process uses Native N T, A P I, C or C + + run time in the user mode. It is accessible to Native N T system services, and Local procedure call, L P C, in the Kernel mode. The Subsystem process has a Subsystem kernel support and N T O S Execu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3" y="1311875"/>
            <a:ext cx="6200775" cy="405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11-5. The components used to build </a:t>
            </a:r>
            <a:r>
              <a:rPr lang="en-US" altLang="en-US" dirty="0" smtClean="0"/>
              <a:t>N</a:t>
            </a:r>
            <a:r>
              <a:rPr lang="en-US" altLang="en-US" sz="100" dirty="0" smtClean="0"/>
              <a:t> </a:t>
            </a:r>
            <a:r>
              <a:rPr lang="en-US" altLang="en-US" dirty="0" smtClean="0"/>
              <a:t>T </a:t>
            </a:r>
            <a:r>
              <a:rPr lang="en-US" altLang="en-US" dirty="0"/>
              <a:t>subsystems.</a:t>
            </a:r>
          </a:p>
        </p:txBody>
      </p:sp>
    </p:spTree>
    <p:extLst>
      <p:ext uri="{BB962C8B-B14F-4D97-AF65-F5344CB8AC3E}">
        <p14:creationId xmlns:p14="http://schemas.microsoft.com/office/powerpoint/2010/main" val="560845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The Native </a:t>
            </a:r>
            <a:r>
              <a:rPr lang="en-US" altLang="en-US" dirty="0"/>
              <a:t>N</a:t>
            </a:r>
            <a:r>
              <a:rPr lang="en-US" altLang="en-US" sz="100" dirty="0"/>
              <a:t> </a:t>
            </a:r>
            <a:r>
              <a:rPr lang="en-US" altLang="en-US" dirty="0"/>
              <a:t>T</a:t>
            </a:r>
            <a:r>
              <a:rPr lang="en-US" altLang="en-US" dirty="0" smtClean="0"/>
              <a:t> Application Programming Interface </a:t>
            </a:r>
            <a:r>
              <a:rPr lang="en-US" altLang="en-US" sz="2000" b="0" dirty="0"/>
              <a:t>(1 of 2)</a:t>
            </a:r>
            <a:endParaRPr lang="en-US" altLang="en-US" dirty="0" smtClean="0"/>
          </a:p>
        </p:txBody>
      </p:sp>
      <p:sp>
        <p:nvSpPr>
          <p:cNvPr id="3" name="Text Placeholder 2"/>
          <p:cNvSpPr>
            <a:spLocks noGrp="1"/>
          </p:cNvSpPr>
          <p:nvPr>
            <p:ph type="body" idx="1"/>
          </p:nvPr>
        </p:nvSpPr>
        <p:spPr>
          <a:xfrm>
            <a:off x="457200" y="1600200"/>
            <a:ext cx="8229600" cy="1073989"/>
          </a:xfrm>
        </p:spPr>
        <p:txBody>
          <a:bodyPr/>
          <a:lstStyle/>
          <a:p>
            <a:pPr marL="0" indent="0">
              <a:buNone/>
            </a:pPr>
            <a:r>
              <a:rPr lang="en-US" altLang="en-US" dirty="0" smtClean="0"/>
              <a:t>Common </a:t>
            </a:r>
            <a:r>
              <a:rPr lang="en-US" altLang="en-US" dirty="0"/>
              <a:t>categories of </a:t>
            </a:r>
            <a:r>
              <a:rPr lang="en-US" altLang="en-US" dirty="0" smtClean="0"/>
              <a:t>kernel-mode </a:t>
            </a:r>
            <a:r>
              <a:rPr lang="en-US" altLang="en-US" dirty="0"/>
              <a:t>object types</a:t>
            </a:r>
            <a:r>
              <a:rPr lang="en-US" altLang="en-US" dirty="0" smtClean="0"/>
              <a:t>.</a:t>
            </a: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879298699"/>
              </p:ext>
            </p:extLst>
          </p:nvPr>
        </p:nvGraphicFramePr>
        <p:xfrm>
          <a:off x="457200" y="2936081"/>
          <a:ext cx="8229600" cy="1854200"/>
        </p:xfrm>
        <a:graphic>
          <a:graphicData uri="http://schemas.openxmlformats.org/drawingml/2006/table">
            <a:tbl>
              <a:tblPr firstRow="1" bandRow="1">
                <a:tableStyleId>{2D5ABB26-0587-4C30-8999-92F81FD0307C}</a:tableStyleId>
              </a:tblPr>
              <a:tblGrid>
                <a:gridCol w="2008278">
                  <a:extLst>
                    <a:ext uri="{9D8B030D-6E8A-4147-A177-3AD203B41FA5}">
                      <a16:colId xmlns:a16="http://schemas.microsoft.com/office/drawing/2014/main" val="3406764207"/>
                    </a:ext>
                  </a:extLst>
                </a:gridCol>
                <a:gridCol w="6221322">
                  <a:extLst>
                    <a:ext uri="{9D8B030D-6E8A-4147-A177-3AD203B41FA5}">
                      <a16:colId xmlns:a16="http://schemas.microsoft.com/office/drawing/2014/main" val="497164702"/>
                    </a:ext>
                  </a:extLst>
                </a:gridCol>
              </a:tblGrid>
              <a:tr h="370840">
                <a:tc>
                  <a:txBody>
                    <a:bodyPr/>
                    <a:lstStyle/>
                    <a:p>
                      <a:r>
                        <a:rPr lang="en-US" sz="1600" b="1" i="0" u="none" strike="noStrike" cap="none" baseline="0" dirty="0" smtClean="0">
                          <a:solidFill>
                            <a:schemeClr val="tx1"/>
                          </a:solidFill>
                          <a:latin typeface="+mn-lt"/>
                          <a:ea typeface="+mn-ea"/>
                          <a:cs typeface="+mn-cs"/>
                          <a:sym typeface="Arial"/>
                        </a:rPr>
                        <a:t>Object category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cap="none" baseline="0" dirty="0" smtClean="0">
                          <a:solidFill>
                            <a:schemeClr val="tx1"/>
                          </a:solidFill>
                          <a:latin typeface="+mn-lt"/>
                          <a:ea typeface="+mn-ea"/>
                          <a:cs typeface="+mn-cs"/>
                          <a:sym typeface="Arial"/>
                        </a:rPr>
                        <a:t>Examples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628896"/>
                  </a:ext>
                </a:extLst>
              </a:tr>
              <a:tr h="370840">
                <a:tc>
                  <a:txBody>
                    <a:bodyPr/>
                    <a:lstStyle/>
                    <a:p>
                      <a:r>
                        <a:rPr lang="en-US" sz="1600" b="0" i="0" u="none" strike="noStrike" cap="none" baseline="0" dirty="0" smtClean="0">
                          <a:solidFill>
                            <a:schemeClr val="tx1"/>
                          </a:solidFill>
                          <a:latin typeface="+mn-lt"/>
                          <a:ea typeface="+mn-ea"/>
                          <a:cs typeface="+mn-cs"/>
                          <a:sym typeface="Arial"/>
                        </a:rPr>
                        <a:t>Synchronization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600" b="0" i="0" u="none" strike="noStrike" cap="none" baseline="0" dirty="0" err="1" smtClean="0">
                          <a:solidFill>
                            <a:schemeClr val="tx1"/>
                          </a:solidFill>
                          <a:latin typeface="+mn-lt"/>
                          <a:ea typeface="+mn-ea"/>
                          <a:cs typeface="+mn-cs"/>
                          <a:sym typeface="Arial"/>
                        </a:rPr>
                        <a:t>Semaphores</a:t>
                      </a:r>
                      <a:r>
                        <a:rPr lang="fr-FR" sz="1600" b="0" i="0" u="none" strike="noStrike" cap="none" baseline="0" dirty="0" smtClean="0">
                          <a:solidFill>
                            <a:schemeClr val="tx1"/>
                          </a:solidFill>
                          <a:latin typeface="+mn-lt"/>
                          <a:ea typeface="+mn-ea"/>
                          <a:cs typeface="+mn-cs"/>
                          <a:sym typeface="Arial"/>
                        </a:rPr>
                        <a:t>, </a:t>
                      </a:r>
                      <a:r>
                        <a:rPr lang="fr-FR" sz="1600" b="0" i="0" u="none" strike="noStrike" cap="none" baseline="0" dirty="0" err="1" smtClean="0">
                          <a:solidFill>
                            <a:schemeClr val="tx1"/>
                          </a:solidFill>
                          <a:latin typeface="+mn-lt"/>
                          <a:ea typeface="+mn-ea"/>
                          <a:cs typeface="+mn-cs"/>
                          <a:sym typeface="Arial"/>
                        </a:rPr>
                        <a:t>mutexes</a:t>
                      </a:r>
                      <a:r>
                        <a:rPr lang="fr-FR" sz="1600" b="0" i="0" u="none" strike="noStrike" cap="none" baseline="0" dirty="0" smtClean="0">
                          <a:solidFill>
                            <a:schemeClr val="tx1"/>
                          </a:solidFill>
                          <a:latin typeface="+mn-lt"/>
                          <a:ea typeface="+mn-ea"/>
                          <a:cs typeface="+mn-cs"/>
                          <a:sym typeface="Arial"/>
                        </a:rPr>
                        <a:t>, </a:t>
                      </a:r>
                      <a:r>
                        <a:rPr lang="fr-FR" sz="1600" b="0" i="0" u="none" strike="noStrike" cap="none" baseline="0" dirty="0" err="1" smtClean="0">
                          <a:solidFill>
                            <a:schemeClr val="tx1"/>
                          </a:solidFill>
                          <a:latin typeface="+mn-lt"/>
                          <a:ea typeface="+mn-ea"/>
                          <a:cs typeface="+mn-cs"/>
                          <a:sym typeface="Arial"/>
                        </a:rPr>
                        <a:t>events</a:t>
                      </a:r>
                      <a:r>
                        <a:rPr lang="fr-FR" sz="1600" b="0" i="0" u="none" strike="noStrike" cap="none" baseline="0" dirty="0" smtClean="0">
                          <a:solidFill>
                            <a:schemeClr val="tx1"/>
                          </a:solidFill>
                          <a:latin typeface="+mn-lt"/>
                          <a:ea typeface="+mn-ea"/>
                          <a:cs typeface="+mn-cs"/>
                          <a:sym typeface="Arial"/>
                        </a:rPr>
                        <a:t>, I</a:t>
                      </a:r>
                      <a:r>
                        <a:rPr lang="fr-FR" sz="100" b="0" i="0" u="none" strike="noStrike" cap="none" baseline="0" dirty="0" smtClean="0">
                          <a:solidFill>
                            <a:schemeClr val="tx1"/>
                          </a:solidFill>
                          <a:latin typeface="+mn-lt"/>
                          <a:ea typeface="+mn-ea"/>
                          <a:cs typeface="+mn-cs"/>
                          <a:sym typeface="Arial"/>
                        </a:rPr>
                        <a:t> </a:t>
                      </a:r>
                      <a:r>
                        <a:rPr lang="fr-FR" sz="1600" b="0" i="0" u="none" strike="noStrike" cap="none" baseline="0" dirty="0" smtClean="0">
                          <a:solidFill>
                            <a:schemeClr val="tx1"/>
                          </a:solidFill>
                          <a:latin typeface="+mn-lt"/>
                          <a:ea typeface="+mn-ea"/>
                          <a:cs typeface="+mn-cs"/>
                          <a:sym typeface="Arial"/>
                        </a:rPr>
                        <a:t>P</a:t>
                      </a:r>
                      <a:r>
                        <a:rPr lang="fr-FR" sz="100" b="0" i="0" u="none" strike="noStrike" cap="none" baseline="0" dirty="0" smtClean="0">
                          <a:solidFill>
                            <a:schemeClr val="tx1"/>
                          </a:solidFill>
                          <a:latin typeface="+mn-lt"/>
                          <a:ea typeface="+mn-ea"/>
                          <a:cs typeface="+mn-cs"/>
                          <a:sym typeface="Arial"/>
                        </a:rPr>
                        <a:t> </a:t>
                      </a:r>
                      <a:r>
                        <a:rPr lang="fr-FR" sz="1600" b="0" i="0" u="none" strike="noStrike" cap="none" baseline="0" dirty="0" smtClean="0">
                          <a:solidFill>
                            <a:schemeClr val="tx1"/>
                          </a:solidFill>
                          <a:latin typeface="+mn-lt"/>
                          <a:ea typeface="+mn-ea"/>
                          <a:cs typeface="+mn-cs"/>
                          <a:sym typeface="Arial"/>
                        </a:rPr>
                        <a:t>C ports, I/O </a:t>
                      </a:r>
                      <a:r>
                        <a:rPr lang="fr-FR" sz="1600" b="0" i="0" u="none" strike="noStrike" cap="none" baseline="0" dirty="0" err="1" smtClean="0">
                          <a:solidFill>
                            <a:schemeClr val="tx1"/>
                          </a:solidFill>
                          <a:latin typeface="+mn-lt"/>
                          <a:ea typeface="+mn-ea"/>
                          <a:cs typeface="+mn-cs"/>
                          <a:sym typeface="Arial"/>
                        </a:rPr>
                        <a:t>completion</a:t>
                      </a:r>
                      <a:r>
                        <a:rPr lang="fr-FR" sz="1600" b="0" i="0" u="none" strike="noStrike" cap="none" baseline="0" dirty="0" smtClean="0">
                          <a:solidFill>
                            <a:schemeClr val="tx1"/>
                          </a:solidFill>
                          <a:latin typeface="+mn-lt"/>
                          <a:ea typeface="+mn-ea"/>
                          <a:cs typeface="+mn-cs"/>
                          <a:sym typeface="Arial"/>
                        </a:rPr>
                        <a:t> queues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086800"/>
                  </a:ext>
                </a:extLst>
              </a:tr>
              <a:tr h="370840">
                <a:tc>
                  <a:txBody>
                    <a:bodyPr/>
                    <a:lstStyle/>
                    <a:p>
                      <a:r>
                        <a:rPr lang="en-US" sz="1600" b="0" i="0" u="none" strike="noStrike" cap="none" baseline="0" dirty="0" smtClean="0">
                          <a:solidFill>
                            <a:schemeClr val="tx1"/>
                          </a:solidFill>
                          <a:latin typeface="+mn-lt"/>
                          <a:ea typeface="+mn-ea"/>
                          <a:cs typeface="+mn-cs"/>
                          <a:sym typeface="Arial"/>
                        </a:rPr>
                        <a:t>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Files, devices, drivers, timers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481993"/>
                  </a:ext>
                </a:extLst>
              </a:tr>
              <a:tr h="370840">
                <a:tc>
                  <a:txBody>
                    <a:bodyPr/>
                    <a:lstStyle/>
                    <a:p>
                      <a:r>
                        <a:rPr lang="en-US" sz="1600" b="0" i="0" u="none" strike="noStrike" cap="none" baseline="0" dirty="0" smtClean="0">
                          <a:solidFill>
                            <a:schemeClr val="tx1"/>
                          </a:solidFill>
                          <a:latin typeface="+mn-lt"/>
                          <a:ea typeface="+mn-ea"/>
                          <a:cs typeface="+mn-cs"/>
                          <a:sym typeface="Arial"/>
                        </a:rPr>
                        <a:t>Program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Jobs, processes, threads, sections, tokens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91158"/>
                  </a:ext>
                </a:extLst>
              </a:tr>
              <a:tr h="370840">
                <a:tc>
                  <a:txBody>
                    <a:bodyPr/>
                    <a:lstStyle/>
                    <a:p>
                      <a:r>
                        <a:rPr lang="en-US" sz="1600" b="0" i="0" u="none" strike="noStrike" cap="none" baseline="0" dirty="0" smtClean="0">
                          <a:solidFill>
                            <a:schemeClr val="tx1"/>
                          </a:solidFill>
                          <a:latin typeface="+mn-lt"/>
                          <a:ea typeface="+mn-ea"/>
                          <a:cs typeface="+mn-cs"/>
                          <a:sym typeface="Arial"/>
                        </a:rPr>
                        <a:t>Win32 G</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U</a:t>
                      </a:r>
                      <a:r>
                        <a:rPr lang="en-US" sz="100" b="0" i="0" u="none" strike="noStrike" cap="none" baseline="0" dirty="0" smtClean="0">
                          <a:solidFill>
                            <a:schemeClr val="tx1"/>
                          </a:solidFill>
                          <a:latin typeface="+mn-lt"/>
                          <a:ea typeface="+mn-ea"/>
                          <a:cs typeface="+mn-cs"/>
                          <a:sym typeface="Arial"/>
                        </a:rPr>
                        <a:t> </a:t>
                      </a:r>
                      <a:r>
                        <a:rPr lang="en-US" sz="1600" b="0" i="0" u="none" strike="noStrike" cap="none" baseline="0" dirty="0" smtClean="0">
                          <a:solidFill>
                            <a:schemeClr val="tx1"/>
                          </a:solidFill>
                          <a:latin typeface="+mn-lt"/>
                          <a:ea typeface="+mn-ea"/>
                          <a:cs typeface="+mn-cs"/>
                          <a:sym typeface="Arial"/>
                        </a:rPr>
                        <a:t>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cap="none" baseline="0" dirty="0" smtClean="0">
                          <a:solidFill>
                            <a:schemeClr val="tx1"/>
                          </a:solidFill>
                          <a:latin typeface="+mn-lt"/>
                          <a:ea typeface="+mn-ea"/>
                          <a:cs typeface="+mn-cs"/>
                          <a:sym typeface="Arial"/>
                        </a:rPr>
                        <a:t>Desktops, application callbacks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3602919"/>
                  </a:ext>
                </a:extLst>
              </a:tr>
            </a:tbl>
          </a:graphicData>
        </a:graphic>
      </p:graphicFrame>
    </p:spTree>
    <p:extLst>
      <p:ext uri="{BB962C8B-B14F-4D97-AF65-F5344CB8AC3E}">
        <p14:creationId xmlns:p14="http://schemas.microsoft.com/office/powerpoint/2010/main" val="274815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The Native N</a:t>
            </a:r>
            <a:r>
              <a:rPr lang="en-US" altLang="en-US" sz="100" dirty="0" smtClean="0"/>
              <a:t> </a:t>
            </a:r>
            <a:r>
              <a:rPr lang="en-US" altLang="en-US" dirty="0" smtClean="0"/>
              <a:t>T Application Programming Interface </a:t>
            </a:r>
            <a:r>
              <a:rPr lang="en-US" altLang="en-US" sz="2000" b="0" dirty="0" smtClean="0"/>
              <a:t>(2 </a:t>
            </a:r>
            <a:r>
              <a:rPr lang="en-US" altLang="en-US" sz="2000" b="0" dirty="0"/>
              <a:t>of 2)</a:t>
            </a:r>
            <a:endParaRPr lang="en-US" altLang="en-US" dirty="0" smtClean="0"/>
          </a:p>
        </p:txBody>
      </p:sp>
      <p:sp>
        <p:nvSpPr>
          <p:cNvPr id="2" name="Text Placeholder 1"/>
          <p:cNvSpPr>
            <a:spLocks noGrp="1"/>
          </p:cNvSpPr>
          <p:nvPr>
            <p:ph type="body" idx="1"/>
          </p:nvPr>
        </p:nvSpPr>
        <p:spPr>
          <a:xfrm>
            <a:off x="457200" y="1495426"/>
            <a:ext cx="8229600" cy="980356"/>
          </a:xfrm>
        </p:spPr>
        <p:txBody>
          <a:bodyPr/>
          <a:lstStyle/>
          <a:p>
            <a:pPr marL="0" indent="0">
              <a:buNone/>
            </a:pPr>
            <a:r>
              <a:rPr lang="en-US" altLang="en-US" dirty="0"/>
              <a:t>Examples of native </a:t>
            </a:r>
            <a:r>
              <a:rPr lang="en-US" altLang="en-US" dirty="0" smtClean="0"/>
              <a:t>N</a:t>
            </a:r>
            <a:r>
              <a:rPr lang="en-US" altLang="en-US" sz="100" dirty="0" smtClean="0"/>
              <a:t> </a:t>
            </a:r>
            <a:r>
              <a:rPr lang="en-US" altLang="en-US" dirty="0" smtClean="0"/>
              <a:t>T 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that use handles to manipulate objects across process boundaries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2510236580"/>
              </p:ext>
            </p:extLst>
          </p:nvPr>
        </p:nvGraphicFramePr>
        <p:xfrm>
          <a:off x="457200" y="2889849"/>
          <a:ext cx="8229600" cy="2957231"/>
        </p:xfrm>
        <a:graphic>
          <a:graphicData uri="http://schemas.openxmlformats.org/drawingml/2006/table">
            <a:tbl>
              <a:tblPr firstRow="1" bandRow="1">
                <a:tableStyleId>{2D5ABB26-0587-4C30-8999-92F81FD0307C}</a:tableStyleId>
              </a:tblPr>
              <a:tblGrid>
                <a:gridCol w="8229600">
                  <a:extLst>
                    <a:ext uri="{9D8B030D-6E8A-4147-A177-3AD203B41FA5}">
                      <a16:colId xmlns:a16="http://schemas.microsoft.com/office/drawing/2014/main" val="4123154014"/>
                    </a:ext>
                  </a:extLst>
                </a:gridCol>
              </a:tblGrid>
              <a:tr h="361351">
                <a:tc>
                  <a:txBody>
                    <a:bodyPr/>
                    <a:lstStyle/>
                    <a:p>
                      <a:r>
                        <a:rPr lang="en-US" sz="1400" b="0" i="0" u="none" strike="noStrike" cap="none" baseline="0" dirty="0" err="1" smtClean="0">
                          <a:solidFill>
                            <a:schemeClr val="tx1"/>
                          </a:solidFill>
                          <a:latin typeface="+mn-lt"/>
                          <a:ea typeface="+mn-ea"/>
                          <a:cs typeface="+mn-cs"/>
                          <a:sym typeface="Arial"/>
                        </a:rPr>
                        <a:t>NtCreateProcess</a:t>
                      </a:r>
                      <a:r>
                        <a:rPr lang="en-US" sz="1400" b="0" i="0" u="none" strike="noStrike" cap="none" baseline="0" dirty="0" smtClean="0">
                          <a:solidFill>
                            <a:schemeClr val="tx1"/>
                          </a:solidFill>
                          <a:latin typeface="+mn-lt"/>
                          <a:ea typeface="+mn-ea"/>
                          <a:cs typeface="+mn-cs"/>
                          <a:sym typeface="Arial"/>
                        </a:rPr>
                        <a:t>(&amp;</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Access, SectionHandle, </a:t>
                      </a:r>
                      <a:r>
                        <a:rPr lang="en-US" sz="1400" b="0" i="0" u="none" strike="noStrike" cap="none" baseline="0" dirty="0" err="1" smtClean="0">
                          <a:solidFill>
                            <a:schemeClr val="tx1"/>
                          </a:solidFill>
                          <a:latin typeface="+mn-lt"/>
                          <a:ea typeface="+mn-ea"/>
                          <a:cs typeface="+mn-cs"/>
                          <a:sym typeface="Arial"/>
                        </a:rPr>
                        <a:t>DebugPortHandle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ExceptPortHandle</a:t>
                      </a:r>
                      <a:r>
                        <a:rPr lang="en-US" sz="1400" b="0" i="0" u="none" strike="noStrike" cap="none" baseline="0" dirty="0" smtClean="0">
                          <a:solidFill>
                            <a:schemeClr val="tx1"/>
                          </a:solidFill>
                          <a:latin typeface="+mn-lt"/>
                          <a:ea typeface="+mn-ea"/>
                          <a:cs typeface="+mn-cs"/>
                          <a:sym typeface="Aria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056708"/>
                  </a:ext>
                </a:extLst>
              </a:tr>
              <a:tr h="370840">
                <a:tc>
                  <a:txBody>
                    <a:bodyPr/>
                    <a:lstStyle/>
                    <a:p>
                      <a:r>
                        <a:rPr lang="en-US" sz="1400" b="0" i="0" u="none" strike="noStrike" cap="none" baseline="0" dirty="0" err="1" smtClean="0">
                          <a:solidFill>
                            <a:schemeClr val="tx1"/>
                          </a:solidFill>
                          <a:latin typeface="+mn-lt"/>
                          <a:ea typeface="+mn-ea"/>
                          <a:cs typeface="+mn-cs"/>
                          <a:sym typeface="Arial"/>
                        </a:rPr>
                        <a:t>NtCreateThread</a:t>
                      </a:r>
                      <a:r>
                        <a:rPr lang="en-US" sz="1400" b="0" i="0" u="none" strike="noStrike" cap="none" baseline="0" dirty="0" smtClean="0">
                          <a:solidFill>
                            <a:schemeClr val="tx1"/>
                          </a:solidFill>
                          <a:latin typeface="+mn-lt"/>
                          <a:ea typeface="+mn-ea"/>
                          <a:cs typeface="+mn-cs"/>
                          <a:sym typeface="Arial"/>
                        </a:rPr>
                        <a:t>(&amp;</a:t>
                      </a:r>
                      <a:r>
                        <a:rPr lang="en-US" sz="1400" b="0" i="0" u="none" strike="noStrike" cap="none" baseline="0" dirty="0" err="1" smtClean="0">
                          <a:solidFill>
                            <a:schemeClr val="tx1"/>
                          </a:solidFill>
                          <a:latin typeface="+mn-lt"/>
                          <a:ea typeface="+mn-ea"/>
                          <a:cs typeface="+mn-cs"/>
                          <a:sym typeface="Arial"/>
                        </a:rPr>
                        <a:t>ThreadHandle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Access, </a:t>
                      </a:r>
                      <a:r>
                        <a:rPr lang="en-US" sz="1400" b="0" i="0" u="none" strike="noStrike" cap="none" baseline="0" dirty="0" err="1" smtClean="0">
                          <a:solidFill>
                            <a:schemeClr val="tx1"/>
                          </a:solidFill>
                          <a:latin typeface="+mn-lt"/>
                          <a:ea typeface="+mn-ea"/>
                          <a:cs typeface="+mn-cs"/>
                          <a:sym typeface="Arial"/>
                        </a:rPr>
                        <a:t>ThreadContext</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CreateSuspended</a:t>
                      </a:r>
                      <a:r>
                        <a:rPr lang="en-US" sz="1400" b="0" i="0" u="none" strike="noStrike" cap="none" baseline="0" dirty="0" smtClean="0">
                          <a:solidFill>
                            <a:schemeClr val="tx1"/>
                          </a:solidFill>
                          <a:latin typeface="+mn-lt"/>
                          <a:ea typeface="+mn-ea"/>
                          <a:cs typeface="+mn-cs"/>
                          <a:sym typeface="Aria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614481"/>
                  </a:ext>
                </a:extLst>
              </a:tr>
              <a:tr h="370840">
                <a:tc>
                  <a:txBody>
                    <a:bodyPr/>
                    <a:lstStyle/>
                    <a:p>
                      <a:r>
                        <a:rPr lang="en-US" sz="1400" b="0" i="0" u="none" strike="noStrike" cap="none" baseline="0" dirty="0" err="1" smtClean="0">
                          <a:solidFill>
                            <a:schemeClr val="tx1"/>
                          </a:solidFill>
                          <a:latin typeface="+mn-lt"/>
                          <a:ea typeface="+mn-ea"/>
                          <a:cs typeface="+mn-cs"/>
                          <a:sym typeface="Arial"/>
                        </a:rPr>
                        <a:t>NtAllocateVirtualMemory</a:t>
                      </a:r>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Addr</a:t>
                      </a:r>
                      <a:r>
                        <a:rPr lang="en-US" sz="1400" b="0" i="0" u="none" strike="noStrike" cap="none" baseline="0" dirty="0" smtClean="0">
                          <a:solidFill>
                            <a:schemeClr val="tx1"/>
                          </a:solidFill>
                          <a:latin typeface="+mn-lt"/>
                          <a:ea typeface="+mn-ea"/>
                          <a:cs typeface="+mn-cs"/>
                          <a:sym typeface="Arial"/>
                        </a:rPr>
                        <a:t>, Size, Type, Protection,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677029"/>
                  </a:ext>
                </a:extLst>
              </a:tr>
              <a:tr h="370840">
                <a:tc>
                  <a:txBody>
                    <a:bodyPr/>
                    <a:lstStyle/>
                    <a:p>
                      <a:r>
                        <a:rPr lang="en-US" sz="1400" b="0" i="0" u="none" strike="noStrike" cap="none" baseline="0" dirty="0" err="1" smtClean="0">
                          <a:solidFill>
                            <a:schemeClr val="tx1"/>
                          </a:solidFill>
                          <a:latin typeface="+mn-lt"/>
                          <a:ea typeface="+mn-ea"/>
                          <a:cs typeface="+mn-cs"/>
                          <a:sym typeface="Arial"/>
                        </a:rPr>
                        <a:t>NtMapViewOfSection</a:t>
                      </a:r>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SectHandle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Addr</a:t>
                      </a:r>
                      <a:r>
                        <a:rPr lang="en-US" sz="1400" b="0" i="0" u="none" strike="noStrike" cap="none" baseline="0" dirty="0" smtClean="0">
                          <a:solidFill>
                            <a:schemeClr val="tx1"/>
                          </a:solidFill>
                          <a:latin typeface="+mn-lt"/>
                          <a:ea typeface="+mn-ea"/>
                          <a:cs typeface="+mn-cs"/>
                          <a:sym typeface="Arial"/>
                        </a:rPr>
                        <a:t>, Size, Protection,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86996"/>
                  </a:ext>
                </a:extLst>
              </a:tr>
              <a:tr h="370840">
                <a:tc>
                  <a:txBody>
                    <a:bodyPr/>
                    <a:lstStyle/>
                    <a:p>
                      <a:r>
                        <a:rPr lang="en-US" sz="1400" b="0" i="0" u="none" strike="noStrike" cap="none" baseline="0" dirty="0" err="1" smtClean="0">
                          <a:solidFill>
                            <a:schemeClr val="tx1"/>
                          </a:solidFill>
                          <a:latin typeface="+mn-lt"/>
                          <a:ea typeface="+mn-ea"/>
                          <a:cs typeface="+mn-cs"/>
                          <a:sym typeface="Arial"/>
                        </a:rPr>
                        <a:t>NtReadVirtualMemory</a:t>
                      </a:r>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Addr</a:t>
                      </a:r>
                      <a:r>
                        <a:rPr lang="en-US" sz="1400" b="0" i="0" u="none" strike="noStrike" cap="none" baseline="0" dirty="0" smtClean="0">
                          <a:solidFill>
                            <a:schemeClr val="tx1"/>
                          </a:solidFill>
                          <a:latin typeface="+mn-lt"/>
                          <a:ea typeface="+mn-ea"/>
                          <a:cs typeface="+mn-cs"/>
                          <a:sym typeface="Arial"/>
                        </a:rPr>
                        <a:t>, Size,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3801325"/>
                  </a:ext>
                </a:extLst>
              </a:tr>
              <a:tr h="370840">
                <a:tc>
                  <a:txBody>
                    <a:bodyPr/>
                    <a:lstStyle/>
                    <a:p>
                      <a:r>
                        <a:rPr lang="en-US" sz="1400" b="0" i="0" u="none" strike="noStrike" cap="none" baseline="0" dirty="0" err="1" smtClean="0">
                          <a:solidFill>
                            <a:schemeClr val="tx1"/>
                          </a:solidFill>
                          <a:latin typeface="+mn-lt"/>
                          <a:ea typeface="+mn-ea"/>
                          <a:cs typeface="+mn-cs"/>
                          <a:sym typeface="Arial"/>
                        </a:rPr>
                        <a:t>NtWriteVirtualMemory</a:t>
                      </a:r>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Addr</a:t>
                      </a:r>
                      <a:r>
                        <a:rPr lang="en-US" sz="1400" b="0" i="0" u="none" strike="noStrike" cap="none" baseline="0" dirty="0" smtClean="0">
                          <a:solidFill>
                            <a:schemeClr val="tx1"/>
                          </a:solidFill>
                          <a:latin typeface="+mn-lt"/>
                          <a:ea typeface="+mn-ea"/>
                          <a:cs typeface="+mn-cs"/>
                          <a:sym typeface="Arial"/>
                        </a:rPr>
                        <a:t>, Size,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247353"/>
                  </a:ext>
                </a:extLst>
              </a:tr>
              <a:tr h="370840">
                <a:tc>
                  <a:txBody>
                    <a:bodyPr/>
                    <a:lstStyle/>
                    <a:p>
                      <a:r>
                        <a:rPr lang="en-US" sz="1400" b="0" i="0" u="none" strike="noStrike" cap="none" baseline="0" dirty="0" err="1" smtClean="0">
                          <a:solidFill>
                            <a:schemeClr val="tx1"/>
                          </a:solidFill>
                          <a:latin typeface="+mn-lt"/>
                          <a:ea typeface="+mn-ea"/>
                          <a:cs typeface="+mn-cs"/>
                          <a:sym typeface="Arial"/>
                        </a:rPr>
                        <a:t>NtCreateFile</a:t>
                      </a:r>
                      <a:r>
                        <a:rPr lang="en-US" sz="1400" b="0" i="0" u="none" strike="noStrike" cap="none" baseline="0" dirty="0" smtClean="0">
                          <a:solidFill>
                            <a:schemeClr val="tx1"/>
                          </a:solidFill>
                          <a:latin typeface="+mn-lt"/>
                          <a:ea typeface="+mn-ea"/>
                          <a:cs typeface="+mn-cs"/>
                          <a:sym typeface="Arial"/>
                        </a:rPr>
                        <a:t>(&amp;</a:t>
                      </a:r>
                      <a:r>
                        <a:rPr lang="en-US" sz="1400" b="0" i="0" u="none" strike="noStrike" cap="none" baseline="0" dirty="0" err="1" smtClean="0">
                          <a:solidFill>
                            <a:schemeClr val="tx1"/>
                          </a:solidFill>
                          <a:latin typeface="+mn-lt"/>
                          <a:ea typeface="+mn-ea"/>
                          <a:cs typeface="+mn-cs"/>
                          <a:sym typeface="Arial"/>
                        </a:rPr>
                        <a:t>FileHandle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FileNameDescriptor</a:t>
                      </a:r>
                      <a:r>
                        <a:rPr lang="en-US" sz="1400" b="0" i="0" u="none" strike="noStrike" cap="none" baseline="0" dirty="0" smtClean="0">
                          <a:solidFill>
                            <a:schemeClr val="tx1"/>
                          </a:solidFill>
                          <a:latin typeface="+mn-lt"/>
                          <a:ea typeface="+mn-ea"/>
                          <a:cs typeface="+mn-cs"/>
                          <a:sym typeface="Arial"/>
                        </a:rPr>
                        <a:t>, Access,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972709"/>
                  </a:ext>
                </a:extLst>
              </a:tr>
              <a:tr h="370840">
                <a:tc>
                  <a:txBody>
                    <a:bodyPr/>
                    <a:lstStyle/>
                    <a:p>
                      <a:r>
                        <a:rPr lang="en-US" sz="1400" b="0" i="0" u="none" strike="noStrike" cap="none" baseline="0" dirty="0" err="1" smtClean="0">
                          <a:solidFill>
                            <a:schemeClr val="tx1"/>
                          </a:solidFill>
                          <a:latin typeface="+mn-lt"/>
                          <a:ea typeface="+mn-ea"/>
                          <a:cs typeface="+mn-cs"/>
                          <a:sym typeface="Arial"/>
                        </a:rPr>
                        <a:t>NtDuplicateObject</a:t>
                      </a:r>
                      <a:r>
                        <a:rPr lang="en-US" sz="1400" b="0" i="0" u="none" strike="noStrike" cap="none" baseline="0" dirty="0" smtClean="0">
                          <a:solidFill>
                            <a:schemeClr val="tx1"/>
                          </a:solidFill>
                          <a:latin typeface="+mn-lt"/>
                          <a:ea typeface="+mn-ea"/>
                          <a:cs typeface="+mn-cs"/>
                          <a:sym typeface="Arial"/>
                        </a:rPr>
                        <a:t>(</a:t>
                      </a:r>
                      <a:r>
                        <a:rPr lang="en-US" sz="1400" b="0" i="0" u="none" strike="noStrike" cap="none" baseline="0" dirty="0" err="1" smtClean="0">
                          <a:solidFill>
                            <a:schemeClr val="tx1"/>
                          </a:solidFill>
                          <a:latin typeface="+mn-lt"/>
                          <a:ea typeface="+mn-ea"/>
                          <a:cs typeface="+mn-cs"/>
                          <a:sym typeface="Arial"/>
                        </a:rPr>
                        <a:t>srcProcHandle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srcObjHandle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dstProcHandle</a:t>
                      </a:r>
                      <a:r>
                        <a:rPr lang="en-US" sz="1400" b="0" i="0" u="none" strike="noStrike" cap="none" baseline="0" dirty="0" smtClean="0">
                          <a:solidFill>
                            <a:schemeClr val="tx1"/>
                          </a:solidFill>
                          <a:latin typeface="+mn-lt"/>
                          <a:ea typeface="+mn-ea"/>
                          <a:cs typeface="+mn-cs"/>
                          <a:sym typeface="Arial"/>
                        </a:rPr>
                        <a:t>, </a:t>
                      </a:r>
                      <a:r>
                        <a:rPr lang="en-US" sz="1400" b="0" i="0" u="none" strike="noStrike" cap="none" baseline="0" dirty="0" err="1" smtClean="0">
                          <a:solidFill>
                            <a:schemeClr val="tx1"/>
                          </a:solidFill>
                          <a:latin typeface="+mn-lt"/>
                          <a:ea typeface="+mn-ea"/>
                          <a:cs typeface="+mn-cs"/>
                          <a:sym typeface="Arial"/>
                        </a:rPr>
                        <a:t>dstObjHandle</a:t>
                      </a:r>
                      <a:r>
                        <a:rPr lang="en-US" sz="1400" b="0" i="0" u="none" strike="noStrike" cap="none" baseline="0" dirty="0" smtClean="0">
                          <a:solidFill>
                            <a:schemeClr val="tx1"/>
                          </a:solidFill>
                          <a:latin typeface="+mn-lt"/>
                          <a:ea typeface="+mn-ea"/>
                          <a:cs typeface="+mn-cs"/>
                          <a:sym typeface="Arial"/>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393549"/>
                  </a:ext>
                </a:extLst>
              </a:tr>
            </a:tbl>
          </a:graphicData>
        </a:graphic>
      </p:graphicFrame>
    </p:spTree>
    <p:extLst>
      <p:ext uri="{BB962C8B-B14F-4D97-AF65-F5344CB8AC3E}">
        <p14:creationId xmlns:p14="http://schemas.microsoft.com/office/powerpoint/2010/main" val="84395009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3.xml><?xml version="1.0" encoding="utf-8"?>
<ds:datastoreItem xmlns:ds="http://schemas.openxmlformats.org/officeDocument/2006/customXml" ds:itemID="{810F48C7-979E-4437-A76A-50919CDCE47E}">
  <ds:schemaRefs>
    <ds:schemaRef ds:uri="http://schemas.microsoft.com/office/infopath/2007/PartnerControl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12981</TotalTime>
  <Words>3628</Words>
  <Application>Microsoft Office PowerPoint</Application>
  <PresentationFormat>On-screen Show (4:3)</PresentationFormat>
  <Paragraphs>671</Paragraphs>
  <Slides>65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65</vt:i4>
      </vt:variant>
    </vt:vector>
  </HeadingPairs>
  <TitlesOfParts>
    <vt:vector size="71" baseType="lpstr">
      <vt:lpstr>Arial</vt:lpstr>
      <vt:lpstr>Noto Sans Symbols</vt:lpstr>
      <vt:lpstr>Times New Roman</vt:lpstr>
      <vt:lpstr>Verdana</vt:lpstr>
      <vt:lpstr>508 Lecture</vt:lpstr>
      <vt:lpstr>1_508 Lecture</vt:lpstr>
      <vt:lpstr>Modern Operating Systems</vt:lpstr>
      <vt:lpstr>History of Windows through Windows 8.1 (1 of 2)</vt:lpstr>
      <vt:lpstr>History of Windows through Windows 8.1 (2 of 2)</vt:lpstr>
      <vt:lpstr>2000s: N T-based Windows (1 of 2)</vt:lpstr>
      <vt:lpstr>2000s: N T-based Windows (2 of 2)</vt:lpstr>
      <vt:lpstr>Programming Windows (1 of 2)</vt:lpstr>
      <vt:lpstr>Programming Windows (2 of 2)</vt:lpstr>
      <vt:lpstr>The Native N T Application Programming Interface (1 of 2)</vt:lpstr>
      <vt:lpstr>The Native N T Application Programming Interface (2 of 2)</vt:lpstr>
      <vt:lpstr>The Win32 Application Programming Interface</vt:lpstr>
      <vt:lpstr>The Windows Registry (1 of 2)</vt:lpstr>
      <vt:lpstr>The Windows Registry (2 of 2)</vt:lpstr>
      <vt:lpstr>Operating System Structure</vt:lpstr>
      <vt:lpstr>The Hardware Abstraction Layer</vt:lpstr>
      <vt:lpstr>Dispatcher Objects</vt:lpstr>
      <vt:lpstr>The Device Drivers (1 of 2)</vt:lpstr>
      <vt:lpstr>The Device Drivers (2 of 2)</vt:lpstr>
      <vt:lpstr>Implementation of the Object Manager</vt:lpstr>
      <vt:lpstr>Handles (1 of 2)</vt:lpstr>
      <vt:lpstr>Handles (2 of 2)</vt:lpstr>
      <vt:lpstr>The Object Name Space (1 of 8)</vt:lpstr>
      <vt:lpstr>The Object Name Space (2 of 8)</vt:lpstr>
      <vt:lpstr>The Object Name Space (3 of 8)</vt:lpstr>
      <vt:lpstr>The Object Name Space (4 of 8)</vt:lpstr>
      <vt:lpstr>The Object Name Space (5 of 8)</vt:lpstr>
      <vt:lpstr>The Object Name Space (6 of 8)</vt:lpstr>
      <vt:lpstr>The Object Name Space (7 of 8)</vt:lpstr>
      <vt:lpstr>The Object Name Space (8 of 8)</vt:lpstr>
      <vt:lpstr>Jobs, Processes, Threads, Fibers</vt:lpstr>
      <vt:lpstr>Thread Pools and User-Mode Scheduling (1 of 2)</vt:lpstr>
      <vt:lpstr>Thread Pools and User-Mode Scheduling (2 of 2)</vt:lpstr>
      <vt:lpstr>Job, Process, Thread, and Fiber Management A P I Calls (1 of 3)</vt:lpstr>
      <vt:lpstr>Job, Process, Thread, and Fiber Management A P I Calls (2 of 3)</vt:lpstr>
      <vt:lpstr>Job, Process, Thread, and Fiber Management A P I Calls (3 of 3)</vt:lpstr>
      <vt:lpstr>Implementation of Processes and Threads (1 of 2)</vt:lpstr>
      <vt:lpstr>Implementation of Processes and Threads (2 of 2)</vt:lpstr>
      <vt:lpstr>Scheduling (1 of 4)</vt:lpstr>
      <vt:lpstr>Scheduling (2 of 4)</vt:lpstr>
      <vt:lpstr>Scheduling (3 of 4)</vt:lpstr>
      <vt:lpstr>Scheduling (4 of 4)</vt:lpstr>
      <vt:lpstr>Memory Management Fundamental Concepts</vt:lpstr>
      <vt:lpstr>Memory-Management System Calls</vt:lpstr>
      <vt:lpstr>Implementation of Memory Management</vt:lpstr>
      <vt:lpstr>Page Fault Handling (1 of 2)</vt:lpstr>
      <vt:lpstr>Page Fault Handling (2 of 2)</vt:lpstr>
      <vt:lpstr>The Page Replacement Algorithm (1 of 2)</vt:lpstr>
      <vt:lpstr>The Page Replacement Algorithm (2 of 2)</vt:lpstr>
      <vt:lpstr>Physical Memory Management (1 of 2)</vt:lpstr>
      <vt:lpstr>Physical Memory Management (2 of 2)</vt:lpstr>
      <vt:lpstr>Input/Output A P I Calls</vt:lpstr>
      <vt:lpstr>Device Drivers</vt:lpstr>
      <vt:lpstr>I/O Request Packets</vt:lpstr>
      <vt:lpstr>Device Stacks</vt:lpstr>
      <vt:lpstr>Implementation of the N T File System (1 of 2)</vt:lpstr>
      <vt:lpstr>Implementation of the N T File System (2 of 2)</vt:lpstr>
      <vt:lpstr>Storage Allocation (1 of 3)</vt:lpstr>
      <vt:lpstr>Storage Allocation (2 of 3)</vt:lpstr>
      <vt:lpstr>Storage Allocation (3 of 3)</vt:lpstr>
      <vt:lpstr>File Compression</vt:lpstr>
      <vt:lpstr>Security in Windows 8</vt:lpstr>
      <vt:lpstr>Fundamental Security Concepts</vt:lpstr>
      <vt:lpstr>Security A P I Calls (1 of 2)</vt:lpstr>
      <vt:lpstr>Security A P I Calls (2 of 2)</vt:lpstr>
      <vt:lpstr>Security Mitigations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680</cp:revision>
  <dcterms:modified xsi:type="dcterms:W3CDTF">2018-04-12T09:42:49Z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