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4"/>
    <p:sldMasterId id="2147483674" r:id="rId5"/>
  </p:sldMasterIdLst>
  <p:notesMasterIdLst>
    <p:notesMasterId r:id="rId24"/>
  </p:notesMasterIdLst>
  <p:handoutMasterIdLst>
    <p:handoutMasterId r:id="rId25"/>
  </p:handoutMasterIdLst>
  <p:sldIdLst>
    <p:sldId id="552" r:id="rId6"/>
    <p:sldId id="462" r:id="rId7"/>
    <p:sldId id="545" r:id="rId8"/>
    <p:sldId id="472" r:id="rId9"/>
    <p:sldId id="507" r:id="rId10"/>
    <p:sldId id="508" r:id="rId11"/>
    <p:sldId id="509" r:id="rId12"/>
    <p:sldId id="473" r:id="rId13"/>
    <p:sldId id="546" r:id="rId14"/>
    <p:sldId id="547" r:id="rId15"/>
    <p:sldId id="548" r:id="rId16"/>
    <p:sldId id="549" r:id="rId17"/>
    <p:sldId id="510" r:id="rId18"/>
    <p:sldId id="550" r:id="rId19"/>
    <p:sldId id="551" r:id="rId20"/>
    <p:sldId id="474" r:id="rId21"/>
    <p:sldId id="475" r:id="rId22"/>
    <p:sldId id="290" r:id="rId23"/>
  </p:sldIdLst>
  <p:sldSz cx="9144000" cy="6858000" type="screen4x3"/>
  <p:notesSz cx="6858000" cy="9144000"/>
  <p:embeddedFontLst>
    <p:embeddedFont>
      <p:font typeface="Calibri" panose="020F0502020204030204" pitchFamily="34" charset="0"/>
      <p:regular r:id="rId26"/>
      <p:bold r:id="rId27"/>
      <p:italic r:id="rId28"/>
      <p:boldItalic r:id="rId29"/>
    </p:embeddedFont>
    <p:embeddedFont>
      <p:font typeface="Verdana" panose="020B060403050404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imon, Nelson" initials="NS" lastIdx="4" clrIdx="6"/>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65B2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9" autoAdjust="0"/>
    <p:restoredTop sz="94651" autoAdjust="0"/>
  </p:normalViewPr>
  <p:slideViewPr>
    <p:cSldViewPr snapToGrid="0" snapToObjects="1">
      <p:cViewPr varScale="1">
        <p:scale>
          <a:sx n="105" d="100"/>
          <a:sy n="105" d="100"/>
        </p:scale>
        <p:origin x="1752" y="114"/>
      </p:cViewPr>
      <p:guideLst/>
    </p:cSldViewPr>
  </p:slideViewPr>
  <p:outlineViewPr>
    <p:cViewPr>
      <p:scale>
        <a:sx n="33" d="100"/>
        <a:sy n="33" d="100"/>
      </p:scale>
      <p:origin x="0" y="-153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8" d="100"/>
          <a:sy n="88" d="100"/>
        </p:scale>
        <p:origin x="3072"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1.fntdata"/><Relationship Id="rId21" Type="http://schemas.openxmlformats.org/officeDocument/2006/relationships/slide" Target="slides/slide16.xml"/><Relationship Id="rId34"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33" Type="http://schemas.openxmlformats.org/officeDocument/2006/relationships/font" Target="fonts/font8.fntdata"/><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32" Type="http://schemas.openxmlformats.org/officeDocument/2006/relationships/font" Target="fonts/font7.fntdata"/><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font" Target="fonts/font3.fntdata"/><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4/12/2018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1) </a:t>
            </a:r>
            <a:r>
              <a:rPr lang="en-US" sz="1200" b="0" i="0" u="none" strike="noStrike" kern="1200" cap="none" dirty="0" err="1" smtClean="0">
                <a:solidFill>
                  <a:schemeClr val="dk1"/>
                </a:solidFill>
                <a:effectLst/>
                <a:latin typeface="Arial" panose="020B0604020202020204" pitchFamily="34" charset="0"/>
                <a:ea typeface="Arial"/>
                <a:cs typeface="Arial" panose="020B0604020202020204" pitchFamily="34" charset="0"/>
                <a:sym typeface="Arial"/>
              </a:rPr>
              <a:t>MathType</a:t>
            </a:r>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 Plugin</a:t>
            </a:r>
          </a:p>
          <a:p>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2) Math Player (free versions available)</a:t>
            </a:r>
          </a:p>
          <a:p>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3) NVDA Reader (free versions available)</a:t>
            </a:r>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7265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Pct val="250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ct val="25000"/>
                <a:buFont typeface="Arial"/>
                <a:buNone/>
                <a:tabLst/>
                <a:defRPr/>
              </a:pPr>
              <a:t>18</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049794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26" name="Shape 26"/>
          <p:cNvSpPr txBox="1">
            <a:spLocks noGrp="1"/>
          </p:cNvSpPr>
          <p:nvPr>
            <p:ph type="body" idx="1" hasCustomPrompt="1"/>
          </p:nvPr>
        </p:nvSpPr>
        <p:spPr>
          <a:xfrm>
            <a:off x="457200" y="1495425"/>
            <a:ext cx="8229600" cy="4838699"/>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7432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First</a:t>
            </a:r>
          </a:p>
          <a:p>
            <a:pPr lvl="1"/>
            <a:r>
              <a:rPr lang="en-US" dirty="0" smtClean="0"/>
              <a:t>Second</a:t>
            </a:r>
          </a:p>
          <a:p>
            <a:pPr lvl="2"/>
            <a:r>
              <a:rPr lang="en-US" dirty="0" smtClean="0"/>
              <a:t>Third</a:t>
            </a:r>
          </a:p>
          <a:p>
            <a:pPr lvl="3"/>
            <a:r>
              <a:rPr lang="en-US" dirty="0" smtClean="0"/>
              <a:t>Fourth</a:t>
            </a: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2014</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192540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Shape 74"/>
        <p:cNvGrpSpPr/>
        <p:nvPr/>
      </p:nvGrpSpPr>
      <p:grpSpPr>
        <a:xfrm>
          <a:off x="0" y="0"/>
          <a:ext cx="0" cy="0"/>
          <a:chOff x="0" y="0"/>
          <a:chExt cx="0" cy="0"/>
        </a:xfrm>
      </p:grpSpPr>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2014</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
        <p:nvSpPr>
          <p:cNvPr id="8"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Tree>
    <p:extLst>
      <p:ext uri="{BB962C8B-B14F-4D97-AF65-F5344CB8AC3E}">
        <p14:creationId xmlns:p14="http://schemas.microsoft.com/office/powerpoint/2010/main" val="2529040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6"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2014</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1822495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18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17" name="Picture 1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1200" y="6477000"/>
            <a:ext cx="918000" cy="279915"/>
          </a:xfrm>
          <a:prstGeom prst="rect">
            <a:avLst/>
          </a:prstGeom>
        </p:spPr>
      </p:pic>
      <p:sp>
        <p:nvSpPr>
          <p:cNvPr id="3" name="Text Placeholder 2"/>
          <p:cNvSpPr>
            <a:spLocks noGrp="1"/>
          </p:cNvSpPr>
          <p:nvPr>
            <p:ph type="body" sz="quarter" idx="16"/>
          </p:nvPr>
        </p:nvSpPr>
        <p:spPr>
          <a:xfrm>
            <a:off x="3810000" y="6477000"/>
            <a:ext cx="5257800" cy="279400"/>
          </a:xfrm>
        </p:spPr>
        <p:txBody>
          <a:bodyPr/>
          <a:lstStyle>
            <a:lvl1pPr marL="0" indent="0">
              <a:buNone/>
              <a:defRPr sz="1200">
                <a:latin typeface="Verdana" panose="020B0604030504040204" pitchFamily="34" charset="0"/>
                <a:ea typeface="Verdana" panose="020B0604030504040204" pitchFamily="34" charset="0"/>
                <a:cs typeface="Verdana" panose="020B0604030504040204" pitchFamily="34" charset="0"/>
              </a:defRPr>
            </a:lvl1pPr>
          </a:lstStyle>
          <a:p>
            <a:pPr lvl="0"/>
            <a:endParaRPr lang="en-US" dirty="0"/>
          </a:p>
        </p:txBody>
      </p:sp>
    </p:spTree>
    <p:extLst>
      <p:ext uri="{BB962C8B-B14F-4D97-AF65-F5344CB8AC3E}">
        <p14:creationId xmlns:p14="http://schemas.microsoft.com/office/powerpoint/2010/main" val="46509314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smtClean="0"/>
              <a:t>Click to edit Master title style</a:t>
            </a:r>
            <a:endParaRPr lang="en-US" dirty="0"/>
          </a:p>
        </p:txBody>
      </p:sp>
      <p:sp>
        <p:nvSpPr>
          <p:cNvPr id="7" name="Text Placeholder 6"/>
          <p:cNvSpPr>
            <a:spLocks noGrp="1"/>
          </p:cNvSpPr>
          <p:nvPr>
            <p:ph type="body" sz="quarter" idx="12"/>
          </p:nvPr>
        </p:nvSpPr>
        <p:spPr>
          <a:xfrm>
            <a:off x="886759" y="5513948"/>
            <a:ext cx="7759700" cy="833437"/>
          </a:xfrm>
        </p:spPr>
        <p:txBody>
          <a:bodyPr>
            <a:noAutofit/>
          </a:bodyPr>
          <a:lstStyle>
            <a:lvl1pPr marL="0" indent="0" algn="ctr">
              <a:buNone/>
              <a:defRPr sz="2400"/>
            </a:lvl1pPr>
          </a:lstStyle>
          <a:p>
            <a:pPr lvl="0"/>
            <a:r>
              <a:rPr lang="en-US" dirty="0" smtClean="0"/>
              <a:t>Click to edit Master text styles</a:t>
            </a:r>
          </a:p>
        </p:txBody>
      </p:sp>
      <p:sp>
        <p:nvSpPr>
          <p:cNvPr id="4" name="Footer Placeholder 3"/>
          <p:cNvSpPr>
            <a:spLocks noGrp="1"/>
          </p:cNvSpPr>
          <p:nvPr>
            <p:ph type="ftr" sz="quarter" idx="13"/>
          </p:nvPr>
        </p:nvSpPr>
        <p:spPr>
          <a:xfrm>
            <a:off x="215900" y="6492875"/>
            <a:ext cx="8672513" cy="365125"/>
          </a:xfrm>
        </p:spPr>
        <p:txBody>
          <a:bodyPr/>
          <a:lstStyle>
            <a:lvl1pPr>
              <a:defRPr/>
            </a:lvl1pPr>
          </a:lstStyle>
          <a:p>
            <a:pPr>
              <a:defRPr/>
            </a:pPr>
            <a:r>
              <a:rPr lang="en-US"/>
              <a:t>Tanenbaum &amp; Bo, Modern  Operating Systems:4th ed., (c) 2013 Prentice-Hall, Inc. All rights reserved. </a:t>
            </a:r>
          </a:p>
        </p:txBody>
      </p:sp>
    </p:spTree>
    <p:extLst>
      <p:ext uri="{BB962C8B-B14F-4D97-AF65-F5344CB8AC3E}">
        <p14:creationId xmlns:p14="http://schemas.microsoft.com/office/powerpoint/2010/main" val="1717378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45076"/>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smtClean="0"/>
              <a:t>Click to edit Master title style</a:t>
            </a:r>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6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dirty="0" smtClean="0"/>
              <a:t>Edit Master text styles</a:t>
            </a: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smtClean="0">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2014</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43847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smtClean="0"/>
              <a:t>Click to edit Master title style</a:t>
            </a:r>
            <a:endParaRPr lang="en-US" dirty="0"/>
          </a:p>
        </p:txBody>
      </p:sp>
      <p:sp>
        <p:nvSpPr>
          <p:cNvPr id="7" name="Text Placeholder 6"/>
          <p:cNvSpPr>
            <a:spLocks noGrp="1"/>
          </p:cNvSpPr>
          <p:nvPr>
            <p:ph type="body" sz="quarter" idx="12"/>
          </p:nvPr>
        </p:nvSpPr>
        <p:spPr>
          <a:xfrm>
            <a:off x="886759" y="5513948"/>
            <a:ext cx="7759700" cy="833437"/>
          </a:xfrm>
        </p:spPr>
        <p:txBody>
          <a:bodyPr>
            <a:noAutofit/>
          </a:bodyPr>
          <a:lstStyle>
            <a:lvl1pPr marL="0" indent="0" algn="ctr">
              <a:buNone/>
              <a:defRPr sz="2400"/>
            </a:lvl1pPr>
          </a:lstStyle>
          <a:p>
            <a:pPr lvl="0"/>
            <a:r>
              <a:rPr lang="en-US" smtClean="0"/>
              <a:t>Click to edit Master text styles</a:t>
            </a:r>
          </a:p>
        </p:txBody>
      </p:sp>
      <p:sp>
        <p:nvSpPr>
          <p:cNvPr id="4" name="Footer Placeholder 3"/>
          <p:cNvSpPr>
            <a:spLocks noGrp="1"/>
          </p:cNvSpPr>
          <p:nvPr>
            <p:ph type="ftr" sz="quarter" idx="13"/>
          </p:nvPr>
        </p:nvSpPr>
        <p:spPr>
          <a:xfrm>
            <a:off x="215900" y="6492875"/>
            <a:ext cx="8672513" cy="365125"/>
          </a:xfrm>
        </p:spPr>
        <p:txBody>
          <a:bodyPr/>
          <a:lstStyle>
            <a:lvl1pPr>
              <a:defRPr/>
            </a:lvl1pPr>
          </a:lstStyle>
          <a:p>
            <a:pPr>
              <a:defRPr/>
            </a:pPr>
            <a:r>
              <a:rPr lang="en-US"/>
              <a:t>Tanenbaum &amp; Bo,Modern  Operating Systems:4th ed., (c) 2013 Prentice-Hall, Inc. All rights reserved. </a:t>
            </a:r>
          </a:p>
        </p:txBody>
      </p:sp>
    </p:spTree>
    <p:extLst>
      <p:ext uri="{BB962C8B-B14F-4D97-AF65-F5344CB8AC3E}">
        <p14:creationId xmlns:p14="http://schemas.microsoft.com/office/powerpoint/2010/main" val="1829699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2491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6" name="Shape 2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160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2014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
        <p:nvSpPr>
          <p:cNvPr id="8"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Tree>
    <p:extLst>
      <p:ext uri="{BB962C8B-B14F-4D97-AF65-F5344CB8AC3E}">
        <p14:creationId xmlns:p14="http://schemas.microsoft.com/office/powerpoint/2010/main" val="3819168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5Content">
    <p:spTree>
      <p:nvGrpSpPr>
        <p:cNvPr id="1" name="Shape 24"/>
        <p:cNvGrpSpPr/>
        <p:nvPr/>
      </p:nvGrpSpPr>
      <p:grpSpPr>
        <a:xfrm>
          <a:off x="0" y="0"/>
          <a:ext cx="0" cy="0"/>
          <a:chOff x="0" y="0"/>
          <a:chExt cx="0" cy="0"/>
        </a:xfrm>
      </p:grpSpPr>
      <p:sp>
        <p:nvSpPr>
          <p:cNvPr id="26" name="Shape 26"/>
          <p:cNvSpPr txBox="1">
            <a:spLocks noGrp="1"/>
          </p:cNvSpPr>
          <p:nvPr>
            <p:ph type="body" idx="1"/>
          </p:nvPr>
        </p:nvSpPr>
        <p:spPr>
          <a:xfrm>
            <a:off x="457200" y="1600200"/>
            <a:ext cx="8229600" cy="1262641"/>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160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2014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
        <p:nvSpPr>
          <p:cNvPr id="8"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 name="Content Placeholder 2"/>
          <p:cNvSpPr>
            <a:spLocks noGrp="1"/>
          </p:cNvSpPr>
          <p:nvPr>
            <p:ph sz="quarter" idx="13"/>
          </p:nvPr>
        </p:nvSpPr>
        <p:spPr>
          <a:xfrm>
            <a:off x="457200" y="4420587"/>
            <a:ext cx="8229600" cy="12709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14"/>
          </p:nvPr>
        </p:nvSpPr>
        <p:spPr>
          <a:xfrm>
            <a:off x="457200" y="3025775"/>
            <a:ext cx="8229600" cy="54610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p:nvPr>
        </p:nvSpPr>
        <p:spPr>
          <a:xfrm>
            <a:off x="609600" y="3178175"/>
            <a:ext cx="8229600" cy="5461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3"/>
          <p:cNvSpPr>
            <a:spLocks noGrp="1"/>
          </p:cNvSpPr>
          <p:nvPr>
            <p:ph sz="quarter" idx="16"/>
          </p:nvPr>
        </p:nvSpPr>
        <p:spPr>
          <a:xfrm>
            <a:off x="762000" y="3330575"/>
            <a:ext cx="8229600" cy="5461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64822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866791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10"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2014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76054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2014</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860623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image" Target="../media/image1.png"/><Relationship Id="rId5" Type="http://schemas.openxmlformats.org/officeDocument/2006/relationships/slideLayout" Target="../slideLayouts/slideLayout9.xml"/><Relationship Id="rId10" Type="http://schemas.openxmlformats.org/officeDocument/2006/relationships/theme" Target="../theme/theme2.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6">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606228263"/>
      </p:ext>
    </p:extLst>
  </p:cSld>
  <p:clrMap bg1="lt1" tx1="dk1" bg2="dk2" tx2="lt2" accent1="accent1" accent2="accent2" accent3="accent3" accent4="accent4" accent5="accent5" accent6="accent6" hlink="hlink" folHlink="folHlink"/>
  <p:sldLayoutIdLst>
    <p:sldLayoutId id="2147483664" r:id="rId1"/>
    <p:sldLayoutId id="2147483668" r:id="rId2"/>
    <p:sldLayoutId id="2147483686" r:id="rId3"/>
    <p:sldLayoutId id="214748368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1">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335180775"/>
      </p:ext>
    </p:extLst>
  </p:cSld>
  <p:clrMap bg1="lt1" tx1="dk1" bg2="dk2" tx2="lt2" accent1="accent1" accent2="accent2" accent3="accent3" accent4="accent4" accent5="accent5" accent6="accent6" hlink="hlink" folHlink="folHlink"/>
  <p:sldLayoutIdLst>
    <p:sldLayoutId id="2147483675" r:id="rId1"/>
    <p:sldLayoutId id="2147483685" r:id="rId2"/>
    <p:sldLayoutId id="2147483676" r:id="rId3"/>
    <p:sldLayoutId id="2147483678" r:id="rId4"/>
    <p:sldLayoutId id="2147483679" r:id="rId5"/>
    <p:sldLayoutId id="2147483680" r:id="rId6"/>
    <p:sldLayoutId id="2147483681" r:id="rId7"/>
    <p:sldLayoutId id="2147483682" r:id="rId8"/>
    <p:sldLayoutId id="2147483684"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8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Title 1"/>
          <p:cNvSpPr txBox="1">
            <a:spLocks noGrp="1"/>
          </p:cNvSpPr>
          <p:nvPr>
            <p:ph type="title"/>
          </p:nvPr>
        </p:nvSpPr>
        <p:spPr/>
        <p:txBody>
          <a:bodyPr/>
          <a:lstStyle/>
          <a:p>
            <a:pPr lvl="0"/>
            <a:r>
              <a:rPr lang="en-US" smtClean="0"/>
              <a:t>Modern Operating Systems</a:t>
            </a:r>
            <a:endParaRPr lang="en-US" dirty="0">
              <a:sym typeface="Times New Roman"/>
            </a:endParaRPr>
          </a:p>
        </p:txBody>
      </p:sp>
      <p:sp>
        <p:nvSpPr>
          <p:cNvPr id="196" name="Text Placeholder 2"/>
          <p:cNvSpPr txBox="1">
            <a:spLocks noGrp="1"/>
          </p:cNvSpPr>
          <p:nvPr>
            <p:ph type="body" idx="1"/>
          </p:nvPr>
        </p:nvSpPr>
        <p:spPr>
          <a:xfrm>
            <a:off x="457200" y="838199"/>
            <a:ext cx="8229600" cy="457200"/>
          </a:xfrm>
        </p:spPr>
        <p:txBody>
          <a:bodyPr/>
          <a:lstStyle/>
          <a:p>
            <a:r>
              <a:rPr lang="en-US" dirty="0" smtClean="0"/>
              <a:t>Fourth Edition	</a:t>
            </a:r>
            <a:endParaRPr lang="en-US" dirty="0"/>
          </a:p>
        </p:txBody>
      </p:sp>
      <p:sp>
        <p:nvSpPr>
          <p:cNvPr id="198" name="Text Placeholder 3"/>
          <p:cNvSpPr txBox="1">
            <a:spLocks noGrp="1"/>
          </p:cNvSpPr>
          <p:nvPr>
            <p:ph type="body" idx="2"/>
          </p:nvPr>
        </p:nvSpPr>
        <p:spPr/>
        <p:txBody>
          <a:bodyPr/>
          <a:lstStyle/>
          <a:p>
            <a:pPr lvl="0"/>
            <a:r>
              <a:rPr lang="en-US" dirty="0" smtClean="0">
                <a:sym typeface="Arial"/>
              </a:rPr>
              <a:t>Chapter </a:t>
            </a:r>
            <a:r>
              <a:rPr lang="en-US" dirty="0" smtClean="0"/>
              <a:t>12</a:t>
            </a:r>
            <a:endParaRPr lang="en-US" dirty="0">
              <a:sym typeface="Arial"/>
            </a:endParaRPr>
          </a:p>
        </p:txBody>
      </p:sp>
      <p:sp>
        <p:nvSpPr>
          <p:cNvPr id="199" name="Text Placeholder 4"/>
          <p:cNvSpPr txBox="1">
            <a:spLocks noGrp="1"/>
          </p:cNvSpPr>
          <p:nvPr>
            <p:ph type="body" idx="3"/>
          </p:nvPr>
        </p:nvSpPr>
        <p:spPr/>
        <p:txBody>
          <a:bodyPr/>
          <a:lstStyle/>
          <a:p>
            <a:r>
              <a:rPr lang="en-US" altLang="en-US" dirty="0"/>
              <a:t>Operating System Design</a:t>
            </a:r>
            <a:endParaRPr lang="en-US" dirty="0"/>
          </a:p>
        </p:txBody>
      </p:sp>
      <p:pic>
        <p:nvPicPr>
          <p:cNvPr id="7" name="Picture 5" descr="Front Cover: Modern Operating Systems Fourth Edition by Tanenbaum and Bos."/>
          <p:cNvPicPr>
            <a:picLocks noChangeAspect="1"/>
          </p:cNvPicPr>
          <p:nvPr/>
        </p:nvPicPr>
        <p:blipFill rotWithShape="1">
          <a:blip r:embed="rId3">
            <a:extLst>
              <a:ext uri="{28A0092B-C50C-407E-A947-70E740481C1C}">
                <a14:useLocalDpi xmlns:a14="http://schemas.microsoft.com/office/drawing/2010/main" val="0"/>
              </a:ext>
            </a:extLst>
          </a:blip>
          <a:srcRect l="873" t="1033"/>
          <a:stretch/>
        </p:blipFill>
        <p:spPr>
          <a:xfrm>
            <a:off x="759125" y="1515353"/>
            <a:ext cx="3372928" cy="4567154"/>
          </a:xfrm>
          <a:prstGeom prst="rect">
            <a:avLst/>
          </a:prstGeom>
        </p:spPr>
      </p:pic>
      <p:sp>
        <p:nvSpPr>
          <p:cNvPr id="5" name="Text Placeholder 6"/>
          <p:cNvSpPr>
            <a:spLocks noGrp="1"/>
          </p:cNvSpPr>
          <p:nvPr>
            <p:ph type="body" sz="quarter" idx="4294967295"/>
          </p:nvPr>
        </p:nvSpPr>
        <p:spPr>
          <a:xfrm>
            <a:off x="3260469" y="6384433"/>
            <a:ext cx="5502275" cy="231775"/>
          </a:xfrm>
        </p:spPr>
        <p:txBody>
          <a:bodyPr/>
          <a:lstStyle/>
          <a:p>
            <a:pPr marL="101600" lvl="0" indent="0" algn="r">
              <a:buNone/>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2014 Pearson Education, Inc. All Rights Reserved</a:t>
            </a:r>
          </a:p>
        </p:txBody>
      </p:sp>
    </p:spTree>
    <p:extLst>
      <p:ext uri="{BB962C8B-B14F-4D97-AF65-F5344CB8AC3E}">
        <p14:creationId xmlns:p14="http://schemas.microsoft.com/office/powerpoint/2010/main" val="3327567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Space-Time Trade-offs </a:t>
            </a:r>
            <a:r>
              <a:rPr lang="en-US" altLang="en-US" sz="2000" b="0" dirty="0"/>
              <a:t>(</a:t>
            </a:r>
            <a:r>
              <a:rPr lang="en-US" altLang="en-US" sz="2000" b="0" dirty="0" smtClean="0"/>
              <a:t>1 of 3)</a:t>
            </a:r>
            <a:endParaRPr lang="en-US" sz="500" b="0" dirty="0"/>
          </a:p>
        </p:txBody>
      </p:sp>
      <p:pic>
        <p:nvPicPr>
          <p:cNvPr id="7" name="Picture 2" descr="Computer code has 8 lines, as follows. Line 1. hash define BYTE underscore SIZE 8 forward slash asterisk A byte contains 8 bits asterisk forward slash. Line 2. i n t bit underscore count left parenthesis i n t byte right parenthesis. Line 3. left brace forward slash asterisk Count the bits in a byte period asterisk forward slash. Line 4, indented once. i n t, i comma count equals 0 semicolon. Line 5, indented once. for left parenthesis i equals 0 semicolon i less than sign BYTE underscore SIZE semicolon i plus plus right parenthesis forward slash asterisk loop over the bits in a byte asterisk forward slash. Line 6, indented twice. if left parenthesis left parenthesis byte greater than sign greater than sign i right parenthesis ampersand 1 right parenthesis count plus plus semicolon forward slash asterisk if this bit is a 1 comma add to count asterisk forward slash. Line 7, indented once. return left parenthesis count right parenthesis semicolon forward slash asterisk return sum asterisk forward slash. Line 8. right br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25542"/>
            <a:ext cx="822960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12-7. (a) A procedure for counting bits in a byte. </a:t>
            </a:r>
          </a:p>
        </p:txBody>
      </p:sp>
    </p:spTree>
    <p:extLst>
      <p:ext uri="{BB962C8B-B14F-4D97-AF65-F5344CB8AC3E}">
        <p14:creationId xmlns:p14="http://schemas.microsoft.com/office/powerpoint/2010/main" val="16859379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Space-Time Trade-offs </a:t>
            </a:r>
            <a:r>
              <a:rPr lang="en-US" altLang="en-US" sz="2000" b="0" dirty="0" smtClean="0"/>
              <a:t>(2 </a:t>
            </a:r>
            <a:r>
              <a:rPr lang="en-US" altLang="en-US" sz="2000" b="0" dirty="0"/>
              <a:t>of 3)</a:t>
            </a:r>
            <a:endParaRPr lang="en-US" sz="900" b="0" dirty="0"/>
          </a:p>
        </p:txBody>
      </p:sp>
      <p:pic>
        <p:nvPicPr>
          <p:cNvPr id="8" name="Picture 3" descr="2 sets of computer code. The first code block, A, has 2 lines, as follows. Line 1. forward slash asterisk Macro to add up the bits in a byte and return the sum period asterisk forward slash. Line 2. hash define bit underscore count left parenthesis b right parenthesis left parenthesis left parenthesis b ampersand 1 right parenthesis plus left parenthesis left parenthesis b greater than sign greater than sign 1 right parenthesis ampersand 1 right parenthesis plus left parenthesis left parenthesis b greater than sign greater than sign 2 right parenthesis ampersand 1 right parenthesis plus left parenthesis left parenthesis b greater than sign greater than sign 3 right parenthesis ampersand 1 right parenthesis plus back slash left parenthesis left parenthesis b greater than sign greater than sign 4 right parenthesis ampersand 1 right parenthesis plus left parenthesis left parenthesis b greater than sign greater than sign 5 right parenthesis ampersand 1 right parenthesis plus left parenthesis left parenthesis b greater than sign greater than sign 6 right parenthesis ampersand 1 right parenthesis plus left parenthesis left parenthesis b greater than sign greater than sign 7 right parenthesis ampersand 1 right parenthesis right parenthesis. The second code block, B, has 3 lines, as follows. Line 1. forward slash asterisk Macro to look up the bit count in a table period asterisk forward slash. Line 2. c h a r bits left bracket 256 right bracket equals left brace 0 comma 1 comma 1 comma 2 comma 1 comma 2 comma 2 comma 3 comma 1 comma 2 comma 2 comma 3 comma 2 comma 3 comma 3 comma 4 comma 1 comma 2 comma 2 comma 3 comma 2 comma 3 comma 3 comma incomplete line of code right brace semicolon. Line 3. hash define bit underscore count left parenthesis b right parenthesis left parenthesis i n t right parenthesis bits left bracket b right brack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225" y="2120817"/>
            <a:ext cx="7067550"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12-7. (b) A macro to count the bits. (c) A macro that counts bits by table lookup.</a:t>
            </a:r>
          </a:p>
        </p:txBody>
      </p:sp>
    </p:spTree>
    <p:extLst>
      <p:ext uri="{BB962C8B-B14F-4D97-AF65-F5344CB8AC3E}">
        <p14:creationId xmlns:p14="http://schemas.microsoft.com/office/powerpoint/2010/main" val="19158021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Space-Time Trade-offs </a:t>
            </a:r>
            <a:r>
              <a:rPr lang="en-US" altLang="en-US" sz="2000" b="0" dirty="0" smtClean="0"/>
              <a:t>(3 </a:t>
            </a:r>
            <a:r>
              <a:rPr lang="en-US" altLang="en-US" sz="2000" b="0" dirty="0"/>
              <a:t>of 3)</a:t>
            </a:r>
            <a:endParaRPr lang="en-US" sz="900" b="0" dirty="0"/>
          </a:p>
        </p:txBody>
      </p:sp>
      <p:pic>
        <p:nvPicPr>
          <p:cNvPr id="5" name="Picture 2" descr="Table A, an uncompressed image with 24 bits per pixel. It has 4 rows and 4 columns. Each column has three entries each. The row entries are as follows. Row 1. 3, 8, 13, 3, 8, 13, 26, 4, 9, 90, 2, 6. Row 2. 3, 8, 13, 3, 8, 13, 4, 19, 20, 4, 6, 9. Row 3. 4, 6, 9, 10, 30, 8, 5, 8, 1, 22, 2, 0. Row 4. 10, 11, 5, 4, 2, 17, 88, 4, 3, 66, 4, 43. Table B, the compressed image, with 8 bits per pixel. It has 4 rows and 4 columns. The row entries are as follows. Row 1. 7, 7, 2, 6. Row 2. 7, 7, 3, 4. Row 3. 4, 5, 10, 0. Row 4. 8, 9, 2, 11. Table C, a color palate. It has 12 rows with 24 bits per pixel, and 1 column. The row entries are as follows. Row 0. 22, 2, 0. Row 1. 26, 4, 9. Row 2. 88, 4, 3. Row 3. 4, 19, 20. Row 4. 4, 6, 9. Row 5. 10, 30, 8. Row 6. 90, 2, 6. Row 7. 3, 8, 13. Row 8. 10, 11, 5. Row 9. 4, 2, 17. Row 10. 5, 8, 1. Row 11. 66, 4, 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1430255"/>
            <a:ext cx="7886700" cy="3819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12-8. (a) Part of an uncompressed image with 24 bits per pixel. (b) The same part compressed with </a:t>
            </a:r>
            <a:r>
              <a:rPr lang="en-US" altLang="en-US" dirty="0" smtClean="0"/>
              <a:t>G</a:t>
            </a:r>
            <a:r>
              <a:rPr lang="en-US" altLang="en-US" sz="100" dirty="0" smtClean="0"/>
              <a:t> </a:t>
            </a:r>
            <a:r>
              <a:rPr lang="en-US" altLang="en-US" dirty="0" smtClean="0"/>
              <a:t>I</a:t>
            </a:r>
            <a:r>
              <a:rPr lang="en-US" altLang="en-US" sz="100" dirty="0" smtClean="0"/>
              <a:t> </a:t>
            </a:r>
            <a:r>
              <a:rPr lang="en-US" altLang="en-US" dirty="0" smtClean="0"/>
              <a:t>F</a:t>
            </a:r>
            <a:r>
              <a:rPr lang="en-US" altLang="en-US" dirty="0"/>
              <a:t>, with 8 bits per pixel. (c) The color palette.</a:t>
            </a:r>
          </a:p>
        </p:txBody>
      </p:sp>
    </p:spTree>
    <p:extLst>
      <p:ext uri="{BB962C8B-B14F-4D97-AF65-F5344CB8AC3E}">
        <p14:creationId xmlns:p14="http://schemas.microsoft.com/office/powerpoint/2010/main" val="25479455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Caching </a:t>
            </a:r>
            <a:r>
              <a:rPr lang="en-US" altLang="en-US" sz="2000" b="0" dirty="0"/>
              <a:t>(</a:t>
            </a:r>
            <a:r>
              <a:rPr lang="en-US" altLang="en-US" sz="2000" b="0" dirty="0" smtClean="0"/>
              <a:t>1 of 2)</a:t>
            </a:r>
            <a:endParaRPr lang="en-US" sz="500" b="0" dirty="0"/>
          </a:p>
        </p:txBody>
      </p:sp>
      <p:sp>
        <p:nvSpPr>
          <p:cNvPr id="6" name="Text Placeholder 5"/>
          <p:cNvSpPr>
            <a:spLocks noGrp="1"/>
          </p:cNvSpPr>
          <p:nvPr>
            <p:ph type="body" idx="1"/>
          </p:nvPr>
        </p:nvSpPr>
        <p:spPr>
          <a:xfrm>
            <a:off x="457200" y="1495425"/>
            <a:ext cx="8229600" cy="4586197"/>
          </a:xfrm>
        </p:spPr>
        <p:txBody>
          <a:bodyPr/>
          <a:lstStyle/>
          <a:p>
            <a:pPr marL="0" indent="0">
              <a:buFont typeface="Arial" charset="0"/>
              <a:buNone/>
              <a:defRPr/>
            </a:pPr>
            <a:r>
              <a:rPr lang="en-US" dirty="0"/>
              <a:t>To look up </a:t>
            </a:r>
            <a:r>
              <a:rPr lang="en-US" b="1" dirty="0"/>
              <a:t>/</a:t>
            </a:r>
            <a:r>
              <a:rPr lang="en-US" b="1" dirty="0" smtClean="0"/>
              <a:t>u</a:t>
            </a:r>
            <a:r>
              <a:rPr lang="en-US" sz="100" b="1" dirty="0" smtClean="0"/>
              <a:t> </a:t>
            </a:r>
            <a:r>
              <a:rPr lang="en-US" b="1" dirty="0" smtClean="0"/>
              <a:t>s</a:t>
            </a:r>
            <a:r>
              <a:rPr lang="en-US" sz="100" b="1" dirty="0" smtClean="0"/>
              <a:t> </a:t>
            </a:r>
            <a:r>
              <a:rPr lang="en-US" b="1" dirty="0" smtClean="0"/>
              <a:t>r/</a:t>
            </a:r>
            <a:r>
              <a:rPr lang="en-US" b="1" dirty="0" err="1" smtClean="0"/>
              <a:t>ast</a:t>
            </a:r>
            <a:r>
              <a:rPr lang="en-US" b="1" dirty="0" smtClean="0"/>
              <a:t>/</a:t>
            </a:r>
            <a:r>
              <a:rPr lang="en-US" b="1" dirty="0" err="1" smtClean="0"/>
              <a:t>mbox</a:t>
            </a:r>
            <a:r>
              <a:rPr lang="en-US" b="1" dirty="0" smtClean="0"/>
              <a:t> </a:t>
            </a:r>
            <a:r>
              <a:rPr lang="en-US" dirty="0"/>
              <a:t>requires the following disk accesses:</a:t>
            </a:r>
          </a:p>
          <a:p>
            <a:pPr marL="916686" lvl="1" indent="-429768">
              <a:buFont typeface="+mj-lt"/>
              <a:buAutoNum type="arabicPeriod"/>
              <a:defRPr/>
            </a:pPr>
            <a:r>
              <a:rPr lang="en-US" dirty="0"/>
              <a:t>Read the </a:t>
            </a:r>
            <a:r>
              <a:rPr lang="en-US" dirty="0" err="1"/>
              <a:t>i</a:t>
            </a:r>
            <a:r>
              <a:rPr lang="en-US" dirty="0"/>
              <a:t>-node for the root directory (</a:t>
            </a:r>
            <a:r>
              <a:rPr lang="en-US" dirty="0" err="1"/>
              <a:t>i</a:t>
            </a:r>
            <a:r>
              <a:rPr lang="en-US" dirty="0"/>
              <a:t>-node 1).</a:t>
            </a:r>
          </a:p>
          <a:p>
            <a:pPr marL="916686" lvl="1" indent="-429768">
              <a:buFont typeface="+mj-lt"/>
              <a:buAutoNum type="arabicPeriod"/>
              <a:defRPr/>
            </a:pPr>
            <a:r>
              <a:rPr lang="en-US" dirty="0"/>
              <a:t>Read the root directory (block 1).</a:t>
            </a:r>
          </a:p>
          <a:p>
            <a:pPr marL="916686" lvl="1" indent="-429768">
              <a:buFont typeface="+mj-lt"/>
              <a:buAutoNum type="arabicPeriod"/>
              <a:defRPr/>
            </a:pPr>
            <a:r>
              <a:rPr lang="en-US" dirty="0"/>
              <a:t>Read the </a:t>
            </a:r>
            <a:r>
              <a:rPr lang="en-US" dirty="0" err="1"/>
              <a:t>i</a:t>
            </a:r>
            <a:r>
              <a:rPr lang="en-US" dirty="0"/>
              <a:t>-node for </a:t>
            </a:r>
            <a:r>
              <a:rPr lang="en-US" dirty="0" smtClean="0"/>
              <a:t>/u</a:t>
            </a:r>
            <a:r>
              <a:rPr lang="en-US" sz="100" dirty="0" smtClean="0"/>
              <a:t> </a:t>
            </a:r>
            <a:r>
              <a:rPr lang="en-US" dirty="0"/>
              <a:t>s</a:t>
            </a:r>
            <a:r>
              <a:rPr lang="en-US" sz="100" dirty="0"/>
              <a:t> </a:t>
            </a:r>
            <a:r>
              <a:rPr lang="en-US" dirty="0"/>
              <a:t>r</a:t>
            </a:r>
            <a:r>
              <a:rPr lang="en-US" dirty="0" smtClean="0"/>
              <a:t> </a:t>
            </a:r>
            <a:r>
              <a:rPr lang="en-US" dirty="0"/>
              <a:t>(</a:t>
            </a:r>
            <a:r>
              <a:rPr lang="en-US" dirty="0" err="1"/>
              <a:t>i</a:t>
            </a:r>
            <a:r>
              <a:rPr lang="en-US" dirty="0"/>
              <a:t>-node 6).</a:t>
            </a:r>
          </a:p>
          <a:p>
            <a:pPr marL="916686" lvl="1" indent="-429768">
              <a:buFont typeface="+mj-lt"/>
              <a:buAutoNum type="arabicPeriod"/>
              <a:defRPr/>
            </a:pPr>
            <a:r>
              <a:rPr lang="en-US" dirty="0"/>
              <a:t>Read the /</a:t>
            </a:r>
            <a:r>
              <a:rPr lang="en-US" dirty="0" smtClean="0"/>
              <a:t>u</a:t>
            </a:r>
            <a:r>
              <a:rPr lang="en-US" sz="100" dirty="0" smtClean="0"/>
              <a:t> </a:t>
            </a:r>
            <a:r>
              <a:rPr lang="en-US" dirty="0" smtClean="0"/>
              <a:t>s</a:t>
            </a:r>
            <a:r>
              <a:rPr lang="en-US" sz="100" dirty="0" smtClean="0"/>
              <a:t> </a:t>
            </a:r>
            <a:r>
              <a:rPr lang="en-US" dirty="0" smtClean="0"/>
              <a:t>r </a:t>
            </a:r>
            <a:r>
              <a:rPr lang="en-US" dirty="0"/>
              <a:t>directory (block 132).</a:t>
            </a:r>
          </a:p>
          <a:p>
            <a:pPr marL="916686" lvl="1" indent="-429768">
              <a:buFont typeface="+mj-lt"/>
              <a:buAutoNum type="arabicPeriod"/>
              <a:defRPr/>
            </a:pPr>
            <a:r>
              <a:rPr lang="en-US" dirty="0"/>
              <a:t>Read the </a:t>
            </a:r>
            <a:r>
              <a:rPr lang="en-US" dirty="0" err="1"/>
              <a:t>i</a:t>
            </a:r>
            <a:r>
              <a:rPr lang="en-US" dirty="0"/>
              <a:t>-node for </a:t>
            </a:r>
            <a:r>
              <a:rPr lang="en-US" dirty="0" smtClean="0"/>
              <a:t>/u</a:t>
            </a:r>
            <a:r>
              <a:rPr lang="en-US" sz="100" dirty="0" smtClean="0"/>
              <a:t> </a:t>
            </a:r>
            <a:r>
              <a:rPr lang="en-US" dirty="0"/>
              <a:t>s</a:t>
            </a:r>
            <a:r>
              <a:rPr lang="en-US" sz="100" dirty="0"/>
              <a:t> </a:t>
            </a:r>
            <a:r>
              <a:rPr lang="en-US" dirty="0" smtClean="0"/>
              <a:t>r/</a:t>
            </a:r>
            <a:r>
              <a:rPr lang="en-US" dirty="0" err="1" smtClean="0"/>
              <a:t>ast</a:t>
            </a:r>
            <a:r>
              <a:rPr lang="en-US" dirty="0" smtClean="0"/>
              <a:t> </a:t>
            </a:r>
            <a:r>
              <a:rPr lang="en-US" dirty="0"/>
              <a:t>(</a:t>
            </a:r>
            <a:r>
              <a:rPr lang="en-US" dirty="0" err="1"/>
              <a:t>i</a:t>
            </a:r>
            <a:r>
              <a:rPr lang="en-US" dirty="0"/>
              <a:t>-node 26).</a:t>
            </a:r>
          </a:p>
          <a:p>
            <a:pPr marL="916686" lvl="1" indent="-429768">
              <a:buFont typeface="+mj-lt"/>
              <a:buAutoNum type="arabicPeriod"/>
              <a:defRPr/>
            </a:pPr>
            <a:r>
              <a:rPr lang="en-US" dirty="0"/>
              <a:t>Read the </a:t>
            </a:r>
            <a:r>
              <a:rPr lang="en-US" dirty="0" smtClean="0"/>
              <a:t>/u</a:t>
            </a:r>
            <a:r>
              <a:rPr lang="en-US" sz="100" dirty="0" smtClean="0"/>
              <a:t> </a:t>
            </a:r>
            <a:r>
              <a:rPr lang="en-US" dirty="0"/>
              <a:t>s</a:t>
            </a:r>
            <a:r>
              <a:rPr lang="en-US" sz="100" dirty="0"/>
              <a:t> </a:t>
            </a:r>
            <a:r>
              <a:rPr lang="en-US" dirty="0" smtClean="0"/>
              <a:t>r/</a:t>
            </a:r>
            <a:r>
              <a:rPr lang="en-US" dirty="0" err="1" smtClean="0"/>
              <a:t>ast</a:t>
            </a:r>
            <a:r>
              <a:rPr lang="en-US" dirty="0" smtClean="0"/>
              <a:t> </a:t>
            </a:r>
            <a:r>
              <a:rPr lang="en-US" dirty="0"/>
              <a:t>directory (block 406).</a:t>
            </a:r>
          </a:p>
        </p:txBody>
      </p:sp>
    </p:spTree>
    <p:extLst>
      <p:ext uri="{BB962C8B-B14F-4D97-AF65-F5344CB8AC3E}">
        <p14:creationId xmlns:p14="http://schemas.microsoft.com/office/powerpoint/2010/main" val="901279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dirty="0" smtClean="0"/>
              <a:t>Caching </a:t>
            </a:r>
            <a:r>
              <a:rPr lang="en-US" altLang="en-US" sz="2000" b="0" dirty="0" smtClean="0"/>
              <a:t>(2 </a:t>
            </a:r>
            <a:r>
              <a:rPr lang="en-US" altLang="en-US" sz="2000" b="0" dirty="0"/>
              <a:t>of 2)</a:t>
            </a:r>
            <a:endParaRPr lang="en-US" altLang="en-US" dirty="0" smtClean="0"/>
          </a:p>
        </p:txBody>
      </p:sp>
      <p:sp>
        <p:nvSpPr>
          <p:cNvPr id="2" name="Text Placeholder 1"/>
          <p:cNvSpPr>
            <a:spLocks noGrp="1"/>
          </p:cNvSpPr>
          <p:nvPr>
            <p:ph type="body" idx="1"/>
          </p:nvPr>
        </p:nvSpPr>
        <p:spPr/>
        <p:txBody>
          <a:bodyPr/>
          <a:lstStyle/>
          <a:p>
            <a:pPr marL="0" indent="0">
              <a:buNone/>
            </a:pPr>
            <a:r>
              <a:rPr lang="en-US" altLang="en-US" dirty="0" smtClean="0"/>
              <a:t>Part </a:t>
            </a:r>
            <a:r>
              <a:rPr lang="en-US" altLang="en-US" dirty="0"/>
              <a:t>of the </a:t>
            </a:r>
            <a:r>
              <a:rPr lang="en-US" altLang="en-US" dirty="0" err="1"/>
              <a:t>i</a:t>
            </a:r>
            <a:r>
              <a:rPr lang="en-US" altLang="en-US" dirty="0"/>
              <a:t>-node cache for Fig. 4-34</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131901761"/>
              </p:ext>
            </p:extLst>
          </p:nvPr>
        </p:nvGraphicFramePr>
        <p:xfrm>
          <a:off x="1288256" y="2423544"/>
          <a:ext cx="6096000" cy="2773680"/>
        </p:xfrm>
        <a:graphic>
          <a:graphicData uri="http://schemas.openxmlformats.org/drawingml/2006/table">
            <a:tbl>
              <a:tblPr firstRow="1" bandRow="1">
                <a:tableStyleId>{2D5ABB26-0587-4C30-8999-92F81FD0307C}</a:tableStyleId>
              </a:tblPr>
              <a:tblGrid>
                <a:gridCol w="3048000">
                  <a:extLst>
                    <a:ext uri="{9D8B030D-6E8A-4147-A177-3AD203B41FA5}">
                      <a16:colId xmlns:a16="http://schemas.microsoft.com/office/drawing/2014/main" val="515557941"/>
                    </a:ext>
                  </a:extLst>
                </a:gridCol>
                <a:gridCol w="3048000">
                  <a:extLst>
                    <a:ext uri="{9D8B030D-6E8A-4147-A177-3AD203B41FA5}">
                      <a16:colId xmlns:a16="http://schemas.microsoft.com/office/drawing/2014/main" val="3582645037"/>
                    </a:ext>
                  </a:extLst>
                </a:gridCol>
              </a:tblGrid>
              <a:tr h="370840">
                <a:tc>
                  <a:txBody>
                    <a:bodyPr/>
                    <a:lstStyle/>
                    <a:p>
                      <a:r>
                        <a:rPr lang="en-US" sz="2000" b="1" dirty="0" smtClean="0"/>
                        <a:t>Path</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dirty="0" smtClean="0"/>
                        <a:t>I-node Number</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4592046"/>
                  </a:ext>
                </a:extLst>
              </a:tr>
              <a:tr h="370840">
                <a:tc>
                  <a:txBody>
                    <a:bodyPr/>
                    <a:lstStyle/>
                    <a:p>
                      <a:r>
                        <a:rPr lang="en-US" sz="2000" dirty="0" smtClean="0"/>
                        <a:t>/u</a:t>
                      </a:r>
                      <a:r>
                        <a:rPr lang="en-US" sz="100" dirty="0" smtClean="0"/>
                        <a:t> </a:t>
                      </a:r>
                      <a:r>
                        <a:rPr lang="en-US" sz="2000" dirty="0" smtClean="0"/>
                        <a:t>s</a:t>
                      </a:r>
                      <a:r>
                        <a:rPr lang="en-US" sz="100" dirty="0" smtClean="0"/>
                        <a:t> </a:t>
                      </a:r>
                      <a:r>
                        <a:rPr lang="en-US" sz="2000" dirty="0" smtClean="0"/>
                        <a:t>r</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t>6</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3501385"/>
                  </a:ext>
                </a:extLst>
              </a:tr>
              <a:tr h="370840">
                <a:tc>
                  <a:txBody>
                    <a:bodyPr/>
                    <a:lstStyle/>
                    <a:p>
                      <a:r>
                        <a:rPr lang="en-US" sz="2000" dirty="0" smtClean="0"/>
                        <a:t>/u</a:t>
                      </a:r>
                      <a:r>
                        <a:rPr lang="en-US" sz="100" dirty="0" smtClean="0"/>
                        <a:t> </a:t>
                      </a:r>
                      <a:r>
                        <a:rPr lang="en-US" sz="2000" dirty="0" smtClean="0"/>
                        <a:t>s</a:t>
                      </a:r>
                      <a:r>
                        <a:rPr lang="en-US" sz="100" dirty="0" smtClean="0"/>
                        <a:t> </a:t>
                      </a:r>
                      <a:r>
                        <a:rPr lang="en-US" sz="2000" dirty="0" smtClean="0"/>
                        <a:t>r/a</a:t>
                      </a:r>
                      <a:r>
                        <a:rPr lang="en-US" sz="100" dirty="0" smtClean="0"/>
                        <a:t> </a:t>
                      </a:r>
                      <a:r>
                        <a:rPr lang="en-US" sz="2000" dirty="0" smtClean="0"/>
                        <a:t>s</a:t>
                      </a:r>
                      <a:r>
                        <a:rPr lang="en-US" sz="100" dirty="0" smtClean="0"/>
                        <a:t> </a:t>
                      </a:r>
                      <a:r>
                        <a:rPr lang="en-US" sz="2000" dirty="0" smtClean="0"/>
                        <a:t>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t>26</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35899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t>/u</a:t>
                      </a:r>
                      <a:r>
                        <a:rPr lang="en-US" sz="100" dirty="0" smtClean="0"/>
                        <a:t> </a:t>
                      </a:r>
                      <a:r>
                        <a:rPr lang="en-US" sz="2000" dirty="0" smtClean="0"/>
                        <a:t>s</a:t>
                      </a:r>
                      <a:r>
                        <a:rPr lang="en-US" sz="100" dirty="0" smtClean="0"/>
                        <a:t> </a:t>
                      </a:r>
                      <a:r>
                        <a:rPr lang="en-US" sz="2000" dirty="0" smtClean="0"/>
                        <a:t>r/a</a:t>
                      </a:r>
                      <a:r>
                        <a:rPr lang="en-US" sz="100" dirty="0" smtClean="0"/>
                        <a:t> </a:t>
                      </a:r>
                      <a:r>
                        <a:rPr lang="en-US" sz="2000" dirty="0" smtClean="0"/>
                        <a:t>s</a:t>
                      </a:r>
                      <a:r>
                        <a:rPr lang="en-US" sz="100" dirty="0" smtClean="0"/>
                        <a:t> </a:t>
                      </a:r>
                      <a:r>
                        <a:rPr lang="en-US" sz="2000" dirty="0" smtClean="0"/>
                        <a:t>t/</a:t>
                      </a:r>
                      <a:r>
                        <a:rPr lang="en-US" sz="2000" dirty="0" err="1" smtClean="0"/>
                        <a:t>mbox</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t>60</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36881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t>/u</a:t>
                      </a:r>
                      <a:r>
                        <a:rPr lang="en-US" sz="100" dirty="0" smtClean="0"/>
                        <a:t> </a:t>
                      </a:r>
                      <a:r>
                        <a:rPr lang="en-US" sz="2000" dirty="0" smtClean="0"/>
                        <a:t>s</a:t>
                      </a:r>
                      <a:r>
                        <a:rPr lang="en-US" sz="100" dirty="0" smtClean="0"/>
                        <a:t> </a:t>
                      </a:r>
                      <a:r>
                        <a:rPr lang="en-US" sz="2000" dirty="0" smtClean="0"/>
                        <a:t>r/a</a:t>
                      </a:r>
                      <a:r>
                        <a:rPr lang="en-US" sz="100" dirty="0" smtClean="0"/>
                        <a:t> </a:t>
                      </a:r>
                      <a:r>
                        <a:rPr lang="en-US" sz="2000" dirty="0" smtClean="0"/>
                        <a:t>s</a:t>
                      </a:r>
                      <a:r>
                        <a:rPr lang="en-US" sz="100" dirty="0" smtClean="0"/>
                        <a:t> </a:t>
                      </a:r>
                      <a:r>
                        <a:rPr lang="en-US" sz="2000" dirty="0" smtClean="0"/>
                        <a:t>t/books</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t>92</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9322046"/>
                  </a:ext>
                </a:extLst>
              </a:tr>
              <a:tr h="370840">
                <a:tc>
                  <a:txBody>
                    <a:bodyPr/>
                    <a:lstStyle/>
                    <a:p>
                      <a:r>
                        <a:rPr lang="en-US" sz="2000" dirty="0" smtClean="0"/>
                        <a:t>/u</a:t>
                      </a:r>
                      <a:r>
                        <a:rPr lang="en-US" sz="100" dirty="0" smtClean="0"/>
                        <a:t> </a:t>
                      </a:r>
                      <a:r>
                        <a:rPr lang="en-US" sz="2000" dirty="0" smtClean="0"/>
                        <a:t>s</a:t>
                      </a:r>
                      <a:r>
                        <a:rPr lang="en-US" sz="100" dirty="0" smtClean="0"/>
                        <a:t> </a:t>
                      </a:r>
                      <a:r>
                        <a:rPr lang="en-US" sz="2000" dirty="0" smtClean="0"/>
                        <a:t>r/b</a:t>
                      </a:r>
                      <a:r>
                        <a:rPr lang="en-US" sz="100" dirty="0" smtClean="0"/>
                        <a:t> </a:t>
                      </a:r>
                      <a:r>
                        <a:rPr lang="en-US" sz="2000" dirty="0" smtClean="0"/>
                        <a:t>a</a:t>
                      </a:r>
                      <a:r>
                        <a:rPr lang="en-US" sz="100" dirty="0" smtClean="0"/>
                        <a:t> </a:t>
                      </a:r>
                      <a:r>
                        <a:rPr lang="en-US" sz="2000" dirty="0" smtClean="0"/>
                        <a:t>l</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t>45</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990532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t>/u</a:t>
                      </a:r>
                      <a:r>
                        <a:rPr lang="en-US" sz="100" dirty="0" smtClean="0"/>
                        <a:t> </a:t>
                      </a:r>
                      <a:r>
                        <a:rPr lang="en-US" sz="2000" dirty="0" smtClean="0"/>
                        <a:t>s</a:t>
                      </a:r>
                      <a:r>
                        <a:rPr lang="en-US" sz="100" dirty="0" smtClean="0"/>
                        <a:t> </a:t>
                      </a:r>
                      <a:r>
                        <a:rPr lang="en-US" sz="2000" dirty="0" smtClean="0"/>
                        <a:t>r/b</a:t>
                      </a:r>
                      <a:r>
                        <a:rPr lang="en-US" sz="100" dirty="0" smtClean="0"/>
                        <a:t> </a:t>
                      </a:r>
                      <a:r>
                        <a:rPr lang="en-US" sz="2000" dirty="0" smtClean="0"/>
                        <a:t>a</a:t>
                      </a:r>
                      <a:r>
                        <a:rPr lang="en-US" sz="100" dirty="0" smtClean="0"/>
                        <a:t> </a:t>
                      </a:r>
                      <a:r>
                        <a:rPr lang="en-US" sz="2000" dirty="0" smtClean="0"/>
                        <a:t>l/paper.ps</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t>85</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0615103"/>
                  </a:ext>
                </a:extLst>
              </a:tr>
            </a:tbl>
          </a:graphicData>
        </a:graphic>
      </p:graphicFrame>
    </p:spTree>
    <p:extLst>
      <p:ext uri="{BB962C8B-B14F-4D97-AF65-F5344CB8AC3E}">
        <p14:creationId xmlns:p14="http://schemas.microsoft.com/office/powerpoint/2010/main" val="2538057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smtClean="0"/>
              <a:t>Project Management</a:t>
            </a:r>
            <a:br>
              <a:rPr lang="en-US" altLang="en-US" smtClean="0"/>
            </a:br>
            <a:r>
              <a:rPr lang="en-US" altLang="en-US" sz="4000" smtClean="0"/>
              <a:t>Team Structure</a:t>
            </a:r>
            <a:endParaRPr lang="en-US" altLang="en-US" smtClean="0"/>
          </a:p>
        </p:txBody>
      </p:sp>
      <p:sp>
        <p:nvSpPr>
          <p:cNvPr id="2" name="Text Placeholder 1"/>
          <p:cNvSpPr>
            <a:spLocks noGrp="1"/>
          </p:cNvSpPr>
          <p:nvPr>
            <p:ph type="body" idx="1"/>
          </p:nvPr>
        </p:nvSpPr>
        <p:spPr>
          <a:xfrm>
            <a:off x="457200" y="1495426"/>
            <a:ext cx="8229600" cy="807828"/>
          </a:xfrm>
        </p:spPr>
        <p:txBody>
          <a:bodyPr/>
          <a:lstStyle/>
          <a:p>
            <a:pPr marL="0" indent="0">
              <a:buNone/>
            </a:pPr>
            <a:r>
              <a:rPr lang="en-US" altLang="en-US" dirty="0" smtClean="0"/>
              <a:t>Mills</a:t>
            </a:r>
            <a:r>
              <a:rPr lang="en-US" altLang="en-US" dirty="0"/>
              <a:t>’ proposal for populating a </a:t>
            </a:r>
            <a:r>
              <a:rPr lang="en-US" altLang="en-US" dirty="0" smtClean="0"/>
              <a:t>10-person </a:t>
            </a:r>
            <a:r>
              <a:rPr lang="en-US" altLang="en-US" dirty="0"/>
              <a:t>chief programmer team</a:t>
            </a:r>
            <a:r>
              <a:rPr lang="en-US" altLang="en-US" dirty="0" smtClean="0"/>
              <a:t>.</a:t>
            </a:r>
            <a:endParaRPr lang="en-US" altLang="en-US" dirty="0"/>
          </a:p>
        </p:txBody>
      </p:sp>
      <p:graphicFrame>
        <p:nvGraphicFramePr>
          <p:cNvPr id="3" name="Table 2"/>
          <p:cNvGraphicFramePr>
            <a:graphicFrameLocks noGrp="1"/>
          </p:cNvGraphicFramePr>
          <p:nvPr>
            <p:extLst>
              <p:ext uri="{D42A27DB-BD31-4B8C-83A1-F6EECF244321}">
                <p14:modId xmlns:p14="http://schemas.microsoft.com/office/powerpoint/2010/main" val="2128487993"/>
              </p:ext>
            </p:extLst>
          </p:nvPr>
        </p:nvGraphicFramePr>
        <p:xfrm>
          <a:off x="655608" y="2464976"/>
          <a:ext cx="7832784" cy="3642360"/>
        </p:xfrm>
        <a:graphic>
          <a:graphicData uri="http://schemas.openxmlformats.org/drawingml/2006/table">
            <a:tbl>
              <a:tblPr firstRow="1" bandRow="1">
                <a:tableStyleId>{2D5ABB26-0587-4C30-8999-92F81FD0307C}</a:tableStyleId>
              </a:tblPr>
              <a:tblGrid>
                <a:gridCol w="1641894">
                  <a:extLst>
                    <a:ext uri="{9D8B030D-6E8A-4147-A177-3AD203B41FA5}">
                      <a16:colId xmlns:a16="http://schemas.microsoft.com/office/drawing/2014/main" val="197282070"/>
                    </a:ext>
                  </a:extLst>
                </a:gridCol>
                <a:gridCol w="6190890">
                  <a:extLst>
                    <a:ext uri="{9D8B030D-6E8A-4147-A177-3AD203B41FA5}">
                      <a16:colId xmlns:a16="http://schemas.microsoft.com/office/drawing/2014/main" val="287120820"/>
                    </a:ext>
                  </a:extLst>
                </a:gridCol>
              </a:tblGrid>
              <a:tr h="370840">
                <a:tc>
                  <a:txBody>
                    <a:bodyPr/>
                    <a:lstStyle/>
                    <a:p>
                      <a:r>
                        <a:rPr lang="en-US" b="1" dirty="0" smtClean="0"/>
                        <a:t>Title</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t>Duties</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5245565"/>
                  </a:ext>
                </a:extLst>
              </a:tr>
              <a:tr h="370840">
                <a:tc>
                  <a:txBody>
                    <a:bodyPr/>
                    <a:lstStyle/>
                    <a:p>
                      <a:r>
                        <a:rPr lang="en-US" dirty="0" smtClean="0"/>
                        <a:t>Chief programmer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Performs the architectural design and writes the code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0717479"/>
                  </a:ext>
                </a:extLst>
              </a:tr>
              <a:tr h="2945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Copilot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Helps the chief programmer and serves as a sounding board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417807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Administrator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Manages the people, budget, space, equipment, reporting, etc.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4671087"/>
                  </a:ext>
                </a:extLst>
              </a:tr>
              <a:tr h="370840">
                <a:tc>
                  <a:txBody>
                    <a:bodyPr/>
                    <a:lstStyle/>
                    <a:p>
                      <a:r>
                        <a:rPr lang="en-US" dirty="0" smtClean="0"/>
                        <a:t>Editor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Edits the documentation, which must be written by the chief programmer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85043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Secretaries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administrator and editor each need a secretary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45411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Program clerk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Maintains the code and documentation archives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07311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Toolsmith</a:t>
                      </a:r>
                      <a:r>
                        <a:rPr lang="en-US" dirty="0" smtClean="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Provides any tools the chief programmer needs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300425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Tester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Tests the chief programmer's code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70078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Language lawyer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Part timer who can advise the chief programmer on the language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7577940"/>
                  </a:ext>
                </a:extLst>
              </a:tr>
            </a:tbl>
          </a:graphicData>
        </a:graphic>
      </p:graphicFrame>
    </p:spTree>
    <p:extLst>
      <p:ext uri="{BB962C8B-B14F-4D97-AF65-F5344CB8AC3E}">
        <p14:creationId xmlns:p14="http://schemas.microsoft.com/office/powerpoint/2010/main" val="301384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Role of Experience</a:t>
            </a:r>
            <a:endParaRPr lang="en-US" sz="500" b="0" dirty="0"/>
          </a:p>
        </p:txBody>
      </p:sp>
      <p:pic>
        <p:nvPicPr>
          <p:cNvPr id="5" name="Picture 2" descr="The role of experience. A, the stages of a traditional software design progresses are as follows. Plan, code, test modules, test system, and deploy. B, the main program consists of 3 dummy procedures 1, 2, and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75" y="1487405"/>
            <a:ext cx="7334250" cy="3705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12-11. (a) Traditional software design progresses in stages. (b) Alternative design produces a working system (that does nothing) starting on day 1.</a:t>
            </a:r>
          </a:p>
        </p:txBody>
      </p:sp>
    </p:spTree>
    <p:extLst>
      <p:ext uri="{BB962C8B-B14F-4D97-AF65-F5344CB8AC3E}">
        <p14:creationId xmlns:p14="http://schemas.microsoft.com/office/powerpoint/2010/main" val="35415933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Trends In Operating System </a:t>
            </a:r>
            <a:r>
              <a:rPr lang="en-US" altLang="en-US" dirty="0" smtClean="0"/>
              <a:t>Design Virtualization </a:t>
            </a:r>
            <a:r>
              <a:rPr lang="en-US" altLang="en-US" dirty="0"/>
              <a:t>and the Cloud</a:t>
            </a:r>
            <a:endParaRPr lang="en-US" b="0" dirty="0"/>
          </a:p>
        </p:txBody>
      </p:sp>
      <p:pic>
        <p:nvPicPr>
          <p:cNvPr id="7" name="Picture 2" descr="A hypervisor has 4 virtual machines with windows, Linux, Linux, and other O S in the first layer. The hypervisor is present in the second layer, followed by hardware at the bott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588" y="2087480"/>
            <a:ext cx="6600825" cy="2505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12-12. A hypervisor running four virtual machines.</a:t>
            </a:r>
          </a:p>
        </p:txBody>
      </p:sp>
    </p:spTree>
    <p:extLst>
      <p:ext uri="{BB962C8B-B14F-4D97-AF65-F5344CB8AC3E}">
        <p14:creationId xmlns:p14="http://schemas.microsoft.com/office/powerpoint/2010/main" val="19094316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xfrm>
            <a:off x="457200" y="215371"/>
            <a:ext cx="8229600" cy="1097400"/>
          </a:xfrm>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a:blip r:embed="rId3">
            <a:alphaModFix/>
          </a:blip>
          <a:stretch>
            <a:fillRect/>
          </a:stretch>
        </p:blipFill>
        <p:spPr>
          <a:xfrm>
            <a:off x="715650" y="2310096"/>
            <a:ext cx="7419975" cy="2466975"/>
          </a:xfrm>
          <a:prstGeom prst="rect">
            <a:avLst/>
          </a:prstGeom>
          <a:noFill/>
          <a:ln>
            <a:noFill/>
          </a:ln>
        </p:spPr>
      </p:pic>
    </p:spTree>
    <p:extLst>
      <p:ext uri="{BB962C8B-B14F-4D97-AF65-F5344CB8AC3E}">
        <p14:creationId xmlns:p14="http://schemas.microsoft.com/office/powerpoint/2010/main" val="26313765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Goals</a:t>
            </a:r>
            <a:endParaRPr lang="en-US" sz="2000" b="0" dirty="0"/>
          </a:p>
        </p:txBody>
      </p:sp>
      <p:sp>
        <p:nvSpPr>
          <p:cNvPr id="6" name="Text Placeholder 5"/>
          <p:cNvSpPr>
            <a:spLocks noGrp="1"/>
          </p:cNvSpPr>
          <p:nvPr>
            <p:ph type="body" idx="1"/>
          </p:nvPr>
        </p:nvSpPr>
        <p:spPr/>
        <p:txBody>
          <a:bodyPr/>
          <a:lstStyle/>
          <a:p>
            <a:pPr marL="0" indent="0">
              <a:buFont typeface="Arial" charset="0"/>
              <a:buNone/>
              <a:defRPr/>
            </a:pPr>
            <a:r>
              <a:rPr lang="en-US" dirty="0"/>
              <a:t>Main goals of general purpose operating systems:</a:t>
            </a:r>
          </a:p>
          <a:p>
            <a:pPr marL="916686" lvl="1" indent="-429768">
              <a:buFont typeface="+mj-lt"/>
              <a:buAutoNum type="arabicPeriod"/>
              <a:defRPr/>
            </a:pPr>
            <a:r>
              <a:rPr lang="en-US" dirty="0"/>
              <a:t>Define abstractions.</a:t>
            </a:r>
          </a:p>
          <a:p>
            <a:pPr marL="916686" lvl="1" indent="-429768">
              <a:buFont typeface="+mj-lt"/>
              <a:buAutoNum type="arabicPeriod"/>
              <a:defRPr/>
            </a:pPr>
            <a:r>
              <a:rPr lang="en-US" dirty="0"/>
              <a:t>Provide primitive operations.</a:t>
            </a:r>
          </a:p>
          <a:p>
            <a:pPr marL="916686" lvl="1" indent="-429768">
              <a:buFont typeface="+mj-lt"/>
              <a:buAutoNum type="arabicPeriod"/>
              <a:defRPr/>
            </a:pPr>
            <a:r>
              <a:rPr lang="en-US" dirty="0"/>
              <a:t>Ensure isolation.</a:t>
            </a:r>
          </a:p>
          <a:p>
            <a:pPr marL="916686" lvl="1" indent="-429768">
              <a:buFont typeface="+mj-lt"/>
              <a:buAutoNum type="arabicPeriod"/>
              <a:defRPr/>
            </a:pPr>
            <a:r>
              <a:rPr lang="en-US" dirty="0"/>
              <a:t>Manage the hardware.</a:t>
            </a:r>
          </a:p>
        </p:txBody>
      </p:sp>
    </p:spTree>
    <p:extLst>
      <p:ext uri="{BB962C8B-B14F-4D97-AF65-F5344CB8AC3E}">
        <p14:creationId xmlns:p14="http://schemas.microsoft.com/office/powerpoint/2010/main" val="7420187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Interface </a:t>
            </a:r>
            <a:r>
              <a:rPr lang="en-US" altLang="en-US" dirty="0" smtClean="0"/>
              <a:t>Design Guiding </a:t>
            </a:r>
            <a:r>
              <a:rPr lang="en-US" altLang="en-US" dirty="0"/>
              <a:t>Principles</a:t>
            </a:r>
            <a:endParaRPr lang="en-US" b="0" dirty="0"/>
          </a:p>
        </p:txBody>
      </p:sp>
      <p:sp>
        <p:nvSpPr>
          <p:cNvPr id="6" name="Text Placeholder 5"/>
          <p:cNvSpPr>
            <a:spLocks noGrp="1"/>
          </p:cNvSpPr>
          <p:nvPr>
            <p:ph type="body" idx="1"/>
          </p:nvPr>
        </p:nvSpPr>
        <p:spPr/>
        <p:txBody>
          <a:bodyPr/>
          <a:lstStyle/>
          <a:p>
            <a:pPr marL="429768" indent="-429768">
              <a:buFont typeface="Calibri" panose="020F0502020204030204" pitchFamily="34" charset="0"/>
              <a:buAutoNum type="arabicPeriod"/>
            </a:pPr>
            <a:r>
              <a:rPr lang="en-US" altLang="en-US" dirty="0"/>
              <a:t>Simplicity</a:t>
            </a:r>
          </a:p>
          <a:p>
            <a:pPr marL="429768" indent="-429768">
              <a:buFont typeface="Calibri" panose="020F0502020204030204" pitchFamily="34" charset="0"/>
              <a:buAutoNum type="arabicPeriod"/>
            </a:pPr>
            <a:r>
              <a:rPr lang="en-US" altLang="en-US" dirty="0" smtClean="0"/>
              <a:t>Completeness</a:t>
            </a:r>
            <a:endParaRPr lang="en-US" altLang="en-US" dirty="0"/>
          </a:p>
          <a:p>
            <a:pPr marL="429768" indent="-429768">
              <a:buFont typeface="Calibri" panose="020F0502020204030204" pitchFamily="34" charset="0"/>
              <a:buAutoNum type="arabicPeriod"/>
            </a:pPr>
            <a:r>
              <a:rPr lang="en-US" altLang="en-US" dirty="0"/>
              <a:t>Efficiency</a:t>
            </a:r>
          </a:p>
        </p:txBody>
      </p:sp>
    </p:spTree>
    <p:extLst>
      <p:ext uri="{BB962C8B-B14F-4D97-AF65-F5344CB8AC3E}">
        <p14:creationId xmlns:p14="http://schemas.microsoft.com/office/powerpoint/2010/main" val="33776347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Execution Paradigms</a:t>
            </a:r>
            <a:endParaRPr lang="en-US" sz="900" b="0" dirty="0"/>
          </a:p>
        </p:txBody>
      </p:sp>
      <p:pic>
        <p:nvPicPr>
          <p:cNvPr id="5" name="Picture 2" descr="2 sets of Computer code. The first code block, A, has 11 lines. The lines read as follows. Line 1. main left parenthesis right parenthesis. Line 2. left brace. Line 3, indented once. i n t incomplete line of code semicolon. Line 4, indented once. i n i t left parenthesis right parenthesis semicolon. Line 5, indented once. do underscore something left parenthesis right parenthesis semicolon. Line 6, indented once. read left parenthesis incomplete line of code right parenthesis semicolon. Line 7, indented once. do underscore something underscore else left parenthesis right parenthesis semicolon. Line 8, indented once. write left parenthesis incomplete line of code right parenthesis semicolon. Line 9, indented once. keep underscore going left parenthesis right parenthesis semicolon. Line 10, indented once. exit left parenthesis 0 right parenthesis semicolon. Line 11. right brace. The second code block, B, has 12 lines. The lines read as follows. Line 1. main left parenthesis right parenthesis. Line 2. left brace. Line 3, indented once. mess underscore t, m s g semicolon. Line 4, indented once. i n i t left parenthesis right parenthesis semicolon. Line 5, indented once. while left parenthesis get underscore message left parenthesis ampersand m s g right parenthesis right parenthesis left brace. Line 6, indented twice. switch left parenthesis m s g period type right parenthesis left brace. Line 7, indented 3 times. case 1 colon incomplete line of code semicolon. Line 8, indented 3 times. case 2 colon incomplete line of code semicolon. Line 9, indented 3 times. case 3 colon incomplete line of code semicolon. Line 10, indented twice. right brace. Line 11, indented once. right brace. Line 12. right br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00" y="1625517"/>
            <a:ext cx="7391400"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12-1. (a) Algorithmic code. (b) Event-driven code.</a:t>
            </a:r>
          </a:p>
        </p:txBody>
      </p:sp>
    </p:spTree>
    <p:extLst>
      <p:ext uri="{BB962C8B-B14F-4D97-AF65-F5344CB8AC3E}">
        <p14:creationId xmlns:p14="http://schemas.microsoft.com/office/powerpoint/2010/main" val="24897003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System </a:t>
            </a:r>
            <a:r>
              <a:rPr lang="en-US" altLang="en-US" dirty="0" smtClean="0"/>
              <a:t>Structure Layered </a:t>
            </a:r>
            <a:r>
              <a:rPr lang="en-US" altLang="en-US" dirty="0"/>
              <a:t>Systems</a:t>
            </a:r>
            <a:endParaRPr lang="en-US" b="0" dirty="0"/>
          </a:p>
        </p:txBody>
      </p:sp>
      <p:pic>
        <p:nvPicPr>
          <p:cNvPr id="7" name="Picture 2" descr="A possible design of a layered operating system. There are 7 layers from bottom to top. Layer 1, hide the low level hardware. Layer 2, interrupt handling, context switching, and M M U. Layer 3, threads, thread scheduling, and thread synchronization. Layer 4, drivers 1, 2, and so on up to driver n. Layer 5, virtual memory. Layer 6, file systems 1 to m. Layer 7, system call hand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75" y="1735055"/>
            <a:ext cx="5048250" cy="3209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12-2. One possible design for a modern layered operating system.</a:t>
            </a:r>
          </a:p>
        </p:txBody>
      </p:sp>
    </p:spTree>
    <p:extLst>
      <p:ext uri="{BB962C8B-B14F-4D97-AF65-F5344CB8AC3E}">
        <p14:creationId xmlns:p14="http://schemas.microsoft.com/office/powerpoint/2010/main" val="17426723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dirty="0"/>
              <a:t>Microkernel-Based </a:t>
            </a:r>
            <a:r>
              <a:rPr lang="en-US" altLang="en-US" dirty="0" smtClean="0"/>
              <a:t>Client-Server </a:t>
            </a:r>
            <a:r>
              <a:rPr lang="en-US" altLang="en-US" dirty="0"/>
              <a:t>Systems</a:t>
            </a:r>
            <a:endParaRPr lang="en-US" altLang="en-US" dirty="0" smtClean="0">
              <a:solidFill>
                <a:schemeClr val="tx2"/>
              </a:solidFill>
            </a:endParaRPr>
          </a:p>
        </p:txBody>
      </p:sp>
      <p:pic>
        <p:nvPicPr>
          <p:cNvPr id="5" name="Picture 2" descr="A client server computing based on a microkernel. A user mode contains client processes, process server, unspecified, file server, and memory server. In the kernel mode, the microkernel from client process connects to the file server. The client obtains service by sending messages to server process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2068430"/>
            <a:ext cx="8229600" cy="2543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 Placeholder 1"/>
          <p:cNvSpPr>
            <a:spLocks noGrp="1"/>
          </p:cNvSpPr>
          <p:nvPr>
            <p:ph type="body" idx="1"/>
          </p:nvPr>
        </p:nvSpPr>
        <p:spPr/>
        <p:txBody>
          <a:bodyPr/>
          <a:lstStyle/>
          <a:p>
            <a:r>
              <a:rPr lang="en-US" altLang="en-US" dirty="0"/>
              <a:t>Figure 12-3. Client-server computing based on a microkernel.</a:t>
            </a:r>
          </a:p>
        </p:txBody>
      </p:sp>
    </p:spTree>
    <p:extLst>
      <p:ext uri="{BB962C8B-B14F-4D97-AF65-F5344CB8AC3E}">
        <p14:creationId xmlns:p14="http://schemas.microsoft.com/office/powerpoint/2010/main" val="1387547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dirty="0"/>
              <a:t>Naming</a:t>
            </a:r>
            <a:endParaRPr lang="en-US" altLang="en-US" dirty="0" smtClean="0"/>
          </a:p>
        </p:txBody>
      </p:sp>
      <p:pic>
        <p:nvPicPr>
          <p:cNvPr id="5" name="Picture 2" descr="The external name, forward slash u s r forward slash a s t forward slash books forward slash m o s 2 forward slash C h a p dash 12 is mapped in a directory, forward slash u s r forward slash a s t forward slash books forward slash m o s 2 that contains chapter 10, 114, chapter 11, 38, and chapter 12, 2. The specified chapter 12 is directed to the I node table, where the internal name is mapped as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312" y="1577892"/>
            <a:ext cx="7953375" cy="3524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 Placeholder 1"/>
          <p:cNvSpPr>
            <a:spLocks noGrp="1"/>
          </p:cNvSpPr>
          <p:nvPr>
            <p:ph type="body" idx="1"/>
          </p:nvPr>
        </p:nvSpPr>
        <p:spPr/>
        <p:txBody>
          <a:bodyPr/>
          <a:lstStyle/>
          <a:p>
            <a:r>
              <a:rPr lang="en-US" altLang="en-US" dirty="0"/>
              <a:t>Figure 12-4. Directories are used to map external </a:t>
            </a:r>
            <a:r>
              <a:rPr lang="en-US" altLang="en-US" dirty="0" smtClean="0"/>
              <a:t>names </a:t>
            </a:r>
            <a:r>
              <a:rPr lang="en-US" altLang="en-US" dirty="0"/>
              <a:t>onto internal names.</a:t>
            </a:r>
          </a:p>
        </p:txBody>
      </p:sp>
    </p:spTree>
    <p:extLst>
      <p:ext uri="{BB962C8B-B14F-4D97-AF65-F5344CB8AC3E}">
        <p14:creationId xmlns:p14="http://schemas.microsoft.com/office/powerpoint/2010/main" val="2594468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Static vs. Dynamic Structures</a:t>
            </a:r>
            <a:endParaRPr lang="en-US" sz="900" b="0" dirty="0"/>
          </a:p>
        </p:txBody>
      </p:sp>
      <p:pic>
        <p:nvPicPr>
          <p:cNvPr id="7" name="Picture 2" descr="Computer code has 7 lines. The lines read as follows. Line 1. found equals 0 semicolon. Line 2. for left parenthesis p equals ampersand p r o c underscore table left bracket 0 right bracket semicolon p less than sign ampersand p r o c underscore table left bracket P R O C underscore TABLE underscore SIZE right bracket semicolon p plus plus right parenthesis left brace. Line 3, indented once. if left parenthesis p dash right angle bracket p r o c underscore p i d equals equals p i d right parenthesis left brace. Line 4, indented twice. found equals 1 semicolon. Line 5, indented twice. break semicolon. Line 6, indented once. right brace. Line 7. right br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4462" y="2406567"/>
            <a:ext cx="6315075" cy="186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12-5. Code for searching the process </a:t>
            </a:r>
            <a:r>
              <a:rPr lang="en-US" altLang="en-US" dirty="0" smtClean="0"/>
              <a:t>table </a:t>
            </a:r>
            <a:r>
              <a:rPr lang="en-US" altLang="en-US" dirty="0"/>
              <a:t>for a given </a:t>
            </a:r>
            <a:r>
              <a:rPr lang="en-US" altLang="en-US" dirty="0" smtClean="0"/>
              <a:t>P</a:t>
            </a:r>
            <a:r>
              <a:rPr lang="en-US" altLang="en-US" sz="100" dirty="0" smtClean="0"/>
              <a:t> </a:t>
            </a:r>
            <a:r>
              <a:rPr lang="en-US" altLang="en-US" dirty="0" smtClean="0"/>
              <a:t>I</a:t>
            </a:r>
            <a:r>
              <a:rPr lang="en-US" altLang="en-US" sz="100" dirty="0" smtClean="0"/>
              <a:t> </a:t>
            </a:r>
            <a:r>
              <a:rPr lang="en-US" altLang="en-US" dirty="0" smtClean="0"/>
              <a:t>D</a:t>
            </a:r>
            <a:r>
              <a:rPr lang="en-US" altLang="en-US" dirty="0"/>
              <a:t>.</a:t>
            </a:r>
          </a:p>
        </p:txBody>
      </p:sp>
    </p:spTree>
    <p:extLst>
      <p:ext uri="{BB962C8B-B14F-4D97-AF65-F5344CB8AC3E}">
        <p14:creationId xmlns:p14="http://schemas.microsoft.com/office/powerpoint/2010/main" val="16014802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Hiding the Hardware</a:t>
            </a:r>
            <a:endParaRPr lang="en-US" sz="900" b="0" dirty="0"/>
          </a:p>
        </p:txBody>
      </p:sp>
      <p:pic>
        <p:nvPicPr>
          <p:cNvPr id="5" name="Picture 2" descr="2 sets of Computer code. The first code block, A, has 10 lines, as follows. Line 1. hash include double quote c o n f i g period h double quote. Line 2. i n i t left parenthesis right parenthesis x. Line 3. left brace. Line 4. hash if left parenthesis C P U equals equals I A 32 right parenthesis. Line 5. forward slash asterisk I A 32 initialization here period asterisk forward slash. Line 6. hash end if. Line 7. hash if left parenthesis C P U equals equals ULTRA SPAR C right parenthesis hash end if. Line 8. forward slash asterisk Ultra SPAR C initialization here period asterisk forward slash. Line 9. hash end if. Line 10. right brace. The second code block, B, has 8 lines as follows. Line 1. hash include double quote c o n f i g period h double quote. Line 2. hash if left parenthesis WORD underscore LENGTH equals equals 32 right parenthesis. Line 3. type d e f i n t Register semicolon. Line 4. hash end if. Line 5. hash if left parenthesis WORD underscore LENGTH equals equals 64 right parenthesis. Line 6. type d e f long Register semicolon. Line 7. hash end if. Line 8. Register R 0 comma R 1 comma R 2 comma R 3 semicol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663" y="1668380"/>
            <a:ext cx="7686675" cy="3343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12-6. (a) CPU-dependent conditional compilation. </a:t>
            </a:r>
            <a:r>
              <a:rPr lang="en-US" altLang="en-US" dirty="0" smtClean="0"/>
              <a:t>(</a:t>
            </a:r>
            <a:r>
              <a:rPr lang="en-US" altLang="en-US" dirty="0"/>
              <a:t>b) Word-length-dependent conditional compilation.</a:t>
            </a:r>
          </a:p>
        </p:txBody>
      </p:sp>
    </p:spTree>
    <p:extLst>
      <p:ext uri="{BB962C8B-B14F-4D97-AF65-F5344CB8AC3E}">
        <p14:creationId xmlns:p14="http://schemas.microsoft.com/office/powerpoint/2010/main" val="672949737"/>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64F4933ACCA1D499DD9E6536031753F" ma:contentTypeVersion="0" ma:contentTypeDescription="Create a new document." ma:contentTypeScope="" ma:versionID="f6e0b48212c743127a9bbfd65621b9c2">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5D850D1-D5E6-4580-AAEF-BDAD0E74B1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810F48C7-979E-4437-A76A-50919CDCE47E}">
  <ds:schemaRefs>
    <ds:schemaRef ds:uri="http://schemas.microsoft.com/office/2006/metadata/properties"/>
    <ds:schemaRef ds:uri="http://schemas.openxmlformats.org/package/2006/metadata/core-properties"/>
    <ds:schemaRef ds:uri="http://purl.org/dc/elements/1.1/"/>
    <ds:schemaRef ds:uri="http://purl.org/dc/dcmitype/"/>
    <ds:schemaRef ds:uri="http://schemas.microsoft.com/office/2006/documentManagement/types"/>
    <ds:schemaRef ds:uri="http://purl.org/dc/term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405C30F1-3CA1-4610-A2EC-6FA60B0B5FE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11863</TotalTime>
  <Words>607</Words>
  <Application>Microsoft Office PowerPoint</Application>
  <PresentationFormat>On-screen Show (4:3)</PresentationFormat>
  <Paragraphs>89</Paragraphs>
  <Slides>18</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Calibri</vt:lpstr>
      <vt:lpstr>Arial</vt:lpstr>
      <vt:lpstr>Noto Sans Symbols</vt:lpstr>
      <vt:lpstr>Times New Roman</vt:lpstr>
      <vt:lpstr>Verdana</vt:lpstr>
      <vt:lpstr>508 Lecture</vt:lpstr>
      <vt:lpstr>1_508 Lecture</vt:lpstr>
      <vt:lpstr>Modern Operating Systems</vt:lpstr>
      <vt:lpstr>Goals</vt:lpstr>
      <vt:lpstr>Interface Design Guiding Principles</vt:lpstr>
      <vt:lpstr>Execution Paradigms</vt:lpstr>
      <vt:lpstr>System Structure Layered Systems</vt:lpstr>
      <vt:lpstr>Microkernel-Based Client-Server Systems</vt:lpstr>
      <vt:lpstr>Naming</vt:lpstr>
      <vt:lpstr>Static vs. Dynamic Structures</vt:lpstr>
      <vt:lpstr>Hiding the Hardware</vt:lpstr>
      <vt:lpstr>Space-Time Trade-offs (1 of 3)</vt:lpstr>
      <vt:lpstr>Space-Time Trade-offs (2 of 3)</vt:lpstr>
      <vt:lpstr>Space-Time Trade-offs (3 of 3)</vt:lpstr>
      <vt:lpstr>Caching (1 of 2)</vt:lpstr>
      <vt:lpstr>Caching (2 of 2)</vt:lpstr>
      <vt:lpstr>Project Management Team Structure</vt:lpstr>
      <vt:lpstr>The Role of Experience</vt:lpstr>
      <vt:lpstr>Trends In Operating System Design Virtualization and the Cloud</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Operating Systems, 4e</dc:title>
  <dc:subject>ECS</dc:subject>
  <dc:creator>Tanenbaum/Bos</dc:creator>
  <cp:keywords>ECS</cp:keywords>
  <cp:lastModifiedBy>Pasupuleti, Rajeswari (Cognizant)</cp:lastModifiedBy>
  <cp:revision>611</cp:revision>
  <dcterms:modified xsi:type="dcterms:W3CDTF">2018-04-12T09:41:04Z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y fmtid="{D5CDD505-2E9C-101B-9397-08002B2CF9AE}" pid="8" name="ContentTypeId">
    <vt:lpwstr>0x010100964F4933ACCA1D499DD9E6536031753F</vt:lpwstr>
  </property>
</Properties>
</file>