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79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88"/>
    <p:restoredTop sz="84739" autoAdjust="0"/>
  </p:normalViewPr>
  <p:slideViewPr>
    <p:cSldViewPr snapToGrid="0">
      <p:cViewPr varScale="1">
        <p:scale>
          <a:sx n="126" d="100"/>
          <a:sy n="126" d="100"/>
        </p:scale>
        <p:origin x="147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03A8B-AC01-8D4F-B907-E748B41B5176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24D22EF-EBB1-CA44-AFA0-4492F4C8EB00}">
      <dgm:prSet phldrT="[Texto]"/>
      <dgm:spPr/>
      <dgm:t>
        <a:bodyPr/>
        <a:lstStyle/>
        <a:p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Precio predicho &gt; Precio real</a:t>
          </a:r>
          <a:endParaRPr lang="es-MX" dirty="0"/>
        </a:p>
      </dgm:t>
    </dgm:pt>
    <dgm:pt modelId="{F1DBD196-F1E2-4D4C-B7B4-7FA600699010}" type="parTrans" cxnId="{46FD0636-A723-624B-B6C4-4B49B216B3C2}">
      <dgm:prSet/>
      <dgm:spPr/>
      <dgm:t>
        <a:bodyPr/>
        <a:lstStyle/>
        <a:p>
          <a:endParaRPr lang="es-MX"/>
        </a:p>
      </dgm:t>
    </dgm:pt>
    <dgm:pt modelId="{05F7BBD6-5ED0-4E4F-8556-7F5174799904}" type="sibTrans" cxnId="{46FD0636-A723-624B-B6C4-4B49B216B3C2}">
      <dgm:prSet/>
      <dgm:spPr/>
      <dgm:t>
        <a:bodyPr/>
        <a:lstStyle/>
        <a:p>
          <a:endParaRPr lang="es-MX"/>
        </a:p>
      </dgm:t>
    </dgm:pt>
    <dgm:pt modelId="{36594AA1-B26F-D644-8792-061DF9D41F25}">
      <dgm:prSet phldrT="[Texto]"/>
      <dgm:spPr/>
      <dgm:t>
        <a:bodyPr/>
        <a:lstStyle/>
        <a:p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Perdida estimada = 5(Precio predicho – Precio real)</a:t>
          </a:r>
          <a:endParaRPr lang="es-MX" dirty="0"/>
        </a:p>
      </dgm:t>
    </dgm:pt>
    <dgm:pt modelId="{7C284E1F-C88F-6543-BF29-D6A002958A71}" type="parTrans" cxnId="{A169622B-E43E-AA45-857C-C5DF9B102939}">
      <dgm:prSet/>
      <dgm:spPr/>
      <dgm:t>
        <a:bodyPr/>
        <a:lstStyle/>
        <a:p>
          <a:endParaRPr lang="es-MX"/>
        </a:p>
      </dgm:t>
    </dgm:pt>
    <dgm:pt modelId="{3BE0E247-690A-424C-BC09-786A6647D1DA}" type="sibTrans" cxnId="{A169622B-E43E-AA45-857C-C5DF9B102939}">
      <dgm:prSet/>
      <dgm:spPr/>
      <dgm:t>
        <a:bodyPr/>
        <a:lstStyle/>
        <a:p>
          <a:endParaRPr lang="es-MX"/>
        </a:p>
      </dgm:t>
    </dgm:pt>
    <dgm:pt modelId="{48FCE561-90EB-AE44-9935-3246A72EB201}" type="pres">
      <dgm:prSet presAssocID="{DBD03A8B-AC01-8D4F-B907-E748B41B5176}" presName="Name0" presStyleCnt="0">
        <dgm:presLayoutVars>
          <dgm:dir/>
          <dgm:resizeHandles val="exact"/>
        </dgm:presLayoutVars>
      </dgm:prSet>
      <dgm:spPr/>
    </dgm:pt>
    <dgm:pt modelId="{6210FA9E-C0B0-E74A-99B0-E7A9239447FC}" type="pres">
      <dgm:prSet presAssocID="{824D22EF-EBB1-CA44-AFA0-4492F4C8EB00}" presName="node" presStyleLbl="node1" presStyleIdx="0" presStyleCnt="2">
        <dgm:presLayoutVars>
          <dgm:bulletEnabled val="1"/>
        </dgm:presLayoutVars>
      </dgm:prSet>
      <dgm:spPr/>
    </dgm:pt>
    <dgm:pt modelId="{2072BE28-966A-8547-9345-228B805DCCA6}" type="pres">
      <dgm:prSet presAssocID="{05F7BBD6-5ED0-4E4F-8556-7F5174799904}" presName="sibTrans" presStyleLbl="sibTrans2D1" presStyleIdx="0" presStyleCnt="1"/>
      <dgm:spPr/>
    </dgm:pt>
    <dgm:pt modelId="{9159C789-FFA9-5741-A426-2F1E31A0FC35}" type="pres">
      <dgm:prSet presAssocID="{05F7BBD6-5ED0-4E4F-8556-7F5174799904}" presName="connectorText" presStyleLbl="sibTrans2D1" presStyleIdx="0" presStyleCnt="1"/>
      <dgm:spPr/>
    </dgm:pt>
    <dgm:pt modelId="{A87F3BA8-D4B1-204C-A84F-E819DDA381EF}" type="pres">
      <dgm:prSet presAssocID="{36594AA1-B26F-D644-8792-061DF9D41F25}" presName="node" presStyleLbl="node1" presStyleIdx="1" presStyleCnt="2">
        <dgm:presLayoutVars>
          <dgm:bulletEnabled val="1"/>
        </dgm:presLayoutVars>
      </dgm:prSet>
      <dgm:spPr/>
    </dgm:pt>
  </dgm:ptLst>
  <dgm:cxnLst>
    <dgm:cxn modelId="{30682403-F3A1-FE40-AF95-8824EB9BF55D}" type="presOf" srcId="{824D22EF-EBB1-CA44-AFA0-4492F4C8EB00}" destId="{6210FA9E-C0B0-E74A-99B0-E7A9239447FC}" srcOrd="0" destOrd="0" presId="urn:microsoft.com/office/officeart/2005/8/layout/process1"/>
    <dgm:cxn modelId="{A169622B-E43E-AA45-857C-C5DF9B102939}" srcId="{DBD03A8B-AC01-8D4F-B907-E748B41B5176}" destId="{36594AA1-B26F-D644-8792-061DF9D41F25}" srcOrd="1" destOrd="0" parTransId="{7C284E1F-C88F-6543-BF29-D6A002958A71}" sibTransId="{3BE0E247-690A-424C-BC09-786A6647D1DA}"/>
    <dgm:cxn modelId="{46FD0636-A723-624B-B6C4-4B49B216B3C2}" srcId="{DBD03A8B-AC01-8D4F-B907-E748B41B5176}" destId="{824D22EF-EBB1-CA44-AFA0-4492F4C8EB00}" srcOrd="0" destOrd="0" parTransId="{F1DBD196-F1E2-4D4C-B7B4-7FA600699010}" sibTransId="{05F7BBD6-5ED0-4E4F-8556-7F5174799904}"/>
    <dgm:cxn modelId="{53333549-7DC2-394A-8467-814D30A12A58}" type="presOf" srcId="{DBD03A8B-AC01-8D4F-B907-E748B41B5176}" destId="{48FCE561-90EB-AE44-9935-3246A72EB201}" srcOrd="0" destOrd="0" presId="urn:microsoft.com/office/officeart/2005/8/layout/process1"/>
    <dgm:cxn modelId="{9197095C-9B2F-0448-8351-396ED58217D1}" type="presOf" srcId="{05F7BBD6-5ED0-4E4F-8556-7F5174799904}" destId="{2072BE28-966A-8547-9345-228B805DCCA6}" srcOrd="0" destOrd="0" presId="urn:microsoft.com/office/officeart/2005/8/layout/process1"/>
    <dgm:cxn modelId="{2C1F44DE-AFBA-5947-8C6A-367E4D0A0A68}" type="presOf" srcId="{05F7BBD6-5ED0-4E4F-8556-7F5174799904}" destId="{9159C789-FFA9-5741-A426-2F1E31A0FC35}" srcOrd="1" destOrd="0" presId="urn:microsoft.com/office/officeart/2005/8/layout/process1"/>
    <dgm:cxn modelId="{01CC4DE5-397C-9F4A-B055-ACA733882615}" type="presOf" srcId="{36594AA1-B26F-D644-8792-061DF9D41F25}" destId="{A87F3BA8-D4B1-204C-A84F-E819DDA381EF}" srcOrd="0" destOrd="0" presId="urn:microsoft.com/office/officeart/2005/8/layout/process1"/>
    <dgm:cxn modelId="{90333C3A-E88A-CB44-9D00-CCF5CF1F6725}" type="presParOf" srcId="{48FCE561-90EB-AE44-9935-3246A72EB201}" destId="{6210FA9E-C0B0-E74A-99B0-E7A9239447FC}" srcOrd="0" destOrd="0" presId="urn:microsoft.com/office/officeart/2005/8/layout/process1"/>
    <dgm:cxn modelId="{DE030E2C-BD5F-4E49-BE8A-BE2542F24CF4}" type="presParOf" srcId="{48FCE561-90EB-AE44-9935-3246A72EB201}" destId="{2072BE28-966A-8547-9345-228B805DCCA6}" srcOrd="1" destOrd="0" presId="urn:microsoft.com/office/officeart/2005/8/layout/process1"/>
    <dgm:cxn modelId="{73DF5C95-BB1F-DF4D-86BF-DC5252C7AFCA}" type="presParOf" srcId="{2072BE28-966A-8547-9345-228B805DCCA6}" destId="{9159C789-FFA9-5741-A426-2F1E31A0FC35}" srcOrd="0" destOrd="0" presId="urn:microsoft.com/office/officeart/2005/8/layout/process1"/>
    <dgm:cxn modelId="{F3FCC43D-1689-3140-B63A-772D8AFE19DA}" type="presParOf" srcId="{48FCE561-90EB-AE44-9935-3246A72EB201}" destId="{A87F3BA8-D4B1-204C-A84F-E819DDA381E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D03A8B-AC01-8D4F-B907-E748B41B5176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24D22EF-EBB1-CA44-AFA0-4492F4C8EB00}">
      <dgm:prSet phldrT="[Texto]"/>
      <dgm:spPr/>
      <dgm:t>
        <a:bodyPr/>
        <a:lstStyle/>
        <a:p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Precio predicho &lt; Precio real</a:t>
          </a:r>
          <a:endParaRPr lang="es-MX" dirty="0"/>
        </a:p>
      </dgm:t>
    </dgm:pt>
    <dgm:pt modelId="{F1DBD196-F1E2-4D4C-B7B4-7FA600699010}" type="parTrans" cxnId="{46FD0636-A723-624B-B6C4-4B49B216B3C2}">
      <dgm:prSet/>
      <dgm:spPr/>
      <dgm:t>
        <a:bodyPr/>
        <a:lstStyle/>
        <a:p>
          <a:endParaRPr lang="es-MX"/>
        </a:p>
      </dgm:t>
    </dgm:pt>
    <dgm:pt modelId="{05F7BBD6-5ED0-4E4F-8556-7F5174799904}" type="sibTrans" cxnId="{46FD0636-A723-624B-B6C4-4B49B216B3C2}">
      <dgm:prSet/>
      <dgm:spPr/>
      <dgm:t>
        <a:bodyPr/>
        <a:lstStyle/>
        <a:p>
          <a:endParaRPr lang="es-MX"/>
        </a:p>
      </dgm:t>
    </dgm:pt>
    <dgm:pt modelId="{36594AA1-B26F-D644-8792-061DF9D41F25}">
      <dgm:prSet phldrT="[Texto]"/>
      <dgm:spPr/>
      <dgm:t>
        <a:bodyPr/>
        <a:lstStyle/>
        <a:p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Perdida estimada = Precio real – Precio </a:t>
          </a:r>
          <a:r>
            <a:rPr lang="es-E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predicho</a:t>
          </a:r>
          <a:endParaRPr lang="es-MX" dirty="0"/>
        </a:p>
      </dgm:t>
    </dgm:pt>
    <dgm:pt modelId="{7C284E1F-C88F-6543-BF29-D6A002958A71}" type="parTrans" cxnId="{A169622B-E43E-AA45-857C-C5DF9B102939}">
      <dgm:prSet/>
      <dgm:spPr/>
      <dgm:t>
        <a:bodyPr/>
        <a:lstStyle/>
        <a:p>
          <a:endParaRPr lang="es-MX"/>
        </a:p>
      </dgm:t>
    </dgm:pt>
    <dgm:pt modelId="{3BE0E247-690A-424C-BC09-786A6647D1DA}" type="sibTrans" cxnId="{A169622B-E43E-AA45-857C-C5DF9B102939}">
      <dgm:prSet/>
      <dgm:spPr/>
      <dgm:t>
        <a:bodyPr/>
        <a:lstStyle/>
        <a:p>
          <a:endParaRPr lang="es-MX"/>
        </a:p>
      </dgm:t>
    </dgm:pt>
    <dgm:pt modelId="{48FCE561-90EB-AE44-9935-3246A72EB201}" type="pres">
      <dgm:prSet presAssocID="{DBD03A8B-AC01-8D4F-B907-E748B41B5176}" presName="Name0" presStyleCnt="0">
        <dgm:presLayoutVars>
          <dgm:dir/>
          <dgm:resizeHandles val="exact"/>
        </dgm:presLayoutVars>
      </dgm:prSet>
      <dgm:spPr/>
    </dgm:pt>
    <dgm:pt modelId="{6210FA9E-C0B0-E74A-99B0-E7A9239447FC}" type="pres">
      <dgm:prSet presAssocID="{824D22EF-EBB1-CA44-AFA0-4492F4C8EB00}" presName="node" presStyleLbl="node1" presStyleIdx="0" presStyleCnt="2">
        <dgm:presLayoutVars>
          <dgm:bulletEnabled val="1"/>
        </dgm:presLayoutVars>
      </dgm:prSet>
      <dgm:spPr/>
    </dgm:pt>
    <dgm:pt modelId="{2072BE28-966A-8547-9345-228B805DCCA6}" type="pres">
      <dgm:prSet presAssocID="{05F7BBD6-5ED0-4E4F-8556-7F5174799904}" presName="sibTrans" presStyleLbl="sibTrans2D1" presStyleIdx="0" presStyleCnt="1"/>
      <dgm:spPr/>
    </dgm:pt>
    <dgm:pt modelId="{9159C789-FFA9-5741-A426-2F1E31A0FC35}" type="pres">
      <dgm:prSet presAssocID="{05F7BBD6-5ED0-4E4F-8556-7F5174799904}" presName="connectorText" presStyleLbl="sibTrans2D1" presStyleIdx="0" presStyleCnt="1"/>
      <dgm:spPr/>
    </dgm:pt>
    <dgm:pt modelId="{A87F3BA8-D4B1-204C-A84F-E819DDA381EF}" type="pres">
      <dgm:prSet presAssocID="{36594AA1-B26F-D644-8792-061DF9D41F25}" presName="node" presStyleLbl="node1" presStyleIdx="1" presStyleCnt="2">
        <dgm:presLayoutVars>
          <dgm:bulletEnabled val="1"/>
        </dgm:presLayoutVars>
      </dgm:prSet>
      <dgm:spPr/>
    </dgm:pt>
  </dgm:ptLst>
  <dgm:cxnLst>
    <dgm:cxn modelId="{30682403-F3A1-FE40-AF95-8824EB9BF55D}" type="presOf" srcId="{824D22EF-EBB1-CA44-AFA0-4492F4C8EB00}" destId="{6210FA9E-C0B0-E74A-99B0-E7A9239447FC}" srcOrd="0" destOrd="0" presId="urn:microsoft.com/office/officeart/2005/8/layout/process1"/>
    <dgm:cxn modelId="{A169622B-E43E-AA45-857C-C5DF9B102939}" srcId="{DBD03A8B-AC01-8D4F-B907-E748B41B5176}" destId="{36594AA1-B26F-D644-8792-061DF9D41F25}" srcOrd="1" destOrd="0" parTransId="{7C284E1F-C88F-6543-BF29-D6A002958A71}" sibTransId="{3BE0E247-690A-424C-BC09-786A6647D1DA}"/>
    <dgm:cxn modelId="{46FD0636-A723-624B-B6C4-4B49B216B3C2}" srcId="{DBD03A8B-AC01-8D4F-B907-E748B41B5176}" destId="{824D22EF-EBB1-CA44-AFA0-4492F4C8EB00}" srcOrd="0" destOrd="0" parTransId="{F1DBD196-F1E2-4D4C-B7B4-7FA600699010}" sibTransId="{05F7BBD6-5ED0-4E4F-8556-7F5174799904}"/>
    <dgm:cxn modelId="{53333549-7DC2-394A-8467-814D30A12A58}" type="presOf" srcId="{DBD03A8B-AC01-8D4F-B907-E748B41B5176}" destId="{48FCE561-90EB-AE44-9935-3246A72EB201}" srcOrd="0" destOrd="0" presId="urn:microsoft.com/office/officeart/2005/8/layout/process1"/>
    <dgm:cxn modelId="{9197095C-9B2F-0448-8351-396ED58217D1}" type="presOf" srcId="{05F7BBD6-5ED0-4E4F-8556-7F5174799904}" destId="{2072BE28-966A-8547-9345-228B805DCCA6}" srcOrd="0" destOrd="0" presId="urn:microsoft.com/office/officeart/2005/8/layout/process1"/>
    <dgm:cxn modelId="{2C1F44DE-AFBA-5947-8C6A-367E4D0A0A68}" type="presOf" srcId="{05F7BBD6-5ED0-4E4F-8556-7F5174799904}" destId="{9159C789-FFA9-5741-A426-2F1E31A0FC35}" srcOrd="1" destOrd="0" presId="urn:microsoft.com/office/officeart/2005/8/layout/process1"/>
    <dgm:cxn modelId="{01CC4DE5-397C-9F4A-B055-ACA733882615}" type="presOf" srcId="{36594AA1-B26F-D644-8792-061DF9D41F25}" destId="{A87F3BA8-D4B1-204C-A84F-E819DDA381EF}" srcOrd="0" destOrd="0" presId="urn:microsoft.com/office/officeart/2005/8/layout/process1"/>
    <dgm:cxn modelId="{90333C3A-E88A-CB44-9D00-CCF5CF1F6725}" type="presParOf" srcId="{48FCE561-90EB-AE44-9935-3246A72EB201}" destId="{6210FA9E-C0B0-E74A-99B0-E7A9239447FC}" srcOrd="0" destOrd="0" presId="urn:microsoft.com/office/officeart/2005/8/layout/process1"/>
    <dgm:cxn modelId="{DE030E2C-BD5F-4E49-BE8A-BE2542F24CF4}" type="presParOf" srcId="{48FCE561-90EB-AE44-9935-3246A72EB201}" destId="{2072BE28-966A-8547-9345-228B805DCCA6}" srcOrd="1" destOrd="0" presId="urn:microsoft.com/office/officeart/2005/8/layout/process1"/>
    <dgm:cxn modelId="{73DF5C95-BB1F-DF4D-86BF-DC5252C7AFCA}" type="presParOf" srcId="{2072BE28-966A-8547-9345-228B805DCCA6}" destId="{9159C789-FFA9-5741-A426-2F1E31A0FC35}" srcOrd="0" destOrd="0" presId="urn:microsoft.com/office/officeart/2005/8/layout/process1"/>
    <dgm:cxn modelId="{F3FCC43D-1689-3140-B63A-772D8AFE19DA}" type="presParOf" srcId="{48FCE561-90EB-AE44-9935-3246A72EB201}" destId="{A87F3BA8-D4B1-204C-A84F-E819DDA381E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0FA9E-C0B0-E74A-99B0-E7A9239447FC}">
      <dsp:nvSpPr>
        <dsp:cNvPr id="0" name=""/>
        <dsp:cNvSpPr/>
      </dsp:nvSpPr>
      <dsp:spPr>
        <a:xfrm>
          <a:off x="1785" y="0"/>
          <a:ext cx="3808511" cy="1084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Precio predicho &gt; Precio real</a:t>
          </a:r>
          <a:endParaRPr lang="es-MX" sz="2200" kern="1200" dirty="0"/>
        </a:p>
      </dsp:txBody>
      <dsp:txXfrm>
        <a:off x="33550" y="31765"/>
        <a:ext cx="3744981" cy="1020991"/>
      </dsp:txXfrm>
    </dsp:sp>
    <dsp:sp modelId="{2072BE28-966A-8547-9345-228B805DCCA6}">
      <dsp:nvSpPr>
        <dsp:cNvPr id="0" name=""/>
        <dsp:cNvSpPr/>
      </dsp:nvSpPr>
      <dsp:spPr>
        <a:xfrm>
          <a:off x="4191148" y="70005"/>
          <a:ext cx="807404" cy="944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kern="1200"/>
        </a:p>
      </dsp:txBody>
      <dsp:txXfrm>
        <a:off x="4191148" y="258907"/>
        <a:ext cx="565183" cy="566706"/>
      </dsp:txXfrm>
    </dsp:sp>
    <dsp:sp modelId="{A87F3BA8-D4B1-204C-A84F-E819DDA381EF}">
      <dsp:nvSpPr>
        <dsp:cNvPr id="0" name=""/>
        <dsp:cNvSpPr/>
      </dsp:nvSpPr>
      <dsp:spPr>
        <a:xfrm>
          <a:off x="5333702" y="0"/>
          <a:ext cx="3808511" cy="1084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Perdida estimada = 5(Precio predicho – Precio real)</a:t>
          </a:r>
          <a:endParaRPr lang="es-MX" sz="2200" kern="1200" dirty="0"/>
        </a:p>
      </dsp:txBody>
      <dsp:txXfrm>
        <a:off x="5365467" y="31765"/>
        <a:ext cx="3744981" cy="1020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0FA9E-C0B0-E74A-99B0-E7A9239447FC}">
      <dsp:nvSpPr>
        <dsp:cNvPr id="0" name=""/>
        <dsp:cNvSpPr/>
      </dsp:nvSpPr>
      <dsp:spPr>
        <a:xfrm>
          <a:off x="1785" y="0"/>
          <a:ext cx="3808511" cy="1084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Precio predicho &lt; Precio real</a:t>
          </a:r>
          <a:endParaRPr lang="es-MX" sz="2300" kern="1200" dirty="0"/>
        </a:p>
      </dsp:txBody>
      <dsp:txXfrm>
        <a:off x="33550" y="31765"/>
        <a:ext cx="3744981" cy="1020991"/>
      </dsp:txXfrm>
    </dsp:sp>
    <dsp:sp modelId="{2072BE28-966A-8547-9345-228B805DCCA6}">
      <dsp:nvSpPr>
        <dsp:cNvPr id="0" name=""/>
        <dsp:cNvSpPr/>
      </dsp:nvSpPr>
      <dsp:spPr>
        <a:xfrm>
          <a:off x="4191148" y="70005"/>
          <a:ext cx="807404" cy="944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900" kern="1200"/>
        </a:p>
      </dsp:txBody>
      <dsp:txXfrm>
        <a:off x="4191148" y="258907"/>
        <a:ext cx="565183" cy="566706"/>
      </dsp:txXfrm>
    </dsp:sp>
    <dsp:sp modelId="{A87F3BA8-D4B1-204C-A84F-E819DDA381EF}">
      <dsp:nvSpPr>
        <dsp:cNvPr id="0" name=""/>
        <dsp:cNvSpPr/>
      </dsp:nvSpPr>
      <dsp:spPr>
        <a:xfrm>
          <a:off x="5333702" y="0"/>
          <a:ext cx="3808511" cy="1084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Perdida estimada = Precio real – Precio </a:t>
          </a:r>
          <a:r>
            <a:rPr lang="es-ES" sz="23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predicho</a:t>
          </a:r>
          <a:endParaRPr lang="es-MX" sz="2300" kern="1200" dirty="0"/>
        </a:p>
      </dsp:txBody>
      <dsp:txXfrm>
        <a:off x="5365467" y="31765"/>
        <a:ext cx="3744981" cy="1020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18a47f54c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18a47f54c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425196" y="0"/>
            <a:ext cx="8366760" cy="150876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1480"/>
            <a:ext cx="7626096" cy="884682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858518"/>
            <a:ext cx="7626096" cy="2770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676" y="4767263"/>
            <a:ext cx="2057400" cy="273844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4767263"/>
            <a:ext cx="2057400" cy="273844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1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535C958-E4E8-2D24-1C3E-30657D57E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066" y="4238014"/>
            <a:ext cx="1733311" cy="73012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B0306C7-4A52-BB91-4D0E-D06A91B0C691}"/>
              </a:ext>
            </a:extLst>
          </p:cNvPr>
          <p:cNvSpPr/>
          <p:nvPr/>
        </p:nvSpPr>
        <p:spPr>
          <a:xfrm>
            <a:off x="78623" y="540424"/>
            <a:ext cx="9065377" cy="40626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1000" b="1" cap="none" spc="0" dirty="0">
              <a:ln w="0"/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ES" sz="3200" b="1" dirty="0">
                <a:ln w="0"/>
                <a:solidFill>
                  <a:schemeClr val="accent1">
                    <a:lumMod val="50000"/>
                  </a:schemeClr>
                </a:solidFill>
              </a:rPr>
              <a:t>Estrategias Comerciales con Datos</a:t>
            </a:r>
          </a:p>
          <a:p>
            <a:pPr algn="ctr"/>
            <a:endParaRPr lang="es-ES" sz="1600" b="1" dirty="0">
              <a:ln w="0"/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ES" sz="3200" b="1" dirty="0">
                <a:ln w="0"/>
                <a:solidFill>
                  <a:schemeClr val="accent1">
                    <a:lumMod val="50000"/>
                  </a:schemeClr>
                </a:solidFill>
              </a:rPr>
              <a:t>Proyecto Final</a:t>
            </a:r>
          </a:p>
          <a:p>
            <a:pPr algn="ctr"/>
            <a:endParaRPr lang="es-ES" sz="2400" b="1" cap="none" spc="0" dirty="0">
              <a:ln w="0"/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s-ES" sz="2400" b="1" cap="none" spc="0" dirty="0">
              <a:ln w="0"/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ES" sz="2000" b="1" dirty="0">
                <a:ln w="0"/>
                <a:solidFill>
                  <a:schemeClr val="accent1">
                    <a:lumMod val="50000"/>
                  </a:schemeClr>
                </a:solidFill>
              </a:rPr>
              <a:t>Juan Ignacio </a:t>
            </a:r>
            <a:r>
              <a:rPr lang="es-ES" sz="2000" b="1" dirty="0" err="1">
                <a:ln w="0"/>
                <a:solidFill>
                  <a:schemeClr val="accent1">
                    <a:lumMod val="50000"/>
                  </a:schemeClr>
                </a:solidFill>
              </a:rPr>
              <a:t>Briozzo</a:t>
            </a:r>
            <a:r>
              <a:rPr lang="es-ES" sz="2000" b="1" dirty="0">
                <a:ln w="0"/>
                <a:solidFill>
                  <a:schemeClr val="accent1">
                    <a:lumMod val="50000"/>
                  </a:schemeClr>
                </a:solidFill>
              </a:rPr>
              <a:t>, Rodrigo González,</a:t>
            </a:r>
          </a:p>
          <a:p>
            <a:pPr algn="ctr"/>
            <a:r>
              <a:rPr lang="es-ES" sz="2000" b="1" dirty="0">
                <a:ln w="0"/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2000" b="1" cap="none" spc="0" dirty="0">
                <a:ln w="0"/>
                <a:solidFill>
                  <a:schemeClr val="accent1">
                    <a:lumMod val="50000"/>
                  </a:schemeClr>
                </a:solidFill>
              </a:rPr>
              <a:t>Ignacio González y Belén Puga</a:t>
            </a:r>
          </a:p>
          <a:p>
            <a:pPr algn="ctr"/>
            <a:endParaRPr lang="es-ES" sz="2000" b="1" cap="none" spc="0" dirty="0">
              <a:ln w="0"/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ES" sz="2000" b="1" dirty="0">
                <a:ln w="0"/>
                <a:solidFill>
                  <a:schemeClr val="accent1">
                    <a:lumMod val="50000"/>
                  </a:schemeClr>
                </a:solidFill>
              </a:rPr>
              <a:t>Profesor: Diego </a:t>
            </a:r>
            <a:r>
              <a:rPr lang="es-ES" sz="2000" b="1" dirty="0" err="1">
                <a:ln w="0"/>
                <a:solidFill>
                  <a:schemeClr val="accent1">
                    <a:lumMod val="50000"/>
                  </a:schemeClr>
                </a:solidFill>
              </a:rPr>
              <a:t>Kiedanski</a:t>
            </a:r>
            <a:endParaRPr lang="es-ES" sz="2000" b="1" dirty="0">
              <a:ln w="0"/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s-ES" sz="2000" b="1" cap="none" spc="0" dirty="0">
              <a:ln w="0"/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ES" sz="2000" b="1" cap="none" spc="0" dirty="0">
                <a:ln w="0"/>
                <a:solidFill>
                  <a:schemeClr val="accent1">
                    <a:lumMod val="50000"/>
                  </a:schemeClr>
                </a:solidFill>
              </a:rPr>
              <a:t>3/12/2023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53A29-B2EF-5B37-D914-1B8C0780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1480"/>
            <a:ext cx="7626096" cy="1084520"/>
          </a:xfrm>
        </p:spPr>
        <p:txBody>
          <a:bodyPr>
            <a:normAutofit fontScale="90000"/>
          </a:bodyPr>
          <a:lstStyle/>
          <a:p>
            <a:r>
              <a:rPr lang="es-ES" sz="3200" cap="none" spc="0" dirty="0">
                <a:ln w="0"/>
                <a:solidFill>
                  <a:schemeClr val="tx1"/>
                </a:solidFill>
              </a:rPr>
              <a:t>Conjunto final de entrenamiento considerando las transformaciones:</a:t>
            </a:r>
            <a:br>
              <a:rPr lang="es-ES" sz="3200" cap="none" spc="0" dirty="0">
                <a:ln w="0"/>
                <a:solidFill>
                  <a:schemeClr val="tx1"/>
                </a:solidFill>
              </a:rPr>
            </a:br>
            <a:endParaRPr lang="es-UY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F1CB6F2-3E9A-F956-025F-ADF15B15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239018"/>
              </p:ext>
            </p:extLst>
          </p:nvPr>
        </p:nvGraphicFramePr>
        <p:xfrm>
          <a:off x="1180338" y="1812584"/>
          <a:ext cx="6783324" cy="2669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662">
                  <a:extLst>
                    <a:ext uri="{9D8B030D-6E8A-4147-A177-3AD203B41FA5}">
                      <a16:colId xmlns:a16="http://schemas.microsoft.com/office/drawing/2014/main" val="2795733938"/>
                    </a:ext>
                  </a:extLst>
                </a:gridCol>
                <a:gridCol w="3391662">
                  <a:extLst>
                    <a:ext uri="{9D8B030D-6E8A-4147-A177-3AD203B41FA5}">
                      <a16:colId xmlns:a16="http://schemas.microsoft.com/office/drawing/2014/main" val="2686576924"/>
                    </a:ext>
                  </a:extLst>
                </a:gridCol>
              </a:tblGrid>
              <a:tr h="381329">
                <a:tc>
                  <a:txBody>
                    <a:bodyPr/>
                    <a:lstStyle/>
                    <a:p>
                      <a:pPr algn="l"/>
                      <a:r>
                        <a:rPr lang="es-UY" dirty="0"/>
                        <a:t>Fruta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UY" dirty="0"/>
                        <a:t>Cantidad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53040"/>
                  </a:ext>
                </a:extLst>
              </a:tr>
              <a:tr h="381329">
                <a:tc>
                  <a:txBody>
                    <a:bodyPr/>
                    <a:lstStyle/>
                    <a:p>
                      <a:pPr algn="l"/>
                      <a:r>
                        <a:rPr lang="es-UY" dirty="0"/>
                        <a:t>Manzana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UY" dirty="0"/>
                        <a:t>1390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920537"/>
                  </a:ext>
                </a:extLst>
              </a:tr>
              <a:tr h="381329">
                <a:tc>
                  <a:txBody>
                    <a:bodyPr/>
                    <a:lstStyle/>
                    <a:p>
                      <a:pPr algn="l"/>
                      <a:r>
                        <a:rPr lang="es-UY" dirty="0" err="1"/>
                        <a:t>Melon</a:t>
                      </a:r>
                      <a:endParaRPr lang="es-U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UY" dirty="0"/>
                        <a:t>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421769"/>
                  </a:ext>
                </a:extLst>
              </a:tr>
              <a:tr h="381329">
                <a:tc>
                  <a:txBody>
                    <a:bodyPr/>
                    <a:lstStyle/>
                    <a:p>
                      <a:pPr algn="l"/>
                      <a:r>
                        <a:rPr lang="es-UY" dirty="0"/>
                        <a:t>Naranja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UY" dirty="0"/>
                        <a:t>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96765"/>
                  </a:ext>
                </a:extLst>
              </a:tr>
              <a:tr h="381329">
                <a:tc>
                  <a:txBody>
                    <a:bodyPr/>
                    <a:lstStyle/>
                    <a:p>
                      <a:pPr algn="l"/>
                      <a:r>
                        <a:rPr lang="es-UY" dirty="0"/>
                        <a:t>Peras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UY" dirty="0"/>
                        <a:t>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018102"/>
                  </a:ext>
                </a:extLst>
              </a:tr>
              <a:tr h="381329">
                <a:tc>
                  <a:txBody>
                    <a:bodyPr/>
                    <a:lstStyle/>
                    <a:p>
                      <a:pPr algn="l"/>
                      <a:r>
                        <a:rPr lang="es-UY" dirty="0"/>
                        <a:t>Mandarinas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UY" dirty="0"/>
                        <a:t>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49572"/>
                  </a:ext>
                </a:extLst>
              </a:tr>
              <a:tr h="381329">
                <a:tc>
                  <a:txBody>
                    <a:bodyPr/>
                    <a:lstStyle/>
                    <a:p>
                      <a:pPr algn="l"/>
                      <a:r>
                        <a:rPr lang="es-UY" b="1" dirty="0"/>
                        <a:t>Total de frutas en </a:t>
                      </a:r>
                      <a:r>
                        <a:rPr lang="es-UY" b="1" dirty="0" err="1"/>
                        <a:t>train</a:t>
                      </a:r>
                      <a:endParaRPr lang="es-U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UY" b="1" dirty="0"/>
                        <a:t>3445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091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27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3A14652-D3DD-4C8A-8344-5D39745E143B}"/>
              </a:ext>
            </a:extLst>
          </p:cNvPr>
          <p:cNvSpPr/>
          <p:nvPr/>
        </p:nvSpPr>
        <p:spPr>
          <a:xfrm>
            <a:off x="101865" y="1570994"/>
            <a:ext cx="894026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Modelo de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341476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EA40C-D2F8-32AA-D90E-7AAC243E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Modelo buscado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BEA658A-CCC8-55DD-BF9D-DAC86CDE7804}"/>
              </a:ext>
            </a:extLst>
          </p:cNvPr>
          <p:cNvSpPr txBox="1"/>
          <p:nvPr/>
        </p:nvSpPr>
        <p:spPr>
          <a:xfrm>
            <a:off x="596096" y="1816014"/>
            <a:ext cx="7951808" cy="3019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UY" sz="1800" dirty="0">
                <a:solidFill>
                  <a:schemeClr val="dk1"/>
                </a:solidFill>
              </a:rPr>
              <a:t>•Modelo de clasificación de imágenes diseñado con el fin de reconocer frutas y verduras</a:t>
            </a: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UY"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UY" sz="1800" dirty="0">
                <a:solidFill>
                  <a:schemeClr val="dk1"/>
                </a:solidFill>
              </a:rPr>
              <a:t>•Se entrenó a partir de un conjunto de imágenes de frutas y verduras etiquetadas con su correspondiente item</a:t>
            </a: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UY"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UY" sz="1800" dirty="0">
                <a:solidFill>
                  <a:schemeClr val="dk1"/>
                </a:solidFill>
              </a:rPr>
              <a:t>•El modelo se adapta a variantes de tamaño, disposición y colores para su mejor precisión</a:t>
            </a:r>
          </a:p>
        </p:txBody>
      </p:sp>
    </p:spTree>
    <p:extLst>
      <p:ext uri="{BB962C8B-B14F-4D97-AF65-F5344CB8AC3E}">
        <p14:creationId xmlns:p14="http://schemas.microsoft.com/office/powerpoint/2010/main" val="112412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EA40C-D2F8-32AA-D90E-7AAC243E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Transfer learning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F25BF00-4B8B-B586-A41C-8FBEC61081F6}"/>
              </a:ext>
            </a:extLst>
          </p:cNvPr>
          <p:cNvGrpSpPr/>
          <p:nvPr/>
        </p:nvGrpSpPr>
        <p:grpSpPr>
          <a:xfrm>
            <a:off x="464053" y="1796090"/>
            <a:ext cx="8147364" cy="2074093"/>
            <a:chOff x="512553" y="1830736"/>
            <a:chExt cx="8147364" cy="2074093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CC3D5DAF-64F3-B405-E2A8-BF112FC609A4}"/>
                </a:ext>
              </a:extLst>
            </p:cNvPr>
            <p:cNvGrpSpPr/>
            <p:nvPr/>
          </p:nvGrpSpPr>
          <p:grpSpPr>
            <a:xfrm>
              <a:off x="512553" y="1830736"/>
              <a:ext cx="8147364" cy="2074093"/>
              <a:chOff x="512553" y="1790631"/>
              <a:chExt cx="8147364" cy="2074093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E764DCF7-4685-E889-0CBA-2FC98C36E4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6757"/>
              <a:stretch/>
            </p:blipFill>
            <p:spPr>
              <a:xfrm>
                <a:off x="512553" y="1790631"/>
                <a:ext cx="8118894" cy="2074093"/>
              </a:xfrm>
              <a:prstGeom prst="rect">
                <a:avLst/>
              </a:prstGeom>
            </p:spPr>
          </p:pic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2ACB106D-66B7-8065-E96A-8DCDE920D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5491" y="2448827"/>
                <a:ext cx="972488" cy="1045839"/>
              </a:xfrm>
              <a:prstGeom prst="rect">
                <a:avLst/>
              </a:prstGeom>
            </p:spPr>
          </p:pic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FCBC165B-7EB5-3B9D-559A-B7C522CB3A1E}"/>
                  </a:ext>
                </a:extLst>
              </p:cNvPr>
              <p:cNvGrpSpPr/>
              <p:nvPr/>
            </p:nvGrpSpPr>
            <p:grpSpPr>
              <a:xfrm>
                <a:off x="2871538" y="1852740"/>
                <a:ext cx="5788379" cy="596088"/>
                <a:chOff x="2871538" y="1852740"/>
                <a:chExt cx="5788379" cy="596088"/>
              </a:xfrm>
            </p:grpSpPr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9946A35B-FB14-1FAA-0D03-77567C6AB435}"/>
                    </a:ext>
                  </a:extLst>
                </p:cNvPr>
                <p:cNvSpPr/>
                <p:nvPr/>
              </p:nvSpPr>
              <p:spPr>
                <a:xfrm>
                  <a:off x="2871538" y="1925054"/>
                  <a:ext cx="1580147" cy="52377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UY"/>
                </a:p>
              </p:txBody>
            </p:sp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C7E76859-DEC9-A652-E745-482EAA74EA91}"/>
                    </a:ext>
                  </a:extLst>
                </p:cNvPr>
                <p:cNvSpPr txBox="1"/>
                <p:nvPr/>
              </p:nvSpPr>
              <p:spPr>
                <a:xfrm>
                  <a:off x="2900008" y="1925054"/>
                  <a:ext cx="1671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UY" sz="1200" dirty="0"/>
                    <a:t>Entrenado en múltiples imágenes</a:t>
                  </a:r>
                </a:p>
              </p:txBody>
            </p:sp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6D95402D-BBA9-9356-C17C-E63C7BC2D724}"/>
                    </a:ext>
                  </a:extLst>
                </p:cNvPr>
                <p:cNvSpPr txBox="1"/>
                <p:nvPr/>
              </p:nvSpPr>
              <p:spPr>
                <a:xfrm>
                  <a:off x="6987925" y="1852740"/>
                  <a:ext cx="1671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UY" sz="1200" dirty="0"/>
                    <a:t>Obtenemos una predicción</a:t>
                  </a:r>
                </a:p>
              </p:txBody>
            </p:sp>
          </p:grpSp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1709FB75-424F-9611-41BA-289AE63F45F1}"/>
                  </a:ext>
                </a:extLst>
              </p:cNvPr>
              <p:cNvGrpSpPr/>
              <p:nvPr/>
            </p:nvGrpSpPr>
            <p:grpSpPr>
              <a:xfrm>
                <a:off x="4841104" y="1790631"/>
                <a:ext cx="1700462" cy="792620"/>
                <a:chOff x="2871538" y="1925054"/>
                <a:chExt cx="1700462" cy="646331"/>
              </a:xfrm>
            </p:grpSpPr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7CB26147-8CCB-471F-1A20-7BFB4C5FA5BD}"/>
                    </a:ext>
                  </a:extLst>
                </p:cNvPr>
                <p:cNvSpPr/>
                <p:nvPr/>
              </p:nvSpPr>
              <p:spPr>
                <a:xfrm>
                  <a:off x="2871538" y="1925054"/>
                  <a:ext cx="1580147" cy="52377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UY"/>
                </a:p>
              </p:txBody>
            </p:sp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A2862A2-7397-EE8E-5339-68BAD185E5EE}"/>
                    </a:ext>
                  </a:extLst>
                </p:cNvPr>
                <p:cNvSpPr txBox="1"/>
                <p:nvPr/>
              </p:nvSpPr>
              <p:spPr>
                <a:xfrm>
                  <a:off x="2900008" y="1925054"/>
                  <a:ext cx="167199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UY" sz="1200" dirty="0"/>
                    <a:t>Ajustamos el modelo y entrenamos para nuestras imágenes</a:t>
                  </a:r>
                </a:p>
              </p:txBody>
            </p:sp>
          </p:grpSp>
        </p:grp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4B1F5FF-8548-F032-3810-2C64ABAD5C4E}"/>
                </a:ext>
              </a:extLst>
            </p:cNvPr>
            <p:cNvSpPr/>
            <p:nvPr/>
          </p:nvSpPr>
          <p:spPr>
            <a:xfrm>
              <a:off x="6987925" y="1830736"/>
              <a:ext cx="1311045" cy="5237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4BB5561-4EE1-DE01-68B5-ABDFBBE4B3B0}"/>
              </a:ext>
            </a:extLst>
          </p:cNvPr>
          <p:cNvSpPr/>
          <p:nvPr/>
        </p:nvSpPr>
        <p:spPr>
          <a:xfrm>
            <a:off x="7147200" y="2463676"/>
            <a:ext cx="1082400" cy="315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8464FCF-D2C0-13B4-E0E9-06BF823916F9}"/>
              </a:ext>
            </a:extLst>
          </p:cNvPr>
          <p:cNvSpPr/>
          <p:nvPr/>
        </p:nvSpPr>
        <p:spPr>
          <a:xfrm>
            <a:off x="7126301" y="2990155"/>
            <a:ext cx="1082400" cy="315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83239D0-4AB0-C845-36D2-81EE66E84FA2}"/>
              </a:ext>
            </a:extLst>
          </p:cNvPr>
          <p:cNvSpPr/>
          <p:nvPr/>
        </p:nvSpPr>
        <p:spPr>
          <a:xfrm>
            <a:off x="7201755" y="2437328"/>
            <a:ext cx="102784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Manzana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707D9919-A9A6-E578-9CAA-1BC38D251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970" y="2473060"/>
            <a:ext cx="312447" cy="274344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9F32D75-4D59-3A81-81C4-57D111CF34D5}"/>
              </a:ext>
            </a:extLst>
          </p:cNvPr>
          <p:cNvSpPr/>
          <p:nvPr/>
        </p:nvSpPr>
        <p:spPr>
          <a:xfrm>
            <a:off x="7265072" y="2989228"/>
            <a:ext cx="9012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Naranja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9CB504D-8999-7EC1-AF74-DC8B53CABA86}"/>
              </a:ext>
            </a:extLst>
          </p:cNvPr>
          <p:cNvSpPr/>
          <p:nvPr/>
        </p:nvSpPr>
        <p:spPr>
          <a:xfrm>
            <a:off x="7111960" y="3486121"/>
            <a:ext cx="11528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Mandarina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E5F9C8E-4F07-1C16-CCBF-BD078C289A04}"/>
              </a:ext>
            </a:extLst>
          </p:cNvPr>
          <p:cNvSpPr txBox="1"/>
          <p:nvPr/>
        </p:nvSpPr>
        <p:spPr>
          <a:xfrm>
            <a:off x="7068262" y="3926684"/>
            <a:ext cx="1243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Melón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977963B-28AB-ED90-F4C9-73B81B27DCAD}"/>
              </a:ext>
            </a:extLst>
          </p:cNvPr>
          <p:cNvSpPr txBox="1"/>
          <p:nvPr/>
        </p:nvSpPr>
        <p:spPr>
          <a:xfrm>
            <a:off x="7097753" y="4357830"/>
            <a:ext cx="1243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Pera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C22EBB8-62A7-090C-9498-3FC27D050A80}"/>
              </a:ext>
            </a:extLst>
          </p:cNvPr>
          <p:cNvSpPr/>
          <p:nvPr/>
        </p:nvSpPr>
        <p:spPr>
          <a:xfrm>
            <a:off x="7126301" y="3508744"/>
            <a:ext cx="1082400" cy="3159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7440A61-1444-DB8E-B0BF-883F71676486}"/>
              </a:ext>
            </a:extLst>
          </p:cNvPr>
          <p:cNvSpPr/>
          <p:nvPr/>
        </p:nvSpPr>
        <p:spPr>
          <a:xfrm>
            <a:off x="7130638" y="3922608"/>
            <a:ext cx="1082400" cy="3159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D2AC6B3-05CA-D49D-0396-42C11F23F82F}"/>
              </a:ext>
            </a:extLst>
          </p:cNvPr>
          <p:cNvSpPr/>
          <p:nvPr/>
        </p:nvSpPr>
        <p:spPr>
          <a:xfrm>
            <a:off x="7132517" y="4339310"/>
            <a:ext cx="1082400" cy="3159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D20E2AAA-38C5-04A6-3E90-3AC9D6C98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471" y="3560020"/>
            <a:ext cx="586791" cy="213378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C61AAC6C-0A3A-D451-A186-EAF974D98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470" y="3985244"/>
            <a:ext cx="586791" cy="21337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6F524239-08D7-42CC-4BC8-C2D9C2918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580" y="4441863"/>
            <a:ext cx="586791" cy="213378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14627B94-E81A-5658-3BBA-E268C01978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148" t="32679" r="24979" b="32673"/>
          <a:stretch/>
        </p:blipFill>
        <p:spPr>
          <a:xfrm>
            <a:off x="6504363" y="2457804"/>
            <a:ext cx="77807" cy="79262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07C6D728-81B4-4DBA-40EC-688CD9C084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508" t="43876" r="25283" b="32673"/>
          <a:stretch/>
        </p:blipFill>
        <p:spPr>
          <a:xfrm>
            <a:off x="6510733" y="2571750"/>
            <a:ext cx="71437" cy="2054889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7E73DD05-AA00-5282-D808-2EF3B6D59B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2116" y="2991190"/>
            <a:ext cx="281964" cy="24386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8EB2DFA-042E-7953-491B-291B9A362C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2116" y="3509428"/>
            <a:ext cx="281964" cy="243861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79133C02-0D34-5CE9-C30D-5253FFDBAC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2116" y="3912161"/>
            <a:ext cx="281964" cy="243861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22E19CC0-0859-A8BC-D61C-E9B4A250F8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2116" y="4339310"/>
            <a:ext cx="281964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8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EA40C-D2F8-32AA-D90E-7AAC243E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Pre-entrenado a Utilizar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BEA658A-CCC8-55DD-BF9D-DAC86CDE7804}"/>
              </a:ext>
            </a:extLst>
          </p:cNvPr>
          <p:cNvSpPr txBox="1"/>
          <p:nvPr/>
        </p:nvSpPr>
        <p:spPr>
          <a:xfrm>
            <a:off x="596096" y="1554757"/>
            <a:ext cx="79518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2400" dirty="0">
                <a:solidFill>
                  <a:schemeClr val="dk1"/>
                </a:solidFill>
              </a:rPr>
              <a:t>Utilizamos un modelo de clasificación pre-entrenado, ResNet 50, el cual fue entrenado para predecir 2048 categorías de imágenes diferentes.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lang="es" sz="24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2400" dirty="0">
                <a:solidFill>
                  <a:schemeClr val="dk1"/>
                </a:solidFill>
              </a:rPr>
              <a:t>Podemos usar este modelo preentrenado modificando las últimas capas del mismo y agregándole nuevas redes neuronales secuenciales para adaptarlo a nuestro problema, entrenándolo luego para predecir solo las 5 categorías de interés.</a:t>
            </a:r>
            <a:endParaRPr lang="es-UY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249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EA40C-D2F8-32AA-D90E-7AAC243E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Importancia de Transfer </a:t>
            </a:r>
            <a:r>
              <a:rPr lang="es-ES" dirty="0" err="1"/>
              <a:t>Learning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BEA658A-CCC8-55DD-BF9D-DAC86CDE7804}"/>
              </a:ext>
            </a:extLst>
          </p:cNvPr>
          <p:cNvSpPr txBox="1"/>
          <p:nvPr/>
        </p:nvSpPr>
        <p:spPr>
          <a:xfrm>
            <a:off x="596096" y="1554757"/>
            <a:ext cx="79518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</a:rPr>
              <a:t>Mediante el modelo pre-</a:t>
            </a:r>
            <a:r>
              <a:rPr lang="es-ES" sz="1800" dirty="0" err="1">
                <a:solidFill>
                  <a:schemeClr val="dk1"/>
                </a:solidFill>
              </a:rPr>
              <a:t>entrenadose</a:t>
            </a:r>
            <a:r>
              <a:rPr lang="es-ES" sz="1800" dirty="0">
                <a:solidFill>
                  <a:schemeClr val="dk1"/>
                </a:solidFill>
              </a:rPr>
              <a:t> le “enseña a ver al modelo” de manera que pueda comprender las imágenes para posteriormente poder clasificarlas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lang="es-ES" sz="1800" dirty="0">
              <a:solidFill>
                <a:schemeClr val="dk1"/>
              </a:solidFill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</a:rPr>
              <a:t>Usamos el modelo pre-entrenado para que la red aprenda los patrones a los que se le debe de prestar atención a una imagen para su clasificación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lang="es-ES" sz="1800" dirty="0">
              <a:solidFill>
                <a:schemeClr val="dk1"/>
              </a:solidFill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</a:rPr>
              <a:t>Este método nos permite entrenar modelos de clasificación de imágenes disminuyendo notoriamente los costos del entrenamiento</a:t>
            </a:r>
          </a:p>
        </p:txBody>
      </p:sp>
    </p:spTree>
    <p:extLst>
      <p:ext uri="{BB962C8B-B14F-4D97-AF65-F5344CB8AC3E}">
        <p14:creationId xmlns:p14="http://schemas.microsoft.com/office/powerpoint/2010/main" val="337275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EA40C-D2F8-32AA-D90E-7AAC243E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Entrenamiento del modelo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BEA658A-CCC8-55DD-BF9D-DAC86CDE7804}"/>
              </a:ext>
            </a:extLst>
          </p:cNvPr>
          <p:cNvSpPr txBox="1"/>
          <p:nvPr/>
        </p:nvSpPr>
        <p:spPr>
          <a:xfrm>
            <a:off x="596096" y="1554757"/>
            <a:ext cx="79518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</a:rPr>
              <a:t>Utilizamos como función de pérdida una </a:t>
            </a:r>
            <a:r>
              <a:rPr lang="es-ES" sz="1600" dirty="0" err="1">
                <a:solidFill>
                  <a:schemeClr val="dk1"/>
                </a:solidFill>
              </a:rPr>
              <a:t>Categorical</a:t>
            </a:r>
            <a:r>
              <a:rPr lang="es-ES" sz="1600" dirty="0">
                <a:solidFill>
                  <a:schemeClr val="dk1"/>
                </a:solidFill>
              </a:rPr>
              <a:t> Cross-</a:t>
            </a:r>
            <a:r>
              <a:rPr lang="es-ES" sz="1600" dirty="0" err="1">
                <a:solidFill>
                  <a:schemeClr val="dk1"/>
                </a:solidFill>
              </a:rPr>
              <a:t>Entropy</a:t>
            </a:r>
            <a:r>
              <a:rPr lang="es-ES" sz="1600" dirty="0">
                <a:solidFill>
                  <a:schemeClr val="dk1"/>
                </a:solidFill>
              </a:rPr>
              <a:t> y un optimizador Adam.</a:t>
            </a:r>
          </a:p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</a:rPr>
              <a:t>Separamos el conjunto de imágenes en 32 </a:t>
            </a:r>
            <a:r>
              <a:rPr lang="es-ES" sz="1600" dirty="0" err="1">
                <a:solidFill>
                  <a:schemeClr val="dk1"/>
                </a:solidFill>
              </a:rPr>
              <a:t>batches</a:t>
            </a:r>
            <a:r>
              <a:rPr lang="es-ES" sz="1600" dirty="0">
                <a:solidFill>
                  <a:schemeClr val="dk1"/>
                </a:solidFill>
              </a:rPr>
              <a:t> y utilizamos 52 épocas para el entrenamiento</a:t>
            </a:r>
          </a:p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</a:rPr>
              <a:t>Para el </a:t>
            </a:r>
            <a:r>
              <a:rPr lang="es-ES" sz="1600" dirty="0" err="1">
                <a:solidFill>
                  <a:schemeClr val="dk1"/>
                </a:solidFill>
              </a:rPr>
              <a:t>learning</a:t>
            </a:r>
            <a:r>
              <a:rPr lang="es-ES" sz="1600" dirty="0">
                <a:solidFill>
                  <a:schemeClr val="dk1"/>
                </a:solidFill>
              </a:rPr>
              <a:t> </a:t>
            </a:r>
            <a:r>
              <a:rPr lang="es-ES" sz="1600" dirty="0" err="1">
                <a:solidFill>
                  <a:schemeClr val="dk1"/>
                </a:solidFill>
              </a:rPr>
              <a:t>rate</a:t>
            </a:r>
            <a:r>
              <a:rPr lang="es-ES" sz="1600" dirty="0">
                <a:solidFill>
                  <a:schemeClr val="dk1"/>
                </a:solidFill>
              </a:rPr>
              <a:t>, este comenzó en 0.0001 y el mismo se iba ajustando reduciéndose a la mitad si durante 5 épocas no se había logrado mejorar la precisión en el conjunto de validación</a:t>
            </a:r>
          </a:p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</a:rPr>
              <a:t>Como medidas de evaluación para el modelo calculamos el porcentaje de acierto en las predicciones para el conjunto de entrenamiento, testeo y validación, además del costo total y promedio para los clientes asociado a los errores de predicción.</a:t>
            </a:r>
          </a:p>
        </p:txBody>
      </p:sp>
    </p:spTree>
    <p:extLst>
      <p:ext uri="{BB962C8B-B14F-4D97-AF65-F5344CB8AC3E}">
        <p14:creationId xmlns:p14="http://schemas.microsoft.com/office/powerpoint/2010/main" val="3582269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EA40C-D2F8-32AA-D90E-7AAC243E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Entrenamiento del modelo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E39ED7B-0A8C-A4C1-4A73-5343D6612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94" y="2005516"/>
            <a:ext cx="3699656" cy="27265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202C48F-97C0-E2CF-E27E-058E9B777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646" y="2259432"/>
            <a:ext cx="3379126" cy="24080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723805F-FF7B-DC3A-5AA6-FE107713C98A}"/>
              </a:ext>
            </a:extLst>
          </p:cNvPr>
          <p:cNvSpPr txBox="1"/>
          <p:nvPr/>
        </p:nvSpPr>
        <p:spPr>
          <a:xfrm>
            <a:off x="6481430" y="2005516"/>
            <a:ext cx="1234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00" dirty="0">
                <a:latin typeface="+mn-lt"/>
                <a:cs typeface="Akhbar MT" pitchFamily="2" charset="-78"/>
              </a:rPr>
              <a:t>Costo total en $</a:t>
            </a:r>
          </a:p>
        </p:txBody>
      </p:sp>
    </p:spTree>
    <p:extLst>
      <p:ext uri="{BB962C8B-B14F-4D97-AF65-F5344CB8AC3E}">
        <p14:creationId xmlns:p14="http://schemas.microsoft.com/office/powerpoint/2010/main" val="245841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EA40C-D2F8-32AA-D90E-7AAC243E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Evaluación del modelo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BEA658A-CCC8-55DD-BF9D-DAC86CDE7804}"/>
              </a:ext>
            </a:extLst>
          </p:cNvPr>
          <p:cNvSpPr txBox="1"/>
          <p:nvPr/>
        </p:nvSpPr>
        <p:spPr>
          <a:xfrm>
            <a:off x="596096" y="1554757"/>
            <a:ext cx="79518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</a:rPr>
              <a:t>Para evaluar el modelo nos </a:t>
            </a:r>
            <a:r>
              <a:rPr lang="es-ES" sz="1800" dirty="0" err="1">
                <a:solidFill>
                  <a:schemeClr val="dk1"/>
                </a:solidFill>
              </a:rPr>
              <a:t>basámos</a:t>
            </a:r>
            <a:r>
              <a:rPr lang="es-ES" sz="1800" dirty="0">
                <a:solidFill>
                  <a:schemeClr val="dk1"/>
                </a:solidFill>
              </a:rPr>
              <a:t> en la precisión del mismo y en la pérdida esperada por los fallos del mismo:</a:t>
            </a:r>
          </a:p>
          <a:p>
            <a:pPr marL="285750" lvl="2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dk1"/>
              </a:solidFill>
            </a:endParaRPr>
          </a:p>
          <a:p>
            <a:pPr marL="285750" lvl="3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</a:rPr>
              <a:t>El modelo obtenido logró una </a:t>
            </a:r>
            <a:r>
              <a:rPr lang="es-ES" sz="1800" dirty="0" err="1">
                <a:solidFill>
                  <a:schemeClr val="dk1"/>
                </a:solidFill>
              </a:rPr>
              <a:t>accuracy</a:t>
            </a:r>
            <a:r>
              <a:rPr lang="es-ES" sz="1800" dirty="0">
                <a:solidFill>
                  <a:schemeClr val="dk1"/>
                </a:solidFill>
              </a:rPr>
              <a:t> de 85.63% en el conjunto de test</a:t>
            </a:r>
          </a:p>
          <a:p>
            <a:pPr marL="285750" lvl="4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dk1"/>
              </a:solidFill>
            </a:endParaRPr>
          </a:p>
          <a:p>
            <a:pPr marL="285750" lvl="4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</a:rPr>
              <a:t>En base a los resultados en el conjunto de test y considerando la función de pérdida del negocio frente a los dos posibles errores en la asignación de precio obtuvimos que el costo promedio que implicaría este programa sería de $ 6.988 por imagen evaluada.</a:t>
            </a:r>
          </a:p>
        </p:txBody>
      </p:sp>
    </p:spTree>
    <p:extLst>
      <p:ext uri="{BB962C8B-B14F-4D97-AF65-F5344CB8AC3E}">
        <p14:creationId xmlns:p14="http://schemas.microsoft.com/office/powerpoint/2010/main" val="4231814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53A29-B2EF-5B37-D914-1B8C0780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1480"/>
            <a:ext cx="7626096" cy="1084520"/>
          </a:xfrm>
        </p:spPr>
        <p:txBody>
          <a:bodyPr>
            <a:normAutofit/>
          </a:bodyPr>
          <a:lstStyle/>
          <a:p>
            <a:r>
              <a:rPr lang="es-ES" sz="3200" cap="none" spc="0" dirty="0">
                <a:ln w="0"/>
                <a:solidFill>
                  <a:schemeClr val="tx1"/>
                </a:solidFill>
              </a:rPr>
              <a:t>Resultados de la clasificación por fruta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6E049F5-9E03-F33D-D5E6-A95F0E5C2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706755"/>
              </p:ext>
            </p:extLst>
          </p:nvPr>
        </p:nvGraphicFramePr>
        <p:xfrm>
          <a:off x="891262" y="1791352"/>
          <a:ext cx="7361475" cy="2661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53825">
                  <a:extLst>
                    <a:ext uri="{9D8B030D-6E8A-4147-A177-3AD203B41FA5}">
                      <a16:colId xmlns:a16="http://schemas.microsoft.com/office/drawing/2014/main" val="3126180607"/>
                    </a:ext>
                  </a:extLst>
                </a:gridCol>
                <a:gridCol w="2453825">
                  <a:extLst>
                    <a:ext uri="{9D8B030D-6E8A-4147-A177-3AD203B41FA5}">
                      <a16:colId xmlns:a16="http://schemas.microsoft.com/office/drawing/2014/main" val="2096561849"/>
                    </a:ext>
                  </a:extLst>
                </a:gridCol>
                <a:gridCol w="2453825">
                  <a:extLst>
                    <a:ext uri="{9D8B030D-6E8A-4147-A177-3AD203B41FA5}">
                      <a16:colId xmlns:a16="http://schemas.microsoft.com/office/drawing/2014/main" val="498658359"/>
                    </a:ext>
                  </a:extLst>
                </a:gridCol>
              </a:tblGrid>
              <a:tr h="443560">
                <a:tc>
                  <a:txBody>
                    <a:bodyPr/>
                    <a:lstStyle/>
                    <a:p>
                      <a:r>
                        <a:rPr lang="es-UY" dirty="0"/>
                        <a:t>Fruta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dirty="0"/>
                        <a:t>Precisión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dirty="0"/>
                        <a:t>Costo total ocasionado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469961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r>
                        <a:rPr lang="es-UY" b="1" dirty="0"/>
                        <a:t>Manzana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sz="1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98.04%</a:t>
                      </a:r>
                      <a:endParaRPr lang="es-U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sz="1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$ 850</a:t>
                      </a:r>
                      <a:endParaRPr lang="es-U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31955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r>
                        <a:rPr lang="es-UY" b="1" dirty="0"/>
                        <a:t>Melón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sz="1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94.77%</a:t>
                      </a:r>
                      <a:endParaRPr lang="es-U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b="1" dirty="0"/>
                        <a:t>$ 608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82890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r>
                        <a:rPr lang="es-UY" b="1" dirty="0"/>
                        <a:t>Naranjas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b="1" dirty="0"/>
                        <a:t>55.36%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b="1" dirty="0"/>
                        <a:t>$ 4450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183983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r>
                        <a:rPr lang="es-UY" b="1" dirty="0"/>
                        <a:t>Peras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b="1" dirty="0"/>
                        <a:t>75.00%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b="1" dirty="0"/>
                        <a:t>$ 1286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99370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r>
                        <a:rPr lang="es-UY" b="1" dirty="0"/>
                        <a:t>Mandarinas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b="1" dirty="0"/>
                        <a:t>60.29%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b="1" dirty="0"/>
                        <a:t>$ 2032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258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74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1A933-FEE1-EF37-5787-9DB675CB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Desafío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DF9D14-9980-CDB3-1B02-BCCF4F54D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UY" dirty="0"/>
              <a:t>Los clientes están desconformes con el sistema de pesaje de frutas y verduras</a:t>
            </a:r>
          </a:p>
          <a:p>
            <a:endParaRPr lang="es-UY" dirty="0"/>
          </a:p>
          <a:p>
            <a:r>
              <a:rPr lang="es-UY" dirty="0"/>
              <a:t>Se les dificulta encontrar el item que están comprando dentro de la lista de frutas y verduras</a:t>
            </a:r>
          </a:p>
          <a:p>
            <a:pPr marL="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790833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53A29-B2EF-5B37-D914-1B8C0780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1480"/>
            <a:ext cx="7626096" cy="1084520"/>
          </a:xfrm>
        </p:spPr>
        <p:txBody>
          <a:bodyPr>
            <a:normAutofit fontScale="90000"/>
          </a:bodyPr>
          <a:lstStyle/>
          <a:p>
            <a:r>
              <a:rPr lang="es-ES" sz="3200" cap="none" spc="0" dirty="0">
                <a:ln w="0"/>
                <a:solidFill>
                  <a:schemeClr val="tx1"/>
                </a:solidFill>
              </a:rPr>
              <a:t>Casos particulares: Mandarinas y Naranjas</a:t>
            </a:r>
            <a:br>
              <a:rPr lang="es-ES" sz="3200" cap="none" spc="0" dirty="0">
                <a:ln w="0"/>
                <a:solidFill>
                  <a:schemeClr val="tx1"/>
                </a:solidFill>
              </a:rPr>
            </a:br>
            <a:br>
              <a:rPr lang="es-ES" sz="3200" cap="none" spc="0" dirty="0">
                <a:ln w="0"/>
                <a:solidFill>
                  <a:schemeClr val="tx1"/>
                </a:solidFill>
              </a:rPr>
            </a:br>
            <a:endParaRPr lang="es-ES" sz="320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4178AFB-A3A5-0731-ECD5-0C0D3795F2C0}"/>
              </a:ext>
            </a:extLst>
          </p:cNvPr>
          <p:cNvSpPr txBox="1"/>
          <p:nvPr/>
        </p:nvSpPr>
        <p:spPr>
          <a:xfrm>
            <a:off x="5300756" y="1496000"/>
            <a:ext cx="32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/>
              <a:t>Errores en predicción de naranjas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2B161AC-C99D-A4A3-A9A0-6E4733CA6ACB}"/>
              </a:ext>
            </a:extLst>
          </p:cNvPr>
          <p:cNvSpPr txBox="1"/>
          <p:nvPr/>
        </p:nvSpPr>
        <p:spPr>
          <a:xfrm>
            <a:off x="648985" y="1496001"/>
            <a:ext cx="3414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/>
              <a:t>Errores en predicción de mandarinas 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118220D-950A-77CA-94CE-0135A1F27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87306"/>
              </p:ext>
            </p:extLst>
          </p:nvPr>
        </p:nvGraphicFramePr>
        <p:xfrm>
          <a:off x="609421" y="1803777"/>
          <a:ext cx="3563888" cy="25184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81944">
                  <a:extLst>
                    <a:ext uri="{9D8B030D-6E8A-4147-A177-3AD203B41FA5}">
                      <a16:colId xmlns:a16="http://schemas.microsoft.com/office/drawing/2014/main" val="3131127835"/>
                    </a:ext>
                  </a:extLst>
                </a:gridCol>
                <a:gridCol w="1781944">
                  <a:extLst>
                    <a:ext uri="{9D8B030D-6E8A-4147-A177-3AD203B41FA5}">
                      <a16:colId xmlns:a16="http://schemas.microsoft.com/office/drawing/2014/main" val="3151017489"/>
                    </a:ext>
                  </a:extLst>
                </a:gridCol>
              </a:tblGrid>
              <a:tr h="419744">
                <a:tc>
                  <a:txBody>
                    <a:bodyPr/>
                    <a:lstStyle/>
                    <a:p>
                      <a:r>
                        <a:rPr lang="es-UY" sz="1600" dirty="0"/>
                        <a:t>Fruta predicha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sz="1600" dirty="0"/>
                        <a:t>Cantidad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53699"/>
                  </a:ext>
                </a:extLst>
              </a:tr>
              <a:tr h="419744">
                <a:tc>
                  <a:txBody>
                    <a:bodyPr/>
                    <a:lstStyle/>
                    <a:p>
                      <a:r>
                        <a:rPr lang="es-UY" dirty="0"/>
                        <a:t>Manzana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16502"/>
                  </a:ext>
                </a:extLst>
              </a:tr>
              <a:tr h="419744">
                <a:tc>
                  <a:txBody>
                    <a:bodyPr/>
                    <a:lstStyle/>
                    <a:p>
                      <a:r>
                        <a:rPr lang="es-UY" dirty="0" err="1"/>
                        <a:t>Melon</a:t>
                      </a:r>
                      <a:endParaRPr lang="es-U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2682"/>
                  </a:ext>
                </a:extLst>
              </a:tr>
              <a:tr h="419744">
                <a:tc>
                  <a:txBody>
                    <a:bodyPr/>
                    <a:lstStyle/>
                    <a:p>
                      <a:r>
                        <a:rPr lang="es-UY" b="1" dirty="0"/>
                        <a:t>Naranja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b="1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10722"/>
                  </a:ext>
                </a:extLst>
              </a:tr>
              <a:tr h="419744">
                <a:tc>
                  <a:txBody>
                    <a:bodyPr/>
                    <a:lstStyle/>
                    <a:p>
                      <a:r>
                        <a:rPr lang="es-UY" dirty="0"/>
                        <a:t>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9805"/>
                  </a:ext>
                </a:extLst>
              </a:tr>
              <a:tr h="419744">
                <a:tc>
                  <a:txBody>
                    <a:bodyPr/>
                    <a:lstStyle/>
                    <a:p>
                      <a:r>
                        <a:rPr lang="es-UY" dirty="0"/>
                        <a:t>Total errores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b="1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0802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104776C-05B1-6B78-07BF-A92F71E35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485641"/>
              </p:ext>
            </p:extLst>
          </p:nvPr>
        </p:nvGraphicFramePr>
        <p:xfrm>
          <a:off x="4955580" y="1803777"/>
          <a:ext cx="3924174" cy="25184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62087">
                  <a:extLst>
                    <a:ext uri="{9D8B030D-6E8A-4147-A177-3AD203B41FA5}">
                      <a16:colId xmlns:a16="http://schemas.microsoft.com/office/drawing/2014/main" val="3131127835"/>
                    </a:ext>
                  </a:extLst>
                </a:gridCol>
                <a:gridCol w="1962087">
                  <a:extLst>
                    <a:ext uri="{9D8B030D-6E8A-4147-A177-3AD203B41FA5}">
                      <a16:colId xmlns:a16="http://schemas.microsoft.com/office/drawing/2014/main" val="3151017489"/>
                    </a:ext>
                  </a:extLst>
                </a:gridCol>
              </a:tblGrid>
              <a:tr h="419744">
                <a:tc>
                  <a:txBody>
                    <a:bodyPr/>
                    <a:lstStyle/>
                    <a:p>
                      <a:r>
                        <a:rPr lang="es-UY" sz="1600" dirty="0"/>
                        <a:t>Fruta predicha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UY" sz="1600" dirty="0"/>
                        <a:t>Cantidad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53699"/>
                  </a:ext>
                </a:extLst>
              </a:tr>
              <a:tr h="419744">
                <a:tc>
                  <a:txBody>
                    <a:bodyPr/>
                    <a:lstStyle/>
                    <a:p>
                      <a:r>
                        <a:rPr lang="es-UY" dirty="0"/>
                        <a:t>Manzana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16502"/>
                  </a:ext>
                </a:extLst>
              </a:tr>
              <a:tr h="419744">
                <a:tc>
                  <a:txBody>
                    <a:bodyPr/>
                    <a:lstStyle/>
                    <a:p>
                      <a:r>
                        <a:rPr lang="es-UY" dirty="0" err="1"/>
                        <a:t>Melon</a:t>
                      </a:r>
                      <a:endParaRPr lang="es-U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2682"/>
                  </a:ext>
                </a:extLst>
              </a:tr>
              <a:tr h="419744">
                <a:tc>
                  <a:txBody>
                    <a:bodyPr/>
                    <a:lstStyle/>
                    <a:p>
                      <a:r>
                        <a:rPr lang="es-UY" b="1" dirty="0"/>
                        <a:t>Mandarina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b="1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10722"/>
                  </a:ext>
                </a:extLst>
              </a:tr>
              <a:tr h="419744">
                <a:tc>
                  <a:txBody>
                    <a:bodyPr/>
                    <a:lstStyle/>
                    <a:p>
                      <a:r>
                        <a:rPr lang="es-UY" dirty="0"/>
                        <a:t>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9805"/>
                  </a:ext>
                </a:extLst>
              </a:tr>
              <a:tr h="419744">
                <a:tc>
                  <a:txBody>
                    <a:bodyPr/>
                    <a:lstStyle/>
                    <a:p>
                      <a:r>
                        <a:rPr lang="es-UY" dirty="0"/>
                        <a:t>Total errores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b="1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08025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86C6662C-79FE-39B6-BA95-78F744686451}"/>
              </a:ext>
            </a:extLst>
          </p:cNvPr>
          <p:cNvSpPr/>
          <p:nvPr/>
        </p:nvSpPr>
        <p:spPr>
          <a:xfrm>
            <a:off x="288615" y="4322241"/>
            <a:ext cx="856676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n w="0"/>
                <a:solidFill>
                  <a:schemeClr val="tx1"/>
                </a:solidFill>
              </a:rPr>
              <a:t>El </a:t>
            </a:r>
            <a:r>
              <a:rPr lang="es-ES" sz="1600" b="1" dirty="0">
                <a:ln w="0"/>
                <a:solidFill>
                  <a:schemeClr val="tx1"/>
                </a:solidFill>
              </a:rPr>
              <a:t>88.89%</a:t>
            </a:r>
            <a:r>
              <a:rPr lang="es-ES" sz="1600" dirty="0">
                <a:ln w="0"/>
                <a:solidFill>
                  <a:schemeClr val="tx1"/>
                </a:solidFill>
              </a:rPr>
              <a:t> de los errores de predicción de las mandarinas se debe a predicciones</a:t>
            </a:r>
          </a:p>
          <a:p>
            <a:r>
              <a:rPr lang="es-ES" sz="1600" dirty="0">
                <a:ln w="0"/>
                <a:solidFill>
                  <a:schemeClr val="tx1"/>
                </a:solidFill>
              </a:rPr>
              <a:t>incorrectas de naranjas mientras que de los errores de predicción de las naranjas el </a:t>
            </a:r>
            <a:r>
              <a:rPr lang="es-ES" sz="1600" b="1" dirty="0">
                <a:ln w="0"/>
                <a:solidFill>
                  <a:schemeClr val="tx1"/>
                </a:solidFill>
              </a:rPr>
              <a:t>85.71%</a:t>
            </a:r>
          </a:p>
          <a:p>
            <a:r>
              <a:rPr lang="es-ES" sz="1600" dirty="0">
                <a:ln w="0"/>
                <a:solidFill>
                  <a:schemeClr val="tx1"/>
                </a:solidFill>
              </a:rPr>
              <a:t> se debe a predicciones incorrectas de mandarinas </a:t>
            </a:r>
            <a:endParaRPr lang="es-ES" sz="16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2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53A29-B2EF-5B37-D914-1B8C0780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1480"/>
            <a:ext cx="7626096" cy="1084520"/>
          </a:xfrm>
        </p:spPr>
        <p:txBody>
          <a:bodyPr>
            <a:noAutofit/>
          </a:bodyPr>
          <a:lstStyle/>
          <a:p>
            <a:r>
              <a:rPr lang="es-ES" sz="2000" cap="none" spc="0" dirty="0">
                <a:ln w="0"/>
                <a:solidFill>
                  <a:schemeClr val="tx1"/>
                </a:solidFill>
              </a:rPr>
              <a:t>Recomendaciones de negocio para mejorar los beneficios </a:t>
            </a:r>
            <a:br>
              <a:rPr lang="es-ES" sz="2000" cap="none" spc="0" dirty="0">
                <a:ln w="0"/>
                <a:solidFill>
                  <a:schemeClr val="tx1"/>
                </a:solidFill>
              </a:rPr>
            </a:br>
            <a:r>
              <a:rPr lang="es-ES" sz="2000" cap="none" spc="0" dirty="0">
                <a:ln w="0"/>
                <a:solidFill>
                  <a:schemeClr val="tx1"/>
                </a:solidFill>
              </a:rPr>
              <a:t>mediante la utilización del modelo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C4B6EA0-9592-A9DD-168D-11D37B552AE2}"/>
              </a:ext>
            </a:extLst>
          </p:cNvPr>
          <p:cNvSpPr txBox="1"/>
          <p:nvPr/>
        </p:nvSpPr>
        <p:spPr>
          <a:xfrm>
            <a:off x="596096" y="1554757"/>
            <a:ext cx="7951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</a:rPr>
              <a:t>Emparejar precio de naranjas y mandarinas</a:t>
            </a:r>
          </a:p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</a:rPr>
              <a:t>Mejora el </a:t>
            </a:r>
            <a:r>
              <a:rPr lang="es-ES" sz="1800" dirty="0" err="1">
                <a:solidFill>
                  <a:schemeClr val="dk1"/>
                </a:solidFill>
              </a:rPr>
              <a:t>accuracy</a:t>
            </a:r>
            <a:r>
              <a:rPr lang="es-ES" sz="1800" dirty="0">
                <a:solidFill>
                  <a:schemeClr val="dk1"/>
                </a:solidFill>
              </a:rPr>
              <a:t> en la predicción del precio hasta un 92.4% en la submuestra de testeo</a:t>
            </a:r>
          </a:p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</a:rPr>
              <a:t>Si equiparamos precios, reducimos la pérdida de la siguiente manera:</a:t>
            </a:r>
          </a:p>
          <a:p>
            <a:pPr>
              <a:buClr>
                <a:schemeClr val="dk1"/>
              </a:buClr>
            </a:pPr>
            <a:endParaRPr lang="es-ES" sz="1800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dk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B10EAE3-37EC-F147-5746-840200FDB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74" y="3407332"/>
            <a:ext cx="6134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85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EA40C-D2F8-32AA-D90E-7AAC243E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Mejoras y pasos a seguir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BEA658A-CCC8-55DD-BF9D-DAC86CDE7804}"/>
              </a:ext>
            </a:extLst>
          </p:cNvPr>
          <p:cNvSpPr txBox="1"/>
          <p:nvPr/>
        </p:nvSpPr>
        <p:spPr>
          <a:xfrm>
            <a:off x="510964" y="2338528"/>
            <a:ext cx="7951808" cy="17543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</a:rPr>
              <a:t>El modelo debe guardar la información de los casos en producción para seguir entrenando el modelo y mejorar su capacidad de predicción.</a:t>
            </a:r>
          </a:p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</a:rPr>
              <a:t>Obtener </a:t>
            </a:r>
            <a:r>
              <a:rPr lang="es-ES" sz="1800" dirty="0" err="1">
                <a:solidFill>
                  <a:schemeClr val="dk1"/>
                </a:solidFill>
              </a:rPr>
              <a:t>feedback</a:t>
            </a:r>
            <a:r>
              <a:rPr lang="es-ES" sz="1800" dirty="0">
                <a:solidFill>
                  <a:schemeClr val="dk1"/>
                </a:solidFill>
              </a:rPr>
              <a:t> de clientes para conocer si efectivamente mejoramos su experiencia.</a:t>
            </a:r>
          </a:p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53A29-B2EF-5B37-D914-1B8C0780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D3B90-9D97-5981-65BC-1CBEBBF1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UY" dirty="0"/>
              <a:t>Instalación de cámaras inteligentes para reconocimiento automático del item que se está pesando</a:t>
            </a:r>
          </a:p>
          <a:p>
            <a:endParaRPr lang="es-UY" dirty="0"/>
          </a:p>
          <a:p>
            <a:r>
              <a:rPr lang="es-UY" dirty="0"/>
              <a:t>El reconocimiento se hace a partir de un modelo entrenado para reconocer el item que el cliente está comprando al momento del pesaje</a:t>
            </a:r>
          </a:p>
          <a:p>
            <a:endParaRPr lang="es-UY" dirty="0"/>
          </a:p>
          <a:p>
            <a:r>
              <a:rPr lang="es-UY" dirty="0"/>
              <a:t>La solución se integra completamente, desde la captura de imágenes hasta la asignación automática de precios, mejorando significativamente la experiencia del cliente.</a:t>
            </a:r>
          </a:p>
        </p:txBody>
      </p:sp>
    </p:spTree>
    <p:extLst>
      <p:ext uri="{BB962C8B-B14F-4D97-AF65-F5344CB8AC3E}">
        <p14:creationId xmlns:p14="http://schemas.microsoft.com/office/powerpoint/2010/main" val="368235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53A29-B2EF-5B37-D914-1B8C0780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Frutas a reconocer y precio: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544108A-EF6F-B043-3FD6-4F8C46118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11047"/>
              </p:ext>
            </p:extLst>
          </p:nvPr>
        </p:nvGraphicFramePr>
        <p:xfrm>
          <a:off x="1439331" y="157776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2383407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0771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UY" sz="1800" dirty="0"/>
                        <a:t>Fruta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800" dirty="0"/>
                        <a:t>Precio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3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UY" sz="1800" dirty="0"/>
                        <a:t>Manzana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800" dirty="0"/>
                        <a:t>$ 74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90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UY" sz="1800" dirty="0"/>
                        <a:t>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UY" sz="1800" dirty="0"/>
                        <a:t>$ 89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7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UY" sz="1800" dirty="0"/>
                        <a:t>Mandarina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800" dirty="0"/>
                        <a:t>$ 44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UY" sz="1800" dirty="0"/>
                        <a:t>Melón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800" dirty="0"/>
                        <a:t>$ 109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31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UY" sz="1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Naranja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UY" sz="1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$ 35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239975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AD69C94-7F47-CA9E-426C-A42F08F93E32}"/>
              </a:ext>
            </a:extLst>
          </p:cNvPr>
          <p:cNvSpPr txBox="1"/>
          <p:nvPr/>
        </p:nvSpPr>
        <p:spPr>
          <a:xfrm>
            <a:off x="568960" y="4013200"/>
            <a:ext cx="8016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Consideraremos únicamente 5 tipos de frutas para medir la precisión en las predicciones del modelo: Mandarina, Manzana, Melón, Naranja y Pera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64282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53A29-B2EF-5B37-D914-1B8C0780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Función de pérdida por error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84A8785B-142A-0F0B-E40C-AD0C16CDDB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7375462"/>
              </p:ext>
            </p:extLst>
          </p:nvPr>
        </p:nvGraphicFramePr>
        <p:xfrm>
          <a:off x="0" y="2135310"/>
          <a:ext cx="9144000" cy="1084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CD59133-85AB-2C4F-3C6D-133521649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2067707"/>
              </p:ext>
            </p:extLst>
          </p:nvPr>
        </p:nvGraphicFramePr>
        <p:xfrm>
          <a:off x="0" y="3516718"/>
          <a:ext cx="9144000" cy="1084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1577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EA40C-D2F8-32AA-D90E-7AAC243E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595279-1656-15B8-CC4E-628D2781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/>
              <a:t>Contamos con un dataset para crear este modelo compuesto por 2.054 imágenes:</a:t>
            </a:r>
          </a:p>
          <a:p>
            <a:pPr lvl="1"/>
            <a:r>
              <a:rPr lang="es-UY" dirty="0"/>
              <a:t>675 de ellas, se usaron para entrenar el modelo</a:t>
            </a:r>
          </a:p>
          <a:p>
            <a:pPr lvl="1"/>
            <a:r>
              <a:rPr lang="es-UY" dirty="0"/>
              <a:t>1.322 de ellas, se usaron para probar el modelo</a:t>
            </a:r>
          </a:p>
          <a:p>
            <a:pPr lvl="1"/>
            <a:r>
              <a:rPr lang="es-UY" dirty="0"/>
              <a:t>57 de ellas, se usaron para validar el modelo</a:t>
            </a:r>
          </a:p>
          <a:p>
            <a:r>
              <a:rPr lang="es-UY" dirty="0"/>
              <a:t>Cada imagen está etiquetada con la categoría correcta para un entrenamiento efectivo del modelo</a:t>
            </a:r>
            <a:br>
              <a:rPr lang="es-UY" dirty="0"/>
            </a:br>
            <a:r>
              <a:rPr lang="es-UY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5321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EA40C-D2F8-32AA-D90E-7AAC243E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Balance de los grupos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73FC58A-6049-234B-96B7-5E7F464140B2}"/>
              </a:ext>
            </a:extLst>
          </p:cNvPr>
          <p:cNvGrpSpPr/>
          <p:nvPr/>
        </p:nvGrpSpPr>
        <p:grpSpPr>
          <a:xfrm>
            <a:off x="1725683" y="1616148"/>
            <a:ext cx="5692633" cy="3527351"/>
            <a:chOff x="1402485" y="544654"/>
            <a:chExt cx="5692633" cy="405419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759DD2A-DFB2-5F63-FFE4-BEFE187D9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395" y="2556509"/>
              <a:ext cx="4282811" cy="2042337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8FDDD9DC-8B4E-E3A2-14B1-E68222D67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2485" y="544654"/>
              <a:ext cx="5692633" cy="2027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95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EA40C-D2F8-32AA-D90E-7AAC243E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Transformaciones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BEA658A-CCC8-55DD-BF9D-DAC86CDE7804}"/>
              </a:ext>
            </a:extLst>
          </p:cNvPr>
          <p:cNvSpPr txBox="1"/>
          <p:nvPr/>
        </p:nvSpPr>
        <p:spPr>
          <a:xfrm>
            <a:off x="596096" y="1816014"/>
            <a:ext cx="79518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 dirty="0">
                <a:solidFill>
                  <a:schemeClr val="dk1"/>
                </a:solidFill>
              </a:rPr>
              <a:t>Para lograr un mejor entrenamiento del modelo aplicamos transformaciones a las imágenes de entrenamiento para poder abstraernos de características particulares de cada imágen como la disposición, grado de rotación, brillo o contraste presente en cada foto.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lang="es"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 dirty="0">
                <a:solidFill>
                  <a:schemeClr val="dk1"/>
                </a:solidFill>
              </a:rPr>
              <a:t>Posibilidad de ampliar nuestras imágenes disonibles para entrenamiento con los recursos disponibles</a:t>
            </a:r>
          </a:p>
        </p:txBody>
      </p:sp>
    </p:spTree>
    <p:extLst>
      <p:ext uri="{BB962C8B-B14F-4D97-AF65-F5344CB8AC3E}">
        <p14:creationId xmlns:p14="http://schemas.microsoft.com/office/powerpoint/2010/main" val="114670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EA40C-D2F8-32AA-D90E-7AAC243E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Ejemplo: transformaciones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B987FF-A5DE-D3B5-A9A8-8D94599C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8" y="1963863"/>
            <a:ext cx="1716180" cy="1657433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6D4785D4-AD9B-E639-398D-82DD03E32809}"/>
              </a:ext>
            </a:extLst>
          </p:cNvPr>
          <p:cNvGrpSpPr/>
          <p:nvPr/>
        </p:nvGrpSpPr>
        <p:grpSpPr>
          <a:xfrm>
            <a:off x="6369422" y="738839"/>
            <a:ext cx="1383247" cy="4404661"/>
            <a:chOff x="6335894" y="53040"/>
            <a:chExt cx="1383247" cy="4404661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1E643EA-631D-D1FA-5377-2C097AFE5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5894" y="53040"/>
              <a:ext cx="1383247" cy="1383247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75E8E4E4-3080-E72C-2C2C-2900646EC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5894" y="1563747"/>
              <a:ext cx="1383247" cy="1383247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12AD0A49-000D-F933-20FF-729DEDC77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5894" y="3096410"/>
              <a:ext cx="1383247" cy="1361291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883CBB6D-0F3B-0BB9-FD9F-AC4931931F29}"/>
              </a:ext>
            </a:extLst>
          </p:cNvPr>
          <p:cNvSpPr txBox="1"/>
          <p:nvPr/>
        </p:nvSpPr>
        <p:spPr>
          <a:xfrm>
            <a:off x="818468" y="1656086"/>
            <a:ext cx="1684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Imagen original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4A8DFA6-18C2-C3EA-50C0-D6243BFE618D}"/>
              </a:ext>
            </a:extLst>
          </p:cNvPr>
          <p:cNvCxnSpPr>
            <a:stCxn id="4" idx="3"/>
          </p:cNvCxnSpPr>
          <p:nvPr/>
        </p:nvCxnSpPr>
        <p:spPr>
          <a:xfrm flipV="1">
            <a:off x="2397408" y="1656086"/>
            <a:ext cx="1575741" cy="1136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45A17B5-0491-E5C3-DE05-1BDFB3D8ADB4}"/>
              </a:ext>
            </a:extLst>
          </p:cNvPr>
          <p:cNvCxnSpPr>
            <a:cxnSpLocks/>
          </p:cNvCxnSpPr>
          <p:nvPr/>
        </p:nvCxnSpPr>
        <p:spPr>
          <a:xfrm>
            <a:off x="2397407" y="2792579"/>
            <a:ext cx="1682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37547C6-E025-3441-CDB9-04F7D2E0D2A1}"/>
              </a:ext>
            </a:extLst>
          </p:cNvPr>
          <p:cNvCxnSpPr>
            <a:cxnSpLocks/>
          </p:cNvCxnSpPr>
          <p:nvPr/>
        </p:nvCxnSpPr>
        <p:spPr>
          <a:xfrm>
            <a:off x="2397406" y="2792579"/>
            <a:ext cx="1664172" cy="119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22DF7A-22FA-FEE8-2651-20267E1DE98F}"/>
              </a:ext>
            </a:extLst>
          </p:cNvPr>
          <p:cNvSpPr txBox="1"/>
          <p:nvPr/>
        </p:nvSpPr>
        <p:spPr>
          <a:xfrm>
            <a:off x="4171269" y="1321920"/>
            <a:ext cx="1912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Imagen original con zoom en el centro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74662D3-BFF0-33E8-EA47-D24B4DB2702D}"/>
              </a:ext>
            </a:extLst>
          </p:cNvPr>
          <p:cNvSpPr txBox="1"/>
          <p:nvPr/>
        </p:nvSpPr>
        <p:spPr>
          <a:xfrm>
            <a:off x="4171268" y="2530969"/>
            <a:ext cx="209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Imagen original rotada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FCBC86-0E58-51D0-807E-9B01EA907232}"/>
              </a:ext>
            </a:extLst>
          </p:cNvPr>
          <p:cNvSpPr txBox="1"/>
          <p:nvPr/>
        </p:nvSpPr>
        <p:spPr>
          <a:xfrm>
            <a:off x="4160543" y="3883312"/>
            <a:ext cx="20914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Imagen original con variación en brillo y contraste</a:t>
            </a:r>
          </a:p>
        </p:txBody>
      </p:sp>
    </p:spTree>
    <p:extLst>
      <p:ext uri="{BB962C8B-B14F-4D97-AF65-F5344CB8AC3E}">
        <p14:creationId xmlns:p14="http://schemas.microsoft.com/office/powerpoint/2010/main" val="41606530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980</Words>
  <Application>Microsoft Macintosh PowerPoint</Application>
  <PresentationFormat>Presentación en pantalla (16:9)</PresentationFormat>
  <Paragraphs>173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Arial</vt:lpstr>
      <vt:lpstr>Calibri</vt:lpstr>
      <vt:lpstr>Simple Light</vt:lpstr>
      <vt:lpstr>Presentación de PowerPoint</vt:lpstr>
      <vt:lpstr>Desafío</vt:lpstr>
      <vt:lpstr>Solución</vt:lpstr>
      <vt:lpstr>Frutas a reconocer y precio:</vt:lpstr>
      <vt:lpstr>Función de pérdida por error</vt:lpstr>
      <vt:lpstr>Datos</vt:lpstr>
      <vt:lpstr>Balance de los grupos</vt:lpstr>
      <vt:lpstr>Transformaciones</vt:lpstr>
      <vt:lpstr>Ejemplo: transformaciones</vt:lpstr>
      <vt:lpstr>Conjunto final de entrenamiento considerando las transformaciones: </vt:lpstr>
      <vt:lpstr>Presentación de PowerPoint</vt:lpstr>
      <vt:lpstr>Modelo buscado</vt:lpstr>
      <vt:lpstr>Transfer learning</vt:lpstr>
      <vt:lpstr>Modelo Pre-entrenado a Utilizar</vt:lpstr>
      <vt:lpstr>Importancia de Transfer Learning</vt:lpstr>
      <vt:lpstr>Entrenamiento del modelo</vt:lpstr>
      <vt:lpstr>Entrenamiento del modelo</vt:lpstr>
      <vt:lpstr>Evaluación del modelo</vt:lpstr>
      <vt:lpstr>Resultados de la clasificación por fruta</vt:lpstr>
      <vt:lpstr>Casos particulares: Mandarinas y Naranjas  </vt:lpstr>
      <vt:lpstr>Recomendaciones de negocio para mejorar los beneficios  mediante la utilización del modelo</vt:lpstr>
      <vt:lpstr>Mejoras y pasos a seguir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Gonzalez</dc:creator>
  <cp:lastModifiedBy>GONZÁLEZ SOLANO Ignacio Javier</cp:lastModifiedBy>
  <cp:revision>15</cp:revision>
  <dcterms:modified xsi:type="dcterms:W3CDTF">2023-12-03T14:06:38Z</dcterms:modified>
</cp:coreProperties>
</file>