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5" r:id="rId1"/>
  </p:sldMasterIdLst>
  <p:sldIdLst>
    <p:sldId id="297" r:id="rId2"/>
    <p:sldId id="317" r:id="rId3"/>
    <p:sldId id="329" r:id="rId4"/>
    <p:sldId id="324" r:id="rId5"/>
    <p:sldId id="326" r:id="rId6"/>
    <p:sldId id="325" r:id="rId7"/>
    <p:sldId id="328" r:id="rId8"/>
    <p:sldId id="327" r:id="rId9"/>
    <p:sldId id="32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0D914D-B099-4142-A885-11F27671514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964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115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249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1915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67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020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856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511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8057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286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3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1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859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029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0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2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01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6247" y="1085549"/>
            <a:ext cx="9473944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Classificador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 e-commerce</a:t>
            </a:r>
          </a:p>
        </p:txBody>
      </p:sp>
    </p:spTree>
    <p:extLst>
      <p:ext uri="{BB962C8B-B14F-4D97-AF65-F5344CB8AC3E}">
        <p14:creationId xmlns:p14="http://schemas.microsoft.com/office/powerpoint/2010/main" val="3001276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Objetivo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A5F846-FBF7-42EE-839A-44AD074B2250}"/>
              </a:ext>
            </a:extLst>
          </p:cNvPr>
          <p:cNvSpPr txBox="1"/>
          <p:nvPr/>
        </p:nvSpPr>
        <p:spPr>
          <a:xfrm>
            <a:off x="5297763" y="1082673"/>
            <a:ext cx="5751237" cy="470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 </a:t>
            </a:r>
            <a:r>
              <a:rPr lang="en-US" b="0" i="0" dirty="0" err="1">
                <a:effectLst/>
              </a:rPr>
              <a:t>objetivo</a:t>
            </a:r>
            <a:r>
              <a:rPr lang="en-US" b="0" i="0" dirty="0">
                <a:effectLst/>
              </a:rPr>
              <a:t> do </a:t>
            </a:r>
            <a:r>
              <a:rPr lang="en-US" b="0" i="0" dirty="0" err="1">
                <a:effectLst/>
              </a:rPr>
              <a:t>trabalho</a:t>
            </a:r>
            <a:r>
              <a:rPr lang="en-US" b="0" i="0" dirty="0">
                <a:effectLst/>
              </a:rPr>
              <a:t> é </a:t>
            </a:r>
            <a:r>
              <a:rPr lang="en-US" b="0" i="0" dirty="0" err="1">
                <a:effectLst/>
              </a:rPr>
              <a:t>criar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uma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solução</a:t>
            </a:r>
            <a:r>
              <a:rPr lang="en-US" b="0" i="0" dirty="0">
                <a:effectLst/>
              </a:rPr>
              <a:t> de machine learning </a:t>
            </a:r>
            <a:r>
              <a:rPr lang="en-US" b="0" i="0" dirty="0" err="1">
                <a:effectLst/>
              </a:rPr>
              <a:t>capaz</a:t>
            </a:r>
            <a:r>
              <a:rPr lang="en-US" b="0" i="0" dirty="0">
                <a:effectLst/>
              </a:rPr>
              <a:t> de </a:t>
            </a:r>
            <a:r>
              <a:rPr lang="en-US" b="0" i="0" dirty="0" err="1">
                <a:effectLst/>
              </a:rPr>
              <a:t>classificar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os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produtos</a:t>
            </a:r>
            <a:r>
              <a:rPr lang="en-US" b="0" i="0" dirty="0">
                <a:effectLst/>
              </a:rPr>
              <a:t> de um site de e-commerce com </a:t>
            </a:r>
            <a:r>
              <a:rPr lang="en-US" b="0" i="0" dirty="0" err="1">
                <a:effectLst/>
              </a:rPr>
              <a:t>diferentes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categorias</a:t>
            </a:r>
            <a:r>
              <a:rPr lang="en-US" b="0" i="0" dirty="0">
                <a:effectLst/>
              </a:rPr>
              <a:t>, que </a:t>
            </a:r>
            <a:r>
              <a:rPr lang="en-US" b="0" i="0" dirty="0" err="1">
                <a:effectLst/>
              </a:rPr>
              <a:t>são</a:t>
            </a:r>
            <a:r>
              <a:rPr lang="en-US" b="0" i="0" dirty="0">
                <a:effectLst/>
              </a:rPr>
              <a:t>:  </a:t>
            </a:r>
            <a:r>
              <a:rPr lang="en-US" b="0" i="0" dirty="0" err="1">
                <a:effectLst/>
              </a:rPr>
              <a:t>Decoração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Papel</a:t>
            </a:r>
            <a:r>
              <a:rPr lang="en-US" b="0" i="0" dirty="0">
                <a:effectLst/>
              </a:rPr>
              <a:t> e Cia, </a:t>
            </a:r>
            <a:r>
              <a:rPr lang="en-US" b="0" i="0" dirty="0" err="1">
                <a:effectLst/>
              </a:rPr>
              <a:t>Bijuterias</a:t>
            </a:r>
            <a:r>
              <a:rPr lang="en-US" b="0" i="0" dirty="0">
                <a:effectLst/>
              </a:rPr>
              <a:t> e </a:t>
            </a:r>
            <a:r>
              <a:rPr lang="en-US" b="0" i="0" dirty="0" err="1">
                <a:effectLst/>
              </a:rPr>
              <a:t>Joias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Bebê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Lembrancinhas</a:t>
            </a:r>
            <a:r>
              <a:rPr lang="en-US" b="0" i="0" dirty="0">
                <a:effectLst/>
              </a:rPr>
              <a:t> e Outros.</a:t>
            </a:r>
          </a:p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Para </a:t>
            </a:r>
            <a:r>
              <a:rPr lang="en-US" b="0" i="0" dirty="0" err="1">
                <a:effectLst/>
              </a:rPr>
              <a:t>essa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solução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usamos</a:t>
            </a:r>
            <a:r>
              <a:rPr lang="en-US" b="0" i="0" dirty="0">
                <a:effectLst/>
              </a:rPr>
              <a:t> 5 </a:t>
            </a:r>
            <a:r>
              <a:rPr lang="en-US" b="0" i="0" dirty="0" err="1">
                <a:effectLst/>
              </a:rPr>
              <a:t>classificadores</a:t>
            </a:r>
            <a:r>
              <a:rPr lang="en-US" b="0" i="0" dirty="0">
                <a:effectLst/>
              </a:rPr>
              <a:t> com </a:t>
            </a:r>
            <a:r>
              <a:rPr lang="en-US" b="0" i="0" dirty="0" err="1">
                <a:effectLst/>
              </a:rPr>
              <a:t>intuito</a:t>
            </a:r>
            <a:r>
              <a:rPr lang="en-US" b="0" i="0" dirty="0">
                <a:effectLst/>
              </a:rPr>
              <a:t> de </a:t>
            </a:r>
            <a:r>
              <a:rPr lang="en-US" b="0" i="0" dirty="0" err="1">
                <a:effectLst/>
              </a:rPr>
              <a:t>comparar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os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seus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resultados</a:t>
            </a:r>
            <a:r>
              <a:rPr lang="en-US" b="0" i="0" dirty="0">
                <a:effectLst/>
              </a:rPr>
              <a:t> e </a:t>
            </a:r>
            <a:r>
              <a:rPr lang="en-US" b="0" i="0" dirty="0" err="1">
                <a:effectLst/>
              </a:rPr>
              <a:t>identificar</a:t>
            </a:r>
            <a:r>
              <a:rPr lang="en-US" b="0" i="0" dirty="0">
                <a:effectLst/>
              </a:rPr>
              <a:t> qual é o </a:t>
            </a:r>
            <a:r>
              <a:rPr lang="en-US" b="0" i="0" dirty="0" err="1">
                <a:effectLst/>
              </a:rPr>
              <a:t>melhor</a:t>
            </a:r>
            <a:r>
              <a:rPr lang="en-US" b="0" i="0" dirty="0">
                <a:effectLst/>
              </a:rPr>
              <a:t> deles. </a:t>
            </a:r>
            <a:r>
              <a:rPr lang="en-US" b="0" i="0" dirty="0" err="1">
                <a:effectLst/>
              </a:rPr>
              <a:t>Os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classificadores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usados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foram</a:t>
            </a:r>
            <a:r>
              <a:rPr lang="en-US" b="0" i="0" dirty="0">
                <a:effectLst/>
              </a:rPr>
              <a:t>: </a:t>
            </a:r>
            <a:r>
              <a:rPr lang="en-US" b="0" i="0" dirty="0" err="1">
                <a:effectLst/>
              </a:rPr>
              <a:t>XGBoost</a:t>
            </a:r>
            <a:r>
              <a:rPr lang="en-US" b="0" i="0" dirty="0">
                <a:effectLst/>
              </a:rPr>
              <a:t>, Decision tree, Random forest, Support Vector Machine (SVM) e Regression Logistic.</a:t>
            </a:r>
          </a:p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8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082673"/>
            <a:ext cx="3545998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 err="1"/>
              <a:t>Descrição</a:t>
            </a:r>
            <a:r>
              <a:rPr lang="en-US" sz="4000" dirty="0"/>
              <a:t> do </a:t>
            </a:r>
            <a:r>
              <a:rPr lang="en-US" sz="4000" dirty="0" err="1"/>
              <a:t>problema</a:t>
            </a:r>
            <a:endParaRPr lang="en-US" sz="4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A5F846-FBF7-42EE-839A-44AD074B2250}"/>
              </a:ext>
            </a:extLst>
          </p:cNvPr>
          <p:cNvSpPr txBox="1"/>
          <p:nvPr/>
        </p:nvSpPr>
        <p:spPr>
          <a:xfrm>
            <a:off x="5297763" y="1082673"/>
            <a:ext cx="5751237" cy="470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 </a:t>
            </a:r>
            <a:r>
              <a:rPr lang="en-US" b="0" i="0" dirty="0" err="1">
                <a:effectLst/>
              </a:rPr>
              <a:t>problema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em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estudo</a:t>
            </a:r>
            <a:r>
              <a:rPr lang="en-US" b="0" i="0" dirty="0">
                <a:effectLst/>
              </a:rPr>
              <a:t> se </a:t>
            </a:r>
            <a:r>
              <a:rPr lang="en-US" b="0" i="0" dirty="0" err="1">
                <a:effectLst/>
              </a:rPr>
              <a:t>trata</a:t>
            </a:r>
            <a:r>
              <a:rPr lang="en-US" b="0" i="0" dirty="0">
                <a:effectLst/>
              </a:rPr>
              <a:t> de um e-commerce </a:t>
            </a:r>
            <a:r>
              <a:rPr lang="en-US" b="0" i="0" dirty="0" err="1">
                <a:effectLst/>
              </a:rPr>
              <a:t>baseado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em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marketshare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onde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cada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vendedor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descreve</a:t>
            </a:r>
            <a:r>
              <a:rPr lang="en-US" b="0" i="0" dirty="0">
                <a:effectLst/>
              </a:rPr>
              <a:t> o </a:t>
            </a:r>
            <a:r>
              <a:rPr lang="en-US" b="0" i="0" dirty="0" err="1">
                <a:effectLst/>
              </a:rPr>
              <a:t>seu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produto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sem</a:t>
            </a:r>
            <a:r>
              <a:rPr lang="en-US" b="0" i="0" dirty="0">
                <a:effectLst/>
              </a:rPr>
              <a:t> um </a:t>
            </a:r>
            <a:r>
              <a:rPr lang="en-US" b="0" i="0" dirty="0" err="1">
                <a:effectLst/>
              </a:rPr>
              <a:t>critério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pré-determinado</a:t>
            </a:r>
            <a:r>
              <a:rPr lang="en-US" b="0" i="0" dirty="0">
                <a:effectLst/>
              </a:rPr>
              <a:t>. Desta forma o site </a:t>
            </a:r>
            <a:r>
              <a:rPr lang="en-US" b="0" i="0" dirty="0" err="1">
                <a:effectLst/>
              </a:rPr>
              <a:t>muitas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vezes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não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consegue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identificar</a:t>
            </a:r>
            <a:r>
              <a:rPr lang="en-US" b="0" i="0" dirty="0">
                <a:effectLst/>
              </a:rPr>
              <a:t> a qual </a:t>
            </a:r>
            <a:r>
              <a:rPr lang="en-US" b="0" i="0" dirty="0" err="1">
                <a:effectLst/>
              </a:rPr>
              <a:t>categoria</a:t>
            </a:r>
            <a:r>
              <a:rPr lang="en-US" b="0" i="0" dirty="0">
                <a:effectLst/>
              </a:rPr>
              <a:t> o </a:t>
            </a:r>
            <a:r>
              <a:rPr lang="en-US" b="0" i="0" dirty="0" err="1">
                <a:effectLst/>
              </a:rPr>
              <a:t>produto</a:t>
            </a:r>
            <a:r>
              <a:rPr lang="en-US" b="0" i="0" dirty="0">
                <a:effectLst/>
              </a:rPr>
              <a:t> se </a:t>
            </a:r>
            <a:r>
              <a:rPr lang="en-US" b="0" i="0" dirty="0" err="1">
                <a:effectLst/>
              </a:rPr>
              <a:t>enquadra</a:t>
            </a:r>
            <a:r>
              <a:rPr lang="en-US" dirty="0"/>
              <a:t> e </a:t>
            </a:r>
            <a:r>
              <a:rPr lang="en-US" b="0" i="0" dirty="0" err="1">
                <a:effectLst/>
              </a:rPr>
              <a:t>podendo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classificar</a:t>
            </a:r>
            <a:r>
              <a:rPr lang="en-US" b="0" i="0" dirty="0">
                <a:effectLst/>
              </a:rPr>
              <a:t> um </a:t>
            </a:r>
            <a:r>
              <a:rPr lang="en-US" b="0" i="0" dirty="0" err="1">
                <a:effectLst/>
              </a:rPr>
              <a:t>produto</a:t>
            </a:r>
            <a:r>
              <a:rPr lang="en-US" b="0" i="0" dirty="0">
                <a:effectLst/>
              </a:rPr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inadequada</a:t>
            </a:r>
            <a:r>
              <a:rPr lang="en-US" dirty="0"/>
              <a:t>.</a:t>
            </a:r>
            <a:endParaRPr lang="en-US" b="0" i="0" dirty="0">
              <a:effectLst/>
            </a:endParaRPr>
          </a:p>
          <a:p>
            <a:pPr algn="just"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2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F837FF4-2C7A-4E37-B653-E15D59E6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4705"/>
            <a:ext cx="9905998" cy="1478570"/>
          </a:xfrm>
        </p:spPr>
        <p:txBody>
          <a:bodyPr/>
          <a:lstStyle/>
          <a:p>
            <a:r>
              <a:rPr lang="pt-BR" dirty="0"/>
              <a:t>Resultados - </a:t>
            </a:r>
            <a:r>
              <a:rPr lang="pt-BR" dirty="0" err="1"/>
              <a:t>xgboost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D3E63C-0702-4240-9091-951323FB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1" y="1349759"/>
            <a:ext cx="4996646" cy="26084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36B15A-B0C6-4759-9AEB-0985971F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21" y="1349759"/>
            <a:ext cx="5676900" cy="48768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5E98890-653F-4AFE-B803-C43BB5E56B70}"/>
              </a:ext>
            </a:extLst>
          </p:cNvPr>
          <p:cNvSpPr txBox="1"/>
          <p:nvPr/>
        </p:nvSpPr>
        <p:spPr>
          <a:xfrm>
            <a:off x="6819901" y="4456940"/>
            <a:ext cx="439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Segoe UI" panose="020B0502040204020203" pitchFamily="34" charset="0"/>
              </a:rPr>
              <a:t>O modelo apresentou um desempenho excelente e uma acurácia de 0,9845.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96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F837FF4-2C7A-4E37-B653-E15D59E6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4705"/>
            <a:ext cx="9905998" cy="1478570"/>
          </a:xfrm>
        </p:spPr>
        <p:txBody>
          <a:bodyPr/>
          <a:lstStyle/>
          <a:p>
            <a:r>
              <a:rPr lang="pt-BR" dirty="0"/>
              <a:t>Resultados –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forest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D3E63C-0702-4240-9091-951323FB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1" y="1349759"/>
            <a:ext cx="4996646" cy="260845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3D88A3-A358-41EE-8EAD-3E32A9161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69" y="1349759"/>
            <a:ext cx="5591175" cy="48101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5D13E1D-6A4F-4826-9102-00FD4882F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901" y="1349759"/>
            <a:ext cx="4996646" cy="26243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E227F7-B850-4B69-A1D0-3D9CAC5F9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769" y="1344996"/>
            <a:ext cx="5553075" cy="48196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C3AB40-8D94-4C5F-808B-3C579F3FA4D3}"/>
              </a:ext>
            </a:extLst>
          </p:cNvPr>
          <p:cNvSpPr txBox="1"/>
          <p:nvPr/>
        </p:nvSpPr>
        <p:spPr>
          <a:xfrm>
            <a:off x="6819901" y="4456940"/>
            <a:ext cx="439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Segoe UI" panose="020B0502040204020203" pitchFamily="34" charset="0"/>
              </a:rPr>
              <a:t>O modelo apresentou um desempenho excelente e uma acurácia de 0,9818.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400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F837FF4-2C7A-4E37-B653-E15D59E6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4705"/>
            <a:ext cx="9905998" cy="1478570"/>
          </a:xfrm>
        </p:spPr>
        <p:txBody>
          <a:bodyPr/>
          <a:lstStyle/>
          <a:p>
            <a:r>
              <a:rPr lang="pt-BR" dirty="0"/>
              <a:t>Resultados –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22ED59-D837-4102-89CD-D1DF7B2E4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51" y="1349759"/>
            <a:ext cx="5619750" cy="48291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83E83F2-A6F0-42BE-871C-4E386C81D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1" y="1349759"/>
            <a:ext cx="4996646" cy="26084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CF3CF12-4DD7-4B5E-938B-3B02F8B63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901" y="1349758"/>
            <a:ext cx="5065530" cy="260845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E612AC-4547-4883-86D1-2580301B6397}"/>
              </a:ext>
            </a:extLst>
          </p:cNvPr>
          <p:cNvSpPr txBox="1"/>
          <p:nvPr/>
        </p:nvSpPr>
        <p:spPr>
          <a:xfrm>
            <a:off x="6819901" y="4456940"/>
            <a:ext cx="439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Segoe UI" panose="020B0502040204020203" pitchFamily="34" charset="0"/>
              </a:rPr>
              <a:t>O modelo apresentou um desempenho ótimo e uma acurácia de 0,9374.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356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F837FF4-2C7A-4E37-B653-E15D59E6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4705"/>
            <a:ext cx="9905998" cy="1478570"/>
          </a:xfrm>
        </p:spPr>
        <p:txBody>
          <a:bodyPr/>
          <a:lstStyle/>
          <a:p>
            <a:r>
              <a:rPr lang="pt-BR" dirty="0"/>
              <a:t>Resultados – LOGISTIC REGRESSION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D3E63C-0702-4240-9091-951323FB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1" y="1349759"/>
            <a:ext cx="4996646" cy="26084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36B15A-B0C6-4759-9AEB-0985971F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21" y="1349759"/>
            <a:ext cx="5676900" cy="48768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BC41CF4-DE46-452F-92C1-DDE8E812E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20" y="1349759"/>
            <a:ext cx="5676899" cy="4879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D29B163-2AD6-43F3-9FCA-B90C936B2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899" y="1349759"/>
            <a:ext cx="5057848" cy="258148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E8E5B4-0EDB-48E1-B437-7DFF34C3C715}"/>
              </a:ext>
            </a:extLst>
          </p:cNvPr>
          <p:cNvSpPr txBox="1"/>
          <p:nvPr/>
        </p:nvSpPr>
        <p:spPr>
          <a:xfrm>
            <a:off x="6819901" y="4456940"/>
            <a:ext cx="439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Segoe UI" panose="020B0502040204020203" pitchFamily="34" charset="0"/>
              </a:rPr>
              <a:t>O modelo apresentou um desempenho razoável e uma acurácia de 0,6529.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59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F837FF4-2C7A-4E37-B653-E15D59E6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4705"/>
            <a:ext cx="9905998" cy="1478570"/>
          </a:xfrm>
        </p:spPr>
        <p:txBody>
          <a:bodyPr/>
          <a:lstStyle/>
          <a:p>
            <a:r>
              <a:rPr lang="pt-BR" dirty="0"/>
              <a:t>Resultados – SUPPORT VECTOR MACHINE (SVM)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D3E63C-0702-4240-9091-951323FB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1" y="1349759"/>
            <a:ext cx="4996646" cy="26084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36B15A-B0C6-4759-9AEB-0985971F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21" y="1349759"/>
            <a:ext cx="5676900" cy="48768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EF5B598-B7F7-454D-B45E-D86076537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79" y="1349759"/>
            <a:ext cx="5758984" cy="48767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007396-0F0D-473B-AC0D-DE0FC72A6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945" y="1381125"/>
            <a:ext cx="4972601" cy="249209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5E9F4EC-2298-4F63-818D-F5A4A961A6E1}"/>
              </a:ext>
            </a:extLst>
          </p:cNvPr>
          <p:cNvSpPr txBox="1"/>
          <p:nvPr/>
        </p:nvSpPr>
        <p:spPr>
          <a:xfrm>
            <a:off x="6819901" y="4456940"/>
            <a:ext cx="439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Segoe UI" panose="020B0502040204020203" pitchFamily="34" charset="0"/>
              </a:rPr>
              <a:t>O modelo apresentou um desempenho razoável e uma acurácia de 0,6271.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08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2991" y="476445"/>
            <a:ext cx="8124017" cy="1167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dirty="0">
                <a:solidFill>
                  <a:srgbClr val="EBEBEB"/>
                </a:solidFill>
              </a:rPr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2F7A68-8EFF-4A86-8B28-9423166F0E21}"/>
              </a:ext>
            </a:extLst>
          </p:cNvPr>
          <p:cNvSpPr txBox="1"/>
          <p:nvPr/>
        </p:nvSpPr>
        <p:spPr>
          <a:xfrm>
            <a:off x="1072991" y="1532138"/>
            <a:ext cx="9210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effectLst/>
                <a:latin typeface="Segoe UI" panose="020B0502040204020203" pitchFamily="34" charset="0"/>
              </a:rPr>
              <a:t>A matriz de confusão de um modelo bom é aquela que tem a maioria das amostras ao longo da sua diagonal. Nesse quesito, os melhores modelos foram o </a:t>
            </a:r>
            <a:r>
              <a:rPr lang="pt-BR" b="0" i="0" dirty="0" err="1">
                <a:effectLst/>
                <a:latin typeface="Segoe UI" panose="020B0502040204020203" pitchFamily="34" charset="0"/>
              </a:rPr>
              <a:t>XGBoost</a:t>
            </a:r>
            <a:r>
              <a:rPr lang="pt-BR" b="0" i="0" dirty="0">
                <a:effectLst/>
                <a:latin typeface="Segoe UI" panose="020B0502040204020203" pitchFamily="34" charset="0"/>
              </a:rPr>
              <a:t> e o </a:t>
            </a:r>
            <a:r>
              <a:rPr lang="pt-BR" b="0" i="0" dirty="0" err="1">
                <a:effectLst/>
                <a:latin typeface="Segoe UI" panose="020B0502040204020203" pitchFamily="34" charset="0"/>
              </a:rPr>
              <a:t>Random</a:t>
            </a:r>
            <a:r>
              <a:rPr lang="pt-BR" b="0" i="0" dirty="0">
                <a:effectLst/>
                <a:latin typeface="Segoe UI" panose="020B0502040204020203" pitchFamily="34" charset="0"/>
              </a:rPr>
              <a:t> Forest.</a:t>
            </a:r>
          </a:p>
          <a:p>
            <a:pPr algn="just"/>
            <a:endParaRPr lang="pt-BR" dirty="0">
              <a:latin typeface="Segoe UI" panose="020B0502040204020203" pitchFamily="34" charset="0"/>
            </a:endParaRPr>
          </a:p>
          <a:p>
            <a:pPr algn="just"/>
            <a:r>
              <a:rPr lang="pt-BR" dirty="0">
                <a:latin typeface="Segoe UI" panose="020B0502040204020203" pitchFamily="34" charset="0"/>
              </a:rPr>
              <a:t>Ambos modelos apresentaram resultados muito parecidos e por isso usamos como critério de desempate o valor da acurácia, sendo o </a:t>
            </a:r>
            <a:r>
              <a:rPr lang="pt-BR" dirty="0" err="1">
                <a:latin typeface="Segoe UI" panose="020B0502040204020203" pitchFamily="34" charset="0"/>
              </a:rPr>
              <a:t>XGBoost</a:t>
            </a:r>
            <a:r>
              <a:rPr lang="pt-BR" dirty="0">
                <a:latin typeface="Segoe UI" panose="020B0502040204020203" pitchFamily="34" charset="0"/>
              </a:rPr>
              <a:t> o melhor modelo por apresentar uma acurácia de 0,9845 contra 0,9818 do </a:t>
            </a:r>
            <a:r>
              <a:rPr lang="pt-BR" dirty="0" err="1">
                <a:latin typeface="Segoe UI" panose="020B0502040204020203" pitchFamily="34" charset="0"/>
              </a:rPr>
              <a:t>Random</a:t>
            </a:r>
            <a:r>
              <a:rPr lang="pt-BR" dirty="0">
                <a:latin typeface="Segoe UI" panose="020B0502040204020203" pitchFamily="34" charset="0"/>
              </a:rPr>
              <a:t> Forest.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7082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3404</TotalTime>
  <Words>306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Segoe UI</vt:lpstr>
      <vt:lpstr>Tw Cen MT</vt:lpstr>
      <vt:lpstr>Circuito</vt:lpstr>
      <vt:lpstr>Classificador de produtos de um e-commerce</vt:lpstr>
      <vt:lpstr>Objetivo</vt:lpstr>
      <vt:lpstr>Descrição do problema</vt:lpstr>
      <vt:lpstr>Resultados - xgboost</vt:lpstr>
      <vt:lpstr>Resultados – random forest</vt:lpstr>
      <vt:lpstr>Resultados – decision tree</vt:lpstr>
      <vt:lpstr>Resultados – LOGISTIC REGRESSION</vt:lpstr>
      <vt:lpstr>Resultados – SUPPORT VECTOR MACHINE (SVM)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Inteligência de Negócios</dc:title>
  <dc:creator>RODRIGO MENDES MARQUES</dc:creator>
  <cp:lastModifiedBy>RODRIGO MENDES MARQUES</cp:lastModifiedBy>
  <cp:revision>30</cp:revision>
  <dcterms:created xsi:type="dcterms:W3CDTF">2021-04-11T21:41:48Z</dcterms:created>
  <dcterms:modified xsi:type="dcterms:W3CDTF">2021-07-05T23:14:15Z</dcterms:modified>
</cp:coreProperties>
</file>