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65" r:id="rId12"/>
    <p:sldId id="266" r:id="rId13"/>
    <p:sldId id="267" r:id="rId14"/>
    <p:sldId id="268" r:id="rId15"/>
    <p:sldId id="269"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9ADD51-BDBC-C94B-78B5-C6EC930C3C8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B741A4D-4789-A011-A46C-68AC8C8A1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D279A54-6BDB-A2DD-75DC-A2F3DB44E634}"/>
              </a:ext>
            </a:extLst>
          </p:cNvPr>
          <p:cNvSpPr>
            <a:spLocks noGrp="1"/>
          </p:cNvSpPr>
          <p:nvPr>
            <p:ph type="dt" sz="half" idx="10"/>
          </p:nvPr>
        </p:nvSpPr>
        <p:spPr/>
        <p:txBody>
          <a:bodyPr/>
          <a:lstStyle/>
          <a:p>
            <a:fld id="{F472C2CA-B028-4189-9E47-0556506C2A04}" type="datetimeFigureOut">
              <a:rPr lang="es-ES" smtClean="0"/>
              <a:t>25/08/2024</a:t>
            </a:fld>
            <a:endParaRPr lang="es-ES"/>
          </a:p>
        </p:txBody>
      </p:sp>
      <p:sp>
        <p:nvSpPr>
          <p:cNvPr id="5" name="Marcador de pie de página 4">
            <a:extLst>
              <a:ext uri="{FF2B5EF4-FFF2-40B4-BE49-F238E27FC236}">
                <a16:creationId xmlns:a16="http://schemas.microsoft.com/office/drawing/2014/main" id="{9A58DF74-680D-5B3C-1BD3-CEB57FBD7E3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9B94BAF-E3EE-EC2A-CDAB-C8655AB5F86B}"/>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3160862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357FBB-21D8-A2B5-6D34-F4146F9ABA76}"/>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4204E78-971C-01AF-C764-E40F6F6F03D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CF66A76-21FB-6B60-BDFC-4AF3941EB3D2}"/>
              </a:ext>
            </a:extLst>
          </p:cNvPr>
          <p:cNvSpPr>
            <a:spLocks noGrp="1"/>
          </p:cNvSpPr>
          <p:nvPr>
            <p:ph type="dt" sz="half" idx="10"/>
          </p:nvPr>
        </p:nvSpPr>
        <p:spPr/>
        <p:txBody>
          <a:bodyPr/>
          <a:lstStyle/>
          <a:p>
            <a:fld id="{F472C2CA-B028-4189-9E47-0556506C2A04}" type="datetimeFigureOut">
              <a:rPr lang="es-ES" smtClean="0"/>
              <a:t>25/08/2024</a:t>
            </a:fld>
            <a:endParaRPr lang="es-ES"/>
          </a:p>
        </p:txBody>
      </p:sp>
      <p:sp>
        <p:nvSpPr>
          <p:cNvPr id="5" name="Marcador de pie de página 4">
            <a:extLst>
              <a:ext uri="{FF2B5EF4-FFF2-40B4-BE49-F238E27FC236}">
                <a16:creationId xmlns:a16="http://schemas.microsoft.com/office/drawing/2014/main" id="{64B7F65D-E5B8-FEC5-EF76-865E90B2F61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AF01B8D-1964-2218-82DC-7D5D8280C0D0}"/>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64426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C5BD612-3D5D-2358-98BD-14B82912A7A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42A2F7D-2756-C06A-A5F5-F3F74791991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B411A8B-2BEC-829D-8448-11BBB5F82C42}"/>
              </a:ext>
            </a:extLst>
          </p:cNvPr>
          <p:cNvSpPr>
            <a:spLocks noGrp="1"/>
          </p:cNvSpPr>
          <p:nvPr>
            <p:ph type="dt" sz="half" idx="10"/>
          </p:nvPr>
        </p:nvSpPr>
        <p:spPr/>
        <p:txBody>
          <a:bodyPr/>
          <a:lstStyle/>
          <a:p>
            <a:fld id="{F472C2CA-B028-4189-9E47-0556506C2A04}" type="datetimeFigureOut">
              <a:rPr lang="es-ES" smtClean="0"/>
              <a:t>25/08/2024</a:t>
            </a:fld>
            <a:endParaRPr lang="es-ES"/>
          </a:p>
        </p:txBody>
      </p:sp>
      <p:sp>
        <p:nvSpPr>
          <p:cNvPr id="5" name="Marcador de pie de página 4">
            <a:extLst>
              <a:ext uri="{FF2B5EF4-FFF2-40B4-BE49-F238E27FC236}">
                <a16:creationId xmlns:a16="http://schemas.microsoft.com/office/drawing/2014/main" id="{04769794-C4AC-BF33-0A29-44CF735E03D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180A92E-4800-5D15-B3FF-74D096208250}"/>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220149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292E9-1930-233C-5573-FFB39CCF144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F8BEC7F-6441-2DEC-E18C-C23A86DBCA5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E0F2481-F2B7-5E30-C4A1-7CE41BF39035}"/>
              </a:ext>
            </a:extLst>
          </p:cNvPr>
          <p:cNvSpPr>
            <a:spLocks noGrp="1"/>
          </p:cNvSpPr>
          <p:nvPr>
            <p:ph type="dt" sz="half" idx="10"/>
          </p:nvPr>
        </p:nvSpPr>
        <p:spPr/>
        <p:txBody>
          <a:bodyPr/>
          <a:lstStyle/>
          <a:p>
            <a:fld id="{F472C2CA-B028-4189-9E47-0556506C2A04}" type="datetimeFigureOut">
              <a:rPr lang="es-ES" smtClean="0"/>
              <a:t>25/08/2024</a:t>
            </a:fld>
            <a:endParaRPr lang="es-ES"/>
          </a:p>
        </p:txBody>
      </p:sp>
      <p:sp>
        <p:nvSpPr>
          <p:cNvPr id="5" name="Marcador de pie de página 4">
            <a:extLst>
              <a:ext uri="{FF2B5EF4-FFF2-40B4-BE49-F238E27FC236}">
                <a16:creationId xmlns:a16="http://schemas.microsoft.com/office/drawing/2014/main" id="{4D3B5602-9C5D-4C23-AD6F-81DA6004B77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4A50EC7-EA41-9C75-FA17-5939B4A19339}"/>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26866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1E36C-01C0-D01B-CE59-F406F5662DE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AB5F8B7-49F8-6819-1460-C0700EDCCE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E74DB38-1DF4-99A8-5D73-23C355C55853}"/>
              </a:ext>
            </a:extLst>
          </p:cNvPr>
          <p:cNvSpPr>
            <a:spLocks noGrp="1"/>
          </p:cNvSpPr>
          <p:nvPr>
            <p:ph type="dt" sz="half" idx="10"/>
          </p:nvPr>
        </p:nvSpPr>
        <p:spPr/>
        <p:txBody>
          <a:bodyPr/>
          <a:lstStyle/>
          <a:p>
            <a:fld id="{F472C2CA-B028-4189-9E47-0556506C2A04}" type="datetimeFigureOut">
              <a:rPr lang="es-ES" smtClean="0"/>
              <a:t>25/08/2024</a:t>
            </a:fld>
            <a:endParaRPr lang="es-ES"/>
          </a:p>
        </p:txBody>
      </p:sp>
      <p:sp>
        <p:nvSpPr>
          <p:cNvPr id="5" name="Marcador de pie de página 4">
            <a:extLst>
              <a:ext uri="{FF2B5EF4-FFF2-40B4-BE49-F238E27FC236}">
                <a16:creationId xmlns:a16="http://schemas.microsoft.com/office/drawing/2014/main" id="{001F4DC2-72FF-6B91-6F76-5C468C22460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3A116E5-9210-7933-21E4-FD8F0A0C3E0E}"/>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223602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4C870D-2512-D3FC-69DA-79EAC772E9D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CBAD794-5D50-971D-B973-D45DD2C22FC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845C69C-6F1A-83CA-7CA6-1A0F4BA6542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83A48962-FAD6-0A2F-2318-C7343601BFC2}"/>
              </a:ext>
            </a:extLst>
          </p:cNvPr>
          <p:cNvSpPr>
            <a:spLocks noGrp="1"/>
          </p:cNvSpPr>
          <p:nvPr>
            <p:ph type="dt" sz="half" idx="10"/>
          </p:nvPr>
        </p:nvSpPr>
        <p:spPr/>
        <p:txBody>
          <a:bodyPr/>
          <a:lstStyle/>
          <a:p>
            <a:fld id="{F472C2CA-B028-4189-9E47-0556506C2A04}" type="datetimeFigureOut">
              <a:rPr lang="es-ES" smtClean="0"/>
              <a:t>25/08/2024</a:t>
            </a:fld>
            <a:endParaRPr lang="es-ES"/>
          </a:p>
        </p:txBody>
      </p:sp>
      <p:sp>
        <p:nvSpPr>
          <p:cNvPr id="6" name="Marcador de pie de página 5">
            <a:extLst>
              <a:ext uri="{FF2B5EF4-FFF2-40B4-BE49-F238E27FC236}">
                <a16:creationId xmlns:a16="http://schemas.microsoft.com/office/drawing/2014/main" id="{9EBA03DB-084B-4574-9416-859052D9663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DA1D62F-DDF8-2F87-2FFE-1A63520C8374}"/>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1928584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D93C11-7AF2-DD13-B355-E52E56611309}"/>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BC3D15A-C9E3-2FFD-9CC1-AF114A0906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2EF5EF2-C7DE-7DC9-AA33-44C914D1011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93AA9BED-348E-9104-7F2D-45DA8DE40E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20F3ECC-CCF0-1D53-E21D-1A3904D9F71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CFD850B-32AD-7659-D83A-C55B6F8CE040}"/>
              </a:ext>
            </a:extLst>
          </p:cNvPr>
          <p:cNvSpPr>
            <a:spLocks noGrp="1"/>
          </p:cNvSpPr>
          <p:nvPr>
            <p:ph type="dt" sz="half" idx="10"/>
          </p:nvPr>
        </p:nvSpPr>
        <p:spPr/>
        <p:txBody>
          <a:bodyPr/>
          <a:lstStyle/>
          <a:p>
            <a:fld id="{F472C2CA-B028-4189-9E47-0556506C2A04}" type="datetimeFigureOut">
              <a:rPr lang="es-ES" smtClean="0"/>
              <a:t>25/08/2024</a:t>
            </a:fld>
            <a:endParaRPr lang="es-ES"/>
          </a:p>
        </p:txBody>
      </p:sp>
      <p:sp>
        <p:nvSpPr>
          <p:cNvPr id="8" name="Marcador de pie de página 7">
            <a:extLst>
              <a:ext uri="{FF2B5EF4-FFF2-40B4-BE49-F238E27FC236}">
                <a16:creationId xmlns:a16="http://schemas.microsoft.com/office/drawing/2014/main" id="{A8AC96E4-5A7F-A9F1-3F80-8B045C48B00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F5E7BF8-7A67-E1AF-8CA6-301E104FC3B0}"/>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3223054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DA3AAC-473E-4B92-6C76-5E991A2288B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04214A57-F142-6548-A7F9-8FD7B88CFA03}"/>
              </a:ext>
            </a:extLst>
          </p:cNvPr>
          <p:cNvSpPr>
            <a:spLocks noGrp="1"/>
          </p:cNvSpPr>
          <p:nvPr>
            <p:ph type="dt" sz="half" idx="10"/>
          </p:nvPr>
        </p:nvSpPr>
        <p:spPr/>
        <p:txBody>
          <a:bodyPr/>
          <a:lstStyle/>
          <a:p>
            <a:fld id="{F472C2CA-B028-4189-9E47-0556506C2A04}" type="datetimeFigureOut">
              <a:rPr lang="es-ES" smtClean="0"/>
              <a:t>25/08/2024</a:t>
            </a:fld>
            <a:endParaRPr lang="es-ES"/>
          </a:p>
        </p:txBody>
      </p:sp>
      <p:sp>
        <p:nvSpPr>
          <p:cNvPr id="4" name="Marcador de pie de página 3">
            <a:extLst>
              <a:ext uri="{FF2B5EF4-FFF2-40B4-BE49-F238E27FC236}">
                <a16:creationId xmlns:a16="http://schemas.microsoft.com/office/drawing/2014/main" id="{64DD756C-D0F3-1942-773B-1550DE4E106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F6CE574-090C-3476-8320-06F0AC1189FE}"/>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2603419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E8295FA-1C04-2E25-E6D3-139B79B55C38}"/>
              </a:ext>
            </a:extLst>
          </p:cNvPr>
          <p:cNvSpPr>
            <a:spLocks noGrp="1"/>
          </p:cNvSpPr>
          <p:nvPr>
            <p:ph type="dt" sz="half" idx="10"/>
          </p:nvPr>
        </p:nvSpPr>
        <p:spPr/>
        <p:txBody>
          <a:bodyPr/>
          <a:lstStyle/>
          <a:p>
            <a:fld id="{F472C2CA-B028-4189-9E47-0556506C2A04}" type="datetimeFigureOut">
              <a:rPr lang="es-ES" smtClean="0"/>
              <a:t>25/08/2024</a:t>
            </a:fld>
            <a:endParaRPr lang="es-ES"/>
          </a:p>
        </p:txBody>
      </p:sp>
      <p:sp>
        <p:nvSpPr>
          <p:cNvPr id="3" name="Marcador de pie de página 2">
            <a:extLst>
              <a:ext uri="{FF2B5EF4-FFF2-40B4-BE49-F238E27FC236}">
                <a16:creationId xmlns:a16="http://schemas.microsoft.com/office/drawing/2014/main" id="{1EFC1ED7-8EE5-D5B6-315F-A81AC6BA38F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5E34528-33FD-4A55-6229-9A9C12D4F26F}"/>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197914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5B879F-B429-3B5D-CBBF-E377616ABF6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120BEDA-0CFD-B70B-B557-75A1C8DB05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54AB4B0-5999-DB75-7C1F-564451863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6C905A8-8B02-7DC6-60B3-41C1959B4F66}"/>
              </a:ext>
            </a:extLst>
          </p:cNvPr>
          <p:cNvSpPr>
            <a:spLocks noGrp="1"/>
          </p:cNvSpPr>
          <p:nvPr>
            <p:ph type="dt" sz="half" idx="10"/>
          </p:nvPr>
        </p:nvSpPr>
        <p:spPr/>
        <p:txBody>
          <a:bodyPr/>
          <a:lstStyle/>
          <a:p>
            <a:fld id="{F472C2CA-B028-4189-9E47-0556506C2A04}" type="datetimeFigureOut">
              <a:rPr lang="es-ES" smtClean="0"/>
              <a:t>25/08/2024</a:t>
            </a:fld>
            <a:endParaRPr lang="es-ES"/>
          </a:p>
        </p:txBody>
      </p:sp>
      <p:sp>
        <p:nvSpPr>
          <p:cNvPr id="6" name="Marcador de pie de página 5">
            <a:extLst>
              <a:ext uri="{FF2B5EF4-FFF2-40B4-BE49-F238E27FC236}">
                <a16:creationId xmlns:a16="http://schemas.microsoft.com/office/drawing/2014/main" id="{CD8B7C47-9419-CFDD-B62C-E03CF7D7E3A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AE4AB28-F145-8EE3-117C-B0F13812331A}"/>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281865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FFF020-4A7B-3626-B05F-5E8A737808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4117387-4135-5919-B36F-7AF7717C15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2864BCC-EA96-5B8E-2CCE-318A4F842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1EF911C-EB7D-0FD0-4806-0219B2C0AEB3}"/>
              </a:ext>
            </a:extLst>
          </p:cNvPr>
          <p:cNvSpPr>
            <a:spLocks noGrp="1"/>
          </p:cNvSpPr>
          <p:nvPr>
            <p:ph type="dt" sz="half" idx="10"/>
          </p:nvPr>
        </p:nvSpPr>
        <p:spPr/>
        <p:txBody>
          <a:bodyPr/>
          <a:lstStyle/>
          <a:p>
            <a:fld id="{F472C2CA-B028-4189-9E47-0556506C2A04}" type="datetimeFigureOut">
              <a:rPr lang="es-ES" smtClean="0"/>
              <a:t>25/08/2024</a:t>
            </a:fld>
            <a:endParaRPr lang="es-ES"/>
          </a:p>
        </p:txBody>
      </p:sp>
      <p:sp>
        <p:nvSpPr>
          <p:cNvPr id="6" name="Marcador de pie de página 5">
            <a:extLst>
              <a:ext uri="{FF2B5EF4-FFF2-40B4-BE49-F238E27FC236}">
                <a16:creationId xmlns:a16="http://schemas.microsoft.com/office/drawing/2014/main" id="{25FA9C9E-CC06-42D7-40A4-1B6218DDD3E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D0A9770-B923-E503-1B40-F46E88DE18A8}"/>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372103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8F8F8"/>
            </a:gs>
            <a:gs pos="74000">
              <a:srgbClr val="F8F8F8"/>
            </a:gs>
            <a:gs pos="83000">
              <a:srgbClr val="F8F8F8"/>
            </a:gs>
            <a:gs pos="100000">
              <a:srgbClr val="F8F8F8"/>
            </a:gs>
          </a:gsLst>
          <a:lin ang="5400000" scaled="1"/>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E95033D-B11D-F09B-9C34-9820AF92C8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2DACB4F-B89E-477C-C8B7-2884200BE2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83C7487-1FEE-A16A-C33D-3378A444CC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72C2CA-B028-4189-9E47-0556506C2A04}" type="datetimeFigureOut">
              <a:rPr lang="es-ES" smtClean="0"/>
              <a:t>25/08/2024</a:t>
            </a:fld>
            <a:endParaRPr lang="es-ES"/>
          </a:p>
        </p:txBody>
      </p:sp>
      <p:sp>
        <p:nvSpPr>
          <p:cNvPr id="5" name="Marcador de pie de página 4">
            <a:extLst>
              <a:ext uri="{FF2B5EF4-FFF2-40B4-BE49-F238E27FC236}">
                <a16:creationId xmlns:a16="http://schemas.microsoft.com/office/drawing/2014/main" id="{C54BBA11-871E-6E0A-4E9A-7C547F444E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3048C103-1374-255F-BC74-4BDCE8FBD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9BF840-E7EC-4CC9-AD11-07B925C9484E}" type="slidenum">
              <a:rPr lang="es-ES" smtClean="0"/>
              <a:t>‹Nº›</a:t>
            </a:fld>
            <a:endParaRPr lang="es-ES"/>
          </a:p>
        </p:txBody>
      </p:sp>
    </p:spTree>
    <p:extLst>
      <p:ext uri="{BB962C8B-B14F-4D97-AF65-F5344CB8AC3E}">
        <p14:creationId xmlns:p14="http://schemas.microsoft.com/office/powerpoint/2010/main" val="309286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F6BD1-49B9-F362-D8E5-F6A7514134E9}"/>
              </a:ext>
            </a:extLst>
          </p:cNvPr>
          <p:cNvSpPr>
            <a:spLocks noGrp="1"/>
          </p:cNvSpPr>
          <p:nvPr>
            <p:ph type="ctrTitle"/>
          </p:nvPr>
        </p:nvSpPr>
        <p:spPr/>
        <p:txBody>
          <a:bodyPr/>
          <a:lstStyle/>
          <a:p>
            <a:r>
              <a:rPr lang="es-ES" dirty="0"/>
              <a:t>Desarrollo de un modelo de machine </a:t>
            </a:r>
            <a:r>
              <a:rPr lang="es-ES" dirty="0" err="1"/>
              <a:t>learning</a:t>
            </a:r>
            <a:r>
              <a:rPr lang="es-ES" dirty="0"/>
              <a:t>. </a:t>
            </a:r>
          </a:p>
        </p:txBody>
      </p:sp>
      <p:sp>
        <p:nvSpPr>
          <p:cNvPr id="3" name="Subtítulo 2">
            <a:extLst>
              <a:ext uri="{FF2B5EF4-FFF2-40B4-BE49-F238E27FC236}">
                <a16:creationId xmlns:a16="http://schemas.microsoft.com/office/drawing/2014/main" id="{031A805E-03E2-F2AA-6E23-579AB1C6003F}"/>
              </a:ext>
            </a:extLst>
          </p:cNvPr>
          <p:cNvSpPr>
            <a:spLocks noGrp="1"/>
          </p:cNvSpPr>
          <p:nvPr>
            <p:ph type="subTitle" idx="1"/>
          </p:nvPr>
        </p:nvSpPr>
        <p:spPr/>
        <p:txBody>
          <a:bodyPr>
            <a:normAutofit/>
          </a:bodyPr>
          <a:lstStyle/>
          <a:p>
            <a:r>
              <a:rPr lang="es-ES" sz="3800" dirty="0"/>
              <a:t>Aplicación de técnicas de Machine </a:t>
            </a:r>
            <a:r>
              <a:rPr lang="es-ES" sz="3800" dirty="0" err="1"/>
              <a:t>Learning</a:t>
            </a:r>
            <a:r>
              <a:rPr lang="es-ES" sz="3800" dirty="0"/>
              <a:t> para la predicción de ventas. </a:t>
            </a:r>
          </a:p>
        </p:txBody>
      </p:sp>
      <p:sp>
        <p:nvSpPr>
          <p:cNvPr id="4" name="CuadroTexto 3">
            <a:extLst>
              <a:ext uri="{FF2B5EF4-FFF2-40B4-BE49-F238E27FC236}">
                <a16:creationId xmlns:a16="http://schemas.microsoft.com/office/drawing/2014/main" id="{DBE0D581-77A8-248D-1441-4A3F7781F66C}"/>
              </a:ext>
            </a:extLst>
          </p:cNvPr>
          <p:cNvSpPr txBox="1"/>
          <p:nvPr/>
        </p:nvSpPr>
        <p:spPr>
          <a:xfrm>
            <a:off x="8458200" y="5003800"/>
            <a:ext cx="2988733" cy="1754326"/>
          </a:xfrm>
          <a:prstGeom prst="rect">
            <a:avLst/>
          </a:prstGeom>
          <a:noFill/>
        </p:spPr>
        <p:txBody>
          <a:bodyPr wrap="square" rtlCol="0">
            <a:spAutoFit/>
          </a:bodyPr>
          <a:lstStyle/>
          <a:p>
            <a:r>
              <a:rPr lang="es-ES" dirty="0"/>
              <a:t>Alumno: Rodrigo Meza Ortiz </a:t>
            </a:r>
          </a:p>
          <a:p>
            <a:r>
              <a:rPr lang="es-ES" dirty="0"/>
              <a:t> </a:t>
            </a:r>
          </a:p>
          <a:p>
            <a:r>
              <a:rPr lang="es-ES" dirty="0"/>
              <a:t>Profesores: </a:t>
            </a:r>
          </a:p>
          <a:p>
            <a:pPr marL="285750" indent="-285750">
              <a:buFontTx/>
              <a:buChar char="-"/>
            </a:pPr>
            <a:r>
              <a:rPr lang="es-ES" dirty="0" err="1"/>
              <a:t>Iraitz</a:t>
            </a:r>
            <a:r>
              <a:rPr lang="es-ES" dirty="0"/>
              <a:t> Montalbán </a:t>
            </a:r>
          </a:p>
          <a:p>
            <a:pPr marL="285750" indent="-285750">
              <a:buFontTx/>
              <a:buChar char="-"/>
            </a:pPr>
            <a:r>
              <a:rPr lang="es-ES" dirty="0"/>
              <a:t>Luis Miguel Andújar</a:t>
            </a:r>
          </a:p>
          <a:p>
            <a:pPr marL="285750" indent="-285750">
              <a:buFontTx/>
              <a:buChar char="-"/>
            </a:pPr>
            <a:endParaRPr lang="es-ES" dirty="0"/>
          </a:p>
        </p:txBody>
      </p:sp>
      <p:pic>
        <p:nvPicPr>
          <p:cNvPr id="5" name="Imagen 4">
            <a:extLst>
              <a:ext uri="{FF2B5EF4-FFF2-40B4-BE49-F238E27FC236}">
                <a16:creationId xmlns:a16="http://schemas.microsoft.com/office/drawing/2014/main" id="{4D3093BB-A1CD-C278-C1C6-826A4BAECF5A}"/>
              </a:ext>
            </a:extLst>
          </p:cNvPr>
          <p:cNvPicPr>
            <a:picLocks noChangeAspect="1"/>
          </p:cNvPicPr>
          <p:nvPr/>
        </p:nvPicPr>
        <p:blipFill>
          <a:blip r:embed="rId2"/>
          <a:stretch>
            <a:fillRect/>
          </a:stretch>
        </p:blipFill>
        <p:spPr>
          <a:xfrm>
            <a:off x="9154638" y="750475"/>
            <a:ext cx="2292295" cy="371888"/>
          </a:xfrm>
          <a:prstGeom prst="rect">
            <a:avLst/>
          </a:prstGeom>
        </p:spPr>
      </p:pic>
    </p:spTree>
    <p:extLst>
      <p:ext uri="{BB962C8B-B14F-4D97-AF65-F5344CB8AC3E}">
        <p14:creationId xmlns:p14="http://schemas.microsoft.com/office/powerpoint/2010/main" val="44692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1449B0-5E3A-EE5A-0D49-5D1CF99A3625}"/>
              </a:ext>
            </a:extLst>
          </p:cNvPr>
          <p:cNvSpPr>
            <a:spLocks noGrp="1"/>
          </p:cNvSpPr>
          <p:nvPr>
            <p:ph type="title"/>
          </p:nvPr>
        </p:nvSpPr>
        <p:spPr/>
        <p:txBody>
          <a:bodyPr/>
          <a:lstStyle/>
          <a:p>
            <a:pPr algn="ctr"/>
            <a:r>
              <a:rPr lang="es-ES" dirty="0"/>
              <a:t>Modelo supervisado. </a:t>
            </a:r>
          </a:p>
        </p:txBody>
      </p:sp>
      <p:sp>
        <p:nvSpPr>
          <p:cNvPr id="3" name="Marcador de contenido 2">
            <a:extLst>
              <a:ext uri="{FF2B5EF4-FFF2-40B4-BE49-F238E27FC236}">
                <a16:creationId xmlns:a16="http://schemas.microsoft.com/office/drawing/2014/main" id="{FFB7F806-5F4B-65C8-ABF8-FF3024F18620}"/>
              </a:ext>
            </a:extLst>
          </p:cNvPr>
          <p:cNvSpPr>
            <a:spLocks noGrp="1"/>
          </p:cNvSpPr>
          <p:nvPr>
            <p:ph idx="1"/>
          </p:nvPr>
        </p:nvSpPr>
        <p:spPr/>
        <p:txBody>
          <a:bodyPr>
            <a:normAutofit lnSpcReduction="10000"/>
          </a:bodyPr>
          <a:lstStyle/>
          <a:p>
            <a:r>
              <a:rPr lang="es-ES" dirty="0" err="1"/>
              <a:t>XGBoost</a:t>
            </a:r>
            <a:endParaRPr lang="es-ES" dirty="0"/>
          </a:p>
          <a:p>
            <a:pPr lvl="1"/>
            <a:r>
              <a:rPr lang="es-ES" dirty="0"/>
              <a:t>Se obtiene un árbol inicial F0 para predecir la variable objetivo “y”, el resultado se asocia con un residual (y - F0). Se obtiene un nuevo árbol h1 que ajusta al error del paso previo. </a:t>
            </a:r>
          </a:p>
          <a:p>
            <a:pPr lvl="1"/>
            <a:r>
              <a:rPr lang="es-ES" dirty="0"/>
              <a:t>El RMSPE de este modelo fue de: 0.1628</a:t>
            </a:r>
          </a:p>
          <a:p>
            <a:pPr marL="0" indent="0">
              <a:buNone/>
            </a:pPr>
            <a:endParaRPr lang="es-ES" dirty="0"/>
          </a:p>
          <a:p>
            <a:r>
              <a:rPr lang="es-ES" dirty="0" err="1"/>
              <a:t>Decision</a:t>
            </a:r>
            <a:r>
              <a:rPr lang="es-ES" dirty="0"/>
              <a:t> </a:t>
            </a:r>
            <a:r>
              <a:rPr lang="es-ES" dirty="0" err="1"/>
              <a:t>Tree</a:t>
            </a:r>
            <a:r>
              <a:rPr lang="es-ES" dirty="0"/>
              <a:t> </a:t>
            </a:r>
          </a:p>
          <a:p>
            <a:pPr lvl="1"/>
            <a:r>
              <a:rPr lang="es-ES" dirty="0"/>
              <a:t>comienza con un único nodo y luego se ramifica en resultados posibles. Cada uno de esos resultados crea nodos adicionales, que se ramifican en otras posibilidades. Esto le da una forma similar a la de un árbol. </a:t>
            </a:r>
          </a:p>
          <a:p>
            <a:pPr lvl="1"/>
            <a:r>
              <a:rPr lang="es-ES" dirty="0"/>
              <a:t>El RMSPE de este modelo fue de: 0.1714</a:t>
            </a:r>
          </a:p>
          <a:p>
            <a:pPr lvl="1"/>
            <a:endParaRPr lang="es-ES" dirty="0"/>
          </a:p>
        </p:txBody>
      </p:sp>
    </p:spTree>
    <p:extLst>
      <p:ext uri="{BB962C8B-B14F-4D97-AF65-F5344CB8AC3E}">
        <p14:creationId xmlns:p14="http://schemas.microsoft.com/office/powerpoint/2010/main" val="2543545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57C6-2E68-8DC6-7D7F-591359FA6D00}"/>
              </a:ext>
            </a:extLst>
          </p:cNvPr>
          <p:cNvSpPr>
            <a:spLocks noGrp="1"/>
          </p:cNvSpPr>
          <p:nvPr>
            <p:ph type="title"/>
          </p:nvPr>
        </p:nvSpPr>
        <p:spPr/>
        <p:txBody>
          <a:bodyPr/>
          <a:lstStyle/>
          <a:p>
            <a:pPr algn="ctr"/>
            <a:r>
              <a:rPr lang="es-ES" dirty="0"/>
              <a:t>Modelos No Supervisados. </a:t>
            </a:r>
          </a:p>
        </p:txBody>
      </p:sp>
      <p:sp>
        <p:nvSpPr>
          <p:cNvPr id="3" name="Marcador de contenido 2">
            <a:extLst>
              <a:ext uri="{FF2B5EF4-FFF2-40B4-BE49-F238E27FC236}">
                <a16:creationId xmlns:a16="http://schemas.microsoft.com/office/drawing/2014/main" id="{3D72AA8C-8477-7168-473F-EAC6DDC4CAD7}"/>
              </a:ext>
            </a:extLst>
          </p:cNvPr>
          <p:cNvSpPr>
            <a:spLocks noGrp="1"/>
          </p:cNvSpPr>
          <p:nvPr>
            <p:ph idx="1"/>
          </p:nvPr>
        </p:nvSpPr>
        <p:spPr/>
        <p:txBody>
          <a:bodyPr/>
          <a:lstStyle/>
          <a:p>
            <a:r>
              <a:rPr lang="es-ES" dirty="0" err="1"/>
              <a:t>Clustering</a:t>
            </a:r>
            <a:r>
              <a:rPr lang="es-ES" dirty="0"/>
              <a:t> </a:t>
            </a:r>
          </a:p>
          <a:p>
            <a:pPr lvl="1"/>
            <a:r>
              <a:rPr lang="es-ES" dirty="0"/>
              <a:t>agrupa los datos en diferentes categorías o </a:t>
            </a:r>
            <a:r>
              <a:rPr lang="es-ES" dirty="0" err="1"/>
              <a:t>clusters</a:t>
            </a:r>
            <a:r>
              <a:rPr lang="es-ES" dirty="0"/>
              <a:t> según sus características. Uno de los métodos utilizados para agrupar es K-</a:t>
            </a:r>
            <a:r>
              <a:rPr lang="es-ES" dirty="0" err="1"/>
              <a:t>Means</a:t>
            </a:r>
            <a:r>
              <a:rPr lang="es-ES" dirty="0"/>
              <a:t>. Este algoritmo agrupa los datos en un número determinado de </a:t>
            </a:r>
            <a:r>
              <a:rPr lang="es-ES" dirty="0" err="1"/>
              <a:t>clusters</a:t>
            </a:r>
            <a:r>
              <a:rPr lang="es-ES" dirty="0"/>
              <a:t>, asignando cada elemento al </a:t>
            </a:r>
            <a:r>
              <a:rPr lang="es-ES" dirty="0" err="1"/>
              <a:t>cluster</a:t>
            </a:r>
            <a:r>
              <a:rPr lang="es-ES" dirty="0"/>
              <a:t> cuyo centroide esté más cercano. La idea es minimizar la distancia dentro de cada </a:t>
            </a:r>
            <a:r>
              <a:rPr lang="es-ES" dirty="0" err="1"/>
              <a:t>cluster</a:t>
            </a:r>
            <a:r>
              <a:rPr lang="es-ES" dirty="0"/>
              <a:t>, para que los datos dentro de un mismo grupo sean lo más similares posible entre sí.</a:t>
            </a:r>
          </a:p>
          <a:p>
            <a:pPr lvl="1"/>
            <a:r>
              <a:rPr lang="es-ES" dirty="0"/>
              <a:t>El RMSPE de este modelo fue de: 0.999</a:t>
            </a:r>
          </a:p>
          <a:p>
            <a:pPr lvl="1"/>
            <a:endParaRPr lang="es-ES" dirty="0"/>
          </a:p>
        </p:txBody>
      </p:sp>
    </p:spTree>
    <p:extLst>
      <p:ext uri="{BB962C8B-B14F-4D97-AF65-F5344CB8AC3E}">
        <p14:creationId xmlns:p14="http://schemas.microsoft.com/office/powerpoint/2010/main" val="308539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350663-72D7-0EEC-15C9-4545F4524268}"/>
              </a:ext>
            </a:extLst>
          </p:cNvPr>
          <p:cNvSpPr>
            <a:spLocks noGrp="1"/>
          </p:cNvSpPr>
          <p:nvPr>
            <p:ph type="title"/>
          </p:nvPr>
        </p:nvSpPr>
        <p:spPr/>
        <p:txBody>
          <a:bodyPr/>
          <a:lstStyle/>
          <a:p>
            <a:pPr algn="ctr"/>
            <a:r>
              <a:rPr lang="es-ES" dirty="0"/>
              <a:t>Despliegue del Modelo. </a:t>
            </a:r>
          </a:p>
        </p:txBody>
      </p:sp>
      <p:sp>
        <p:nvSpPr>
          <p:cNvPr id="3" name="Marcador de contenido 2">
            <a:extLst>
              <a:ext uri="{FF2B5EF4-FFF2-40B4-BE49-F238E27FC236}">
                <a16:creationId xmlns:a16="http://schemas.microsoft.com/office/drawing/2014/main" id="{4B06E21B-75B7-FEF9-32D9-070E821A234B}"/>
              </a:ext>
            </a:extLst>
          </p:cNvPr>
          <p:cNvSpPr>
            <a:spLocks noGrp="1"/>
          </p:cNvSpPr>
          <p:nvPr>
            <p:ph idx="1"/>
          </p:nvPr>
        </p:nvSpPr>
        <p:spPr/>
        <p:txBody>
          <a:bodyPr numCol="2"/>
          <a:lstStyle/>
          <a:p>
            <a:r>
              <a:rPr lang="es-ES" dirty="0"/>
              <a:t>Uso de </a:t>
            </a:r>
            <a:r>
              <a:rPr lang="es-ES" dirty="0" err="1"/>
              <a:t>Streamlit</a:t>
            </a:r>
            <a:r>
              <a:rPr lang="es-ES" dirty="0"/>
              <a:t> para crear una interfaz interactiva. </a:t>
            </a:r>
          </a:p>
          <a:p>
            <a:pPr lvl="1"/>
            <a:r>
              <a:rPr lang="es-ES" dirty="0"/>
              <a:t>Es una herramienta poderosa que permite crear una interfaz interactiva de manera sencilla. Esta interfaz permite a los usuarios no técnicos interactuar con el modelo, ingresando datos y viendo resultados en tiempo real.</a:t>
            </a:r>
          </a:p>
          <a:p>
            <a:pPr lvl="1"/>
            <a:endParaRPr lang="es-ES" dirty="0"/>
          </a:p>
          <a:p>
            <a:pPr lvl="1"/>
            <a:endParaRPr lang="es-ES" dirty="0"/>
          </a:p>
          <a:p>
            <a:pPr marL="457200" lvl="1" indent="0">
              <a:buNone/>
            </a:pPr>
            <a:endParaRPr lang="es-ES" dirty="0"/>
          </a:p>
        </p:txBody>
      </p:sp>
      <p:pic>
        <p:nvPicPr>
          <p:cNvPr id="5" name="Imagen 4" descr="Interfaz de usuario gráfica, Texto&#10;&#10;Descripción generada automáticamente con confianza media">
            <a:extLst>
              <a:ext uri="{FF2B5EF4-FFF2-40B4-BE49-F238E27FC236}">
                <a16:creationId xmlns:a16="http://schemas.microsoft.com/office/drawing/2014/main" id="{18B3695B-C81D-6DF5-2603-129D971AD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948" y="1566153"/>
            <a:ext cx="3379187" cy="4863830"/>
          </a:xfrm>
          <a:prstGeom prst="rect">
            <a:avLst/>
          </a:prstGeom>
        </p:spPr>
      </p:pic>
    </p:spTree>
    <p:extLst>
      <p:ext uri="{BB962C8B-B14F-4D97-AF65-F5344CB8AC3E}">
        <p14:creationId xmlns:p14="http://schemas.microsoft.com/office/powerpoint/2010/main" val="884629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66EBB-A8A3-2A29-F4C8-1BCAD6785424}"/>
              </a:ext>
            </a:extLst>
          </p:cNvPr>
          <p:cNvSpPr>
            <a:spLocks noGrp="1"/>
          </p:cNvSpPr>
          <p:nvPr>
            <p:ph type="title"/>
          </p:nvPr>
        </p:nvSpPr>
        <p:spPr/>
        <p:txBody>
          <a:bodyPr/>
          <a:lstStyle/>
          <a:p>
            <a:pPr algn="ctr"/>
            <a:r>
              <a:rPr lang="es-ES" dirty="0"/>
              <a:t>Resultados Principales</a:t>
            </a:r>
          </a:p>
        </p:txBody>
      </p:sp>
      <p:sp>
        <p:nvSpPr>
          <p:cNvPr id="3" name="Marcador de contenido 2">
            <a:extLst>
              <a:ext uri="{FF2B5EF4-FFF2-40B4-BE49-F238E27FC236}">
                <a16:creationId xmlns:a16="http://schemas.microsoft.com/office/drawing/2014/main" id="{74D3D1DE-BA3B-ADF8-974D-B46C3F74BA8E}"/>
              </a:ext>
            </a:extLst>
          </p:cNvPr>
          <p:cNvSpPr>
            <a:spLocks noGrp="1"/>
          </p:cNvSpPr>
          <p:nvPr>
            <p:ph idx="1"/>
          </p:nvPr>
        </p:nvSpPr>
        <p:spPr/>
        <p:txBody>
          <a:bodyPr/>
          <a:lstStyle/>
          <a:p>
            <a:r>
              <a:rPr lang="es-ES" dirty="0"/>
              <a:t>Comparativa de los modelos predictivos y el valor del RMSPE que se obtuvo al evaluarlos.  </a:t>
            </a:r>
          </a:p>
        </p:txBody>
      </p:sp>
      <p:graphicFrame>
        <p:nvGraphicFramePr>
          <p:cNvPr id="4" name="Tabla 3">
            <a:extLst>
              <a:ext uri="{FF2B5EF4-FFF2-40B4-BE49-F238E27FC236}">
                <a16:creationId xmlns:a16="http://schemas.microsoft.com/office/drawing/2014/main" id="{E7009E80-C008-826A-F33D-1A6737325193}"/>
              </a:ext>
            </a:extLst>
          </p:cNvPr>
          <p:cNvGraphicFramePr>
            <a:graphicFrameLocks noGrp="1"/>
          </p:cNvGraphicFramePr>
          <p:nvPr>
            <p:extLst>
              <p:ext uri="{D42A27DB-BD31-4B8C-83A1-F6EECF244321}">
                <p14:modId xmlns:p14="http://schemas.microsoft.com/office/powerpoint/2010/main" val="1485979134"/>
              </p:ext>
            </p:extLst>
          </p:nvPr>
        </p:nvGraphicFramePr>
        <p:xfrm>
          <a:off x="2032000" y="2954866"/>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44150362"/>
                    </a:ext>
                  </a:extLst>
                </a:gridCol>
                <a:gridCol w="4064000">
                  <a:extLst>
                    <a:ext uri="{9D8B030D-6E8A-4147-A177-3AD203B41FA5}">
                      <a16:colId xmlns:a16="http://schemas.microsoft.com/office/drawing/2014/main" val="2265615032"/>
                    </a:ext>
                  </a:extLst>
                </a:gridCol>
              </a:tblGrid>
              <a:tr h="370840">
                <a:tc>
                  <a:txBody>
                    <a:bodyPr/>
                    <a:lstStyle/>
                    <a:p>
                      <a:pPr algn="ctr"/>
                      <a:r>
                        <a:rPr lang="es-ES" dirty="0"/>
                        <a:t>MODELOS PREDICTIVOS </a:t>
                      </a:r>
                    </a:p>
                  </a:txBody>
                  <a:tcPr/>
                </a:tc>
                <a:tc>
                  <a:txBody>
                    <a:bodyPr/>
                    <a:lstStyle/>
                    <a:p>
                      <a:pPr algn="ctr"/>
                      <a:r>
                        <a:rPr lang="es-ES" dirty="0"/>
                        <a:t>RMSPE</a:t>
                      </a:r>
                    </a:p>
                  </a:txBody>
                  <a:tcPr/>
                </a:tc>
                <a:extLst>
                  <a:ext uri="{0D108BD9-81ED-4DB2-BD59-A6C34878D82A}">
                    <a16:rowId xmlns:a16="http://schemas.microsoft.com/office/drawing/2014/main" val="3891273276"/>
                  </a:ext>
                </a:extLst>
              </a:tr>
              <a:tr h="370840">
                <a:tc>
                  <a:txBody>
                    <a:bodyPr/>
                    <a:lstStyle/>
                    <a:p>
                      <a:r>
                        <a:rPr lang="es-ES" dirty="0" err="1"/>
                        <a:t>XGBoost</a:t>
                      </a:r>
                      <a:endParaRPr lang="es-ES" dirty="0"/>
                    </a:p>
                  </a:txBody>
                  <a:tcPr/>
                </a:tc>
                <a:tc>
                  <a:txBody>
                    <a:bodyPr/>
                    <a:lstStyle/>
                    <a:p>
                      <a:r>
                        <a:rPr lang="es-ES" dirty="0"/>
                        <a:t>0.1628</a:t>
                      </a:r>
                    </a:p>
                  </a:txBody>
                  <a:tcPr/>
                </a:tc>
                <a:extLst>
                  <a:ext uri="{0D108BD9-81ED-4DB2-BD59-A6C34878D82A}">
                    <a16:rowId xmlns:a16="http://schemas.microsoft.com/office/drawing/2014/main" val="1870174377"/>
                  </a:ext>
                </a:extLst>
              </a:tr>
              <a:tr h="370840">
                <a:tc>
                  <a:txBody>
                    <a:bodyPr/>
                    <a:lstStyle/>
                    <a:p>
                      <a:r>
                        <a:rPr lang="es-ES" dirty="0"/>
                        <a:t>Linear </a:t>
                      </a:r>
                      <a:r>
                        <a:rPr lang="es-ES" dirty="0" err="1"/>
                        <a:t>Regression</a:t>
                      </a:r>
                      <a:endParaRPr lang="es-ES" dirty="0"/>
                    </a:p>
                  </a:txBody>
                  <a:tcPr/>
                </a:tc>
                <a:tc>
                  <a:txBody>
                    <a:bodyPr/>
                    <a:lstStyle/>
                    <a:p>
                      <a:r>
                        <a:rPr lang="es-ES" dirty="0"/>
                        <a:t>0.2660</a:t>
                      </a:r>
                    </a:p>
                  </a:txBody>
                  <a:tcPr/>
                </a:tc>
                <a:extLst>
                  <a:ext uri="{0D108BD9-81ED-4DB2-BD59-A6C34878D82A}">
                    <a16:rowId xmlns:a16="http://schemas.microsoft.com/office/drawing/2014/main" val="303807730"/>
                  </a:ext>
                </a:extLst>
              </a:tr>
              <a:tr h="370840">
                <a:tc>
                  <a:txBody>
                    <a:bodyPr/>
                    <a:lstStyle/>
                    <a:p>
                      <a:r>
                        <a:rPr lang="es-ES" dirty="0" err="1"/>
                        <a:t>Decision</a:t>
                      </a:r>
                      <a:r>
                        <a:rPr lang="es-ES" dirty="0"/>
                        <a:t> </a:t>
                      </a:r>
                      <a:r>
                        <a:rPr lang="es-ES" dirty="0" err="1"/>
                        <a:t>Tree</a:t>
                      </a:r>
                      <a:endParaRPr lang="es-ES" dirty="0"/>
                    </a:p>
                  </a:txBody>
                  <a:tcPr/>
                </a:tc>
                <a:tc>
                  <a:txBody>
                    <a:bodyPr/>
                    <a:lstStyle/>
                    <a:p>
                      <a:r>
                        <a:rPr lang="es-ES" dirty="0"/>
                        <a:t>0.1714</a:t>
                      </a:r>
                    </a:p>
                  </a:txBody>
                  <a:tcPr/>
                </a:tc>
                <a:extLst>
                  <a:ext uri="{0D108BD9-81ED-4DB2-BD59-A6C34878D82A}">
                    <a16:rowId xmlns:a16="http://schemas.microsoft.com/office/drawing/2014/main" val="551932541"/>
                  </a:ext>
                </a:extLst>
              </a:tr>
              <a:tr h="370840">
                <a:tc>
                  <a:txBody>
                    <a:bodyPr/>
                    <a:lstStyle/>
                    <a:p>
                      <a:r>
                        <a:rPr lang="es-ES" dirty="0" err="1"/>
                        <a:t>Random</a:t>
                      </a:r>
                      <a:r>
                        <a:rPr lang="es-ES" dirty="0"/>
                        <a:t> Forest </a:t>
                      </a:r>
                    </a:p>
                  </a:txBody>
                  <a:tcPr/>
                </a:tc>
                <a:tc>
                  <a:txBody>
                    <a:bodyPr/>
                    <a:lstStyle/>
                    <a:p>
                      <a:r>
                        <a:rPr lang="es-ES" dirty="0"/>
                        <a:t>0.1221</a:t>
                      </a:r>
                    </a:p>
                  </a:txBody>
                  <a:tcPr/>
                </a:tc>
                <a:extLst>
                  <a:ext uri="{0D108BD9-81ED-4DB2-BD59-A6C34878D82A}">
                    <a16:rowId xmlns:a16="http://schemas.microsoft.com/office/drawing/2014/main" val="258315822"/>
                  </a:ext>
                </a:extLst>
              </a:tr>
              <a:tr h="370840">
                <a:tc>
                  <a:txBody>
                    <a:bodyPr/>
                    <a:lstStyle/>
                    <a:p>
                      <a:r>
                        <a:rPr lang="es-ES" dirty="0" err="1"/>
                        <a:t>Gradient</a:t>
                      </a:r>
                      <a:r>
                        <a:rPr lang="es-ES" dirty="0"/>
                        <a:t> </a:t>
                      </a:r>
                      <a:r>
                        <a:rPr lang="es-ES" dirty="0" err="1"/>
                        <a:t>Boosting</a:t>
                      </a:r>
                      <a:endParaRPr lang="es-ES" dirty="0"/>
                    </a:p>
                  </a:txBody>
                  <a:tcPr/>
                </a:tc>
                <a:tc>
                  <a:txBody>
                    <a:bodyPr/>
                    <a:lstStyle/>
                    <a:p>
                      <a:r>
                        <a:rPr lang="es-ES" dirty="0"/>
                        <a:t>0.2115</a:t>
                      </a:r>
                    </a:p>
                  </a:txBody>
                  <a:tcPr/>
                </a:tc>
                <a:extLst>
                  <a:ext uri="{0D108BD9-81ED-4DB2-BD59-A6C34878D82A}">
                    <a16:rowId xmlns:a16="http://schemas.microsoft.com/office/drawing/2014/main" val="2287979047"/>
                  </a:ext>
                </a:extLst>
              </a:tr>
              <a:tr h="370840">
                <a:tc>
                  <a:txBody>
                    <a:bodyPr/>
                    <a:lstStyle/>
                    <a:p>
                      <a:r>
                        <a:rPr lang="es-ES" dirty="0"/>
                        <a:t>Red Neuronal</a:t>
                      </a:r>
                    </a:p>
                  </a:txBody>
                  <a:tcPr/>
                </a:tc>
                <a:tc>
                  <a:txBody>
                    <a:bodyPr/>
                    <a:lstStyle/>
                    <a:p>
                      <a:r>
                        <a:rPr lang="es-ES" dirty="0"/>
                        <a:t>0.1582</a:t>
                      </a:r>
                    </a:p>
                  </a:txBody>
                  <a:tcPr/>
                </a:tc>
                <a:extLst>
                  <a:ext uri="{0D108BD9-81ED-4DB2-BD59-A6C34878D82A}">
                    <a16:rowId xmlns:a16="http://schemas.microsoft.com/office/drawing/2014/main" val="2182766812"/>
                  </a:ext>
                </a:extLst>
              </a:tr>
              <a:tr h="370840">
                <a:tc>
                  <a:txBody>
                    <a:bodyPr/>
                    <a:lstStyle/>
                    <a:p>
                      <a:r>
                        <a:rPr lang="es-ES" dirty="0" err="1"/>
                        <a:t>Clustering</a:t>
                      </a:r>
                      <a:endParaRPr lang="es-ES" dirty="0"/>
                    </a:p>
                  </a:txBody>
                  <a:tcPr/>
                </a:tc>
                <a:tc>
                  <a:txBody>
                    <a:bodyPr/>
                    <a:lstStyle/>
                    <a:p>
                      <a:r>
                        <a:rPr lang="es-ES" dirty="0"/>
                        <a:t>0.999</a:t>
                      </a:r>
                    </a:p>
                  </a:txBody>
                  <a:tcPr/>
                </a:tc>
                <a:extLst>
                  <a:ext uri="{0D108BD9-81ED-4DB2-BD59-A6C34878D82A}">
                    <a16:rowId xmlns:a16="http://schemas.microsoft.com/office/drawing/2014/main" val="1231568460"/>
                  </a:ext>
                </a:extLst>
              </a:tr>
            </a:tbl>
          </a:graphicData>
        </a:graphic>
      </p:graphicFrame>
    </p:spTree>
    <p:extLst>
      <p:ext uri="{BB962C8B-B14F-4D97-AF65-F5344CB8AC3E}">
        <p14:creationId xmlns:p14="http://schemas.microsoft.com/office/powerpoint/2010/main" val="2111679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13C07-929A-D8CF-F743-485DB7BDFE25}"/>
              </a:ext>
            </a:extLst>
          </p:cNvPr>
          <p:cNvSpPr>
            <a:spLocks noGrp="1"/>
          </p:cNvSpPr>
          <p:nvPr>
            <p:ph type="title"/>
          </p:nvPr>
        </p:nvSpPr>
        <p:spPr/>
        <p:txBody>
          <a:bodyPr/>
          <a:lstStyle/>
          <a:p>
            <a:pPr algn="ctr"/>
            <a:r>
              <a:rPr lang="es-ES" dirty="0"/>
              <a:t>Impacto en el Negocio. </a:t>
            </a:r>
          </a:p>
        </p:txBody>
      </p:sp>
      <p:sp>
        <p:nvSpPr>
          <p:cNvPr id="3" name="Marcador de contenido 2">
            <a:extLst>
              <a:ext uri="{FF2B5EF4-FFF2-40B4-BE49-F238E27FC236}">
                <a16:creationId xmlns:a16="http://schemas.microsoft.com/office/drawing/2014/main" id="{40633648-CB8A-4E04-AB47-C36E36B95C7D}"/>
              </a:ext>
            </a:extLst>
          </p:cNvPr>
          <p:cNvSpPr>
            <a:spLocks noGrp="1"/>
          </p:cNvSpPr>
          <p:nvPr>
            <p:ph idx="1"/>
          </p:nvPr>
        </p:nvSpPr>
        <p:spPr/>
        <p:txBody>
          <a:bodyPr>
            <a:normAutofit/>
          </a:bodyPr>
          <a:lstStyle/>
          <a:p>
            <a:r>
              <a:rPr lang="es-ES" dirty="0"/>
              <a:t>Reducción de costos: Al optimizar inventarios y la asignación de personal, podemos reducir gastos innecesarios. </a:t>
            </a:r>
          </a:p>
          <a:p>
            <a:endParaRPr lang="es-ES" dirty="0"/>
          </a:p>
          <a:p>
            <a:r>
              <a:rPr lang="es-ES" dirty="0"/>
              <a:t>Incremento en ingresos: Al mejorar la precisión en las promociones y la planificación, el modelo puede ayudar a aumentar las ventas. </a:t>
            </a:r>
          </a:p>
          <a:p>
            <a:endParaRPr lang="es-ES" dirty="0"/>
          </a:p>
          <a:p>
            <a:r>
              <a:rPr lang="es-ES" dirty="0"/>
              <a:t>Satisfacción del cliente: Al ofrecer un mejor servicio y experiencia, podemos fidelizar clientes y mejorar la reputación de la empresa.</a:t>
            </a:r>
          </a:p>
        </p:txBody>
      </p:sp>
    </p:spTree>
    <p:extLst>
      <p:ext uri="{BB962C8B-B14F-4D97-AF65-F5344CB8AC3E}">
        <p14:creationId xmlns:p14="http://schemas.microsoft.com/office/powerpoint/2010/main" val="2988111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9E46EA-BA0B-9B13-7D6A-6E1160126090}"/>
              </a:ext>
            </a:extLst>
          </p:cNvPr>
          <p:cNvSpPr>
            <a:spLocks noGrp="1"/>
          </p:cNvSpPr>
          <p:nvPr>
            <p:ph type="title"/>
          </p:nvPr>
        </p:nvSpPr>
        <p:spPr>
          <a:xfrm>
            <a:off x="838200" y="2275568"/>
            <a:ext cx="10515600" cy="1325563"/>
          </a:xfrm>
        </p:spPr>
        <p:txBody>
          <a:bodyPr/>
          <a:lstStyle/>
          <a:p>
            <a:pPr algn="ctr"/>
            <a:r>
              <a:rPr lang="es-ES" dirty="0"/>
              <a:t>PREGUNTAS. </a:t>
            </a:r>
          </a:p>
        </p:txBody>
      </p:sp>
    </p:spTree>
    <p:extLst>
      <p:ext uri="{BB962C8B-B14F-4D97-AF65-F5344CB8AC3E}">
        <p14:creationId xmlns:p14="http://schemas.microsoft.com/office/powerpoint/2010/main" val="3470912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57A95D-9536-FCD7-DC05-7F0B3D60D09E}"/>
              </a:ext>
            </a:extLst>
          </p:cNvPr>
          <p:cNvSpPr>
            <a:spLocks noGrp="1"/>
          </p:cNvSpPr>
          <p:nvPr>
            <p:ph type="title"/>
          </p:nvPr>
        </p:nvSpPr>
        <p:spPr/>
        <p:txBody>
          <a:bodyPr/>
          <a:lstStyle/>
          <a:p>
            <a:pPr algn="ctr"/>
            <a:r>
              <a:rPr lang="es-ES" dirty="0"/>
              <a:t>Naturaleza del Proyecto.</a:t>
            </a:r>
          </a:p>
        </p:txBody>
      </p:sp>
      <p:sp>
        <p:nvSpPr>
          <p:cNvPr id="3" name="Marcador de contenido 2">
            <a:extLst>
              <a:ext uri="{FF2B5EF4-FFF2-40B4-BE49-F238E27FC236}">
                <a16:creationId xmlns:a16="http://schemas.microsoft.com/office/drawing/2014/main" id="{DD704C08-BF09-84DA-CE16-39BE1D30902E}"/>
              </a:ext>
            </a:extLst>
          </p:cNvPr>
          <p:cNvSpPr>
            <a:spLocks noGrp="1"/>
          </p:cNvSpPr>
          <p:nvPr>
            <p:ph idx="1"/>
          </p:nvPr>
        </p:nvSpPr>
        <p:spPr/>
        <p:txBody>
          <a:bodyPr/>
          <a:lstStyle/>
          <a:p>
            <a:r>
              <a:rPr lang="es-ES" b="1" dirty="0"/>
              <a:t>Objetivo:</a:t>
            </a:r>
            <a:r>
              <a:rPr lang="es-ES" dirty="0"/>
              <a:t> Desarrollar un modelo de machine </a:t>
            </a:r>
            <a:r>
              <a:rPr lang="es-ES" dirty="0" err="1"/>
              <a:t>learning</a:t>
            </a:r>
            <a:r>
              <a:rPr lang="es-ES" dirty="0"/>
              <a:t> para predecir las ventas diarias de 6 semanas para 1.115 tiendas </a:t>
            </a:r>
            <a:r>
              <a:rPr lang="es-ES" dirty="0" err="1"/>
              <a:t>Rossmann</a:t>
            </a:r>
            <a:r>
              <a:rPr lang="es-ES" dirty="0"/>
              <a:t> en Alemania. </a:t>
            </a:r>
          </a:p>
          <a:p>
            <a:endParaRPr lang="es-ES" dirty="0"/>
          </a:p>
          <a:p>
            <a:r>
              <a:rPr lang="es-ES" b="1" dirty="0"/>
              <a:t>Datos fuente: </a:t>
            </a:r>
            <a:r>
              <a:rPr lang="es-ES" dirty="0"/>
              <a:t>Los archivos ‘store.csv’, ‘train.csv’, ‘test.csv’.</a:t>
            </a:r>
          </a:p>
          <a:p>
            <a:endParaRPr lang="es-ES" dirty="0"/>
          </a:p>
          <a:p>
            <a:r>
              <a:rPr lang="es-ES" b="1" dirty="0"/>
              <a:t>Información detallada en: </a:t>
            </a:r>
          </a:p>
          <a:p>
            <a:pPr marL="0" indent="0">
              <a:buNone/>
            </a:pPr>
            <a:r>
              <a:rPr lang="es-ES" sz="2800" dirty="0">
                <a:effectLst/>
                <a:latin typeface="Aptos" panose="020B0004020202020204" pitchFamily="34" charset="0"/>
                <a:ea typeface="Aptos" panose="020B0004020202020204" pitchFamily="34" charset="0"/>
                <a:cs typeface="Times New Roman" panose="02020603050405020304" pitchFamily="18" charset="0"/>
              </a:rPr>
              <a:t>https://www.kaggle.com/competitions/rossmann-store-sales/overview</a:t>
            </a:r>
            <a:endParaRPr lang="es-ES" b="1" dirty="0"/>
          </a:p>
        </p:txBody>
      </p:sp>
    </p:spTree>
    <p:extLst>
      <p:ext uri="{BB962C8B-B14F-4D97-AF65-F5344CB8AC3E}">
        <p14:creationId xmlns:p14="http://schemas.microsoft.com/office/powerpoint/2010/main" val="245706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87B9C-44E2-70C3-F800-D5F8564BC5CB}"/>
              </a:ext>
            </a:extLst>
          </p:cNvPr>
          <p:cNvSpPr>
            <a:spLocks noGrp="1"/>
          </p:cNvSpPr>
          <p:nvPr>
            <p:ph type="title"/>
          </p:nvPr>
        </p:nvSpPr>
        <p:spPr/>
        <p:txBody>
          <a:bodyPr/>
          <a:lstStyle/>
          <a:p>
            <a:pPr algn="ctr"/>
            <a:r>
              <a:rPr lang="es-ES" dirty="0"/>
              <a:t>Adquisición de Datos.</a:t>
            </a:r>
          </a:p>
        </p:txBody>
      </p:sp>
      <p:sp>
        <p:nvSpPr>
          <p:cNvPr id="3" name="Marcador de contenido 2">
            <a:extLst>
              <a:ext uri="{FF2B5EF4-FFF2-40B4-BE49-F238E27FC236}">
                <a16:creationId xmlns:a16="http://schemas.microsoft.com/office/drawing/2014/main" id="{C7CD811F-57DA-0D5E-BEB6-BF15074CBC89}"/>
              </a:ext>
            </a:extLst>
          </p:cNvPr>
          <p:cNvSpPr>
            <a:spLocks noGrp="1"/>
          </p:cNvSpPr>
          <p:nvPr>
            <p:ph idx="1"/>
          </p:nvPr>
        </p:nvSpPr>
        <p:spPr/>
        <p:txBody>
          <a:bodyPr>
            <a:normAutofit fontScale="92500" lnSpcReduction="20000"/>
          </a:bodyPr>
          <a:lstStyle/>
          <a:p>
            <a:r>
              <a:rPr lang="es-ES" dirty="0"/>
              <a:t>'store.csv' contiene información detallada sobre cada tienda, como su ubicación y tipo. </a:t>
            </a:r>
          </a:p>
          <a:p>
            <a:r>
              <a:rPr lang="es-ES" dirty="0"/>
              <a:t>'train.csv' contiene datos históricos de ventas, que incluyen variables críticas como la tienda (Store), la fecha (Date), las ventas (Sales), la presencia de promociones (</a:t>
            </a:r>
            <a:r>
              <a:rPr lang="es-ES" dirty="0" err="1"/>
              <a:t>Promo</a:t>
            </a:r>
            <a:r>
              <a:rPr lang="es-ES" dirty="0"/>
              <a:t>) y los días festivos (</a:t>
            </a:r>
            <a:r>
              <a:rPr lang="es-ES" dirty="0" err="1"/>
              <a:t>StateHoliday</a:t>
            </a:r>
            <a:r>
              <a:rPr lang="es-ES" dirty="0"/>
              <a:t>). </a:t>
            </a:r>
          </a:p>
          <a:p>
            <a:r>
              <a:rPr lang="es-ES" dirty="0"/>
              <a:t>'test.csv' incluye datos similares, pero para las semanas que queremos predecir</a:t>
            </a:r>
          </a:p>
          <a:p>
            <a:pPr marL="0" indent="0">
              <a:buNone/>
            </a:pPr>
            <a:endParaRPr lang="es-ES" dirty="0"/>
          </a:p>
          <a:p>
            <a:r>
              <a:rPr lang="es-ES" dirty="0"/>
              <a:t>Aspectos clave a realizar en esta etapa: </a:t>
            </a:r>
          </a:p>
          <a:p>
            <a:pPr lvl="1"/>
            <a:r>
              <a:rPr lang="es-ES" dirty="0"/>
              <a:t>Se revisa la estructura de los datos y se identifican posibles problemas como pueden ser los valores faltantes.</a:t>
            </a:r>
          </a:p>
          <a:p>
            <a:pPr lvl="1"/>
            <a:r>
              <a:rPr lang="es-ES" dirty="0"/>
              <a:t>Identificación de variables relevantes. </a:t>
            </a:r>
          </a:p>
          <a:p>
            <a:pPr marL="0" indent="0">
              <a:buNone/>
            </a:pPr>
            <a:endParaRPr lang="es-ES" dirty="0"/>
          </a:p>
        </p:txBody>
      </p:sp>
    </p:spTree>
    <p:extLst>
      <p:ext uri="{BB962C8B-B14F-4D97-AF65-F5344CB8AC3E}">
        <p14:creationId xmlns:p14="http://schemas.microsoft.com/office/powerpoint/2010/main" val="394381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DF02B7-BA0B-4167-128C-2E8233D530C6}"/>
              </a:ext>
            </a:extLst>
          </p:cNvPr>
          <p:cNvSpPr>
            <a:spLocks noGrp="1"/>
          </p:cNvSpPr>
          <p:nvPr>
            <p:ph type="title"/>
          </p:nvPr>
        </p:nvSpPr>
        <p:spPr/>
        <p:txBody>
          <a:bodyPr/>
          <a:lstStyle/>
          <a:p>
            <a:pPr algn="ctr"/>
            <a:r>
              <a:rPr lang="es-ES" dirty="0"/>
              <a:t>Limpieza de los datos.</a:t>
            </a:r>
          </a:p>
        </p:txBody>
      </p:sp>
      <p:sp>
        <p:nvSpPr>
          <p:cNvPr id="3" name="Marcador de contenido 2">
            <a:extLst>
              <a:ext uri="{FF2B5EF4-FFF2-40B4-BE49-F238E27FC236}">
                <a16:creationId xmlns:a16="http://schemas.microsoft.com/office/drawing/2014/main" id="{235EF60B-793F-8799-E714-E363402D198E}"/>
              </a:ext>
            </a:extLst>
          </p:cNvPr>
          <p:cNvSpPr>
            <a:spLocks noGrp="1"/>
          </p:cNvSpPr>
          <p:nvPr>
            <p:ph idx="1"/>
          </p:nvPr>
        </p:nvSpPr>
        <p:spPr/>
        <p:txBody>
          <a:bodyPr numCol="2"/>
          <a:lstStyle/>
          <a:p>
            <a:r>
              <a:rPr lang="es-ES" b="1" dirty="0"/>
              <a:t>Procesos Involucrados:</a:t>
            </a:r>
            <a:r>
              <a:rPr lang="es-ES" dirty="0"/>
              <a:t> Conversión de fechas al tipo </a:t>
            </a:r>
            <a:r>
              <a:rPr lang="es-ES" dirty="0" err="1"/>
              <a:t>datetime</a:t>
            </a:r>
            <a:r>
              <a:rPr lang="es-ES" dirty="0"/>
              <a:t>. </a:t>
            </a:r>
          </a:p>
          <a:p>
            <a:r>
              <a:rPr lang="es-ES" b="1" dirty="0"/>
              <a:t>Gráfica de la distribución de las ventas: </a:t>
            </a:r>
            <a:r>
              <a:rPr lang="es-ES" dirty="0"/>
              <a:t>Se generaron visualizaciones como la que se presenta a continuación. Esta visualización permite ver la dispersión de las ventas diarias en todas las tiendas. </a:t>
            </a:r>
            <a:endParaRPr lang="es-ES" b="1" dirty="0"/>
          </a:p>
        </p:txBody>
      </p:sp>
      <p:pic>
        <p:nvPicPr>
          <p:cNvPr id="5" name="Imagen 4" descr="Gráfico, Histograma&#10;&#10;Descripción generada automáticamente">
            <a:extLst>
              <a:ext uri="{FF2B5EF4-FFF2-40B4-BE49-F238E27FC236}">
                <a16:creationId xmlns:a16="http://schemas.microsoft.com/office/drawing/2014/main" id="{9272392A-3B53-D2DB-9179-EAB2ACB7A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0576" y="2779566"/>
            <a:ext cx="4141382" cy="2592534"/>
          </a:xfrm>
          <a:prstGeom prst="rect">
            <a:avLst/>
          </a:prstGeom>
        </p:spPr>
      </p:pic>
    </p:spTree>
    <p:extLst>
      <p:ext uri="{BB962C8B-B14F-4D97-AF65-F5344CB8AC3E}">
        <p14:creationId xmlns:p14="http://schemas.microsoft.com/office/powerpoint/2010/main" val="2135281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5B2488-FC12-F169-02DC-0BDBBE03CD6E}"/>
              </a:ext>
            </a:extLst>
          </p:cNvPr>
          <p:cNvSpPr>
            <a:spLocks noGrp="1"/>
          </p:cNvSpPr>
          <p:nvPr>
            <p:ph type="title"/>
          </p:nvPr>
        </p:nvSpPr>
        <p:spPr/>
        <p:txBody>
          <a:bodyPr/>
          <a:lstStyle/>
          <a:p>
            <a:pPr algn="ctr"/>
            <a:r>
              <a:rPr lang="es-ES" dirty="0"/>
              <a:t>Análisis exploratorio. </a:t>
            </a:r>
          </a:p>
        </p:txBody>
      </p:sp>
      <p:sp>
        <p:nvSpPr>
          <p:cNvPr id="3" name="Marcador de contenido 2">
            <a:extLst>
              <a:ext uri="{FF2B5EF4-FFF2-40B4-BE49-F238E27FC236}">
                <a16:creationId xmlns:a16="http://schemas.microsoft.com/office/drawing/2014/main" id="{3F7AD634-4C0D-AFC2-CD2E-5CC6ED9AF2CA}"/>
              </a:ext>
            </a:extLst>
          </p:cNvPr>
          <p:cNvSpPr>
            <a:spLocks noGrp="1"/>
          </p:cNvSpPr>
          <p:nvPr>
            <p:ph idx="1"/>
          </p:nvPr>
        </p:nvSpPr>
        <p:spPr/>
        <p:txBody>
          <a:bodyPr>
            <a:normAutofit fontScale="92500"/>
          </a:bodyPr>
          <a:lstStyle/>
          <a:p>
            <a:pPr marL="0" indent="0">
              <a:buNone/>
            </a:pPr>
            <a:r>
              <a:rPr lang="es-ES" sz="3800" dirty="0"/>
              <a:t>Una vez habiendo limpiado los datos, se realizó un análisis exploratorio para identificar patrones y posibles transformaciones a realizar. </a:t>
            </a:r>
          </a:p>
          <a:p>
            <a:pPr marL="0" indent="0">
              <a:buNone/>
            </a:pPr>
            <a:endParaRPr lang="es-ES" sz="3800" dirty="0"/>
          </a:p>
          <a:p>
            <a:r>
              <a:rPr lang="es-ES" sz="3800" dirty="0"/>
              <a:t>Distribución de las ventas: Identificación de patrones, y posibles transformaciones necesarias. </a:t>
            </a:r>
          </a:p>
          <a:p>
            <a:r>
              <a:rPr lang="es-ES" sz="3800" dirty="0"/>
              <a:t>Impacto de las promociones: Análisis de como las promociones afectan a las ventas. </a:t>
            </a:r>
          </a:p>
        </p:txBody>
      </p:sp>
    </p:spTree>
    <p:extLst>
      <p:ext uri="{BB962C8B-B14F-4D97-AF65-F5344CB8AC3E}">
        <p14:creationId xmlns:p14="http://schemas.microsoft.com/office/powerpoint/2010/main" val="145766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922EA2-786D-86F6-67CD-763C8D452E67}"/>
              </a:ext>
            </a:extLst>
          </p:cNvPr>
          <p:cNvSpPr>
            <a:spLocks noGrp="1"/>
          </p:cNvSpPr>
          <p:nvPr>
            <p:ph type="title"/>
          </p:nvPr>
        </p:nvSpPr>
        <p:spPr/>
        <p:txBody>
          <a:bodyPr/>
          <a:lstStyle/>
          <a:p>
            <a:pPr algn="ctr"/>
            <a:r>
              <a:rPr lang="es-ES" dirty="0" err="1"/>
              <a:t>Feature</a:t>
            </a:r>
            <a:r>
              <a:rPr lang="es-ES" dirty="0"/>
              <a:t> </a:t>
            </a:r>
            <a:r>
              <a:rPr lang="es-ES" dirty="0" err="1"/>
              <a:t>Engineering</a:t>
            </a:r>
            <a:r>
              <a:rPr lang="es-ES" dirty="0"/>
              <a:t>.  </a:t>
            </a:r>
          </a:p>
        </p:txBody>
      </p:sp>
      <p:sp>
        <p:nvSpPr>
          <p:cNvPr id="3" name="Marcador de contenido 2">
            <a:extLst>
              <a:ext uri="{FF2B5EF4-FFF2-40B4-BE49-F238E27FC236}">
                <a16:creationId xmlns:a16="http://schemas.microsoft.com/office/drawing/2014/main" id="{A49FB594-C5E3-664F-3295-FA1410456F61}"/>
              </a:ext>
            </a:extLst>
          </p:cNvPr>
          <p:cNvSpPr>
            <a:spLocks noGrp="1"/>
          </p:cNvSpPr>
          <p:nvPr>
            <p:ph idx="1"/>
          </p:nvPr>
        </p:nvSpPr>
        <p:spPr/>
        <p:txBody>
          <a:bodyPr>
            <a:normAutofit/>
          </a:bodyPr>
          <a:lstStyle/>
          <a:p>
            <a:r>
              <a:rPr lang="es-ES" dirty="0"/>
              <a:t>Variables Temporales: Creación de variables como: </a:t>
            </a:r>
          </a:p>
          <a:p>
            <a:pPr marL="0" indent="0">
              <a:buNone/>
            </a:pPr>
            <a:endParaRPr lang="es-ES" sz="2400" dirty="0"/>
          </a:p>
          <a:p>
            <a:pPr lvl="1"/>
            <a:r>
              <a:rPr lang="es-ES" dirty="0"/>
              <a:t>‘</a:t>
            </a:r>
            <a:r>
              <a:rPr lang="es-ES" dirty="0" err="1"/>
              <a:t>Year</a:t>
            </a:r>
            <a:r>
              <a:rPr lang="es-ES" dirty="0"/>
              <a:t>’: Le permite al modelo capturar tendencias de ventas que cambian año a año.</a:t>
            </a:r>
          </a:p>
          <a:p>
            <a:pPr lvl="1"/>
            <a:r>
              <a:rPr lang="es-ES" dirty="0"/>
              <a:t>‘</a:t>
            </a:r>
            <a:r>
              <a:rPr lang="es-ES" dirty="0" err="1"/>
              <a:t>Month</a:t>
            </a:r>
            <a:r>
              <a:rPr lang="es-ES" dirty="0"/>
              <a:t>’: Le permite al modelo aprender de los patrones estacionales y ajustar las ventas en consecuencia (ej. Diciembre). </a:t>
            </a:r>
          </a:p>
          <a:p>
            <a:pPr lvl="1"/>
            <a:r>
              <a:rPr lang="es-ES" dirty="0"/>
              <a:t>‘</a:t>
            </a:r>
            <a:r>
              <a:rPr lang="es-ES" dirty="0" err="1"/>
              <a:t>DayOfWeek</a:t>
            </a:r>
            <a:r>
              <a:rPr lang="es-ES" dirty="0"/>
              <a:t>’: Le permite al modelo capturar patrones de ventas diarios al modelo y ajustar las ventas en consecuencia (ej. Lunes).</a:t>
            </a:r>
          </a:p>
          <a:p>
            <a:pPr lvl="1"/>
            <a:r>
              <a:rPr lang="es-ES" dirty="0" err="1"/>
              <a:t>Lag</a:t>
            </a:r>
            <a:r>
              <a:rPr lang="es-ES" dirty="0"/>
              <a:t> </a:t>
            </a:r>
            <a:r>
              <a:rPr lang="es-ES" dirty="0" err="1"/>
              <a:t>Features</a:t>
            </a:r>
            <a:r>
              <a:rPr lang="es-ES" dirty="0"/>
              <a:t>: Le entrega al modelo la posibilidad de reaccionar rápidamente a cambios inmediatos en la demanda, como los causados por las promociones. </a:t>
            </a:r>
          </a:p>
          <a:p>
            <a:endParaRPr lang="es-ES" dirty="0"/>
          </a:p>
          <a:p>
            <a:pPr marL="0" indent="0">
              <a:buNone/>
            </a:pPr>
            <a:endParaRPr lang="es-ES" dirty="0"/>
          </a:p>
        </p:txBody>
      </p:sp>
    </p:spTree>
    <p:extLst>
      <p:ext uri="{BB962C8B-B14F-4D97-AF65-F5344CB8AC3E}">
        <p14:creationId xmlns:p14="http://schemas.microsoft.com/office/powerpoint/2010/main" val="385271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DAC16-444C-59A3-38FF-7E3303097D9B}"/>
              </a:ext>
            </a:extLst>
          </p:cNvPr>
          <p:cNvSpPr>
            <a:spLocks noGrp="1"/>
          </p:cNvSpPr>
          <p:nvPr>
            <p:ph type="title"/>
          </p:nvPr>
        </p:nvSpPr>
        <p:spPr/>
        <p:txBody>
          <a:bodyPr/>
          <a:lstStyle/>
          <a:p>
            <a:pPr algn="ctr"/>
            <a:r>
              <a:rPr lang="es-ES" dirty="0"/>
              <a:t>Preparación de los datos.  </a:t>
            </a:r>
          </a:p>
        </p:txBody>
      </p:sp>
      <p:sp>
        <p:nvSpPr>
          <p:cNvPr id="3" name="Marcador de contenido 2">
            <a:extLst>
              <a:ext uri="{FF2B5EF4-FFF2-40B4-BE49-F238E27FC236}">
                <a16:creationId xmlns:a16="http://schemas.microsoft.com/office/drawing/2014/main" id="{2AE8B64D-C756-B03D-FF54-C780932B43B5}"/>
              </a:ext>
            </a:extLst>
          </p:cNvPr>
          <p:cNvSpPr>
            <a:spLocks noGrp="1"/>
          </p:cNvSpPr>
          <p:nvPr>
            <p:ph idx="1"/>
          </p:nvPr>
        </p:nvSpPr>
        <p:spPr/>
        <p:txBody>
          <a:bodyPr/>
          <a:lstStyle/>
          <a:p>
            <a:r>
              <a:rPr lang="es-ES" dirty="0"/>
              <a:t>División de Datos: Se dividen los datos en dos conjuntos: </a:t>
            </a:r>
          </a:p>
          <a:p>
            <a:pPr lvl="1"/>
            <a:r>
              <a:rPr lang="es-ES" dirty="0"/>
              <a:t> Conjunto de “entrenamiento”, el cual se utiliza para ajustar al modelo. </a:t>
            </a:r>
          </a:p>
          <a:p>
            <a:pPr lvl="1"/>
            <a:r>
              <a:rPr lang="es-ES" dirty="0"/>
              <a:t>Conjunto de datos de “prueba”, el cual se utiliza para evaluar la capacidad del modelo para generalizar. </a:t>
            </a:r>
          </a:p>
          <a:p>
            <a:pPr marL="457200" lvl="1" indent="0">
              <a:buNone/>
            </a:pPr>
            <a:endParaRPr lang="es-ES" dirty="0"/>
          </a:p>
          <a:p>
            <a:r>
              <a:rPr lang="es-ES" dirty="0"/>
              <a:t>Estandarización: Implica escalar las características para que todas estén en la misma escala. Es importante porque sin la estandarización los rangos que tienen las variables podrían ser muy distintos y esto afectaría la exactitud de las predicciones del modelo. </a:t>
            </a:r>
          </a:p>
        </p:txBody>
      </p:sp>
    </p:spTree>
    <p:extLst>
      <p:ext uri="{BB962C8B-B14F-4D97-AF65-F5344CB8AC3E}">
        <p14:creationId xmlns:p14="http://schemas.microsoft.com/office/powerpoint/2010/main" val="424859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BF6F91-A6CA-AA67-4392-831E47E61985}"/>
              </a:ext>
            </a:extLst>
          </p:cNvPr>
          <p:cNvSpPr>
            <a:spLocks noGrp="1"/>
          </p:cNvSpPr>
          <p:nvPr>
            <p:ph type="title"/>
          </p:nvPr>
        </p:nvSpPr>
        <p:spPr/>
        <p:txBody>
          <a:bodyPr/>
          <a:lstStyle/>
          <a:p>
            <a:pPr algn="ctr"/>
            <a:r>
              <a:rPr lang="es-ES" dirty="0"/>
              <a:t>Modelo supervisado. </a:t>
            </a:r>
          </a:p>
        </p:txBody>
      </p:sp>
      <p:sp>
        <p:nvSpPr>
          <p:cNvPr id="3" name="Marcador de contenido 2">
            <a:extLst>
              <a:ext uri="{FF2B5EF4-FFF2-40B4-BE49-F238E27FC236}">
                <a16:creationId xmlns:a16="http://schemas.microsoft.com/office/drawing/2014/main" id="{C2A08D0B-BEF6-9F67-4FAB-CE3967DE39DF}"/>
              </a:ext>
            </a:extLst>
          </p:cNvPr>
          <p:cNvSpPr>
            <a:spLocks noGrp="1"/>
          </p:cNvSpPr>
          <p:nvPr>
            <p:ph idx="1"/>
          </p:nvPr>
        </p:nvSpPr>
        <p:spPr/>
        <p:txBody>
          <a:bodyPr/>
          <a:lstStyle/>
          <a:p>
            <a:r>
              <a:rPr lang="es-ES" dirty="0"/>
              <a:t>Regresión lineal. </a:t>
            </a:r>
          </a:p>
          <a:p>
            <a:pPr lvl="1"/>
            <a:r>
              <a:rPr lang="es-ES" dirty="0"/>
              <a:t>Es un modelo simple que asume una relación lineal entre las variables. </a:t>
            </a:r>
          </a:p>
          <a:p>
            <a:pPr lvl="1"/>
            <a:r>
              <a:rPr lang="es-ES" dirty="0"/>
              <a:t>El RMSPE de este modelo fue de: 0.2660</a:t>
            </a:r>
          </a:p>
          <a:p>
            <a:pPr marL="457200" lvl="1" indent="0">
              <a:buNone/>
            </a:pPr>
            <a:endParaRPr lang="es-ES" dirty="0"/>
          </a:p>
          <a:p>
            <a:r>
              <a:rPr lang="es-ES" dirty="0" err="1"/>
              <a:t>Random</a:t>
            </a:r>
            <a:r>
              <a:rPr lang="es-ES" dirty="0"/>
              <a:t> Forest </a:t>
            </a:r>
          </a:p>
          <a:p>
            <a:pPr lvl="1"/>
            <a:r>
              <a:rPr lang="es-ES" dirty="0"/>
              <a:t>Funciona creando una gran cantidad de árboles de decisión, cada uno entrenado con una muestra aleatoria del conjunto de datos. Luego, combina las predicciones de todos estos árboles para obtener una predicción final más estable y menos propensa a sobre ajustarse.</a:t>
            </a:r>
          </a:p>
          <a:p>
            <a:pPr lvl="1"/>
            <a:r>
              <a:rPr lang="es-ES" dirty="0"/>
              <a:t>El RMSPE del este modelo fue de: 0.221</a:t>
            </a:r>
          </a:p>
        </p:txBody>
      </p:sp>
    </p:spTree>
    <p:extLst>
      <p:ext uri="{BB962C8B-B14F-4D97-AF65-F5344CB8AC3E}">
        <p14:creationId xmlns:p14="http://schemas.microsoft.com/office/powerpoint/2010/main" val="2044336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942324-4F27-5CD5-23A6-3EB2E9D65613}"/>
              </a:ext>
            </a:extLst>
          </p:cNvPr>
          <p:cNvSpPr>
            <a:spLocks noGrp="1"/>
          </p:cNvSpPr>
          <p:nvPr>
            <p:ph type="title"/>
          </p:nvPr>
        </p:nvSpPr>
        <p:spPr/>
        <p:txBody>
          <a:bodyPr/>
          <a:lstStyle/>
          <a:p>
            <a:pPr algn="ctr"/>
            <a:r>
              <a:rPr lang="es-ES" dirty="0"/>
              <a:t>Modelo supervisado. </a:t>
            </a:r>
          </a:p>
        </p:txBody>
      </p:sp>
      <p:sp>
        <p:nvSpPr>
          <p:cNvPr id="3" name="Marcador de contenido 2">
            <a:extLst>
              <a:ext uri="{FF2B5EF4-FFF2-40B4-BE49-F238E27FC236}">
                <a16:creationId xmlns:a16="http://schemas.microsoft.com/office/drawing/2014/main" id="{53ADBA41-48D8-BF89-D4C8-DDD735ED0071}"/>
              </a:ext>
            </a:extLst>
          </p:cNvPr>
          <p:cNvSpPr>
            <a:spLocks noGrp="1"/>
          </p:cNvSpPr>
          <p:nvPr>
            <p:ph idx="1"/>
          </p:nvPr>
        </p:nvSpPr>
        <p:spPr/>
        <p:txBody>
          <a:bodyPr/>
          <a:lstStyle/>
          <a:p>
            <a:r>
              <a:rPr lang="es-ES" dirty="0" err="1"/>
              <a:t>Gradient</a:t>
            </a:r>
            <a:r>
              <a:rPr lang="es-ES" dirty="0"/>
              <a:t> </a:t>
            </a:r>
            <a:r>
              <a:rPr lang="es-ES" dirty="0" err="1"/>
              <a:t>Boosting</a:t>
            </a:r>
            <a:r>
              <a:rPr lang="es-ES" dirty="0"/>
              <a:t> </a:t>
            </a:r>
          </a:p>
          <a:p>
            <a:pPr lvl="1"/>
            <a:r>
              <a:rPr lang="es-ES" dirty="0"/>
              <a:t> Este modelo combina múltiples árboles de decisión, pero lo hace de manera secuencial, donde cada árbol se entrena para corregir los errores del árbol anterior. Este modelo es susceptible al sobreajuste si no se controla adecuadamente. </a:t>
            </a:r>
          </a:p>
          <a:p>
            <a:pPr lvl="1"/>
            <a:r>
              <a:rPr lang="es-ES" dirty="0"/>
              <a:t>El RMSPE de este modelo fue de: 0.2115</a:t>
            </a:r>
          </a:p>
          <a:p>
            <a:r>
              <a:rPr lang="es-ES" dirty="0"/>
              <a:t>Red neuronal </a:t>
            </a:r>
          </a:p>
          <a:p>
            <a:pPr lvl="1"/>
            <a:r>
              <a:rPr lang="es-ES" dirty="0"/>
              <a:t>Son modelos especialmente poderosos para capturar patrones complejos en los datos, incluso aquellos que no son lineales. </a:t>
            </a:r>
          </a:p>
          <a:p>
            <a:pPr lvl="1"/>
            <a:r>
              <a:rPr lang="es-ES" dirty="0"/>
              <a:t>El RMSPE de este modelo fue de: 0.1582</a:t>
            </a:r>
          </a:p>
        </p:txBody>
      </p:sp>
    </p:spTree>
    <p:extLst>
      <p:ext uri="{BB962C8B-B14F-4D97-AF65-F5344CB8AC3E}">
        <p14:creationId xmlns:p14="http://schemas.microsoft.com/office/powerpoint/2010/main" val="117599641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352</TotalTime>
  <Words>1029</Words>
  <Application>Microsoft Office PowerPoint</Application>
  <PresentationFormat>Panorámica</PresentationFormat>
  <Paragraphs>99</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Aptos</vt:lpstr>
      <vt:lpstr>Aptos Display</vt:lpstr>
      <vt:lpstr>Arial</vt:lpstr>
      <vt:lpstr>Tema de Office</vt:lpstr>
      <vt:lpstr>Desarrollo de un modelo de machine learning. </vt:lpstr>
      <vt:lpstr>Naturaleza del Proyecto.</vt:lpstr>
      <vt:lpstr>Adquisición de Datos.</vt:lpstr>
      <vt:lpstr>Limpieza de los datos.</vt:lpstr>
      <vt:lpstr>Análisis exploratorio. </vt:lpstr>
      <vt:lpstr>Feature Engineering.  </vt:lpstr>
      <vt:lpstr>Preparación de los datos.  </vt:lpstr>
      <vt:lpstr>Modelo supervisado. </vt:lpstr>
      <vt:lpstr>Modelo supervisado. </vt:lpstr>
      <vt:lpstr>Modelo supervisado. </vt:lpstr>
      <vt:lpstr>Modelos No Supervisados. </vt:lpstr>
      <vt:lpstr>Despliegue del Modelo. </vt:lpstr>
      <vt:lpstr>Resultados Principales</vt:lpstr>
      <vt:lpstr>Impacto en el Negocio. </vt:lpstr>
      <vt:lpstr>PREGUNTAS.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Rodrigo Meza</dc:creator>
  <cp:lastModifiedBy>Rodrigo Meza</cp:lastModifiedBy>
  <cp:revision>4</cp:revision>
  <dcterms:created xsi:type="dcterms:W3CDTF">2024-08-25T09:28:59Z</dcterms:created>
  <dcterms:modified xsi:type="dcterms:W3CDTF">2024-08-25T15:21:03Z</dcterms:modified>
</cp:coreProperties>
</file>