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8" r:id="rId7"/>
    <p:sldId id="274" r:id="rId8"/>
    <p:sldId id="276" r:id="rId9"/>
    <p:sldId id="261" r:id="rId10"/>
    <p:sldId id="260" r:id="rId11"/>
    <p:sldId id="277" r:id="rId12"/>
    <p:sldId id="279" r:id="rId13"/>
    <p:sldId id="280" r:id="rId14"/>
    <p:sldId id="262" r:id="rId15"/>
    <p:sldId id="263" r:id="rId16"/>
    <p:sldId id="264" r:id="rId17"/>
    <p:sldId id="270" r:id="rId18"/>
    <p:sldId id="265" r:id="rId19"/>
    <p:sldId id="266" r:id="rId20"/>
    <p:sldId id="267" r:id="rId21"/>
    <p:sldId id="268" r:id="rId22"/>
    <p:sldId id="26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ADD51-BDBC-C94B-78B5-C6EC930C3C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B741A4D-4789-A011-A46C-68AC8C8A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D279A54-6BDB-A2DD-75DC-A2F3DB44E634}"/>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9A58DF74-680D-5B3C-1BD3-CEB57FBD7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B94BAF-E3EE-EC2A-CDAB-C8655AB5F86B}"/>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160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7FBB-21D8-A2B5-6D34-F4146F9ABA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204E78-971C-01AF-C764-E40F6F6F03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F66A76-21FB-6B60-BDFC-4AF3941EB3D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64B7F65D-E5B8-FEC5-EF76-865E90B2F6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01B8D-1964-2218-82DC-7D5D8280C0D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6442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5BD612-3D5D-2358-98BD-14B82912A7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2A2F7D-2756-C06A-A5F5-F3F7479199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411A8B-2BEC-829D-8448-11BBB5F82C4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04769794-C4AC-BF33-0A29-44CF735E03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80A92E-4800-5D15-B3FF-74D09620825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01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292E9-1930-233C-5573-FFB39CCF14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8BEC7F-6441-2DEC-E18C-C23A86DBCA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0F2481-F2B7-5E30-C4A1-7CE41BF39035}"/>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4D3B5602-9C5D-4C23-AD6F-81DA6004B7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A50EC7-EA41-9C75-FA17-5939B4A19339}"/>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8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E36C-01C0-D01B-CE59-F406F5662D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B5F8B7-49F8-6819-1460-C0700EDCC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74DB38-1DF4-99A8-5D73-23C355C5585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001F4DC2-72FF-6B91-6F76-5C468C22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A116E5-9210-7933-21E4-FD8F0A0C3E0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360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70D-2512-D3FC-69DA-79EAC772E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AD794-5D50-971D-B973-D45DD2C22F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45C69C-6F1A-83CA-7CA6-1A0F4BA654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A48962-FAD6-0A2F-2318-C7343601BFC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9EBA03DB-084B-4574-9416-859052D966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A1D62F-DDF8-2F87-2FFE-1A63520C8374}"/>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2858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93C11-7AF2-DD13-B355-E52E566113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C3D15A-C9E3-2FFD-9CC1-AF114A09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EF5EF2-C7DE-7DC9-AA33-44C914D1011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AA9BED-348E-9104-7F2D-45DA8DE40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0F3ECC-CCF0-1D53-E21D-1A3904D9F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FD850B-32AD-7659-D83A-C55B6F8CE040}"/>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8" name="Marcador de pie de página 7">
            <a:extLst>
              <a:ext uri="{FF2B5EF4-FFF2-40B4-BE49-F238E27FC236}">
                <a16:creationId xmlns:a16="http://schemas.microsoft.com/office/drawing/2014/main" id="{A8AC96E4-5A7F-A9F1-3F80-8B045C48B0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5E7BF8-7A67-E1AF-8CA6-301E104FC3B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223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A3AAC-473E-4B92-6C76-5E991A2288B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4214A57-F142-6548-A7F9-8FD7B88CFA0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4" name="Marcador de pie de página 3">
            <a:extLst>
              <a:ext uri="{FF2B5EF4-FFF2-40B4-BE49-F238E27FC236}">
                <a16:creationId xmlns:a16="http://schemas.microsoft.com/office/drawing/2014/main" id="{64DD756C-D0F3-1942-773B-1550DE4E106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F6CE574-090C-3476-8320-06F0AC1189F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034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8295FA-1C04-2E25-E6D3-139B79B55C38}"/>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3" name="Marcador de pie de página 2">
            <a:extLst>
              <a:ext uri="{FF2B5EF4-FFF2-40B4-BE49-F238E27FC236}">
                <a16:creationId xmlns:a16="http://schemas.microsoft.com/office/drawing/2014/main" id="{1EFC1ED7-8EE5-D5B6-315F-A81AC6BA38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E34528-33FD-4A55-6229-9A9C12D4F26F}"/>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79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B879F-B429-3B5D-CBBF-E377616ABF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20BEDA-0CFD-B70B-B557-75A1C8DB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4AB4B0-5999-DB75-7C1F-56445186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905A8-8B02-7DC6-60B3-41C1959B4F66}"/>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CD8B7C47-9419-CFDD-B62C-E03CF7D7E3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E4AB28-F145-8EE3-117C-B0F13812331A}"/>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8186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F020-4A7B-3626-B05F-5E8A73780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4117387-4135-5919-B36F-7AF7717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864BCC-EA96-5B8E-2CCE-318A4F84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F911C-EB7D-0FD0-4806-0219B2C0AEB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25FA9C9E-CC06-42D7-40A4-1B6218DDD3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D0A9770-B923-E503-1B40-F46E88DE18A8}"/>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721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8F8F8"/>
            </a:gs>
            <a:gs pos="74000">
              <a:srgbClr val="F8F8F8"/>
            </a:gs>
            <a:gs pos="83000">
              <a:srgbClr val="F8F8F8"/>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95033D-B11D-F09B-9C34-9820AF92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DACB4F-B89E-477C-C8B7-2884200BE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3C7487-1FEE-A16A-C33D-3378A444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C54BBA11-871E-6E0A-4E9A-7C547F4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048C103-1374-255F-BC74-4BDCE8FBD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9BF840-E7EC-4CC9-AD11-07B925C9484E}" type="slidenum">
              <a:rPr lang="es-ES" smtClean="0"/>
              <a:t>‹Nº›</a:t>
            </a:fld>
            <a:endParaRPr lang="es-ES"/>
          </a:p>
        </p:txBody>
      </p:sp>
    </p:spTree>
    <p:extLst>
      <p:ext uri="{BB962C8B-B14F-4D97-AF65-F5344CB8AC3E}">
        <p14:creationId xmlns:p14="http://schemas.microsoft.com/office/powerpoint/2010/main" val="30928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F6BD1-49B9-F362-D8E5-F6A7514134E9}"/>
              </a:ext>
            </a:extLst>
          </p:cNvPr>
          <p:cNvSpPr>
            <a:spLocks noGrp="1"/>
          </p:cNvSpPr>
          <p:nvPr>
            <p:ph type="ctrTitle"/>
          </p:nvPr>
        </p:nvSpPr>
        <p:spPr/>
        <p:txBody>
          <a:bodyPr/>
          <a:lstStyle/>
          <a:p>
            <a:r>
              <a:rPr lang="es-ES" dirty="0"/>
              <a:t>Desarrollo de un modelo de machine </a:t>
            </a:r>
            <a:r>
              <a:rPr lang="es-ES" dirty="0" err="1"/>
              <a:t>learning</a:t>
            </a:r>
            <a:r>
              <a:rPr lang="es-ES" dirty="0"/>
              <a:t>. </a:t>
            </a:r>
          </a:p>
        </p:txBody>
      </p:sp>
      <p:sp>
        <p:nvSpPr>
          <p:cNvPr id="3" name="Subtítulo 2">
            <a:extLst>
              <a:ext uri="{FF2B5EF4-FFF2-40B4-BE49-F238E27FC236}">
                <a16:creationId xmlns:a16="http://schemas.microsoft.com/office/drawing/2014/main" id="{031A805E-03E2-F2AA-6E23-579AB1C6003F}"/>
              </a:ext>
            </a:extLst>
          </p:cNvPr>
          <p:cNvSpPr>
            <a:spLocks noGrp="1"/>
          </p:cNvSpPr>
          <p:nvPr>
            <p:ph type="subTitle" idx="1"/>
          </p:nvPr>
        </p:nvSpPr>
        <p:spPr/>
        <p:txBody>
          <a:bodyPr>
            <a:normAutofit/>
          </a:bodyPr>
          <a:lstStyle/>
          <a:p>
            <a:r>
              <a:rPr lang="es-ES" sz="3800" dirty="0"/>
              <a:t>Aplicación de técnicas de Machine </a:t>
            </a:r>
            <a:r>
              <a:rPr lang="es-ES" sz="3800" dirty="0" err="1"/>
              <a:t>Learning</a:t>
            </a:r>
            <a:r>
              <a:rPr lang="es-ES" sz="3800" dirty="0"/>
              <a:t> para la predicción de ventas. </a:t>
            </a:r>
          </a:p>
        </p:txBody>
      </p:sp>
      <p:sp>
        <p:nvSpPr>
          <p:cNvPr id="4" name="CuadroTexto 3">
            <a:extLst>
              <a:ext uri="{FF2B5EF4-FFF2-40B4-BE49-F238E27FC236}">
                <a16:creationId xmlns:a16="http://schemas.microsoft.com/office/drawing/2014/main" id="{DBE0D581-77A8-248D-1441-4A3F7781F66C}"/>
              </a:ext>
            </a:extLst>
          </p:cNvPr>
          <p:cNvSpPr txBox="1"/>
          <p:nvPr/>
        </p:nvSpPr>
        <p:spPr>
          <a:xfrm>
            <a:off x="8458200" y="5003800"/>
            <a:ext cx="2988733" cy="1754326"/>
          </a:xfrm>
          <a:prstGeom prst="rect">
            <a:avLst/>
          </a:prstGeom>
          <a:noFill/>
        </p:spPr>
        <p:txBody>
          <a:bodyPr wrap="square" rtlCol="0">
            <a:spAutoFit/>
          </a:bodyPr>
          <a:lstStyle/>
          <a:p>
            <a:r>
              <a:rPr lang="es-ES" dirty="0"/>
              <a:t>Alumno: Rodrigo Meza Ortiz </a:t>
            </a:r>
          </a:p>
          <a:p>
            <a:r>
              <a:rPr lang="es-ES" dirty="0"/>
              <a:t> </a:t>
            </a:r>
          </a:p>
          <a:p>
            <a:r>
              <a:rPr lang="es-ES" dirty="0"/>
              <a:t>Profesores: </a:t>
            </a:r>
          </a:p>
          <a:p>
            <a:pPr marL="285750" indent="-285750">
              <a:buFontTx/>
              <a:buChar char="-"/>
            </a:pPr>
            <a:r>
              <a:rPr lang="es-ES" dirty="0"/>
              <a:t>Iraitz Montalbán </a:t>
            </a:r>
          </a:p>
          <a:p>
            <a:pPr marL="285750" indent="-285750">
              <a:buFontTx/>
              <a:buChar char="-"/>
            </a:pPr>
            <a:r>
              <a:rPr lang="es-ES" dirty="0"/>
              <a:t>Luis Miguel Andújar</a:t>
            </a:r>
          </a:p>
          <a:p>
            <a:pPr marL="285750" indent="-285750">
              <a:buFontTx/>
              <a:buChar char="-"/>
            </a:pPr>
            <a:endParaRPr lang="es-ES" dirty="0"/>
          </a:p>
        </p:txBody>
      </p:sp>
      <p:pic>
        <p:nvPicPr>
          <p:cNvPr id="5" name="Imagen 4">
            <a:extLst>
              <a:ext uri="{FF2B5EF4-FFF2-40B4-BE49-F238E27FC236}">
                <a16:creationId xmlns:a16="http://schemas.microsoft.com/office/drawing/2014/main" id="{4D3093BB-A1CD-C278-C1C6-826A4BAECF5A}"/>
              </a:ext>
            </a:extLst>
          </p:cNvPr>
          <p:cNvPicPr>
            <a:picLocks noChangeAspect="1"/>
          </p:cNvPicPr>
          <p:nvPr/>
        </p:nvPicPr>
        <p:blipFill>
          <a:blip r:embed="rId2"/>
          <a:stretch>
            <a:fillRect/>
          </a:stretch>
        </p:blipFill>
        <p:spPr>
          <a:xfrm>
            <a:off x="9154638" y="750475"/>
            <a:ext cx="2292295" cy="371888"/>
          </a:xfrm>
          <a:prstGeom prst="rect">
            <a:avLst/>
          </a:prstGeom>
        </p:spPr>
      </p:pic>
    </p:spTree>
    <p:extLst>
      <p:ext uri="{BB962C8B-B14F-4D97-AF65-F5344CB8AC3E}">
        <p14:creationId xmlns:p14="http://schemas.microsoft.com/office/powerpoint/2010/main" val="44692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B2488-FC12-F169-02DC-0BDBBE03CD6E}"/>
              </a:ext>
            </a:extLst>
          </p:cNvPr>
          <p:cNvSpPr>
            <a:spLocks noGrp="1"/>
          </p:cNvSpPr>
          <p:nvPr>
            <p:ph type="title"/>
          </p:nvPr>
        </p:nvSpPr>
        <p:spPr/>
        <p:txBody>
          <a:bodyPr/>
          <a:lstStyle/>
          <a:p>
            <a:pPr algn="ctr"/>
            <a:r>
              <a:rPr lang="es-ES" dirty="0"/>
              <a:t>Análisis exploratorio de datos (EDA). </a:t>
            </a:r>
            <a:endParaRPr lang="es-ES" dirty="0">
              <a:highlight>
                <a:srgbClr val="FFFF00"/>
              </a:highlight>
            </a:endParaRPr>
          </a:p>
        </p:txBody>
      </p:sp>
      <p:sp>
        <p:nvSpPr>
          <p:cNvPr id="3" name="Marcador de contenido 2">
            <a:extLst>
              <a:ext uri="{FF2B5EF4-FFF2-40B4-BE49-F238E27FC236}">
                <a16:creationId xmlns:a16="http://schemas.microsoft.com/office/drawing/2014/main" id="{3F7AD634-4C0D-AFC2-CD2E-5CC6ED9AF2CA}"/>
              </a:ext>
            </a:extLst>
          </p:cNvPr>
          <p:cNvSpPr>
            <a:spLocks noGrp="1"/>
          </p:cNvSpPr>
          <p:nvPr>
            <p:ph idx="1"/>
          </p:nvPr>
        </p:nvSpPr>
        <p:spPr/>
        <p:txBody>
          <a:bodyPr>
            <a:normAutofit/>
          </a:bodyPr>
          <a:lstStyle/>
          <a:p>
            <a:pPr algn="just"/>
            <a:r>
              <a:rPr lang="es-ES" sz="3800" dirty="0"/>
              <a:t>Estudio de la variable ‘Sales’ con el resto de las variables en estudio. </a:t>
            </a:r>
          </a:p>
          <a:p>
            <a:pPr lvl="1" algn="just"/>
            <a:r>
              <a:rPr lang="es-ES" sz="3400" dirty="0"/>
              <a:t>La variable ‘Sales’ presenta la siguiente distribución: </a:t>
            </a:r>
          </a:p>
        </p:txBody>
      </p:sp>
      <p:pic>
        <p:nvPicPr>
          <p:cNvPr id="4" name="Imagen 3">
            <a:extLst>
              <a:ext uri="{FF2B5EF4-FFF2-40B4-BE49-F238E27FC236}">
                <a16:creationId xmlns:a16="http://schemas.microsoft.com/office/drawing/2014/main" id="{B8A676BE-621D-124B-36DD-74C16B96118C}"/>
              </a:ext>
            </a:extLst>
          </p:cNvPr>
          <p:cNvPicPr>
            <a:picLocks noChangeAspect="1"/>
          </p:cNvPicPr>
          <p:nvPr/>
        </p:nvPicPr>
        <p:blipFill>
          <a:blip r:embed="rId2"/>
          <a:stretch>
            <a:fillRect/>
          </a:stretch>
        </p:blipFill>
        <p:spPr>
          <a:xfrm>
            <a:off x="4652761" y="3585938"/>
            <a:ext cx="4139543" cy="2591025"/>
          </a:xfrm>
          <a:prstGeom prst="rect">
            <a:avLst/>
          </a:prstGeom>
        </p:spPr>
      </p:pic>
    </p:spTree>
    <p:extLst>
      <p:ext uri="{BB962C8B-B14F-4D97-AF65-F5344CB8AC3E}">
        <p14:creationId xmlns:p14="http://schemas.microsoft.com/office/powerpoint/2010/main" val="145766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E5CD2-A33E-F8BC-8717-F5908DB15D6C}"/>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CDE86A1D-4F06-13E3-21E5-F65F52705FDF}"/>
              </a:ext>
            </a:extLst>
          </p:cNvPr>
          <p:cNvSpPr>
            <a:spLocks noGrp="1"/>
          </p:cNvSpPr>
          <p:nvPr>
            <p:ph idx="1"/>
          </p:nvPr>
        </p:nvSpPr>
        <p:spPr/>
        <p:txBody>
          <a:bodyPr/>
          <a:lstStyle/>
          <a:p>
            <a:r>
              <a:rPr lang="es-ES" dirty="0"/>
              <a:t>Relación entre las variables. </a:t>
            </a:r>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sz="2800" dirty="0"/>
          </a:p>
        </p:txBody>
      </p:sp>
      <p:pic>
        <p:nvPicPr>
          <p:cNvPr id="9" name="Imagen 8">
            <a:extLst>
              <a:ext uri="{FF2B5EF4-FFF2-40B4-BE49-F238E27FC236}">
                <a16:creationId xmlns:a16="http://schemas.microsoft.com/office/drawing/2014/main" id="{B0AEDBF6-2F43-4DE7-A0F2-1E587C4E473F}"/>
              </a:ext>
            </a:extLst>
          </p:cNvPr>
          <p:cNvPicPr>
            <a:picLocks noChangeAspect="1"/>
          </p:cNvPicPr>
          <p:nvPr/>
        </p:nvPicPr>
        <p:blipFill>
          <a:blip r:embed="rId2"/>
          <a:stretch>
            <a:fillRect/>
          </a:stretch>
        </p:blipFill>
        <p:spPr>
          <a:xfrm>
            <a:off x="6156325" y="1402556"/>
            <a:ext cx="5197475" cy="5197475"/>
          </a:xfrm>
          <a:prstGeom prst="rect">
            <a:avLst/>
          </a:prstGeom>
        </p:spPr>
      </p:pic>
    </p:spTree>
    <p:extLst>
      <p:ext uri="{BB962C8B-B14F-4D97-AF65-F5344CB8AC3E}">
        <p14:creationId xmlns:p14="http://schemas.microsoft.com/office/powerpoint/2010/main" val="32306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7496E-FC51-69C1-B3C3-C58AD9280D00}"/>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92E42263-A903-86BC-DE75-FEA627E8517F}"/>
              </a:ext>
            </a:extLst>
          </p:cNvPr>
          <p:cNvSpPr>
            <a:spLocks noGrp="1"/>
          </p:cNvSpPr>
          <p:nvPr>
            <p:ph idx="1"/>
          </p:nvPr>
        </p:nvSpPr>
        <p:spPr/>
        <p:txBody>
          <a:bodyPr/>
          <a:lstStyle/>
          <a:p>
            <a:r>
              <a:rPr lang="es-ES" sz="2800" dirty="0"/>
              <a:t>Impacto de las promociones: Análisis de como las promociones afectan a las ventas. </a:t>
            </a:r>
          </a:p>
          <a:p>
            <a:pPr marL="0" indent="0">
              <a:buNone/>
            </a:pPr>
            <a:endParaRPr lang="es-ES" dirty="0"/>
          </a:p>
        </p:txBody>
      </p:sp>
      <p:pic>
        <p:nvPicPr>
          <p:cNvPr id="7" name="Imagen 6" descr="Gráfico, Gráfico de cajas y bigotes&#10;&#10;Descripción generada automáticamente">
            <a:extLst>
              <a:ext uri="{FF2B5EF4-FFF2-40B4-BE49-F238E27FC236}">
                <a16:creationId xmlns:a16="http://schemas.microsoft.com/office/drawing/2014/main" id="{58A2E7F8-A594-2F87-2DAC-E2EC1B40C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2606596"/>
            <a:ext cx="5651770" cy="3570367"/>
          </a:xfrm>
          <a:prstGeom prst="rect">
            <a:avLst/>
          </a:prstGeom>
        </p:spPr>
      </p:pic>
    </p:spTree>
    <p:extLst>
      <p:ext uri="{BB962C8B-B14F-4D97-AF65-F5344CB8AC3E}">
        <p14:creationId xmlns:p14="http://schemas.microsoft.com/office/powerpoint/2010/main" val="4904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3D03C-EC92-75A5-E833-C3C0F194E51B}"/>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B75A351E-C758-0D69-E584-05E52AF8DA40}"/>
              </a:ext>
            </a:extLst>
          </p:cNvPr>
          <p:cNvSpPr>
            <a:spLocks noGrp="1"/>
          </p:cNvSpPr>
          <p:nvPr>
            <p:ph idx="1"/>
          </p:nvPr>
        </p:nvSpPr>
        <p:spPr/>
        <p:txBody>
          <a:bodyPr/>
          <a:lstStyle/>
          <a:p>
            <a:r>
              <a:rPr lang="es-ES" dirty="0"/>
              <a:t>Comportamiento de las ventas a lo largo del tiempo de estudio. </a:t>
            </a:r>
          </a:p>
        </p:txBody>
      </p:sp>
      <p:pic>
        <p:nvPicPr>
          <p:cNvPr id="5" name="Imagen 4" descr="Gráfico, Gráfico de líneas&#10;&#10;Descripción generada automáticamente">
            <a:extLst>
              <a:ext uri="{FF2B5EF4-FFF2-40B4-BE49-F238E27FC236}">
                <a16:creationId xmlns:a16="http://schemas.microsoft.com/office/drawing/2014/main" id="{82A92BFB-296B-42AB-0981-DB250EF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696" y="2499042"/>
            <a:ext cx="8074608" cy="3993833"/>
          </a:xfrm>
          <a:prstGeom prst="rect">
            <a:avLst/>
          </a:prstGeom>
        </p:spPr>
      </p:pic>
    </p:spTree>
    <p:extLst>
      <p:ext uri="{BB962C8B-B14F-4D97-AF65-F5344CB8AC3E}">
        <p14:creationId xmlns:p14="http://schemas.microsoft.com/office/powerpoint/2010/main" val="15668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AC16-444C-59A3-38FF-7E3303097D9B}"/>
              </a:ext>
            </a:extLst>
          </p:cNvPr>
          <p:cNvSpPr>
            <a:spLocks noGrp="1"/>
          </p:cNvSpPr>
          <p:nvPr>
            <p:ph type="title"/>
          </p:nvPr>
        </p:nvSpPr>
        <p:spPr/>
        <p:txBody>
          <a:bodyPr/>
          <a:lstStyle/>
          <a:p>
            <a:pPr algn="ctr"/>
            <a:r>
              <a:rPr lang="es-ES" dirty="0"/>
              <a:t>Preparación de los datos.  </a:t>
            </a:r>
          </a:p>
        </p:txBody>
      </p:sp>
      <p:sp>
        <p:nvSpPr>
          <p:cNvPr id="3" name="Marcador de contenido 2">
            <a:extLst>
              <a:ext uri="{FF2B5EF4-FFF2-40B4-BE49-F238E27FC236}">
                <a16:creationId xmlns:a16="http://schemas.microsoft.com/office/drawing/2014/main" id="{2AE8B64D-C756-B03D-FF54-C780932B43B5}"/>
              </a:ext>
            </a:extLst>
          </p:cNvPr>
          <p:cNvSpPr>
            <a:spLocks noGrp="1"/>
          </p:cNvSpPr>
          <p:nvPr>
            <p:ph idx="1"/>
          </p:nvPr>
        </p:nvSpPr>
        <p:spPr/>
        <p:txBody>
          <a:bodyPr>
            <a:normAutofit lnSpcReduction="10000"/>
          </a:bodyPr>
          <a:lstStyle/>
          <a:p>
            <a:pPr algn="just"/>
            <a:r>
              <a:rPr lang="es-ES" dirty="0"/>
              <a:t>División de Datos: Se dividieron los datos en dos conjuntos: </a:t>
            </a:r>
          </a:p>
          <a:p>
            <a:pPr lvl="1" algn="just"/>
            <a:r>
              <a:rPr lang="es-ES" dirty="0"/>
              <a:t> Conjunto de “entrenamiento”, el cual se utiliza para ajustar al modelo, contiene en este caso el 80% del total de los datos. </a:t>
            </a:r>
          </a:p>
          <a:p>
            <a:pPr lvl="1" algn="just"/>
            <a:r>
              <a:rPr lang="es-ES" dirty="0"/>
              <a:t>Conjunto de datos de “prueba”, el cual se utiliza para evaluar la capacidad del modelo para generalizar, contiene en este caso el 20% del total de los datos.  </a:t>
            </a:r>
          </a:p>
          <a:p>
            <a:pPr marL="457200" lvl="1" indent="0" algn="just">
              <a:buNone/>
            </a:pPr>
            <a:endParaRPr lang="es-ES" dirty="0"/>
          </a:p>
          <a:p>
            <a:pPr algn="just"/>
            <a:r>
              <a:rPr lang="es-ES" dirty="0"/>
              <a:t>Estandarización y normalización: Se realizó el escalado con </a:t>
            </a:r>
            <a:r>
              <a:rPr lang="es-ES" dirty="0" err="1"/>
              <a:t>StandardScaler</a:t>
            </a:r>
            <a:r>
              <a:rPr lang="es-ES" dirty="0"/>
              <a:t>() de las características numéricas tanto del grupo de ‘entrenamiento’ como del grupo ‘evaluación’ del modelo para que todas tengan una escala similar. (centradas en 0 y con varianza igual a 1). </a:t>
            </a:r>
            <a:endParaRPr lang="es-ES" dirty="0">
              <a:highlight>
                <a:srgbClr val="FFFF00"/>
              </a:highlight>
            </a:endParaRPr>
          </a:p>
        </p:txBody>
      </p:sp>
    </p:spTree>
    <p:extLst>
      <p:ext uri="{BB962C8B-B14F-4D97-AF65-F5344CB8AC3E}">
        <p14:creationId xmlns:p14="http://schemas.microsoft.com/office/powerpoint/2010/main" val="42485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F6F91-A6CA-AA67-4392-831E47E6198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C2A08D0B-BEF6-9F67-4FAB-CE3967DE39DF}"/>
              </a:ext>
            </a:extLst>
          </p:cNvPr>
          <p:cNvSpPr>
            <a:spLocks noGrp="1"/>
          </p:cNvSpPr>
          <p:nvPr>
            <p:ph idx="1"/>
          </p:nvPr>
        </p:nvSpPr>
        <p:spPr/>
        <p:txBody>
          <a:bodyPr/>
          <a:lstStyle/>
          <a:p>
            <a:pPr algn="just"/>
            <a:r>
              <a:rPr lang="es-ES" dirty="0"/>
              <a:t>Regresión lineal. </a:t>
            </a:r>
          </a:p>
          <a:p>
            <a:pPr lvl="1" algn="just"/>
            <a:r>
              <a:rPr lang="es-ES" dirty="0"/>
              <a:t>Es un modelo simple que asume una relación lineal entre las variables. </a:t>
            </a:r>
          </a:p>
          <a:p>
            <a:pPr lvl="1" algn="just"/>
            <a:r>
              <a:rPr lang="es-ES" dirty="0"/>
              <a:t>El RMSPE de este modelo fue de: 0.2660</a:t>
            </a:r>
          </a:p>
          <a:p>
            <a:pPr marL="457200" lvl="1" indent="0" algn="just">
              <a:buNone/>
            </a:pPr>
            <a:endParaRPr lang="es-ES" dirty="0"/>
          </a:p>
          <a:p>
            <a:pPr algn="just"/>
            <a:r>
              <a:rPr lang="es-ES" dirty="0" err="1"/>
              <a:t>Random</a:t>
            </a:r>
            <a:r>
              <a:rPr lang="es-ES" dirty="0"/>
              <a:t> Forest </a:t>
            </a:r>
          </a:p>
          <a:p>
            <a:pPr lvl="1" algn="just"/>
            <a:r>
              <a:rPr lang="es-ES" dirty="0"/>
              <a:t>Funciona creando una gran cantidad de árboles de decisión, cada uno entrenado con una muestra aleatoria del conjunto de datos. Luego, combina las predicciones de todos estos árboles para obtener una predicción final más estable y menos propensa a sobre ajustarse.</a:t>
            </a:r>
          </a:p>
          <a:p>
            <a:pPr lvl="1" algn="just"/>
            <a:r>
              <a:rPr lang="es-ES" dirty="0"/>
              <a:t>El RMSPE del este modelo fue de: 0.1221</a:t>
            </a:r>
          </a:p>
        </p:txBody>
      </p:sp>
    </p:spTree>
    <p:extLst>
      <p:ext uri="{BB962C8B-B14F-4D97-AF65-F5344CB8AC3E}">
        <p14:creationId xmlns:p14="http://schemas.microsoft.com/office/powerpoint/2010/main" val="204433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42324-4F27-5CD5-23A6-3EB2E9D65613}"/>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53ADBA41-48D8-BF89-D4C8-DDD735ED0071}"/>
              </a:ext>
            </a:extLst>
          </p:cNvPr>
          <p:cNvSpPr>
            <a:spLocks noGrp="1"/>
          </p:cNvSpPr>
          <p:nvPr>
            <p:ph idx="1"/>
          </p:nvPr>
        </p:nvSpPr>
        <p:spPr/>
        <p:txBody>
          <a:bodyPr/>
          <a:lstStyle/>
          <a:p>
            <a:pPr algn="just"/>
            <a:r>
              <a:rPr lang="es-ES" dirty="0" err="1"/>
              <a:t>Gradient</a:t>
            </a:r>
            <a:r>
              <a:rPr lang="es-ES" dirty="0"/>
              <a:t> </a:t>
            </a:r>
            <a:r>
              <a:rPr lang="es-ES" dirty="0" err="1"/>
              <a:t>Boosting</a:t>
            </a:r>
            <a:r>
              <a:rPr lang="es-ES" dirty="0"/>
              <a:t> </a:t>
            </a:r>
          </a:p>
          <a:p>
            <a:pPr lvl="1" algn="just"/>
            <a:r>
              <a:rPr lang="es-ES" dirty="0"/>
              <a:t> Este modelo combina múltiples árboles de decisión, pero lo hace de manera secuencial, donde cada árbol se entrena para corregir los errores del árbol anterior. Este modelo es susceptible al sobreajuste si no se controla adecuadamente. </a:t>
            </a:r>
          </a:p>
          <a:p>
            <a:pPr lvl="1" algn="just"/>
            <a:r>
              <a:rPr lang="es-ES" dirty="0"/>
              <a:t>El RMSPE de este modelo fue de: 0.2115</a:t>
            </a:r>
          </a:p>
          <a:p>
            <a:pPr algn="just"/>
            <a:r>
              <a:rPr lang="es-ES" dirty="0"/>
              <a:t>Red neuronal </a:t>
            </a:r>
          </a:p>
          <a:p>
            <a:pPr lvl="1" algn="just"/>
            <a:r>
              <a:rPr lang="es-ES" dirty="0"/>
              <a:t>Son modelos especialmente poderosos para capturar patrones complejos en los datos, incluso aquellos que no son lineales. </a:t>
            </a:r>
          </a:p>
          <a:p>
            <a:pPr lvl="1" algn="just"/>
            <a:r>
              <a:rPr lang="es-ES" dirty="0"/>
              <a:t>El RMSPE de este modelo fue de: 0.1582</a:t>
            </a:r>
          </a:p>
        </p:txBody>
      </p:sp>
    </p:spTree>
    <p:extLst>
      <p:ext uri="{BB962C8B-B14F-4D97-AF65-F5344CB8AC3E}">
        <p14:creationId xmlns:p14="http://schemas.microsoft.com/office/powerpoint/2010/main" val="117599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449B0-5E3A-EE5A-0D49-5D1CF99A362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FFB7F806-5F4B-65C8-ABF8-FF3024F18620}"/>
              </a:ext>
            </a:extLst>
          </p:cNvPr>
          <p:cNvSpPr>
            <a:spLocks noGrp="1"/>
          </p:cNvSpPr>
          <p:nvPr>
            <p:ph idx="1"/>
          </p:nvPr>
        </p:nvSpPr>
        <p:spPr/>
        <p:txBody>
          <a:bodyPr>
            <a:normAutofit lnSpcReduction="10000"/>
          </a:bodyPr>
          <a:lstStyle/>
          <a:p>
            <a:pPr algn="just"/>
            <a:r>
              <a:rPr lang="es-ES" dirty="0" err="1"/>
              <a:t>XGBoost</a:t>
            </a:r>
            <a:endParaRPr lang="es-ES" dirty="0"/>
          </a:p>
          <a:p>
            <a:pPr lvl="1" algn="just"/>
            <a:r>
              <a:rPr lang="es-ES" dirty="0"/>
              <a:t>Se obtiene un árbol inicial F0 para predecir la variable objetivo “y”, el resultado se asocia con un residual (y - F0). Se obtiene un nuevo árbol h1 que ajusta al error del paso previo. </a:t>
            </a:r>
          </a:p>
          <a:p>
            <a:pPr lvl="1" algn="just"/>
            <a:r>
              <a:rPr lang="es-ES" dirty="0"/>
              <a:t>El RMSPE de este modelo fue de: 0.1628</a:t>
            </a:r>
          </a:p>
          <a:p>
            <a:pPr marL="0" indent="0" algn="just">
              <a:buNone/>
            </a:pPr>
            <a:endParaRPr lang="es-ES" dirty="0"/>
          </a:p>
          <a:p>
            <a:pPr algn="just"/>
            <a:r>
              <a:rPr lang="es-ES" dirty="0" err="1"/>
              <a:t>Decision</a:t>
            </a:r>
            <a:r>
              <a:rPr lang="es-ES" dirty="0"/>
              <a:t> </a:t>
            </a:r>
            <a:r>
              <a:rPr lang="es-ES" dirty="0" err="1"/>
              <a:t>Tree</a:t>
            </a:r>
            <a:r>
              <a:rPr lang="es-ES" dirty="0"/>
              <a:t> </a:t>
            </a:r>
          </a:p>
          <a:p>
            <a:pPr lvl="1" algn="just"/>
            <a:r>
              <a:rPr lang="es-ES" dirty="0"/>
              <a:t>Comienza con un único nodo y luego se ramifica en resultados posibles. Cada uno de esos resultados crea nodos adicionales, que se ramifican en otras posibilidades. Esto le da una forma similar a la de un árbol. </a:t>
            </a:r>
          </a:p>
          <a:p>
            <a:pPr lvl="1" algn="just"/>
            <a:r>
              <a:rPr lang="es-ES" dirty="0"/>
              <a:t>El RMSPE de este modelo fue de: 0.1714</a:t>
            </a:r>
          </a:p>
          <a:p>
            <a:pPr lvl="1"/>
            <a:endParaRPr lang="es-ES" dirty="0"/>
          </a:p>
        </p:txBody>
      </p:sp>
    </p:spTree>
    <p:extLst>
      <p:ext uri="{BB962C8B-B14F-4D97-AF65-F5344CB8AC3E}">
        <p14:creationId xmlns:p14="http://schemas.microsoft.com/office/powerpoint/2010/main" val="254354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57C6-2E68-8DC6-7D7F-591359FA6D00}"/>
              </a:ext>
            </a:extLst>
          </p:cNvPr>
          <p:cNvSpPr>
            <a:spLocks noGrp="1"/>
          </p:cNvSpPr>
          <p:nvPr>
            <p:ph type="title"/>
          </p:nvPr>
        </p:nvSpPr>
        <p:spPr/>
        <p:txBody>
          <a:bodyPr/>
          <a:lstStyle/>
          <a:p>
            <a:pPr algn="ctr"/>
            <a:r>
              <a:rPr lang="es-ES" dirty="0"/>
              <a:t>Modelos No Supervisados. </a:t>
            </a:r>
          </a:p>
        </p:txBody>
      </p:sp>
      <p:sp>
        <p:nvSpPr>
          <p:cNvPr id="3" name="Marcador de contenido 2">
            <a:extLst>
              <a:ext uri="{FF2B5EF4-FFF2-40B4-BE49-F238E27FC236}">
                <a16:creationId xmlns:a16="http://schemas.microsoft.com/office/drawing/2014/main" id="{3D72AA8C-8477-7168-473F-EAC6DDC4CAD7}"/>
              </a:ext>
            </a:extLst>
          </p:cNvPr>
          <p:cNvSpPr>
            <a:spLocks noGrp="1"/>
          </p:cNvSpPr>
          <p:nvPr>
            <p:ph idx="1"/>
          </p:nvPr>
        </p:nvSpPr>
        <p:spPr/>
        <p:txBody>
          <a:bodyPr/>
          <a:lstStyle/>
          <a:p>
            <a:pPr algn="just"/>
            <a:r>
              <a:rPr lang="es-ES" dirty="0"/>
              <a:t>Algoritmo K-</a:t>
            </a:r>
            <a:r>
              <a:rPr lang="es-ES" dirty="0" err="1"/>
              <a:t>Means</a:t>
            </a:r>
            <a:r>
              <a:rPr lang="es-ES" dirty="0"/>
              <a:t>  </a:t>
            </a:r>
          </a:p>
          <a:p>
            <a:pPr lvl="1" algn="just"/>
            <a:r>
              <a:rPr lang="es-ES" dirty="0"/>
              <a:t>Agrupa los datos en diferentes categorías o </a:t>
            </a:r>
            <a:r>
              <a:rPr lang="es-ES" dirty="0" err="1"/>
              <a:t>clusters</a:t>
            </a:r>
            <a:r>
              <a:rPr lang="es-ES" dirty="0"/>
              <a:t> según sus características. Uno de los métodos utilizados para agrupar es K-</a:t>
            </a:r>
            <a:r>
              <a:rPr lang="es-ES" dirty="0" err="1"/>
              <a:t>Means</a:t>
            </a:r>
            <a:r>
              <a:rPr lang="es-ES" dirty="0"/>
              <a:t>. Este algoritmo agrupa los datos en un número determinado de </a:t>
            </a:r>
            <a:r>
              <a:rPr lang="es-ES" dirty="0" err="1"/>
              <a:t>clusters</a:t>
            </a:r>
            <a:r>
              <a:rPr lang="es-ES" dirty="0"/>
              <a:t>, asignando cada elemento al </a:t>
            </a:r>
            <a:r>
              <a:rPr lang="es-ES" dirty="0" err="1"/>
              <a:t>cluster</a:t>
            </a:r>
            <a:r>
              <a:rPr lang="es-ES" dirty="0"/>
              <a:t> cuyo centroide esté más cercano. La idea es minimizar la distancia dentro de cada </a:t>
            </a:r>
            <a:r>
              <a:rPr lang="es-ES" dirty="0" err="1"/>
              <a:t>cluster</a:t>
            </a:r>
            <a:r>
              <a:rPr lang="es-ES" dirty="0"/>
              <a:t>, para que los datos dentro de un mismo grupo sean lo más similares posible entre sí.</a:t>
            </a:r>
          </a:p>
          <a:p>
            <a:pPr lvl="1" algn="just"/>
            <a:r>
              <a:rPr lang="es-ES" dirty="0"/>
              <a:t>El RMSPE de este modelo fue de: 0.999</a:t>
            </a:r>
          </a:p>
          <a:p>
            <a:pPr lvl="1"/>
            <a:endParaRPr lang="es-ES" dirty="0"/>
          </a:p>
        </p:txBody>
      </p:sp>
    </p:spTree>
    <p:extLst>
      <p:ext uri="{BB962C8B-B14F-4D97-AF65-F5344CB8AC3E}">
        <p14:creationId xmlns:p14="http://schemas.microsoft.com/office/powerpoint/2010/main" val="30853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0663-72D7-0EEC-15C9-4545F4524268}"/>
              </a:ext>
            </a:extLst>
          </p:cNvPr>
          <p:cNvSpPr>
            <a:spLocks noGrp="1"/>
          </p:cNvSpPr>
          <p:nvPr>
            <p:ph type="title"/>
          </p:nvPr>
        </p:nvSpPr>
        <p:spPr/>
        <p:txBody>
          <a:bodyPr/>
          <a:lstStyle/>
          <a:p>
            <a:pPr algn="ctr"/>
            <a:r>
              <a:rPr lang="es-ES" dirty="0"/>
              <a:t>Despliegue del Modelo. </a:t>
            </a:r>
          </a:p>
        </p:txBody>
      </p:sp>
      <p:sp>
        <p:nvSpPr>
          <p:cNvPr id="3" name="Marcador de contenido 2">
            <a:extLst>
              <a:ext uri="{FF2B5EF4-FFF2-40B4-BE49-F238E27FC236}">
                <a16:creationId xmlns:a16="http://schemas.microsoft.com/office/drawing/2014/main" id="{4B06E21B-75B7-FEF9-32D9-070E821A234B}"/>
              </a:ext>
            </a:extLst>
          </p:cNvPr>
          <p:cNvSpPr>
            <a:spLocks noGrp="1"/>
          </p:cNvSpPr>
          <p:nvPr>
            <p:ph idx="1"/>
          </p:nvPr>
        </p:nvSpPr>
        <p:spPr/>
        <p:txBody>
          <a:bodyPr numCol="2"/>
          <a:lstStyle/>
          <a:p>
            <a:pPr algn="just"/>
            <a:r>
              <a:rPr lang="es-ES" dirty="0"/>
              <a:t>Uso de </a:t>
            </a:r>
            <a:r>
              <a:rPr lang="es-ES" dirty="0" err="1"/>
              <a:t>Streamlit</a:t>
            </a:r>
            <a:r>
              <a:rPr lang="es-ES" dirty="0"/>
              <a:t> para crear una interfaz interactiva. </a:t>
            </a:r>
          </a:p>
          <a:p>
            <a:pPr lvl="1" algn="just"/>
            <a:r>
              <a:rPr lang="es-ES" dirty="0"/>
              <a:t>Es una herramienta que permite crear una interfaz interactiva de manera sencilla. Esta interfaz permite a los usuarios no técnicos interactuar con el modelo, ingresando datos y viendo resultados en tiempo real.</a:t>
            </a:r>
          </a:p>
          <a:p>
            <a:pPr lvl="1"/>
            <a:endParaRPr lang="es-ES" dirty="0"/>
          </a:p>
          <a:p>
            <a:pPr lvl="1"/>
            <a:endParaRPr lang="es-ES" dirty="0"/>
          </a:p>
          <a:p>
            <a:pPr marL="457200" lvl="1" indent="0">
              <a:buNone/>
            </a:pPr>
            <a:endParaRPr lang="es-ES" dirty="0"/>
          </a:p>
        </p:txBody>
      </p:sp>
      <p:pic>
        <p:nvPicPr>
          <p:cNvPr id="5" name="Imagen 4" descr="Interfaz de usuario gráfica, Texto&#10;&#10;Descripción generada automáticamente con confianza media">
            <a:extLst>
              <a:ext uri="{FF2B5EF4-FFF2-40B4-BE49-F238E27FC236}">
                <a16:creationId xmlns:a16="http://schemas.microsoft.com/office/drawing/2014/main" id="{18B3695B-C81D-6DF5-2603-129D971A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8" y="1566153"/>
            <a:ext cx="3379187" cy="4863830"/>
          </a:xfrm>
          <a:prstGeom prst="rect">
            <a:avLst/>
          </a:prstGeom>
        </p:spPr>
      </p:pic>
    </p:spTree>
    <p:extLst>
      <p:ext uri="{BB962C8B-B14F-4D97-AF65-F5344CB8AC3E}">
        <p14:creationId xmlns:p14="http://schemas.microsoft.com/office/powerpoint/2010/main" val="88462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7A95D-9536-FCD7-DC05-7F0B3D60D09E}"/>
              </a:ext>
            </a:extLst>
          </p:cNvPr>
          <p:cNvSpPr>
            <a:spLocks noGrp="1"/>
          </p:cNvSpPr>
          <p:nvPr>
            <p:ph type="title"/>
          </p:nvPr>
        </p:nvSpPr>
        <p:spPr/>
        <p:txBody>
          <a:bodyPr/>
          <a:lstStyle/>
          <a:p>
            <a:pPr algn="ctr"/>
            <a:r>
              <a:rPr lang="es-ES" dirty="0"/>
              <a:t>Naturaleza del Proyecto.</a:t>
            </a:r>
          </a:p>
        </p:txBody>
      </p:sp>
      <p:sp>
        <p:nvSpPr>
          <p:cNvPr id="3" name="Marcador de contenido 2">
            <a:extLst>
              <a:ext uri="{FF2B5EF4-FFF2-40B4-BE49-F238E27FC236}">
                <a16:creationId xmlns:a16="http://schemas.microsoft.com/office/drawing/2014/main" id="{DD704C08-BF09-84DA-CE16-39BE1D30902E}"/>
              </a:ext>
            </a:extLst>
          </p:cNvPr>
          <p:cNvSpPr>
            <a:spLocks noGrp="1"/>
          </p:cNvSpPr>
          <p:nvPr>
            <p:ph idx="1"/>
          </p:nvPr>
        </p:nvSpPr>
        <p:spPr/>
        <p:txBody>
          <a:bodyPr>
            <a:normAutofit fontScale="85000" lnSpcReduction="20000"/>
          </a:bodyPr>
          <a:lstStyle/>
          <a:p>
            <a:pPr algn="just"/>
            <a:r>
              <a:rPr lang="es-ES" b="1" dirty="0"/>
              <a:t>Objetivo:</a:t>
            </a:r>
            <a:r>
              <a:rPr lang="es-ES" dirty="0"/>
              <a:t> Desarrollar un modelo de machine </a:t>
            </a:r>
            <a:r>
              <a:rPr lang="es-ES" dirty="0" err="1"/>
              <a:t>learning</a:t>
            </a:r>
            <a:r>
              <a:rPr lang="es-ES" dirty="0"/>
              <a:t> para predecir las ventas diarias en un horizonte temporal de 6 semanas para 1.115 tiendas </a:t>
            </a:r>
            <a:r>
              <a:rPr lang="es-ES" dirty="0" err="1"/>
              <a:t>Rossmann</a:t>
            </a:r>
            <a:r>
              <a:rPr lang="es-ES" dirty="0"/>
              <a:t> en Alemania. </a:t>
            </a:r>
          </a:p>
          <a:p>
            <a:pPr algn="just"/>
            <a:endParaRPr lang="es-ES" dirty="0"/>
          </a:p>
          <a:p>
            <a:pPr algn="just"/>
            <a:r>
              <a:rPr lang="es-ES" b="1" dirty="0"/>
              <a:t>Información extraída desde la siguiente página web: </a:t>
            </a:r>
          </a:p>
          <a:p>
            <a:pPr marL="0" indent="0" algn="just">
              <a:buNone/>
            </a:pPr>
            <a:r>
              <a:rPr lang="es-ES" sz="2800" dirty="0">
                <a:effectLst/>
                <a:latin typeface="Aptos" panose="020B0004020202020204" pitchFamily="34" charset="0"/>
                <a:ea typeface="Aptos" panose="020B0004020202020204" pitchFamily="34" charset="0"/>
                <a:cs typeface="Times New Roman" panose="02020603050405020304" pitchFamily="18" charset="0"/>
              </a:rPr>
              <a:t>https://www.kaggle.com/competitions/rossmann-store-sales/overview</a:t>
            </a:r>
            <a:endParaRPr lang="es-ES" b="1" dirty="0"/>
          </a:p>
          <a:p>
            <a:pPr algn="just"/>
            <a:endParaRPr lang="es-ES" dirty="0"/>
          </a:p>
          <a:p>
            <a:pPr algn="just"/>
            <a:r>
              <a:rPr lang="es-ES" b="1" dirty="0"/>
              <a:t>Datos fuente: </a:t>
            </a:r>
            <a:r>
              <a:rPr lang="es-ES" dirty="0"/>
              <a:t>Los archivos ‘store.csv’, ‘train.csv’, ‘test.csv’. </a:t>
            </a:r>
          </a:p>
          <a:p>
            <a:pPr lvl="1" algn="just"/>
            <a:r>
              <a:rPr lang="es-ES" dirty="0"/>
              <a:t>'store.csv' contiene información detallada sobre cada tienda, como su ubicación y tipo. </a:t>
            </a:r>
          </a:p>
          <a:p>
            <a:pPr lvl="1" algn="just"/>
            <a:r>
              <a:rPr lang="es-ES" dirty="0"/>
              <a:t>'train.csv' contiene datos históricos de ventas, que incluyen variables críticas como la tienda (Store), la fecha (Date), las ventas (Sales), la presencia de promociones (</a:t>
            </a:r>
            <a:r>
              <a:rPr lang="es-ES" dirty="0" err="1"/>
              <a:t>Promo</a:t>
            </a:r>
            <a:r>
              <a:rPr lang="es-ES" dirty="0"/>
              <a:t>) y los días festivos (</a:t>
            </a:r>
            <a:r>
              <a:rPr lang="es-ES" dirty="0" err="1"/>
              <a:t>StateHoliday</a:t>
            </a:r>
            <a:r>
              <a:rPr lang="es-ES" dirty="0"/>
              <a:t>). </a:t>
            </a:r>
          </a:p>
          <a:p>
            <a:pPr lvl="1" algn="just"/>
            <a:r>
              <a:rPr lang="es-ES" dirty="0"/>
              <a:t>‘test.csv’ contiene datos relacionados con las operaciones diarias de las 1115 tiendas. </a:t>
            </a:r>
          </a:p>
          <a:p>
            <a:pPr marL="0" indent="0">
              <a:buNone/>
            </a:pPr>
            <a:endParaRPr lang="es-ES" dirty="0"/>
          </a:p>
        </p:txBody>
      </p:sp>
    </p:spTree>
    <p:extLst>
      <p:ext uri="{BB962C8B-B14F-4D97-AF65-F5344CB8AC3E}">
        <p14:creationId xmlns:p14="http://schemas.microsoft.com/office/powerpoint/2010/main" val="24570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66EBB-A8A3-2A29-F4C8-1BCAD6785424}"/>
              </a:ext>
            </a:extLst>
          </p:cNvPr>
          <p:cNvSpPr>
            <a:spLocks noGrp="1"/>
          </p:cNvSpPr>
          <p:nvPr>
            <p:ph type="title"/>
          </p:nvPr>
        </p:nvSpPr>
        <p:spPr/>
        <p:txBody>
          <a:bodyPr/>
          <a:lstStyle/>
          <a:p>
            <a:pPr algn="ctr"/>
            <a:r>
              <a:rPr lang="es-ES" dirty="0"/>
              <a:t>Resultados Principales</a:t>
            </a:r>
          </a:p>
        </p:txBody>
      </p:sp>
      <p:sp>
        <p:nvSpPr>
          <p:cNvPr id="3" name="Marcador de contenido 2">
            <a:extLst>
              <a:ext uri="{FF2B5EF4-FFF2-40B4-BE49-F238E27FC236}">
                <a16:creationId xmlns:a16="http://schemas.microsoft.com/office/drawing/2014/main" id="{74D3D1DE-BA3B-ADF8-974D-B46C3F74BA8E}"/>
              </a:ext>
            </a:extLst>
          </p:cNvPr>
          <p:cNvSpPr>
            <a:spLocks noGrp="1"/>
          </p:cNvSpPr>
          <p:nvPr>
            <p:ph idx="1"/>
          </p:nvPr>
        </p:nvSpPr>
        <p:spPr/>
        <p:txBody>
          <a:bodyPr/>
          <a:lstStyle/>
          <a:p>
            <a:pPr algn="just"/>
            <a:r>
              <a:rPr lang="es-ES" dirty="0"/>
              <a:t>Comparativa de los modelos predictivos y el valor del RMSPE que se obtuvo al evaluarlos.  </a:t>
            </a:r>
          </a:p>
        </p:txBody>
      </p:sp>
      <p:graphicFrame>
        <p:nvGraphicFramePr>
          <p:cNvPr id="4" name="Tabla 3">
            <a:extLst>
              <a:ext uri="{FF2B5EF4-FFF2-40B4-BE49-F238E27FC236}">
                <a16:creationId xmlns:a16="http://schemas.microsoft.com/office/drawing/2014/main" id="{E7009E80-C008-826A-F33D-1A6737325193}"/>
              </a:ext>
            </a:extLst>
          </p:cNvPr>
          <p:cNvGraphicFramePr>
            <a:graphicFrameLocks noGrp="1"/>
          </p:cNvGraphicFramePr>
          <p:nvPr>
            <p:extLst>
              <p:ext uri="{D42A27DB-BD31-4B8C-83A1-F6EECF244321}">
                <p14:modId xmlns:p14="http://schemas.microsoft.com/office/powerpoint/2010/main" val="813278363"/>
              </p:ext>
            </p:extLst>
          </p:nvPr>
        </p:nvGraphicFramePr>
        <p:xfrm>
          <a:off x="2032000" y="295486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150362"/>
                    </a:ext>
                  </a:extLst>
                </a:gridCol>
                <a:gridCol w="4064000">
                  <a:extLst>
                    <a:ext uri="{9D8B030D-6E8A-4147-A177-3AD203B41FA5}">
                      <a16:colId xmlns:a16="http://schemas.microsoft.com/office/drawing/2014/main" val="2265615032"/>
                    </a:ext>
                  </a:extLst>
                </a:gridCol>
              </a:tblGrid>
              <a:tr h="370840">
                <a:tc>
                  <a:txBody>
                    <a:bodyPr/>
                    <a:lstStyle/>
                    <a:p>
                      <a:pPr algn="ctr"/>
                      <a:r>
                        <a:rPr lang="es-ES" dirty="0"/>
                        <a:t>MODELOS PREDICTIVOS </a:t>
                      </a:r>
                    </a:p>
                  </a:txBody>
                  <a:tcPr/>
                </a:tc>
                <a:tc>
                  <a:txBody>
                    <a:bodyPr/>
                    <a:lstStyle/>
                    <a:p>
                      <a:pPr algn="ctr"/>
                      <a:r>
                        <a:rPr lang="es-ES" dirty="0"/>
                        <a:t>RMSPE</a:t>
                      </a:r>
                    </a:p>
                  </a:txBody>
                  <a:tcPr/>
                </a:tc>
                <a:extLst>
                  <a:ext uri="{0D108BD9-81ED-4DB2-BD59-A6C34878D82A}">
                    <a16:rowId xmlns:a16="http://schemas.microsoft.com/office/drawing/2014/main" val="3891273276"/>
                  </a:ext>
                </a:extLst>
              </a:tr>
              <a:tr h="370840">
                <a:tc>
                  <a:txBody>
                    <a:bodyPr/>
                    <a:lstStyle/>
                    <a:p>
                      <a:r>
                        <a:rPr lang="es-ES" dirty="0" err="1"/>
                        <a:t>XGBoost</a:t>
                      </a:r>
                      <a:endParaRPr lang="es-ES" dirty="0"/>
                    </a:p>
                  </a:txBody>
                  <a:tcPr/>
                </a:tc>
                <a:tc>
                  <a:txBody>
                    <a:bodyPr/>
                    <a:lstStyle/>
                    <a:p>
                      <a:r>
                        <a:rPr lang="es-ES" dirty="0"/>
                        <a:t>0.1628</a:t>
                      </a:r>
                    </a:p>
                  </a:txBody>
                  <a:tcPr/>
                </a:tc>
                <a:extLst>
                  <a:ext uri="{0D108BD9-81ED-4DB2-BD59-A6C34878D82A}">
                    <a16:rowId xmlns:a16="http://schemas.microsoft.com/office/drawing/2014/main" val="1870174377"/>
                  </a:ext>
                </a:extLst>
              </a:tr>
              <a:tr h="370840">
                <a:tc>
                  <a:txBody>
                    <a:bodyPr/>
                    <a:lstStyle/>
                    <a:p>
                      <a:r>
                        <a:rPr lang="es-ES" dirty="0"/>
                        <a:t>Linear </a:t>
                      </a:r>
                      <a:r>
                        <a:rPr lang="es-ES" dirty="0" err="1"/>
                        <a:t>Regression</a:t>
                      </a:r>
                      <a:endParaRPr lang="es-ES" dirty="0"/>
                    </a:p>
                  </a:txBody>
                  <a:tcPr/>
                </a:tc>
                <a:tc>
                  <a:txBody>
                    <a:bodyPr/>
                    <a:lstStyle/>
                    <a:p>
                      <a:r>
                        <a:rPr lang="es-ES" dirty="0"/>
                        <a:t>0.2660</a:t>
                      </a:r>
                    </a:p>
                  </a:txBody>
                  <a:tcPr/>
                </a:tc>
                <a:extLst>
                  <a:ext uri="{0D108BD9-81ED-4DB2-BD59-A6C34878D82A}">
                    <a16:rowId xmlns:a16="http://schemas.microsoft.com/office/drawing/2014/main" val="303807730"/>
                  </a:ext>
                </a:extLst>
              </a:tr>
              <a:tr h="370840">
                <a:tc>
                  <a:txBody>
                    <a:bodyPr/>
                    <a:lstStyle/>
                    <a:p>
                      <a:r>
                        <a:rPr lang="es-ES" dirty="0" err="1"/>
                        <a:t>Decision</a:t>
                      </a:r>
                      <a:r>
                        <a:rPr lang="es-ES" dirty="0"/>
                        <a:t> </a:t>
                      </a:r>
                      <a:r>
                        <a:rPr lang="es-ES" dirty="0" err="1"/>
                        <a:t>Tree</a:t>
                      </a:r>
                      <a:endParaRPr lang="es-ES" dirty="0"/>
                    </a:p>
                  </a:txBody>
                  <a:tcPr/>
                </a:tc>
                <a:tc>
                  <a:txBody>
                    <a:bodyPr/>
                    <a:lstStyle/>
                    <a:p>
                      <a:r>
                        <a:rPr lang="es-ES" dirty="0"/>
                        <a:t>0.1714</a:t>
                      </a:r>
                    </a:p>
                  </a:txBody>
                  <a:tcPr/>
                </a:tc>
                <a:extLst>
                  <a:ext uri="{0D108BD9-81ED-4DB2-BD59-A6C34878D82A}">
                    <a16:rowId xmlns:a16="http://schemas.microsoft.com/office/drawing/2014/main" val="551932541"/>
                  </a:ext>
                </a:extLst>
              </a:tr>
              <a:tr h="370840">
                <a:tc>
                  <a:txBody>
                    <a:bodyPr/>
                    <a:lstStyle/>
                    <a:p>
                      <a:r>
                        <a:rPr lang="es-ES" dirty="0" err="1"/>
                        <a:t>Random</a:t>
                      </a:r>
                      <a:r>
                        <a:rPr lang="es-ES" dirty="0"/>
                        <a:t> Forest </a:t>
                      </a:r>
                    </a:p>
                  </a:txBody>
                  <a:tcPr/>
                </a:tc>
                <a:tc>
                  <a:txBody>
                    <a:bodyPr/>
                    <a:lstStyle/>
                    <a:p>
                      <a:r>
                        <a:rPr lang="es-ES" dirty="0"/>
                        <a:t>0.1221</a:t>
                      </a:r>
                    </a:p>
                  </a:txBody>
                  <a:tcPr/>
                </a:tc>
                <a:extLst>
                  <a:ext uri="{0D108BD9-81ED-4DB2-BD59-A6C34878D82A}">
                    <a16:rowId xmlns:a16="http://schemas.microsoft.com/office/drawing/2014/main" val="258315822"/>
                  </a:ext>
                </a:extLst>
              </a:tr>
              <a:tr h="370840">
                <a:tc>
                  <a:txBody>
                    <a:bodyPr/>
                    <a:lstStyle/>
                    <a:p>
                      <a:r>
                        <a:rPr lang="es-ES" dirty="0" err="1"/>
                        <a:t>Gradient</a:t>
                      </a:r>
                      <a:r>
                        <a:rPr lang="es-ES" dirty="0"/>
                        <a:t> </a:t>
                      </a:r>
                      <a:r>
                        <a:rPr lang="es-ES" dirty="0" err="1"/>
                        <a:t>Boosting</a:t>
                      </a:r>
                      <a:endParaRPr lang="es-ES" dirty="0"/>
                    </a:p>
                  </a:txBody>
                  <a:tcPr/>
                </a:tc>
                <a:tc>
                  <a:txBody>
                    <a:bodyPr/>
                    <a:lstStyle/>
                    <a:p>
                      <a:r>
                        <a:rPr lang="es-ES" dirty="0"/>
                        <a:t>0.2115</a:t>
                      </a:r>
                    </a:p>
                  </a:txBody>
                  <a:tcPr/>
                </a:tc>
                <a:extLst>
                  <a:ext uri="{0D108BD9-81ED-4DB2-BD59-A6C34878D82A}">
                    <a16:rowId xmlns:a16="http://schemas.microsoft.com/office/drawing/2014/main" val="2287979047"/>
                  </a:ext>
                </a:extLst>
              </a:tr>
              <a:tr h="370840">
                <a:tc>
                  <a:txBody>
                    <a:bodyPr/>
                    <a:lstStyle/>
                    <a:p>
                      <a:r>
                        <a:rPr lang="es-ES" dirty="0"/>
                        <a:t>Red Neuronal</a:t>
                      </a:r>
                    </a:p>
                  </a:txBody>
                  <a:tcPr/>
                </a:tc>
                <a:tc>
                  <a:txBody>
                    <a:bodyPr/>
                    <a:lstStyle/>
                    <a:p>
                      <a:r>
                        <a:rPr lang="es-ES" dirty="0"/>
                        <a:t>0.1582</a:t>
                      </a:r>
                    </a:p>
                  </a:txBody>
                  <a:tcPr/>
                </a:tc>
                <a:extLst>
                  <a:ext uri="{0D108BD9-81ED-4DB2-BD59-A6C34878D82A}">
                    <a16:rowId xmlns:a16="http://schemas.microsoft.com/office/drawing/2014/main" val="2182766812"/>
                  </a:ext>
                </a:extLst>
              </a:tr>
              <a:tr h="370840">
                <a:tc>
                  <a:txBody>
                    <a:bodyPr/>
                    <a:lstStyle/>
                    <a:p>
                      <a:r>
                        <a:rPr lang="es-ES" dirty="0"/>
                        <a:t>Algoritmo K-</a:t>
                      </a:r>
                      <a:r>
                        <a:rPr lang="es-ES" dirty="0" err="1"/>
                        <a:t>means</a:t>
                      </a:r>
                      <a:endParaRPr lang="es-ES" dirty="0"/>
                    </a:p>
                  </a:txBody>
                  <a:tcPr/>
                </a:tc>
                <a:tc>
                  <a:txBody>
                    <a:bodyPr/>
                    <a:lstStyle/>
                    <a:p>
                      <a:r>
                        <a:rPr lang="es-ES" dirty="0"/>
                        <a:t>0.999</a:t>
                      </a:r>
                    </a:p>
                  </a:txBody>
                  <a:tcPr/>
                </a:tc>
                <a:extLst>
                  <a:ext uri="{0D108BD9-81ED-4DB2-BD59-A6C34878D82A}">
                    <a16:rowId xmlns:a16="http://schemas.microsoft.com/office/drawing/2014/main" val="1231568460"/>
                  </a:ext>
                </a:extLst>
              </a:tr>
            </a:tbl>
          </a:graphicData>
        </a:graphic>
      </p:graphicFrame>
    </p:spTree>
    <p:extLst>
      <p:ext uri="{BB962C8B-B14F-4D97-AF65-F5344CB8AC3E}">
        <p14:creationId xmlns:p14="http://schemas.microsoft.com/office/powerpoint/2010/main" val="211167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3C07-929A-D8CF-F743-485DB7BDFE25}"/>
              </a:ext>
            </a:extLst>
          </p:cNvPr>
          <p:cNvSpPr>
            <a:spLocks noGrp="1"/>
          </p:cNvSpPr>
          <p:nvPr>
            <p:ph type="title"/>
          </p:nvPr>
        </p:nvSpPr>
        <p:spPr/>
        <p:txBody>
          <a:bodyPr/>
          <a:lstStyle/>
          <a:p>
            <a:pPr algn="ctr"/>
            <a:r>
              <a:rPr lang="es-ES" dirty="0"/>
              <a:t>Impacto en el Negocio. </a:t>
            </a:r>
          </a:p>
        </p:txBody>
      </p:sp>
      <p:sp>
        <p:nvSpPr>
          <p:cNvPr id="3" name="Marcador de contenido 2">
            <a:extLst>
              <a:ext uri="{FF2B5EF4-FFF2-40B4-BE49-F238E27FC236}">
                <a16:creationId xmlns:a16="http://schemas.microsoft.com/office/drawing/2014/main" id="{40633648-CB8A-4E04-AB47-C36E36B95C7D}"/>
              </a:ext>
            </a:extLst>
          </p:cNvPr>
          <p:cNvSpPr>
            <a:spLocks noGrp="1"/>
          </p:cNvSpPr>
          <p:nvPr>
            <p:ph idx="1"/>
          </p:nvPr>
        </p:nvSpPr>
        <p:spPr/>
        <p:txBody>
          <a:bodyPr>
            <a:normAutofit lnSpcReduction="10000"/>
          </a:bodyPr>
          <a:lstStyle/>
          <a:p>
            <a:pPr algn="just"/>
            <a:r>
              <a:rPr lang="es-ES" dirty="0"/>
              <a:t>Reducción de costos: Al optimizar inventarios y la asignación de personal, se pueden reducir gastos innecesarios. </a:t>
            </a:r>
          </a:p>
          <a:p>
            <a:pPr algn="just"/>
            <a:endParaRPr lang="es-ES" dirty="0"/>
          </a:p>
          <a:p>
            <a:pPr algn="just"/>
            <a:r>
              <a:rPr lang="es-ES" dirty="0"/>
              <a:t>Incremento en ingresos: Al mejorar la precisión en las promociones y en la planificación, el modelo puede ayudar a aumentar las ventas. </a:t>
            </a:r>
          </a:p>
          <a:p>
            <a:pPr algn="just"/>
            <a:endParaRPr lang="es-ES" dirty="0"/>
          </a:p>
          <a:p>
            <a:pPr algn="just"/>
            <a:r>
              <a:rPr lang="es-ES" dirty="0"/>
              <a:t>Satisfacción del cliente: Al ofrecer un mejor servicio y experiencia, se pueden fidelizar clientes, y, por consiguiente, mejorar la reputación de la empresa.</a:t>
            </a:r>
          </a:p>
        </p:txBody>
      </p:sp>
    </p:spTree>
    <p:extLst>
      <p:ext uri="{BB962C8B-B14F-4D97-AF65-F5344CB8AC3E}">
        <p14:creationId xmlns:p14="http://schemas.microsoft.com/office/powerpoint/2010/main" val="298811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E46EA-BA0B-9B13-7D6A-6E1160126090}"/>
              </a:ext>
            </a:extLst>
          </p:cNvPr>
          <p:cNvSpPr>
            <a:spLocks noGrp="1"/>
          </p:cNvSpPr>
          <p:nvPr>
            <p:ph type="title"/>
          </p:nvPr>
        </p:nvSpPr>
        <p:spPr>
          <a:xfrm>
            <a:off x="838200" y="2275568"/>
            <a:ext cx="10515600" cy="1325563"/>
          </a:xfrm>
        </p:spPr>
        <p:txBody>
          <a:bodyPr/>
          <a:lstStyle/>
          <a:p>
            <a:pPr algn="ctr"/>
            <a:r>
              <a:rPr lang="es-ES" dirty="0"/>
              <a:t>PREGUNTAS. </a:t>
            </a:r>
          </a:p>
        </p:txBody>
      </p:sp>
    </p:spTree>
    <p:extLst>
      <p:ext uri="{BB962C8B-B14F-4D97-AF65-F5344CB8AC3E}">
        <p14:creationId xmlns:p14="http://schemas.microsoft.com/office/powerpoint/2010/main" val="347091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87B9C-44E2-70C3-F800-D5F8564BC5CB}"/>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C7CD811F-57DA-0D5E-BEB6-BF15074CBC89}"/>
              </a:ext>
            </a:extLst>
          </p:cNvPr>
          <p:cNvSpPr>
            <a:spLocks noGrp="1"/>
          </p:cNvSpPr>
          <p:nvPr>
            <p:ph idx="1"/>
          </p:nvPr>
        </p:nvSpPr>
        <p:spPr>
          <a:xfrm>
            <a:off x="838200" y="1825625"/>
            <a:ext cx="10515600" cy="4558242"/>
          </a:xfrm>
        </p:spPr>
        <p:txBody>
          <a:bodyPr>
            <a:normAutofit fontScale="70000" lnSpcReduction="20000"/>
          </a:bodyPr>
          <a:lstStyle/>
          <a:p>
            <a:pPr algn="just"/>
            <a:r>
              <a:rPr lang="es-ES" dirty="0"/>
              <a:t>El archivo </a:t>
            </a:r>
            <a:r>
              <a:rPr lang="es-ES" b="1" dirty="0"/>
              <a:t>'store.csv’ </a:t>
            </a:r>
            <a:r>
              <a:rPr lang="es-ES" dirty="0"/>
              <a:t>almacena los siguientes campos: </a:t>
            </a:r>
          </a:p>
          <a:p>
            <a:pPr lvl="1" algn="just"/>
            <a:r>
              <a:rPr lang="es-ES" dirty="0"/>
              <a:t>Store: (int64) Identificador único para cada tienda.</a:t>
            </a:r>
          </a:p>
          <a:p>
            <a:pPr lvl="1" algn="just"/>
            <a:r>
              <a:rPr lang="es-ES" dirty="0" err="1"/>
              <a:t>StoreType</a:t>
            </a:r>
            <a:r>
              <a:rPr lang="es-ES" dirty="0"/>
              <a:t>: (</a:t>
            </a:r>
            <a:r>
              <a:rPr lang="es-ES" dirty="0" err="1"/>
              <a:t>object</a:t>
            </a:r>
            <a:r>
              <a:rPr lang="es-ES" dirty="0"/>
              <a:t>) Tipo de tienda (categoría).</a:t>
            </a:r>
          </a:p>
          <a:p>
            <a:pPr lvl="1" algn="just"/>
            <a:r>
              <a:rPr lang="es-ES" dirty="0" err="1"/>
              <a:t>Assortment</a:t>
            </a:r>
            <a:r>
              <a:rPr lang="es-ES" dirty="0"/>
              <a:t>: (</a:t>
            </a:r>
            <a:r>
              <a:rPr lang="es-ES" dirty="0" err="1"/>
              <a:t>object</a:t>
            </a:r>
            <a:r>
              <a:rPr lang="es-ES" dirty="0"/>
              <a:t>) Tipo de surtido ofrecido (categoría).</a:t>
            </a:r>
          </a:p>
          <a:p>
            <a:pPr lvl="1" algn="just"/>
            <a:r>
              <a:rPr lang="es-ES" dirty="0" err="1"/>
              <a:t>CompetitionDistance</a:t>
            </a:r>
            <a:r>
              <a:rPr lang="es-ES" dirty="0"/>
              <a:t>: (float64) Distancia en metros a la competencia más cercana.</a:t>
            </a:r>
          </a:p>
          <a:p>
            <a:pPr lvl="1" algn="just"/>
            <a:r>
              <a:rPr lang="es-ES" dirty="0" err="1"/>
              <a:t>CompetitionOpenSinceMonth</a:t>
            </a:r>
            <a:r>
              <a:rPr lang="es-ES" dirty="0"/>
              <a:t>: (float64) Mes en el que la competencia más cercana abrió.</a:t>
            </a:r>
          </a:p>
          <a:p>
            <a:pPr lvl="1" algn="just"/>
            <a:r>
              <a:rPr lang="es-ES" dirty="0" err="1"/>
              <a:t>CompetitionOpenSinceYear</a:t>
            </a:r>
            <a:r>
              <a:rPr lang="es-ES" dirty="0"/>
              <a:t>: (float64) Año en el que la competencia más cercana abrió.</a:t>
            </a:r>
          </a:p>
          <a:p>
            <a:pPr lvl="1" algn="just"/>
            <a:r>
              <a:rPr lang="es-ES" dirty="0"/>
              <a:t>Promo2: (int64) Indica si la tienda participa en la promoción continua "Promo2" (0 = No, 1 = Sí).</a:t>
            </a:r>
          </a:p>
          <a:p>
            <a:pPr lvl="1" algn="just"/>
            <a:r>
              <a:rPr lang="es-ES" dirty="0"/>
              <a:t>Promo2SinceWeek: (float64) Semana desde la que la tienda ha estado participando en "Promo2".</a:t>
            </a:r>
          </a:p>
          <a:p>
            <a:pPr lvl="1" algn="just"/>
            <a:r>
              <a:rPr lang="es-ES" dirty="0"/>
              <a:t>Promo2SinceYear: (float64) Año desde el cual la tienda ha estado participando en "Promo2".</a:t>
            </a:r>
          </a:p>
          <a:p>
            <a:pPr lvl="1" algn="just"/>
            <a:r>
              <a:rPr lang="es-ES" dirty="0" err="1"/>
              <a:t>PromoInterval</a:t>
            </a:r>
            <a:r>
              <a:rPr lang="es-ES" dirty="0"/>
              <a:t>: (</a:t>
            </a:r>
            <a:r>
              <a:rPr lang="es-ES" dirty="0" err="1"/>
              <a:t>object</a:t>
            </a:r>
            <a:r>
              <a:rPr lang="es-ES" dirty="0"/>
              <a:t>) Intervalo de tiempo para "Promo2" (por ejemplo, "</a:t>
            </a:r>
            <a:r>
              <a:rPr lang="es-ES" dirty="0" err="1"/>
              <a:t>Jan,Apr,Jul,Oct</a:t>
            </a:r>
            <a:r>
              <a:rPr lang="es-ES" dirty="0"/>
              <a:t>"). </a:t>
            </a:r>
          </a:p>
          <a:p>
            <a:pPr marL="0" indent="0" algn="just">
              <a:buNone/>
            </a:pPr>
            <a:endParaRPr lang="es-ES" dirty="0"/>
          </a:p>
          <a:p>
            <a:pPr algn="just"/>
            <a:r>
              <a:rPr lang="es-ES" dirty="0"/>
              <a:t>La información contenida en el archivo 'store.csv’ presenta los siguientes aspectos a ser tratados: </a:t>
            </a:r>
          </a:p>
          <a:p>
            <a:pPr lvl="1" algn="just"/>
            <a:r>
              <a:rPr lang="es-ES" dirty="0"/>
              <a:t>Hay valores faltantes en las columnas relacionadas con la competencia (</a:t>
            </a:r>
            <a:r>
              <a:rPr lang="es-ES" dirty="0" err="1"/>
              <a:t>CompetitionDistance</a:t>
            </a:r>
            <a:r>
              <a:rPr lang="es-ES" dirty="0"/>
              <a:t>, </a:t>
            </a:r>
            <a:r>
              <a:rPr lang="es-ES" dirty="0" err="1"/>
              <a:t>CompetitionOpenSinceMonth</a:t>
            </a:r>
            <a:r>
              <a:rPr lang="es-ES" dirty="0"/>
              <a:t>, </a:t>
            </a:r>
            <a:r>
              <a:rPr lang="es-ES" dirty="0" err="1"/>
              <a:t>CompetitionOpenSinceYear</a:t>
            </a:r>
            <a:r>
              <a:rPr lang="es-ES" dirty="0"/>
              <a:t>) y la promoción continua (Promo2SinceWeek, Promo2SinceYear, </a:t>
            </a:r>
            <a:r>
              <a:rPr lang="es-ES" dirty="0" err="1"/>
              <a:t>PromoInterval</a:t>
            </a:r>
            <a:r>
              <a:rPr lang="es-ES" dirty="0"/>
              <a:t>).</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43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B03C6-5693-6701-5CA1-38CAB01C6A4F}"/>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9F432A0C-E618-A442-322E-61C693B34492}"/>
              </a:ext>
            </a:extLst>
          </p:cNvPr>
          <p:cNvSpPr>
            <a:spLocks noGrp="1"/>
          </p:cNvSpPr>
          <p:nvPr>
            <p:ph idx="1"/>
          </p:nvPr>
        </p:nvSpPr>
        <p:spPr/>
        <p:txBody>
          <a:bodyPr>
            <a:normAutofit fontScale="70000" lnSpcReduction="20000"/>
          </a:bodyPr>
          <a:lstStyle/>
          <a:p>
            <a:pPr algn="just"/>
            <a:r>
              <a:rPr lang="es-ES" dirty="0"/>
              <a:t>El archivo </a:t>
            </a:r>
            <a:r>
              <a:rPr lang="es-ES" b="1" dirty="0"/>
              <a:t>‘train.csv’ </a:t>
            </a:r>
            <a:r>
              <a:rPr lang="es-ES" dirty="0"/>
              <a:t>almacena los siguientes campos: </a:t>
            </a:r>
          </a:p>
          <a:p>
            <a:pPr lvl="1" algn="just"/>
            <a:r>
              <a:rPr lang="es-ES" dirty="0"/>
              <a:t>Store: (int64) Identificador único para cada tienda (enlace con el archivo store.csv).</a:t>
            </a:r>
          </a:p>
          <a:p>
            <a:pPr lvl="1" algn="just"/>
            <a:r>
              <a:rPr lang="es-ES" dirty="0" err="1"/>
              <a:t>DayOfWeek</a:t>
            </a:r>
            <a:r>
              <a:rPr lang="es-ES" dirty="0"/>
              <a:t>: (int64) Día de la semana (1 = Lunes, 7 = Domingo).</a:t>
            </a:r>
          </a:p>
          <a:p>
            <a:pPr lvl="1" algn="just"/>
            <a:r>
              <a:rPr lang="es-ES" dirty="0"/>
              <a:t>Date: (</a:t>
            </a:r>
            <a:r>
              <a:rPr lang="es-ES" dirty="0" err="1"/>
              <a:t>object</a:t>
            </a:r>
            <a:r>
              <a:rPr lang="es-ES" dirty="0"/>
              <a:t>) Fecha de la transacción.</a:t>
            </a:r>
          </a:p>
          <a:p>
            <a:pPr lvl="1" algn="just"/>
            <a:r>
              <a:rPr lang="es-ES" dirty="0"/>
              <a:t>Sales: (int64) Ventas para ese día (variable objetivo).</a:t>
            </a:r>
          </a:p>
          <a:p>
            <a:pPr lvl="1" algn="just"/>
            <a:r>
              <a:rPr lang="es-ES" dirty="0" err="1"/>
              <a:t>Customers</a:t>
            </a:r>
            <a:r>
              <a:rPr lang="es-ES" dirty="0"/>
              <a:t>: (int64) Número de clientes que visitaron la tienda ese día.</a:t>
            </a:r>
          </a:p>
          <a:p>
            <a:pPr lvl="1" algn="just"/>
            <a:r>
              <a:rPr lang="es-ES" dirty="0"/>
              <a:t>Open: (int64) Indica si la tienda estaba abierta: 0 = Cerrada, 1 = Abierta.</a:t>
            </a:r>
          </a:p>
          <a:p>
            <a:pPr lvl="1" algn="just"/>
            <a:r>
              <a:rPr lang="es-ES" dirty="0" err="1"/>
              <a:t>Promo</a:t>
            </a:r>
            <a:r>
              <a:rPr lang="es-ES" dirty="0"/>
              <a:t>: (int64) Indica si una promoción estaba activa ese día (0 = No hay promoción ese día, 1 = Si hay).</a:t>
            </a:r>
          </a:p>
          <a:p>
            <a:pPr lvl="1" algn="just"/>
            <a:r>
              <a:rPr lang="es-ES" dirty="0" err="1"/>
              <a:t>StateHoliday</a:t>
            </a:r>
            <a:r>
              <a:rPr lang="es-ES" dirty="0"/>
              <a:t>: (</a:t>
            </a:r>
            <a:r>
              <a:rPr lang="es-ES" dirty="0" err="1"/>
              <a:t>object</a:t>
            </a:r>
            <a:r>
              <a:rPr lang="es-ES" dirty="0"/>
              <a:t>) Indica si el día era un feriado estatal (categorías: 'a' = feriado público, 'b' = Pascua, 'c' = Navidad, 0 = No es feriado).</a:t>
            </a:r>
          </a:p>
          <a:p>
            <a:pPr lvl="1" algn="just"/>
            <a:r>
              <a:rPr lang="es-ES" dirty="0" err="1"/>
              <a:t>SchoolHoliday</a:t>
            </a:r>
            <a:r>
              <a:rPr lang="es-ES" dirty="0"/>
              <a:t>: (int64) Indica si el día era feriado escolar (0 = No, 1 = Sí). </a:t>
            </a:r>
          </a:p>
          <a:p>
            <a:pPr lvl="1" algn="just"/>
            <a:endParaRPr lang="es-ES" dirty="0"/>
          </a:p>
          <a:p>
            <a:pPr algn="just"/>
            <a:r>
              <a:rPr lang="es-ES" dirty="0"/>
              <a:t>La información contenida en el archivo 'store.csv’ presenta los siguientes aspectos a ser tratados: </a:t>
            </a:r>
          </a:p>
          <a:p>
            <a:pPr lvl="1" algn="just"/>
            <a:r>
              <a:rPr lang="es-ES" dirty="0"/>
              <a:t>La columna Date está en formato de texto, por lo que será necesario convertirlo a formato </a:t>
            </a:r>
            <a:r>
              <a:rPr lang="es-ES" dirty="0" err="1"/>
              <a:t>datetime</a:t>
            </a:r>
            <a:r>
              <a:rPr lang="es-ES" dirty="0"/>
              <a:t> para realizar el análisis temporal. La columna </a:t>
            </a:r>
            <a:r>
              <a:rPr lang="es-ES" dirty="0" err="1"/>
              <a:t>StateHoliday</a:t>
            </a:r>
            <a:r>
              <a:rPr lang="es-ES" dirty="0"/>
              <a:t> tiene valores categóricos que representan diferentes tipos de feriados, los cuales deberán ser transformados al tipo numérico.</a:t>
            </a:r>
          </a:p>
          <a:p>
            <a:pPr lvl="1"/>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36280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0EE9E-2178-8611-8BB6-8DB2F21E567C}"/>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5BC65949-9CAF-3D40-2850-A663711B9433}"/>
              </a:ext>
            </a:extLst>
          </p:cNvPr>
          <p:cNvSpPr>
            <a:spLocks noGrp="1"/>
          </p:cNvSpPr>
          <p:nvPr>
            <p:ph idx="1"/>
          </p:nvPr>
        </p:nvSpPr>
        <p:spPr/>
        <p:txBody>
          <a:bodyPr>
            <a:normAutofit fontScale="70000" lnSpcReduction="20000"/>
          </a:bodyPr>
          <a:lstStyle/>
          <a:p>
            <a:pPr algn="just"/>
            <a:r>
              <a:rPr lang="es-ES" dirty="0"/>
              <a:t>El archivo </a:t>
            </a:r>
            <a:r>
              <a:rPr lang="es-ES" b="1" dirty="0"/>
              <a:t>‘test.csv’ </a:t>
            </a:r>
            <a:r>
              <a:rPr lang="es-ES" dirty="0"/>
              <a:t>almacena los siguientes campos: </a:t>
            </a:r>
          </a:p>
          <a:p>
            <a:pPr lvl="1" algn="just"/>
            <a:r>
              <a:rPr lang="es-ES" dirty="0"/>
              <a:t>Id: Identificador único para cada registro en el archivo. </a:t>
            </a:r>
          </a:p>
          <a:p>
            <a:pPr lvl="1" algn="just"/>
            <a:r>
              <a:rPr lang="es-ES" dirty="0"/>
              <a:t>Store: El número de identificación de la tienda. Esta columna indica a qué tienda en particular se refiere el registro.</a:t>
            </a:r>
          </a:p>
          <a:p>
            <a:pPr lvl="1" algn="just"/>
            <a:r>
              <a:rPr lang="es-ES" dirty="0" err="1"/>
              <a:t>DayOfWeek</a:t>
            </a:r>
            <a:r>
              <a:rPr lang="es-ES" dirty="0"/>
              <a:t>: Un número que representa el día de la semana en que se tomó el registro</a:t>
            </a:r>
          </a:p>
          <a:p>
            <a:pPr marL="457200" lvl="1" indent="0" algn="just">
              <a:buNone/>
            </a:pPr>
            <a:r>
              <a:rPr lang="es-ES" dirty="0"/>
              <a:t>    (lunes = 1, domingo = 7). </a:t>
            </a:r>
          </a:p>
          <a:p>
            <a:pPr lvl="1" algn="just"/>
            <a:r>
              <a:rPr lang="es-ES" dirty="0"/>
              <a:t>Date: La fecha del registro, en formato AAAA-MM-DD (año-mes-día). </a:t>
            </a:r>
          </a:p>
          <a:p>
            <a:pPr lvl="1" algn="just"/>
            <a:r>
              <a:rPr lang="es-ES" dirty="0"/>
              <a:t>Open: Un indicador binario (1 o 0) que muestra si la tienda estaba abierta ese día (1 = abierta; 0 = cerrada).  </a:t>
            </a:r>
          </a:p>
          <a:p>
            <a:pPr lvl="1" algn="just"/>
            <a:r>
              <a:rPr lang="es-ES" dirty="0" err="1"/>
              <a:t>Promo</a:t>
            </a:r>
            <a:r>
              <a:rPr lang="es-ES" dirty="0"/>
              <a:t>: Un indicador binario (1 o 0) que señala si había una promoción en la tienda ese día (1 = hay promoción ese día; 0 = no hay promoción ese día).</a:t>
            </a:r>
          </a:p>
          <a:p>
            <a:pPr lvl="1" algn="just"/>
            <a:r>
              <a:rPr lang="es-ES" dirty="0" err="1"/>
              <a:t>StateHoliday</a:t>
            </a:r>
            <a:r>
              <a:rPr lang="es-ES" dirty="0"/>
              <a:t>: Un valor que indica si el día del registro era un feriado estatal (1 = es feriado estatal ese día; 0 = No es feriado estatal ese día).</a:t>
            </a:r>
          </a:p>
          <a:p>
            <a:pPr lvl="1" algn="just"/>
            <a:r>
              <a:rPr lang="es-ES" dirty="0"/>
              <a:t> </a:t>
            </a:r>
            <a:r>
              <a:rPr lang="es-ES" dirty="0" err="1"/>
              <a:t>SchoolHoliday</a:t>
            </a:r>
            <a:r>
              <a:rPr lang="es-ES" dirty="0"/>
              <a:t>: Un indicador binario (1 o 0) que muestra si ese día era un feriado escolar (1 = es feriado escolar ese día; 0 = No es feriado escolar ese día). </a:t>
            </a:r>
          </a:p>
          <a:p>
            <a:pPr marL="457200" lvl="1" indent="0" algn="just">
              <a:buNone/>
            </a:pPr>
            <a:endParaRPr lang="es-ES" dirty="0"/>
          </a:p>
          <a:p>
            <a:pPr algn="just"/>
            <a:r>
              <a:rPr lang="es-ES" dirty="0"/>
              <a:t>La columna Date está en formato de texto, por lo que será necesario convertirlo a formato </a:t>
            </a:r>
            <a:r>
              <a:rPr lang="es-ES" dirty="0" err="1"/>
              <a:t>datetime</a:t>
            </a:r>
            <a:r>
              <a:rPr lang="es-ES" dirty="0"/>
              <a:t> para realizar el análisis temporal. </a:t>
            </a:r>
          </a:p>
          <a:p>
            <a:pPr marL="0" indent="0">
              <a:buNone/>
            </a:pPr>
            <a:endParaRPr lang="es-ES" dirty="0"/>
          </a:p>
        </p:txBody>
      </p:sp>
    </p:spTree>
    <p:extLst>
      <p:ext uri="{BB962C8B-B14F-4D97-AF65-F5344CB8AC3E}">
        <p14:creationId xmlns:p14="http://schemas.microsoft.com/office/powerpoint/2010/main" val="15649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2100" dirty="0"/>
              <a:t>En el archivo </a:t>
            </a:r>
            <a:r>
              <a:rPr lang="es-ES" sz="2100" b="1" dirty="0"/>
              <a:t>‘store.csv’ </a:t>
            </a:r>
            <a:r>
              <a:rPr lang="es-ES" sz="2100" dirty="0"/>
              <a:t>hay valores faltantes en las columnas relacionadas con la competencia (</a:t>
            </a:r>
            <a:r>
              <a:rPr lang="es-ES" sz="2100" dirty="0" err="1"/>
              <a:t>CompetitionDistance</a:t>
            </a:r>
            <a:r>
              <a:rPr lang="es-ES" sz="2100" dirty="0"/>
              <a:t>, </a:t>
            </a:r>
            <a:r>
              <a:rPr lang="es-ES" sz="2100" dirty="0" err="1"/>
              <a:t>CompetitionOpenSinceMonth</a:t>
            </a:r>
            <a:r>
              <a:rPr lang="es-ES" sz="2100" dirty="0"/>
              <a:t>, </a:t>
            </a:r>
            <a:r>
              <a:rPr lang="es-ES" sz="2100" dirty="0" err="1"/>
              <a:t>CompetitionOpenSinceYear</a:t>
            </a:r>
            <a:r>
              <a:rPr lang="es-ES" sz="2100" dirty="0"/>
              <a:t>) y la promoción continua (Promo2SinceWeek, Promo2SinceYear, </a:t>
            </a:r>
            <a:r>
              <a:rPr lang="es-ES" sz="2100" dirty="0" err="1"/>
              <a:t>PromoInterval</a:t>
            </a:r>
            <a:r>
              <a:rPr lang="es-ES" sz="2100" dirty="0"/>
              <a:t>). </a:t>
            </a:r>
          </a:p>
          <a:p>
            <a:pPr lvl="1"/>
            <a:endParaRPr lang="es-ES" dirty="0"/>
          </a:p>
          <a:p>
            <a:pPr lvl="1"/>
            <a:r>
              <a:rPr lang="es-ES" dirty="0"/>
              <a:t>Agregar código: </a:t>
            </a:r>
          </a:p>
          <a:p>
            <a:pPr marL="457200" lvl="1" indent="0">
              <a:buNone/>
            </a:pPr>
            <a:endParaRPr lang="es-ES" dirty="0"/>
          </a:p>
          <a:p>
            <a:pPr marL="457200" lvl="1" indent="0" algn="just">
              <a:buNone/>
            </a:pPr>
            <a:r>
              <a:rPr lang="es-ES" dirty="0"/>
              <a:t>Explicación: Completa los valores faltantes con el valor de la fila anterior no nula. </a:t>
            </a:r>
          </a:p>
        </p:txBody>
      </p:sp>
      <p:pic>
        <p:nvPicPr>
          <p:cNvPr id="5" name="Imagen 4" descr="Interfaz de usuario gráfica&#10;&#10;Descripción generada automáticamente con confianza media">
            <a:extLst>
              <a:ext uri="{FF2B5EF4-FFF2-40B4-BE49-F238E27FC236}">
                <a16:creationId xmlns:a16="http://schemas.microsoft.com/office/drawing/2014/main" id="{8652D13C-8B30-6353-B271-50DE331AB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99" y="4001294"/>
            <a:ext cx="3667960" cy="1361798"/>
          </a:xfrm>
          <a:prstGeom prst="rect">
            <a:avLst/>
          </a:prstGeom>
        </p:spPr>
      </p:pic>
    </p:spTree>
    <p:extLst>
      <p:ext uri="{BB962C8B-B14F-4D97-AF65-F5344CB8AC3E}">
        <p14:creationId xmlns:p14="http://schemas.microsoft.com/office/powerpoint/2010/main" val="313345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1900" dirty="0"/>
              <a:t>En el archivo </a:t>
            </a:r>
            <a:r>
              <a:rPr lang="es-ES" sz="1900" b="1" dirty="0"/>
              <a:t>‘train.csv’ </a:t>
            </a:r>
            <a:r>
              <a:rPr lang="es-ES" sz="1900" dirty="0"/>
              <a:t>la columna Date está en formato cadena de texto, por lo que será necesario convertirlo a formato </a:t>
            </a:r>
            <a:r>
              <a:rPr lang="es-ES" sz="1900" dirty="0" err="1"/>
              <a:t>datetime</a:t>
            </a:r>
            <a:r>
              <a:rPr lang="es-ES" sz="1900" dirty="0"/>
              <a:t> de Pandas para realizar el análisis temporal. La columna </a:t>
            </a:r>
            <a:r>
              <a:rPr lang="es-ES" sz="1900" dirty="0" err="1"/>
              <a:t>StateHoliday</a:t>
            </a:r>
            <a:r>
              <a:rPr lang="es-ES" sz="1900" dirty="0"/>
              <a:t> tiene valores categóricos que representan diferentes tipos de feriados, los cuales deberán ser transformados al tipo binario por medio de la creación de columnas, tantas como valores distintos contenga la columna. </a:t>
            </a:r>
          </a:p>
          <a:p>
            <a:pPr lvl="1"/>
            <a:r>
              <a:rPr lang="es-ES" dirty="0"/>
              <a:t>Agregar código: </a:t>
            </a:r>
          </a:p>
          <a:p>
            <a:pPr lvl="1"/>
            <a:endParaRPr lang="es-ES" dirty="0"/>
          </a:p>
          <a:p>
            <a:endParaRPr lang="es-ES" dirty="0"/>
          </a:p>
        </p:txBody>
      </p:sp>
      <p:pic>
        <p:nvPicPr>
          <p:cNvPr id="5" name="Imagen 4" descr="Interfaz de usuario gráfica&#10;&#10;Descripción generada automáticamente">
            <a:extLst>
              <a:ext uri="{FF2B5EF4-FFF2-40B4-BE49-F238E27FC236}">
                <a16:creationId xmlns:a16="http://schemas.microsoft.com/office/drawing/2014/main" id="{1CA03C9B-374F-ADB3-F6B9-07730CAA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758" y="2572966"/>
            <a:ext cx="3837306" cy="1216864"/>
          </a:xfrm>
          <a:prstGeom prst="rect">
            <a:avLst/>
          </a:prstGeom>
        </p:spPr>
      </p:pic>
      <p:pic>
        <p:nvPicPr>
          <p:cNvPr id="7" name="Imagen 6">
            <a:extLst>
              <a:ext uri="{FF2B5EF4-FFF2-40B4-BE49-F238E27FC236}">
                <a16:creationId xmlns:a16="http://schemas.microsoft.com/office/drawing/2014/main" id="{5EC289CD-EED2-1D77-4608-B7FA3C558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04" y="4649221"/>
            <a:ext cx="4767596" cy="516166"/>
          </a:xfrm>
          <a:prstGeom prst="rect">
            <a:avLst/>
          </a:prstGeom>
        </p:spPr>
      </p:pic>
    </p:spTree>
    <p:extLst>
      <p:ext uri="{BB962C8B-B14F-4D97-AF65-F5344CB8AC3E}">
        <p14:creationId xmlns:p14="http://schemas.microsoft.com/office/powerpoint/2010/main" val="4654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2100" dirty="0"/>
              <a:t>En el archivo </a:t>
            </a:r>
            <a:r>
              <a:rPr lang="es-ES" sz="2100" b="1" dirty="0"/>
              <a:t>‘test.csv’ </a:t>
            </a:r>
            <a:r>
              <a:rPr lang="es-ES" sz="2100" dirty="0"/>
              <a:t>la columna Date está en formato cadena de texto, por lo que será necesario convertirlo a formato </a:t>
            </a:r>
            <a:r>
              <a:rPr lang="es-ES" sz="2100" dirty="0" err="1"/>
              <a:t>datetime</a:t>
            </a:r>
            <a:r>
              <a:rPr lang="es-ES" sz="2100" dirty="0"/>
              <a:t> de Pandas para realizar el análisis temporal. </a:t>
            </a:r>
          </a:p>
          <a:p>
            <a:pPr lvl="1"/>
            <a:endParaRPr lang="es-ES" sz="2100" dirty="0"/>
          </a:p>
          <a:p>
            <a:pPr lvl="1"/>
            <a:endParaRPr lang="es-ES" sz="2100" dirty="0"/>
          </a:p>
          <a:p>
            <a:pPr lvl="1"/>
            <a:endParaRPr lang="es-ES" sz="2100" dirty="0"/>
          </a:p>
          <a:p>
            <a:pPr lvl="1"/>
            <a:endParaRPr lang="es-ES" dirty="0"/>
          </a:p>
          <a:p>
            <a:pPr lvl="1"/>
            <a:r>
              <a:rPr lang="es-ES" dirty="0"/>
              <a:t>Agregar código: </a:t>
            </a:r>
          </a:p>
          <a:p>
            <a:pPr marL="457200" lvl="1" indent="0">
              <a:buNone/>
            </a:pPr>
            <a:endParaRPr lang="es-ES" dirty="0"/>
          </a:p>
          <a:p>
            <a:pPr marL="0" indent="0">
              <a:buNone/>
            </a:pPr>
            <a:endParaRPr lang="es-ES" dirty="0"/>
          </a:p>
        </p:txBody>
      </p:sp>
      <p:pic>
        <p:nvPicPr>
          <p:cNvPr id="5" name="Imagen 4" descr="Imagen que contiene Patrón de fondo&#10;&#10;Descripción generada automáticamente">
            <a:extLst>
              <a:ext uri="{FF2B5EF4-FFF2-40B4-BE49-F238E27FC236}">
                <a16:creationId xmlns:a16="http://schemas.microsoft.com/office/drawing/2014/main" id="{B4738AF5-27DD-499E-BAB1-ED91FD4BF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830" y="3204259"/>
            <a:ext cx="4204063" cy="1358013"/>
          </a:xfrm>
          <a:prstGeom prst="rect">
            <a:avLst/>
          </a:prstGeom>
        </p:spPr>
      </p:pic>
    </p:spTree>
    <p:extLst>
      <p:ext uri="{BB962C8B-B14F-4D97-AF65-F5344CB8AC3E}">
        <p14:creationId xmlns:p14="http://schemas.microsoft.com/office/powerpoint/2010/main" val="143069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EA2-786D-86F6-67CD-763C8D452E67}"/>
              </a:ext>
            </a:extLst>
          </p:cNvPr>
          <p:cNvSpPr>
            <a:spLocks noGrp="1"/>
          </p:cNvSpPr>
          <p:nvPr>
            <p:ph type="title"/>
          </p:nvPr>
        </p:nvSpPr>
        <p:spPr/>
        <p:txBody>
          <a:bodyPr/>
          <a:lstStyle/>
          <a:p>
            <a:pPr algn="ctr"/>
            <a:r>
              <a:rPr lang="es-ES" dirty="0" err="1"/>
              <a:t>Feature</a:t>
            </a:r>
            <a:r>
              <a:rPr lang="es-ES" dirty="0"/>
              <a:t> </a:t>
            </a:r>
            <a:r>
              <a:rPr lang="es-ES" dirty="0" err="1"/>
              <a:t>Engineering</a:t>
            </a:r>
            <a:r>
              <a:rPr lang="es-ES" dirty="0"/>
              <a:t>.  </a:t>
            </a:r>
          </a:p>
        </p:txBody>
      </p:sp>
      <p:sp>
        <p:nvSpPr>
          <p:cNvPr id="3" name="Marcador de contenido 2">
            <a:extLst>
              <a:ext uri="{FF2B5EF4-FFF2-40B4-BE49-F238E27FC236}">
                <a16:creationId xmlns:a16="http://schemas.microsoft.com/office/drawing/2014/main" id="{A49FB594-C5E3-664F-3295-FA1410456F61}"/>
              </a:ext>
            </a:extLst>
          </p:cNvPr>
          <p:cNvSpPr>
            <a:spLocks noGrp="1"/>
          </p:cNvSpPr>
          <p:nvPr>
            <p:ph idx="1"/>
          </p:nvPr>
        </p:nvSpPr>
        <p:spPr/>
        <p:txBody>
          <a:bodyPr>
            <a:normAutofit/>
          </a:bodyPr>
          <a:lstStyle/>
          <a:p>
            <a:pPr algn="just"/>
            <a:r>
              <a:rPr lang="es-ES" dirty="0"/>
              <a:t>Creación de las siguientes variables: </a:t>
            </a:r>
          </a:p>
          <a:p>
            <a:pPr marL="0" indent="0" algn="just">
              <a:buNone/>
            </a:pPr>
            <a:endParaRPr lang="es-ES" sz="2400" dirty="0"/>
          </a:p>
          <a:p>
            <a:pPr lvl="1" algn="just"/>
            <a:r>
              <a:rPr lang="es-ES" dirty="0"/>
              <a:t>‘</a:t>
            </a:r>
            <a:r>
              <a:rPr lang="es-ES" dirty="0" err="1"/>
              <a:t>Year</a:t>
            </a:r>
            <a:r>
              <a:rPr lang="es-ES" dirty="0"/>
              <a:t>’: Le permite al modelo capturar tendencias de ventas que cambian año a año.</a:t>
            </a:r>
          </a:p>
          <a:p>
            <a:pPr lvl="1" algn="just"/>
            <a:r>
              <a:rPr lang="es-ES" dirty="0"/>
              <a:t>‘</a:t>
            </a:r>
            <a:r>
              <a:rPr lang="es-ES" dirty="0" err="1"/>
              <a:t>Month</a:t>
            </a:r>
            <a:r>
              <a:rPr lang="es-ES" dirty="0"/>
              <a:t>’: Le permite al modelo aprender de los patrones estacionales y ajustar las ventas en consecuencia (ej. Diciembre). </a:t>
            </a:r>
          </a:p>
          <a:p>
            <a:pPr lvl="1" algn="just"/>
            <a:r>
              <a:rPr lang="es-ES" dirty="0"/>
              <a:t>‘</a:t>
            </a:r>
            <a:r>
              <a:rPr lang="es-ES" dirty="0" err="1"/>
              <a:t>DayOfWeek</a:t>
            </a:r>
            <a:r>
              <a:rPr lang="es-ES" dirty="0"/>
              <a:t>’: Le permite al modelo capturar patrones de ventas diarios al modelo y ajustar las ventas en consecuencia (ej. Lunes).</a:t>
            </a:r>
          </a:p>
          <a:p>
            <a:pPr lvl="1" algn="just"/>
            <a:r>
              <a:rPr lang="es-ES" dirty="0" err="1"/>
              <a:t>Lag</a:t>
            </a:r>
            <a:r>
              <a:rPr lang="es-ES" dirty="0"/>
              <a:t> </a:t>
            </a:r>
            <a:r>
              <a:rPr lang="es-ES" dirty="0" err="1"/>
              <a:t>Features</a:t>
            </a:r>
            <a:r>
              <a:rPr lang="es-ES" dirty="0"/>
              <a:t>: Le entrega al modelo la posibilidad de reaccionar rápidamente a cambios inmediatos en la demanda, como los causados por las promociones. </a:t>
            </a:r>
          </a:p>
          <a:p>
            <a:endParaRPr lang="es-ES" dirty="0"/>
          </a:p>
          <a:p>
            <a:pPr marL="0" indent="0">
              <a:buNone/>
            </a:pPr>
            <a:endParaRPr lang="es-ES" dirty="0"/>
          </a:p>
        </p:txBody>
      </p:sp>
    </p:spTree>
    <p:extLst>
      <p:ext uri="{BB962C8B-B14F-4D97-AF65-F5344CB8AC3E}">
        <p14:creationId xmlns:p14="http://schemas.microsoft.com/office/powerpoint/2010/main" val="3852719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2590</TotalTime>
  <Words>1971</Words>
  <Application>Microsoft Office PowerPoint</Application>
  <PresentationFormat>Panorámica</PresentationFormat>
  <Paragraphs>161</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Aptos</vt:lpstr>
      <vt:lpstr>Aptos Display</vt:lpstr>
      <vt:lpstr>Arial</vt:lpstr>
      <vt:lpstr>Tema de Office</vt:lpstr>
      <vt:lpstr>Desarrollo de un modelo de machine learning. </vt:lpstr>
      <vt:lpstr>Naturaleza del Proyecto.</vt:lpstr>
      <vt:lpstr>Adquisición de Datos.</vt:lpstr>
      <vt:lpstr>Adquisición de Datos.</vt:lpstr>
      <vt:lpstr>Adquisición de Datos.</vt:lpstr>
      <vt:lpstr>Limpieza de los datos. </vt:lpstr>
      <vt:lpstr>Limpieza de los datos. </vt:lpstr>
      <vt:lpstr>Limpieza de los datos. </vt:lpstr>
      <vt:lpstr>Feature Engineering.  </vt:lpstr>
      <vt:lpstr>Análisis exploratorio de datos (EDA). </vt:lpstr>
      <vt:lpstr>Análisis exploratorio de datos (EDA).</vt:lpstr>
      <vt:lpstr>Análisis exploratorio de datos (EDA).</vt:lpstr>
      <vt:lpstr>Análisis exploratorio de datos (EDA).</vt:lpstr>
      <vt:lpstr>Preparación de los datos.  </vt:lpstr>
      <vt:lpstr>Modelo supervisado. </vt:lpstr>
      <vt:lpstr>Modelo supervisado. </vt:lpstr>
      <vt:lpstr>Modelo supervisado. </vt:lpstr>
      <vt:lpstr>Modelos No Supervisados. </vt:lpstr>
      <vt:lpstr>Despliegue del Modelo. </vt:lpstr>
      <vt:lpstr>Resultados Principales</vt:lpstr>
      <vt:lpstr>Impacto en el Negocio. </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Meza</dc:creator>
  <cp:lastModifiedBy>Rodrigo Meza</cp:lastModifiedBy>
  <cp:revision>13</cp:revision>
  <dcterms:created xsi:type="dcterms:W3CDTF">2024-08-25T09:28:59Z</dcterms:created>
  <dcterms:modified xsi:type="dcterms:W3CDTF">2024-08-30T08:42:54Z</dcterms:modified>
</cp:coreProperties>
</file>