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Open Sans" panose="020B0606030504020204" pitchFamily="34" charset="0"/>
      <p:regular r:id="rId13"/>
    </p:embeddedFont>
    <p:embeddedFont>
      <p:font typeface="Open Sans Bold" panose="020B0806030504020204" charset="0"/>
      <p:regular r:id="rId14"/>
    </p:embeddedFont>
    <p:embeddedFont>
      <p:font typeface="Open Sans Medium" panose="020B0604020202020204" charset="0"/>
      <p:regular r:id="rId15"/>
    </p:embeddedFont>
    <p:embeddedFont>
      <p:font typeface="Open Sans Ultra-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6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rchive.ics.uci.edu/ml/datasets/phishing+website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204637">
            <a:off x="-11522876" y="8232052"/>
            <a:ext cx="11359009" cy="4109896"/>
          </a:xfrm>
          <a:custGeom>
            <a:avLst/>
            <a:gdLst/>
            <a:ahLst/>
            <a:cxnLst/>
            <a:rect l="l" t="t" r="r" b="b"/>
            <a:pathLst>
              <a:path w="11359009" h="4109896">
                <a:moveTo>
                  <a:pt x="0" y="0"/>
                </a:moveTo>
                <a:lnTo>
                  <a:pt x="11359009" y="0"/>
                </a:lnTo>
                <a:lnTo>
                  <a:pt x="11359009" y="4109896"/>
                </a:lnTo>
                <a:lnTo>
                  <a:pt x="0" y="4109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3" name="Freeform 3"/>
          <p:cNvSpPr/>
          <p:nvPr/>
        </p:nvSpPr>
        <p:spPr>
          <a:xfrm>
            <a:off x="-10851332" y="-3108940"/>
            <a:ext cx="18659536" cy="16963214"/>
          </a:xfrm>
          <a:custGeom>
            <a:avLst/>
            <a:gdLst/>
            <a:ahLst/>
            <a:cxnLst/>
            <a:rect l="l" t="t" r="r" b="b"/>
            <a:pathLst>
              <a:path w="18659536" h="16963214">
                <a:moveTo>
                  <a:pt x="0" y="0"/>
                </a:moveTo>
                <a:lnTo>
                  <a:pt x="18659536" y="0"/>
                </a:lnTo>
                <a:lnTo>
                  <a:pt x="18659536" y="16963214"/>
                </a:lnTo>
                <a:lnTo>
                  <a:pt x="0" y="169632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4" name="TextBox 4"/>
          <p:cNvSpPr txBox="1"/>
          <p:nvPr/>
        </p:nvSpPr>
        <p:spPr>
          <a:xfrm>
            <a:off x="8529884" y="3573768"/>
            <a:ext cx="8729416" cy="1723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68"/>
              </a:lnSpc>
            </a:pPr>
            <a:r>
              <a:rPr lang="en-US" sz="7701" b="1">
                <a:solidFill>
                  <a:srgbClr val="CAE8FF"/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CIBERSEGURIDAD INTELIGENTE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529884" y="5424703"/>
            <a:ext cx="8729416" cy="514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 spc="24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Rodrigo Monzón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75312" y="904875"/>
            <a:ext cx="8583691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b="1">
                <a:solidFill>
                  <a:srgbClr val="CAE8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IMPLEMENTACION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81100" y="3396615"/>
            <a:ext cx="16230600" cy="2585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just">
              <a:lnSpc>
                <a:spcPts val="2940"/>
              </a:lnSpc>
              <a:buAutoNum type="arabicPeriod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Generación de prompts:</a:t>
            </a:r>
          </a:p>
          <a:p>
            <a:pPr marL="453390" lvl="1" indent="-226695" algn="just">
              <a:lnSpc>
                <a:spcPts val="2940"/>
              </a:lnSpc>
              <a:buAutoNum type="arabicPeriod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Prompt para phishing: "Clasifica este correo electrónico como legítimo o phishing según las siguientes características: [Cuerpo del correo]"</a:t>
            </a:r>
          </a:p>
          <a:p>
            <a:pPr marL="453390" lvl="1" indent="-226695" algn="just">
              <a:lnSpc>
                <a:spcPts val="2940"/>
              </a:lnSpc>
              <a:buAutoNum type="arabicPeriod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Prompt para contraseñas seguras: "Evalúa esta contraseña: [contraseña]. Indica su nivel de seguridad y sugiere mejoras."</a:t>
            </a:r>
          </a:p>
          <a:p>
            <a:pPr marL="453390" lvl="1" indent="-226695" algn="just">
              <a:lnSpc>
                <a:spcPts val="2940"/>
              </a:lnSpc>
              <a:buAutoNum type="arabicPeriod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Usando DALL·E o herramientas de gráficos, puedes crear imágenes explicativas sobre cómo crear contraseñas seguras y cómo identificar correos de phishing.</a:t>
            </a:r>
          </a:p>
          <a:p>
            <a:pPr algn="just">
              <a:lnSpc>
                <a:spcPts val="2940"/>
              </a:lnSpc>
            </a:pPr>
            <a:endParaRPr lang="en-US" sz="2100" b="1">
              <a:solidFill>
                <a:srgbClr val="F4F6FC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4" name="Freeform 4"/>
          <p:cNvSpPr/>
          <p:nvPr/>
        </p:nvSpPr>
        <p:spPr>
          <a:xfrm rot="2700000">
            <a:off x="-876482" y="7128420"/>
            <a:ext cx="5376539" cy="3978639"/>
          </a:xfrm>
          <a:custGeom>
            <a:avLst/>
            <a:gdLst/>
            <a:ahLst/>
            <a:cxnLst/>
            <a:rect l="l" t="t" r="r" b="b"/>
            <a:pathLst>
              <a:path w="5376539" h="39786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5" name="Freeform 5"/>
          <p:cNvSpPr/>
          <p:nvPr/>
        </p:nvSpPr>
        <p:spPr>
          <a:xfrm rot="-8100000">
            <a:off x="14509522" y="-246461"/>
            <a:ext cx="5376539" cy="3978639"/>
          </a:xfrm>
          <a:custGeom>
            <a:avLst/>
            <a:gdLst/>
            <a:ahLst/>
            <a:cxnLst/>
            <a:rect l="l" t="t" r="r" b="b"/>
            <a:pathLst>
              <a:path w="5376539" h="39786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650138"/>
            <a:ext cx="16230600" cy="1405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12000" b="1">
                <a:solidFill>
                  <a:srgbClr val="CAE8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GRACIAS</a:t>
            </a:r>
          </a:p>
        </p:txBody>
      </p:sp>
      <p:sp>
        <p:nvSpPr>
          <p:cNvPr id="3" name="Freeform 3"/>
          <p:cNvSpPr/>
          <p:nvPr/>
        </p:nvSpPr>
        <p:spPr>
          <a:xfrm>
            <a:off x="12722671" y="-2258858"/>
            <a:ext cx="18659536" cy="16963214"/>
          </a:xfrm>
          <a:custGeom>
            <a:avLst/>
            <a:gdLst/>
            <a:ahLst/>
            <a:cxnLst/>
            <a:rect l="l" t="t" r="r" b="b"/>
            <a:pathLst>
              <a:path w="18659536" h="16963214">
                <a:moveTo>
                  <a:pt x="0" y="0"/>
                </a:moveTo>
                <a:lnTo>
                  <a:pt x="18659536" y="0"/>
                </a:lnTo>
                <a:lnTo>
                  <a:pt x="18659536" y="16963214"/>
                </a:lnTo>
                <a:lnTo>
                  <a:pt x="0" y="16963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4" name="Freeform 4"/>
          <p:cNvSpPr/>
          <p:nvPr/>
        </p:nvSpPr>
        <p:spPr>
          <a:xfrm>
            <a:off x="-13094207" y="-2258858"/>
            <a:ext cx="18659536" cy="16963214"/>
          </a:xfrm>
          <a:custGeom>
            <a:avLst/>
            <a:gdLst/>
            <a:ahLst/>
            <a:cxnLst/>
            <a:rect l="l" t="t" r="r" b="b"/>
            <a:pathLst>
              <a:path w="18659536" h="16963214">
                <a:moveTo>
                  <a:pt x="0" y="0"/>
                </a:moveTo>
                <a:lnTo>
                  <a:pt x="18659536" y="0"/>
                </a:lnTo>
                <a:lnTo>
                  <a:pt x="18659536" y="16963214"/>
                </a:lnTo>
                <a:lnTo>
                  <a:pt x="0" y="16963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8100000">
            <a:off x="14661922" y="-94061"/>
            <a:ext cx="5376539" cy="3978639"/>
          </a:xfrm>
          <a:custGeom>
            <a:avLst/>
            <a:gdLst/>
            <a:ahLst/>
            <a:cxnLst/>
            <a:rect l="l" t="t" r="r" b="b"/>
            <a:pathLst>
              <a:path w="5376539" h="39786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3" name="Freeform 3"/>
          <p:cNvSpPr/>
          <p:nvPr/>
        </p:nvSpPr>
        <p:spPr>
          <a:xfrm>
            <a:off x="-10698932" y="-2956540"/>
            <a:ext cx="18659536" cy="16963214"/>
          </a:xfrm>
          <a:custGeom>
            <a:avLst/>
            <a:gdLst/>
            <a:ahLst/>
            <a:cxnLst/>
            <a:rect l="l" t="t" r="r" b="b"/>
            <a:pathLst>
              <a:path w="18659536" h="16963214">
                <a:moveTo>
                  <a:pt x="0" y="0"/>
                </a:moveTo>
                <a:lnTo>
                  <a:pt x="18659536" y="0"/>
                </a:lnTo>
                <a:lnTo>
                  <a:pt x="18659536" y="16963214"/>
                </a:lnTo>
                <a:lnTo>
                  <a:pt x="0" y="169632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4" name="TextBox 4"/>
          <p:cNvSpPr txBox="1"/>
          <p:nvPr/>
        </p:nvSpPr>
        <p:spPr>
          <a:xfrm>
            <a:off x="4593588" y="3400742"/>
            <a:ext cx="9100825" cy="3361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Prevención de Phishing y Contraseñas Débiles con 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3677" y="-296240"/>
            <a:ext cx="3442247" cy="4114800"/>
          </a:xfrm>
          <a:custGeom>
            <a:avLst/>
            <a:gdLst/>
            <a:ahLst/>
            <a:cxnLst/>
            <a:rect l="l" t="t" r="r" b="b"/>
            <a:pathLst>
              <a:path w="3442247" h="4114800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3" name="TextBox 3"/>
          <p:cNvSpPr txBox="1"/>
          <p:nvPr/>
        </p:nvSpPr>
        <p:spPr>
          <a:xfrm>
            <a:off x="8296880" y="1957494"/>
            <a:ext cx="8962420" cy="2228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b="1">
                <a:solidFill>
                  <a:srgbClr val="CAE8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PROBLEMA A ABORDAR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296880" y="4228160"/>
            <a:ext cx="8962420" cy="4442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El problema central que se aborda en este proyecto es el creciente número de incidentes de ciberseguridad, en gran parte ocasionados por contraseñas débiles y ataques de phishing. Estos problemas surgen debido a la falta de educación y concienciación sobre las mejores prácticas de seguridad en línea, tanto a nivel individual como organizacional. La ciberseguridad es una preocupación clave en la actualidad, ya que los ataques pueden llevar a pérdidas económicas significativas, daños irreparables a la reputación de empresas e individuos, y la exposición de datos sensibles. La resolución de este problema contribuirá a un entorno digital más seguro, reduciendo riesgos financieros y mejorando la protección de los datos personales.</a:t>
            </a:r>
          </a:p>
          <a:p>
            <a:pPr algn="just">
              <a:lnSpc>
                <a:spcPts val="2940"/>
              </a:lnSpc>
            </a:pPr>
            <a:endParaRPr lang="en-US" sz="2100" b="1">
              <a:solidFill>
                <a:srgbClr val="F4F6FC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3684462" y="1761160"/>
            <a:ext cx="3442247" cy="4114800"/>
          </a:xfrm>
          <a:custGeom>
            <a:avLst/>
            <a:gdLst/>
            <a:ahLst/>
            <a:cxnLst/>
            <a:rect l="l" t="t" r="r" b="b"/>
            <a:pathLst>
              <a:path w="3442247" h="4114800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6" name="Freeform 6"/>
          <p:cNvSpPr/>
          <p:nvPr/>
        </p:nvSpPr>
        <p:spPr>
          <a:xfrm>
            <a:off x="34269" y="4411040"/>
            <a:ext cx="3442247" cy="4114800"/>
          </a:xfrm>
          <a:custGeom>
            <a:avLst/>
            <a:gdLst/>
            <a:ahLst/>
            <a:cxnLst/>
            <a:rect l="l" t="t" r="r" b="b"/>
            <a:pathLst>
              <a:path w="3442247" h="4114800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7" name="Freeform 7"/>
          <p:cNvSpPr/>
          <p:nvPr/>
        </p:nvSpPr>
        <p:spPr>
          <a:xfrm>
            <a:off x="3892408" y="6468440"/>
            <a:ext cx="3442247" cy="4114800"/>
          </a:xfrm>
          <a:custGeom>
            <a:avLst/>
            <a:gdLst/>
            <a:ahLst/>
            <a:cxnLst/>
            <a:rect l="l" t="t" r="r" b="b"/>
            <a:pathLst>
              <a:path w="3442247" h="4114800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691091"/>
            <a:ext cx="16230600" cy="2228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b="1">
                <a:solidFill>
                  <a:srgbClr val="CAE8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DESARROLLO DE LA PROPUESTA DE SOLUCIÓN: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4341495"/>
            <a:ext cx="16230600" cy="4592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La solución propuesta consiste en desarrollar un modelo basado en Inteligencia Artificial para ayudar a los usuarios a generar contraseñas seguras y detectar intentos de phishing en tiempo real. Utilizando técnicas de procesamiento de lenguaje natural (PLN), el sistema podrá identificar patrones comunes en correos electrónicos fraudulentos y emplear algoritmos de machine learning para evaluar la fortaleza de las contraseñas. El modelo estará diseñado para:</a:t>
            </a:r>
          </a:p>
          <a:p>
            <a:pPr marL="453390" lvl="1" indent="-226695" algn="just">
              <a:lnSpc>
                <a:spcPts val="2940"/>
              </a:lnSpc>
              <a:buAutoNum type="arabicPeriod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Generar contraseñas seguras mediante sugerencias personalizadas, basadas en las mejores prácticas.</a:t>
            </a:r>
          </a:p>
          <a:p>
            <a:pPr marL="453390" lvl="1" indent="-226695" algn="just">
              <a:lnSpc>
                <a:spcPts val="2940"/>
              </a:lnSpc>
              <a:buAutoNum type="arabicPeriod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Detectar phishing en correos electrónicos utilizando PLN para identificar características y patrones típicos de correos fraudulentos.</a:t>
            </a:r>
          </a:p>
          <a:p>
            <a:pPr algn="just">
              <a:lnSpc>
                <a:spcPts val="2940"/>
              </a:lnSpc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En las siguientes etapas del trabajo, se implementarán modelos de IA para estos dos propósitos, utilizando prompts específicos:</a:t>
            </a:r>
          </a:p>
          <a:p>
            <a:pPr marL="453390" lvl="1" indent="-226695" algn="just">
              <a:lnSpc>
                <a:spcPts val="2940"/>
              </a:lnSpc>
              <a:buAutoNum type="arabicPeriod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Texto-Texto: Identificar patrones de phishing y evaluar la seguridad de las contraseñas.</a:t>
            </a:r>
          </a:p>
          <a:p>
            <a:pPr marL="453390" lvl="1" indent="-226695" algn="just">
              <a:lnSpc>
                <a:spcPts val="2940"/>
              </a:lnSpc>
              <a:buAutoNum type="arabicPeriod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Texto-Imagen: Crear visualizaciones educativas que expliquen cómo reconocer correos de phishing y cómo generar contraseñas seguras.</a:t>
            </a:r>
          </a:p>
          <a:p>
            <a:pPr algn="ctr">
              <a:lnSpc>
                <a:spcPts val="4200"/>
              </a:lnSpc>
            </a:pPr>
            <a:endParaRPr lang="en-US" sz="2100" b="1">
              <a:solidFill>
                <a:srgbClr val="F4F6FC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831907"/>
            <a:ext cx="16230600" cy="2585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</a:pPr>
            <a:endParaRPr dirty="0"/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 b="1" dirty="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"¿</a:t>
            </a:r>
            <a:r>
              <a:rPr lang="en-US" sz="2100" b="1" dirty="0" err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Cuáles</a:t>
            </a:r>
            <a:r>
              <a:rPr lang="en-US" sz="2100" b="1" dirty="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son las </a:t>
            </a:r>
            <a:r>
              <a:rPr lang="en-US" sz="2100" b="1" dirty="0" err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características</a:t>
            </a:r>
            <a:r>
              <a:rPr lang="en-US" sz="2100" b="1" dirty="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100" b="1" dirty="0" err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principales</a:t>
            </a:r>
            <a:r>
              <a:rPr lang="en-US" sz="2100" b="1" dirty="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de </a:t>
            </a:r>
            <a:r>
              <a:rPr lang="en-US" sz="2100" b="1" dirty="0" err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los</a:t>
            </a:r>
            <a:r>
              <a:rPr lang="en-US" sz="2100" b="1" dirty="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100" b="1" dirty="0" err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correos</a:t>
            </a:r>
            <a:r>
              <a:rPr lang="en-US" sz="2100" b="1" dirty="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100" b="1" dirty="0" err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electrónicos</a:t>
            </a:r>
            <a:r>
              <a:rPr lang="en-US" sz="2100" b="1" dirty="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100" b="1" dirty="0" err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fraudulentos</a:t>
            </a:r>
            <a:r>
              <a:rPr lang="en-US" sz="2100" b="1" dirty="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y </a:t>
            </a:r>
            <a:r>
              <a:rPr lang="en-US" sz="2100" b="1" dirty="0" err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cómo</a:t>
            </a:r>
            <a:r>
              <a:rPr lang="en-US" sz="2100" b="1" dirty="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100" b="1" dirty="0" err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pueden</a:t>
            </a:r>
            <a:r>
              <a:rPr lang="en-US" sz="2100" b="1" dirty="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100" b="1" dirty="0" err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clasificarse</a:t>
            </a:r>
            <a:r>
              <a:rPr lang="en-US" sz="2100" b="1" dirty="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100" b="1" dirty="0" err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mediante</a:t>
            </a:r>
            <a:r>
              <a:rPr lang="en-US" sz="2100" b="1" dirty="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IA?"</a:t>
            </a: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 b="1" dirty="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"Crea un </a:t>
            </a:r>
            <a:r>
              <a:rPr lang="en-US" sz="2100" b="1" dirty="0" err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modelo</a:t>
            </a:r>
            <a:r>
              <a:rPr lang="en-US" sz="2100" b="1" dirty="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que </a:t>
            </a:r>
            <a:r>
              <a:rPr lang="en-US" sz="2100" b="1" dirty="0" err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evalúe</a:t>
            </a:r>
            <a:r>
              <a:rPr lang="en-US" sz="2100" b="1" dirty="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la </a:t>
            </a:r>
            <a:r>
              <a:rPr lang="en-US" sz="2100" b="1" dirty="0" err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fortaleza</a:t>
            </a:r>
            <a:r>
              <a:rPr lang="en-US" sz="2100" b="1" dirty="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de </a:t>
            </a:r>
            <a:r>
              <a:rPr lang="en-US" sz="2100" b="1" dirty="0" err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una</a:t>
            </a:r>
            <a:r>
              <a:rPr lang="en-US" sz="2100" b="1" dirty="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100" b="1" dirty="0" err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contraseña</a:t>
            </a:r>
            <a:r>
              <a:rPr lang="en-US" sz="2100" b="1" dirty="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y </a:t>
            </a:r>
            <a:r>
              <a:rPr lang="en-US" sz="2100" b="1" dirty="0" err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sugiera</a:t>
            </a:r>
            <a:r>
              <a:rPr lang="en-US" sz="2100" b="1" dirty="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100" b="1" dirty="0" err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mejoras</a:t>
            </a:r>
            <a:r>
              <a:rPr lang="en-US" sz="2100" b="1" dirty="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100" b="1" dirty="0" err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basadas</a:t>
            </a:r>
            <a:r>
              <a:rPr lang="en-US" sz="2100" b="1" dirty="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100" b="1" dirty="0" err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en</a:t>
            </a:r>
            <a:r>
              <a:rPr lang="en-US" sz="2100" b="1" dirty="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las </a:t>
            </a:r>
            <a:r>
              <a:rPr lang="en-US" sz="2100" b="1" dirty="0" err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mejores</a:t>
            </a:r>
            <a:r>
              <a:rPr lang="en-US" sz="2100" b="1" dirty="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100" b="1" dirty="0" err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prácticas</a:t>
            </a:r>
            <a:r>
              <a:rPr lang="en-US" sz="2100" b="1" dirty="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."</a:t>
            </a: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 b="1" dirty="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"Genera </a:t>
            </a:r>
            <a:r>
              <a:rPr lang="en-US" sz="2100" b="1" dirty="0" err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una</a:t>
            </a:r>
            <a:r>
              <a:rPr lang="en-US" sz="2100" b="1" dirty="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imagen </a:t>
            </a:r>
            <a:r>
              <a:rPr lang="en-US" sz="2100" b="1" dirty="0" err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educativa</a:t>
            </a:r>
            <a:r>
              <a:rPr lang="en-US" sz="2100" b="1" dirty="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que </a:t>
            </a:r>
            <a:r>
              <a:rPr lang="en-US" sz="2100" b="1" dirty="0" err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ilustre</a:t>
            </a:r>
            <a:r>
              <a:rPr lang="en-US" sz="2100" b="1" dirty="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100" b="1" dirty="0" err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cómo</a:t>
            </a:r>
            <a:r>
              <a:rPr lang="en-US" sz="2100" b="1" dirty="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100" b="1" dirty="0" err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construir</a:t>
            </a:r>
            <a:r>
              <a:rPr lang="en-US" sz="2100" b="1" dirty="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100" b="1" dirty="0" err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una</a:t>
            </a:r>
            <a:r>
              <a:rPr lang="en-US" sz="2100" b="1" dirty="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100" b="1" dirty="0" err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contraseña</a:t>
            </a:r>
            <a:r>
              <a:rPr lang="en-US" sz="2100" b="1" dirty="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100" b="1" dirty="0" err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segura</a:t>
            </a:r>
            <a:r>
              <a:rPr lang="en-US" sz="2100" b="1" dirty="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100" b="1" dirty="0" err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utilizando</a:t>
            </a:r>
            <a:r>
              <a:rPr lang="en-US" sz="2100" b="1" dirty="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100" b="1" dirty="0" err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una</a:t>
            </a:r>
            <a:r>
              <a:rPr lang="en-US" sz="2100" b="1" dirty="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100" b="1" dirty="0" err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combinación</a:t>
            </a:r>
            <a:r>
              <a:rPr lang="en-US" sz="2100" b="1" dirty="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de </a:t>
            </a:r>
            <a:r>
              <a:rPr lang="en-US" sz="2100" b="1" dirty="0" err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letras</a:t>
            </a:r>
            <a:r>
              <a:rPr lang="en-US" sz="2100" b="1" dirty="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, </a:t>
            </a:r>
            <a:r>
              <a:rPr lang="en-US" sz="2100" b="1" dirty="0" err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números</a:t>
            </a:r>
            <a:r>
              <a:rPr lang="en-US" sz="2100" b="1" dirty="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y </a:t>
            </a:r>
            <a:r>
              <a:rPr lang="en-US" sz="2100" b="1" dirty="0" err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símbolos</a:t>
            </a:r>
            <a:r>
              <a:rPr lang="en-US" sz="2100" b="1" dirty="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."</a:t>
            </a:r>
          </a:p>
          <a:p>
            <a:pPr algn="ctr">
              <a:lnSpc>
                <a:spcPts val="2940"/>
              </a:lnSpc>
            </a:pPr>
            <a:endParaRPr lang="en-US" sz="2100" b="1" dirty="0">
              <a:solidFill>
                <a:srgbClr val="F4F6FC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004555" y="1057275"/>
            <a:ext cx="8583691" cy="2228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b="1">
                <a:solidFill>
                  <a:srgbClr val="CAE8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EJEMPLOS DE PROMPTS INICIALES</a:t>
            </a:r>
          </a:p>
        </p:txBody>
      </p:sp>
      <p:sp>
        <p:nvSpPr>
          <p:cNvPr id="4" name="Freeform 4"/>
          <p:cNvSpPr/>
          <p:nvPr/>
        </p:nvSpPr>
        <p:spPr>
          <a:xfrm rot="-8100000">
            <a:off x="14509522" y="-246461"/>
            <a:ext cx="5376539" cy="3978639"/>
          </a:xfrm>
          <a:custGeom>
            <a:avLst/>
            <a:gdLst/>
            <a:ahLst/>
            <a:cxnLst/>
            <a:rect l="l" t="t" r="r" b="b"/>
            <a:pathLst>
              <a:path w="5376539" h="39786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980871"/>
            <a:ext cx="16230600" cy="2585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J</a:t>
            </a:r>
            <a:r>
              <a:rPr lang="en-US" sz="2100">
                <a:solidFill>
                  <a:srgbClr val="F4F6FC"/>
                </a:solidFill>
                <a:latin typeface="Open Sans"/>
                <a:ea typeface="Open Sans"/>
                <a:cs typeface="Open Sans"/>
                <a:sym typeface="Open Sans"/>
              </a:rPr>
              <a:t>ustificación de la viabilidad del proyecto: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4F6FC"/>
                </a:solidFill>
                <a:latin typeface="Open Sans"/>
                <a:ea typeface="Open Sans"/>
                <a:cs typeface="Open Sans"/>
                <a:sym typeface="Open Sans"/>
              </a:rPr>
              <a:t>El proyecto es técnicamente viable debido a la disponibilidad de bases de datos públicas sobre incidentes de phishing y contraseñas filtradas que se pueden utilizar para entrenar los modelos. La inteligencia artificial aplicada a la seguridad digital es una técnica probada que ha demostrado ser efectiva en la detección de amenazas cibernéticas, como malware y patrones sospechosos. Este enfoque permitirá una solución accesible para usuarios comunes y organizaciones, mejorando la seguridad en línea y reduciendo significativamente el riesgo de incidentes cibernéticos.</a:t>
            </a:r>
          </a:p>
          <a:p>
            <a:pPr algn="just">
              <a:lnSpc>
                <a:spcPts val="2940"/>
              </a:lnSpc>
            </a:pPr>
            <a:endParaRPr lang="en-US" sz="2100">
              <a:solidFill>
                <a:srgbClr val="F4F6F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52155" y="904875"/>
            <a:ext cx="8583691" cy="3361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b="1">
                <a:solidFill>
                  <a:srgbClr val="CAE8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JUSTIFICACION DE LA VIABILIDAD DEL PROYECTO</a:t>
            </a:r>
          </a:p>
        </p:txBody>
      </p:sp>
      <p:sp>
        <p:nvSpPr>
          <p:cNvPr id="4" name="Freeform 4"/>
          <p:cNvSpPr/>
          <p:nvPr/>
        </p:nvSpPr>
        <p:spPr>
          <a:xfrm rot="-8100000">
            <a:off x="14357122" y="-398861"/>
            <a:ext cx="5376539" cy="3978639"/>
          </a:xfrm>
          <a:custGeom>
            <a:avLst/>
            <a:gdLst/>
            <a:ahLst/>
            <a:cxnLst/>
            <a:rect l="l" t="t" r="r" b="b"/>
            <a:pathLst>
              <a:path w="5376539" h="39786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52155" y="904875"/>
            <a:ext cx="8583691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b="1">
                <a:solidFill>
                  <a:srgbClr val="CAE8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OBJETIVO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852155" y="3710477"/>
            <a:ext cx="8583691" cy="3328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just">
              <a:lnSpc>
                <a:spcPts val="2940"/>
              </a:lnSpc>
              <a:buAutoNum type="arabicPeriod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Desarrollar un sistema basado en IA para educar a los usuarios sobre cómo generar contraseñas seguras.</a:t>
            </a:r>
          </a:p>
          <a:p>
            <a:pPr marL="453390" lvl="1" indent="-226695" algn="just">
              <a:lnSpc>
                <a:spcPts val="2940"/>
              </a:lnSpc>
              <a:buAutoNum type="arabicPeriod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Crear un modelo de IA que detecte intentos de phishing en correos electrónicos en tiempo real.</a:t>
            </a:r>
          </a:p>
          <a:p>
            <a:pPr marL="453390" lvl="1" indent="-226695" algn="just">
              <a:lnSpc>
                <a:spcPts val="2940"/>
              </a:lnSpc>
              <a:buAutoNum type="arabicPeriod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Mejorar la conciencia sobre la ciberseguridad y las mejores prácticas mediante visualizaciones educativas.</a:t>
            </a:r>
          </a:p>
          <a:p>
            <a:pPr marL="453390" lvl="1" indent="-226695" algn="just">
              <a:lnSpc>
                <a:spcPts val="2940"/>
              </a:lnSpc>
              <a:buAutoNum type="arabicPeriod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Implementar un repositorio en GitHub con todo el código y la documentación del proyecto.</a:t>
            </a:r>
          </a:p>
          <a:p>
            <a:pPr algn="just">
              <a:lnSpc>
                <a:spcPts val="2940"/>
              </a:lnSpc>
            </a:pPr>
            <a:endParaRPr lang="en-US" sz="2100" b="1">
              <a:solidFill>
                <a:srgbClr val="F4F6FC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4" name="Freeform 4"/>
          <p:cNvSpPr/>
          <p:nvPr/>
        </p:nvSpPr>
        <p:spPr>
          <a:xfrm rot="2700000">
            <a:off x="-1181282" y="6823620"/>
            <a:ext cx="5376539" cy="3978639"/>
          </a:xfrm>
          <a:custGeom>
            <a:avLst/>
            <a:gdLst/>
            <a:ahLst/>
            <a:cxnLst/>
            <a:rect l="l" t="t" r="r" b="b"/>
            <a:pathLst>
              <a:path w="5376539" h="39786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5" name="Freeform 5"/>
          <p:cNvSpPr/>
          <p:nvPr/>
        </p:nvSpPr>
        <p:spPr>
          <a:xfrm rot="-8100000">
            <a:off x="14204722" y="-551261"/>
            <a:ext cx="5376539" cy="3978639"/>
          </a:xfrm>
          <a:custGeom>
            <a:avLst/>
            <a:gdLst/>
            <a:ahLst/>
            <a:cxnLst/>
            <a:rect l="l" t="t" r="r" b="b"/>
            <a:pathLst>
              <a:path w="5376539" h="39786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52155" y="2958465"/>
            <a:ext cx="8583691" cy="6299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El proyecto se llevará a cabo en las siguientes etapas:</a:t>
            </a:r>
          </a:p>
          <a:p>
            <a:pPr marL="453390" lvl="1" indent="-226695" algn="just">
              <a:lnSpc>
                <a:spcPts val="2940"/>
              </a:lnSpc>
              <a:buAutoNum type="arabicPeriod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Investigación: Revisar estudios previos sobre phishing y seguridad de contraseñas. Identificar patrones y mejores prácticas.</a:t>
            </a:r>
          </a:p>
          <a:p>
            <a:pPr marL="453390" lvl="1" indent="-226695" algn="just">
              <a:lnSpc>
                <a:spcPts val="2940"/>
              </a:lnSpc>
              <a:buAutoNum type="arabicPeriod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Desarrollo del modelo IA:</a:t>
            </a:r>
          </a:p>
          <a:p>
            <a:pPr marL="906780" lvl="2" indent="-302260" algn="just">
              <a:lnSpc>
                <a:spcPts val="2940"/>
              </a:lnSpc>
              <a:buFont typeface="Arial"/>
              <a:buChar char="⚬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Texto-Texto: Utilizar un modelo de procesamiento de lenguaje natural para analizar correos electrónicos y clasificar posibles intentos de phishing. También se creará un modelo para evaluar la fortaleza de contraseñas.</a:t>
            </a:r>
          </a:p>
          <a:p>
            <a:pPr marL="906780" lvl="2" indent="-302260" algn="just">
              <a:lnSpc>
                <a:spcPts val="2940"/>
              </a:lnSpc>
              <a:buFont typeface="Arial"/>
              <a:buChar char="⚬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Texto-Imagen: Desarrollar visualizaciones educativas para mostrar la importancia de contraseñas seguras y cómo identificar correos de phishing.</a:t>
            </a:r>
          </a:p>
          <a:p>
            <a:pPr marL="453390" lvl="1" indent="-226695" algn="just">
              <a:lnSpc>
                <a:spcPts val="2940"/>
              </a:lnSpc>
              <a:buAutoNum type="arabicPeriod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Entrenamiento y evaluación: Entrenar los modelos con bases de datos públicas. Evaluar la precisión y efectividad del sistema.</a:t>
            </a:r>
          </a:p>
          <a:p>
            <a:pPr marL="453390" lvl="1" indent="-226695" algn="just">
              <a:lnSpc>
                <a:spcPts val="2940"/>
              </a:lnSpc>
              <a:buAutoNum type="arabicPeriod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Implementación en GitHub: Subir el código fuente, la documentación detallada y los resultados obtenidos.</a:t>
            </a:r>
          </a:p>
          <a:p>
            <a:pPr algn="just">
              <a:lnSpc>
                <a:spcPts val="2940"/>
              </a:lnSpc>
            </a:pPr>
            <a:endParaRPr lang="en-US" sz="2100" b="1">
              <a:solidFill>
                <a:srgbClr val="F4F6FC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52155" y="904875"/>
            <a:ext cx="8583691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b="1">
                <a:solidFill>
                  <a:srgbClr val="CAE8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METODOLOGIA</a:t>
            </a:r>
          </a:p>
        </p:txBody>
      </p:sp>
      <p:sp>
        <p:nvSpPr>
          <p:cNvPr id="4" name="Freeform 4"/>
          <p:cNvSpPr/>
          <p:nvPr/>
        </p:nvSpPr>
        <p:spPr>
          <a:xfrm rot="-8100000">
            <a:off x="14357122" y="-398861"/>
            <a:ext cx="5376539" cy="3978639"/>
          </a:xfrm>
          <a:custGeom>
            <a:avLst/>
            <a:gdLst/>
            <a:ahLst/>
            <a:cxnLst/>
            <a:rect l="l" t="t" r="r" b="b"/>
            <a:pathLst>
              <a:path w="5376539" h="39786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5" name="Freeform 5"/>
          <p:cNvSpPr/>
          <p:nvPr/>
        </p:nvSpPr>
        <p:spPr>
          <a:xfrm rot="2700000">
            <a:off x="-1028882" y="6976020"/>
            <a:ext cx="5376539" cy="3978639"/>
          </a:xfrm>
          <a:custGeom>
            <a:avLst/>
            <a:gdLst/>
            <a:ahLst/>
            <a:cxnLst/>
            <a:rect l="l" t="t" r="r" b="b"/>
            <a:pathLst>
              <a:path w="5376539" h="39786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244215"/>
            <a:ext cx="16230600" cy="4442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just">
              <a:lnSpc>
                <a:spcPts val="2940"/>
              </a:lnSpc>
              <a:buAutoNum type="arabicPeriod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Lenguaje de programación: Python, por su versatilidad y las librerías disponibles para IA (como TensorFlow, Keras, scikit-learn).</a:t>
            </a:r>
          </a:p>
          <a:p>
            <a:pPr marL="453390" lvl="1" indent="-226695" algn="just">
              <a:lnSpc>
                <a:spcPts val="2940"/>
              </a:lnSpc>
              <a:buAutoNum type="arabicPeriod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Técnicas de prompting:</a:t>
            </a:r>
          </a:p>
          <a:p>
            <a:pPr marL="906780" lvl="2" indent="-302260" algn="just">
              <a:lnSpc>
                <a:spcPts val="2940"/>
              </a:lnSpc>
              <a:buFont typeface="Arial"/>
              <a:buChar char="⚬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Texto-Texto: Prompts para análisis de phishing y fortaleza de contraseñas.</a:t>
            </a:r>
          </a:p>
          <a:p>
            <a:pPr marL="906780" lvl="2" indent="-302260" algn="just">
              <a:lnSpc>
                <a:spcPts val="2940"/>
              </a:lnSpc>
              <a:buFont typeface="Arial"/>
              <a:buChar char="⚬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Texto-Imagen: Prompts para generar visualizaciones educativas utilizando herramientas como matplotlib o seaborn para gráficos y DALL·E para la creación de imágenes.</a:t>
            </a:r>
          </a:p>
          <a:p>
            <a:pPr marL="453390" lvl="1" indent="-226695" algn="just">
              <a:lnSpc>
                <a:spcPts val="2940"/>
              </a:lnSpc>
              <a:buAutoNum type="arabicPeriod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Bases de datos: Utilizar datasets públicos como el de </a:t>
            </a:r>
            <a:r>
              <a:rPr lang="en-US" sz="2100" b="1" u="sng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  <a:hlinkClick r:id="rId2" tooltip="https://archive.ics.uci.edu/ml/datasets/phishing+websites"/>
              </a:rPr>
              <a:t>Phishing Websites DataSet</a:t>
            </a: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y otros relacionados con contraseñas filtradas (por ejemplo, Have I Been Pwned).</a:t>
            </a:r>
          </a:p>
          <a:p>
            <a:pPr marL="453390" lvl="1" indent="-226695" algn="just">
              <a:lnSpc>
                <a:spcPts val="2940"/>
              </a:lnSpc>
              <a:buAutoNum type="arabicPeriod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Herramientas de desarrollo:</a:t>
            </a:r>
          </a:p>
          <a:p>
            <a:pPr marL="906780" lvl="2" indent="-302260" algn="just">
              <a:lnSpc>
                <a:spcPts val="2940"/>
              </a:lnSpc>
              <a:buFont typeface="Arial"/>
              <a:buChar char="⚬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GitHub para almacenamiento de código, documentación y versionado.</a:t>
            </a:r>
          </a:p>
          <a:p>
            <a:pPr marL="906780" lvl="2" indent="-302260" algn="just">
              <a:lnSpc>
                <a:spcPts val="2940"/>
              </a:lnSpc>
              <a:buFont typeface="Arial"/>
              <a:buChar char="⚬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Google Colab para ejecutar y compartir el código de manera colaborativa.</a:t>
            </a:r>
          </a:p>
          <a:p>
            <a:pPr algn="just">
              <a:lnSpc>
                <a:spcPts val="2940"/>
              </a:lnSpc>
            </a:pPr>
            <a:endParaRPr lang="en-US" sz="2100" b="1">
              <a:solidFill>
                <a:srgbClr val="F4F6FC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-473498" y="9028993"/>
            <a:ext cx="3442247" cy="4114800"/>
          </a:xfrm>
          <a:custGeom>
            <a:avLst/>
            <a:gdLst/>
            <a:ahLst/>
            <a:cxnLst/>
            <a:rect l="l" t="t" r="r" b="b"/>
            <a:pathLst>
              <a:path w="3442247" h="4114800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4" name="Freeform 4"/>
          <p:cNvSpPr/>
          <p:nvPr/>
        </p:nvSpPr>
        <p:spPr>
          <a:xfrm>
            <a:off x="3408362" y="7955749"/>
            <a:ext cx="3442247" cy="4114800"/>
          </a:xfrm>
          <a:custGeom>
            <a:avLst/>
            <a:gdLst/>
            <a:ahLst/>
            <a:cxnLst/>
            <a:rect l="l" t="t" r="r" b="b"/>
            <a:pathLst>
              <a:path w="3442247" h="4114800">
                <a:moveTo>
                  <a:pt x="0" y="0"/>
                </a:moveTo>
                <a:lnTo>
                  <a:pt x="3442248" y="0"/>
                </a:lnTo>
                <a:lnTo>
                  <a:pt x="34422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5" name="Freeform 5"/>
          <p:cNvSpPr/>
          <p:nvPr/>
        </p:nvSpPr>
        <p:spPr>
          <a:xfrm>
            <a:off x="7288760" y="9049584"/>
            <a:ext cx="3442247" cy="4114800"/>
          </a:xfrm>
          <a:custGeom>
            <a:avLst/>
            <a:gdLst/>
            <a:ahLst/>
            <a:cxnLst/>
            <a:rect l="l" t="t" r="r" b="b"/>
            <a:pathLst>
              <a:path w="3442247" h="4114800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6" name="Freeform 6"/>
          <p:cNvSpPr/>
          <p:nvPr/>
        </p:nvSpPr>
        <p:spPr>
          <a:xfrm>
            <a:off x="11170620" y="7976340"/>
            <a:ext cx="3442247" cy="4114800"/>
          </a:xfrm>
          <a:custGeom>
            <a:avLst/>
            <a:gdLst/>
            <a:ahLst/>
            <a:cxnLst/>
            <a:rect l="l" t="t" r="r" b="b"/>
            <a:pathLst>
              <a:path w="3442247" h="4114800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7" name="Freeform 7"/>
          <p:cNvSpPr/>
          <p:nvPr/>
        </p:nvSpPr>
        <p:spPr>
          <a:xfrm>
            <a:off x="15051017" y="9378911"/>
            <a:ext cx="3442247" cy="4114800"/>
          </a:xfrm>
          <a:custGeom>
            <a:avLst/>
            <a:gdLst/>
            <a:ahLst/>
            <a:cxnLst/>
            <a:rect l="l" t="t" r="r" b="b"/>
            <a:pathLst>
              <a:path w="3442247" h="4114800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8" name="Freeform 8"/>
          <p:cNvSpPr/>
          <p:nvPr/>
        </p:nvSpPr>
        <p:spPr>
          <a:xfrm>
            <a:off x="-473498" y="-1695737"/>
            <a:ext cx="3442247" cy="4114800"/>
          </a:xfrm>
          <a:custGeom>
            <a:avLst/>
            <a:gdLst/>
            <a:ahLst/>
            <a:cxnLst/>
            <a:rect l="l" t="t" r="r" b="b"/>
            <a:pathLst>
              <a:path w="3442247" h="4114800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9" name="Freeform 9"/>
          <p:cNvSpPr/>
          <p:nvPr/>
        </p:nvSpPr>
        <p:spPr>
          <a:xfrm>
            <a:off x="15051017" y="-1345819"/>
            <a:ext cx="3442247" cy="4114800"/>
          </a:xfrm>
          <a:custGeom>
            <a:avLst/>
            <a:gdLst/>
            <a:ahLst/>
            <a:cxnLst/>
            <a:rect l="l" t="t" r="r" b="b"/>
            <a:pathLst>
              <a:path w="3442247" h="4114800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0" name="TextBox 10"/>
          <p:cNvSpPr txBox="1"/>
          <p:nvPr/>
        </p:nvSpPr>
        <p:spPr>
          <a:xfrm>
            <a:off x="2968749" y="1057275"/>
            <a:ext cx="11644118" cy="2228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b="1">
                <a:solidFill>
                  <a:srgbClr val="CAE8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HERRAMIENTAS Y TECNOLOGÍAS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844</Words>
  <Application>Microsoft Office PowerPoint</Application>
  <PresentationFormat>Personalizado</PresentationFormat>
  <Paragraphs>48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Open Sans Medium</vt:lpstr>
      <vt:lpstr>Arial</vt:lpstr>
      <vt:lpstr>Calibri</vt:lpstr>
      <vt:lpstr>Open Sans Ultra-Bold</vt:lpstr>
      <vt:lpstr>Open Sans</vt:lpstr>
      <vt:lpstr>Open Sans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Preentrega2</dc:title>
  <cp:lastModifiedBy>Rodrigo Monzon</cp:lastModifiedBy>
  <cp:revision>3</cp:revision>
  <dcterms:created xsi:type="dcterms:W3CDTF">2006-08-16T00:00:00Z</dcterms:created>
  <dcterms:modified xsi:type="dcterms:W3CDTF">2025-03-04T01:17:38Z</dcterms:modified>
  <dc:identifier>DAGfOh6V4dY</dc:identifier>
</cp:coreProperties>
</file>