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3" r:id="rId2"/>
    <p:sldId id="27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B9B9B"/>
    <a:srgbClr val="9D9D9D"/>
    <a:srgbClr val="9F9F9F"/>
    <a:srgbClr val="53FC10"/>
    <a:srgbClr val="F20000"/>
    <a:srgbClr val="DE0000"/>
    <a:srgbClr val="85FD55"/>
    <a:srgbClr val="F7923F"/>
    <a:srgbClr val="29C7FF"/>
    <a:srgbClr val="62FC2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90"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BD2C3-6A91-4830-BF6C-3E91955413B9}" type="datetimeFigureOut">
              <a:rPr lang="en-US" smtClean="0"/>
              <a:pPr/>
              <a:t>5/16/2013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70FD45-8E97-449E-A9FB-674C00EBE18F}" type="slidenum">
              <a:rPr lang="en-US" smtClean="0"/>
              <a:pPr/>
              <a:t>‹nº›</a:t>
            </a:fld>
            <a:endParaRPr lang="en-US" dirty="0"/>
          </a:p>
        </p:txBody>
      </p:sp>
    </p:spTree>
    <p:extLst>
      <p:ext uri="{BB962C8B-B14F-4D97-AF65-F5344CB8AC3E}">
        <p14:creationId xmlns="" xmlns:p14="http://schemas.microsoft.com/office/powerpoint/2010/main" val="3202804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FD45-8E97-449E-A9FB-674C00EBE18F}" type="slidenum">
              <a:rPr lang="en-US" smtClean="0"/>
              <a:pPr/>
              <a:t>2</a:t>
            </a:fld>
            <a:endParaRPr lang="en-US" dirty="0"/>
          </a:p>
        </p:txBody>
      </p:sp>
    </p:spTree>
    <p:extLst>
      <p:ext uri="{BB962C8B-B14F-4D97-AF65-F5344CB8AC3E}">
        <p14:creationId xmlns="" xmlns:p14="http://schemas.microsoft.com/office/powerpoint/2010/main" val="344112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02678-7848-4E6A-83F6-5D49D9AF87BF}" type="datetimeFigureOut">
              <a:rPr lang="en-US" smtClean="0"/>
              <a:pPr/>
              <a:t>5/16/2013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A6A702-9210-406B-A3DF-A271FE49985C}"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02678-7848-4E6A-83F6-5D49D9AF87BF}" type="datetimeFigureOut">
              <a:rPr lang="en-US" smtClean="0"/>
              <a:pPr/>
              <a:t>5/16/2013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6A702-9210-406B-A3DF-A271FE49985C}"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228975"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t>Firm Overview</a:t>
            </a:r>
            <a:endParaRPr lang="en-US" sz="800" b="1" dirty="0"/>
          </a:p>
        </p:txBody>
      </p:sp>
      <p:sp>
        <p:nvSpPr>
          <p:cNvPr id="33" name="Rectangle 32"/>
          <p:cNvSpPr/>
          <p:nvPr/>
        </p:nvSpPr>
        <p:spPr>
          <a:xfrm>
            <a:off x="4229100"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t>Portfolio Solutions</a:t>
            </a:r>
            <a:endParaRPr lang="en-US" sz="800" b="1" dirty="0"/>
          </a:p>
        </p:txBody>
      </p:sp>
      <p:sp>
        <p:nvSpPr>
          <p:cNvPr id="34" name="Rectangle 33"/>
          <p:cNvSpPr/>
          <p:nvPr/>
        </p:nvSpPr>
        <p:spPr>
          <a:xfrm>
            <a:off x="5229225"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solidFill>
                  <a:schemeClr val="bg1"/>
                </a:solidFill>
              </a:rPr>
              <a:t>Alternative Investments</a:t>
            </a:r>
            <a:endParaRPr lang="en-US" sz="800" b="1" dirty="0">
              <a:solidFill>
                <a:schemeClr val="bg1"/>
              </a:solidFill>
            </a:endParaRPr>
          </a:p>
        </p:txBody>
      </p:sp>
      <p:sp>
        <p:nvSpPr>
          <p:cNvPr id="35" name="Rectangle 34"/>
          <p:cNvSpPr/>
          <p:nvPr/>
        </p:nvSpPr>
        <p:spPr>
          <a:xfrm>
            <a:off x="6229350"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t>Careers</a:t>
            </a:r>
            <a:endParaRPr lang="en-US" sz="800" b="1" dirty="0"/>
          </a:p>
        </p:txBody>
      </p:sp>
      <p:sp>
        <p:nvSpPr>
          <p:cNvPr id="36" name="Rectangle 35"/>
          <p:cNvSpPr/>
          <p:nvPr/>
        </p:nvSpPr>
        <p:spPr>
          <a:xfrm>
            <a:off x="7229475"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t>Partner Portal</a:t>
            </a:r>
            <a:endParaRPr lang="en-US" sz="800" b="1" dirty="0"/>
          </a:p>
        </p:txBody>
      </p:sp>
      <p:pic>
        <p:nvPicPr>
          <p:cNvPr id="2" name="Picture 2"/>
          <p:cNvPicPr>
            <a:picLocks noChangeAspect="1" noChangeArrowheads="1"/>
          </p:cNvPicPr>
          <p:nvPr/>
        </p:nvPicPr>
        <p:blipFill>
          <a:blip r:embed="rId2" cstate="print"/>
          <a:srcRect l="3525" r="2968" b="5045"/>
          <a:stretch>
            <a:fillRect/>
          </a:stretch>
        </p:blipFill>
        <p:spPr bwMode="auto">
          <a:xfrm>
            <a:off x="1162050" y="2743200"/>
            <a:ext cx="4800600" cy="3048000"/>
          </a:xfrm>
          <a:prstGeom prst="rect">
            <a:avLst/>
          </a:prstGeom>
          <a:noFill/>
          <a:ln w="9525">
            <a:noFill/>
            <a:miter lim="800000"/>
            <a:headEnd/>
            <a:tailEnd/>
          </a:ln>
          <a:effectLst/>
        </p:spPr>
      </p:pic>
      <p:sp>
        <p:nvSpPr>
          <p:cNvPr id="11" name="Rectangle 10"/>
          <p:cNvSpPr/>
          <p:nvPr/>
        </p:nvSpPr>
        <p:spPr>
          <a:xfrm>
            <a:off x="2841901" y="1600199"/>
            <a:ext cx="295072" cy="4343401"/>
          </a:xfrm>
          <a:prstGeom prst="rect">
            <a:avLst/>
          </a:pr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386323" y="1600199"/>
            <a:ext cx="455578" cy="4343401"/>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ChangeAspect="1"/>
          </p:cNvSpPr>
          <p:nvPr/>
        </p:nvSpPr>
        <p:spPr>
          <a:xfrm>
            <a:off x="1792929" y="1600200"/>
            <a:ext cx="593394" cy="43434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914399" y="1600199"/>
            <a:ext cx="878529" cy="4343401"/>
          </a:xfrm>
          <a:prstGeom prst="rect">
            <a:avLst/>
          </a:prstGeom>
          <a:solidFill>
            <a:schemeClr val="tx1">
              <a:lumMod val="85000"/>
              <a:lumOff val="1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95351" y="5934270"/>
            <a:ext cx="7299158" cy="207749"/>
          </a:xfrm>
          <a:prstGeom prst="rect">
            <a:avLst/>
          </a:prstGeom>
          <a:noFill/>
        </p:spPr>
        <p:txBody>
          <a:bodyPr wrap="square" rtlCol="0" anchor="ctr">
            <a:spAutoFit/>
          </a:bodyPr>
          <a:lstStyle/>
          <a:p>
            <a:r>
              <a:rPr lang="en-US" sz="750" dirty="0" smtClean="0">
                <a:solidFill>
                  <a:schemeClr val="tx1">
                    <a:lumMod val="50000"/>
                    <a:lumOff val="50000"/>
                  </a:schemeClr>
                </a:solidFill>
              </a:rPr>
              <a:t>Terms &amp; Conditions of Use          Site Map          Contact Us	</a:t>
            </a:r>
            <a:r>
              <a:rPr lang="en-US" sz="750" dirty="0">
                <a:solidFill>
                  <a:schemeClr val="tx1">
                    <a:lumMod val="50000"/>
                    <a:lumOff val="50000"/>
                  </a:schemeClr>
                </a:solidFill>
              </a:rPr>
              <a:t>	</a:t>
            </a:r>
            <a:r>
              <a:rPr lang="en-US" sz="750" dirty="0" smtClean="0">
                <a:solidFill>
                  <a:schemeClr val="tx1">
                    <a:lumMod val="50000"/>
                    <a:lumOff val="50000"/>
                  </a:schemeClr>
                </a:solidFill>
              </a:rPr>
              <a:t>	                    Copyright 2013 Vitauri Group LLC. All Rights Reserved</a:t>
            </a:r>
            <a:endParaRPr lang="en-US" sz="750" dirty="0">
              <a:solidFill>
                <a:schemeClr val="tx1">
                  <a:lumMod val="50000"/>
                  <a:lumOff val="50000"/>
                </a:schemeClr>
              </a:solidFill>
            </a:endParaRPr>
          </a:p>
        </p:txBody>
      </p:sp>
      <p:grpSp>
        <p:nvGrpSpPr>
          <p:cNvPr id="18" name="Group 17"/>
          <p:cNvGrpSpPr/>
          <p:nvPr/>
        </p:nvGrpSpPr>
        <p:grpSpPr>
          <a:xfrm>
            <a:off x="5095875" y="2228850"/>
            <a:ext cx="3276600" cy="1708160"/>
            <a:chOff x="4953000" y="2228850"/>
            <a:chExt cx="3276600" cy="1708160"/>
          </a:xfrm>
        </p:grpSpPr>
        <p:sp>
          <p:nvSpPr>
            <p:cNvPr id="17" name="TextBox 16"/>
            <p:cNvSpPr txBox="1"/>
            <p:nvPr/>
          </p:nvSpPr>
          <p:spPr>
            <a:xfrm>
              <a:off x="4953000" y="2228850"/>
              <a:ext cx="3276600" cy="1708160"/>
            </a:xfrm>
            <a:prstGeom prst="rect">
              <a:avLst/>
            </a:prstGeom>
            <a:noFill/>
            <a:effectLst>
              <a:outerShdw blurRad="38100" dist="12700" dir="2700000" algn="tl" rotWithShape="0">
                <a:prstClr val="black">
                  <a:alpha val="40000"/>
                </a:prstClr>
              </a:outerShdw>
            </a:effectLst>
          </p:spPr>
          <p:txBody>
            <a:bodyPr wrap="square" rtlCol="0">
              <a:spAutoFit/>
            </a:bodyPr>
            <a:lstStyle/>
            <a:p>
              <a:r>
                <a:rPr lang="en-US" sz="2800" b="1" spc="-100" dirty="0" smtClean="0">
                  <a:latin typeface="Times New Roman" pitchFamily="18" charset="0"/>
                  <a:cs typeface="Times New Roman" pitchFamily="18" charset="0"/>
                </a:rPr>
                <a:t>Vi</a:t>
              </a:r>
              <a:r>
                <a:rPr lang="en-US" sz="2800" b="1" dirty="0" smtClean="0">
                  <a:latin typeface="Times New Roman" pitchFamily="18" charset="0"/>
                  <a:cs typeface="Times New Roman" pitchFamily="18" charset="0"/>
                </a:rPr>
                <a:t>  </a:t>
              </a:r>
              <a:r>
                <a:rPr lang="en-US" sz="2800" b="1" spc="-100" dirty="0" smtClean="0">
                  <a:latin typeface="Times New Roman" pitchFamily="18" charset="0"/>
                  <a:cs typeface="Times New Roman" pitchFamily="18" charset="0"/>
                </a:rPr>
                <a:t>tauri </a:t>
              </a:r>
            </a:p>
            <a:p>
              <a:pPr marL="91440"/>
              <a:r>
                <a:rPr lang="en-US" sz="1100" dirty="0" smtClean="0">
                  <a:latin typeface="Times New Roman" pitchFamily="18" charset="0"/>
                  <a:cs typeface="Times New Roman" pitchFamily="18" charset="0"/>
                </a:rPr>
                <a:t>[vi-tawr-ee]</a:t>
              </a:r>
            </a:p>
            <a:p>
              <a:pPr marL="91440"/>
              <a:r>
                <a:rPr lang="en-US" sz="1100" i="1" dirty="0" smtClean="0">
                  <a:latin typeface="Times New Roman" pitchFamily="18" charset="0"/>
                  <a:cs typeface="Times New Roman" pitchFamily="18" charset="0"/>
                </a:rPr>
                <a:t>Noun</a:t>
              </a:r>
            </a:p>
            <a:p>
              <a:pPr marL="91440"/>
              <a:r>
                <a:rPr lang="en-US" sz="1100" i="1" dirty="0" smtClean="0">
                  <a:latin typeface="Times New Roman" pitchFamily="18" charset="0"/>
                  <a:cs typeface="Times New Roman" pitchFamily="18" charset="0"/>
                </a:rPr>
                <a:t>Origin</a:t>
              </a:r>
              <a:r>
                <a:rPr lang="en-US" sz="1100" dirty="0" smtClean="0">
                  <a:latin typeface="Times New Roman" pitchFamily="18" charset="0"/>
                  <a:cs typeface="Times New Roman" pitchFamily="18" charset="0"/>
                </a:rPr>
                <a:t>: Latin, 2007</a:t>
              </a:r>
            </a:p>
            <a:p>
              <a:endParaRPr lang="en-US" sz="1100" dirty="0" smtClean="0">
                <a:latin typeface="Times New Roman" pitchFamily="18" charset="0"/>
                <a:cs typeface="Times New Roman" pitchFamily="18" charset="0"/>
              </a:endParaRPr>
            </a:p>
            <a:p>
              <a:pPr marL="228600" indent="-228600">
                <a:buFont typeface="+mj-lt"/>
                <a:buAutoNum type="arabicPeriod"/>
              </a:pPr>
              <a:r>
                <a:rPr lang="en-US" sz="1100" b="1" i="1" dirty="0" smtClean="0">
                  <a:latin typeface="Times New Roman" pitchFamily="18" charset="0"/>
                  <a:cs typeface="Times New Roman" pitchFamily="18" charset="0"/>
                </a:rPr>
                <a:t>Force of the bulls</a:t>
              </a:r>
              <a:r>
                <a:rPr lang="en-US" sz="1100" dirty="0" smtClean="0">
                  <a:latin typeface="Times New Roman" pitchFamily="18" charset="0"/>
                  <a:cs typeface="Times New Roman" pitchFamily="18" charset="0"/>
                </a:rPr>
                <a:t>; derived from – </a:t>
              </a:r>
            </a:p>
            <a:p>
              <a:pPr marL="731520" indent="-228600">
                <a:buFont typeface="+mj-lt"/>
                <a:buAutoNum type="alphaLcPeriod"/>
              </a:pPr>
              <a:r>
                <a:rPr lang="en-US" sz="1100" dirty="0" smtClean="0">
                  <a:latin typeface="Times New Roman" pitchFamily="18" charset="0"/>
                  <a:cs typeface="Times New Roman" pitchFamily="18" charset="0"/>
                </a:rPr>
                <a:t>vi </a:t>
              </a:r>
              <a:r>
                <a:rPr lang="en-US" sz="1100" i="1" dirty="0" smtClean="0">
                  <a:latin typeface="Times New Roman" pitchFamily="18" charset="0"/>
                  <a:cs typeface="Times New Roman" pitchFamily="18" charset="0"/>
                </a:rPr>
                <a:t>(vis)</a:t>
              </a:r>
              <a:r>
                <a:rPr lang="en-US" sz="1100" dirty="0" smtClean="0">
                  <a:latin typeface="Times New Roman" pitchFamily="18" charset="0"/>
                  <a:cs typeface="Times New Roman" pitchFamily="18" charset="0"/>
                </a:rPr>
                <a:t>: </a:t>
              </a:r>
              <a:r>
                <a:rPr lang="en-US" sz="1100" b="1" dirty="0" smtClean="0">
                  <a:latin typeface="Times New Roman" pitchFamily="18" charset="0"/>
                  <a:cs typeface="Times New Roman" pitchFamily="18" charset="0"/>
                </a:rPr>
                <a:t>force</a:t>
              </a:r>
              <a:r>
                <a:rPr lang="en-US" sz="1100" dirty="0" smtClean="0">
                  <a:latin typeface="Times New Roman" pitchFamily="18" charset="0"/>
                  <a:cs typeface="Times New Roman" pitchFamily="18" charset="0"/>
                </a:rPr>
                <a:t>, power, energy, strength</a:t>
              </a:r>
            </a:p>
            <a:p>
              <a:pPr marL="731520" indent="-228600">
                <a:buFont typeface="+mj-lt"/>
                <a:buAutoNum type="alphaLcPeriod"/>
              </a:pPr>
              <a:r>
                <a:rPr lang="en-US" sz="1100" dirty="0" smtClean="0">
                  <a:latin typeface="Times New Roman" pitchFamily="18" charset="0"/>
                  <a:cs typeface="Times New Roman" pitchFamily="18" charset="0"/>
                </a:rPr>
                <a:t>taurus </a:t>
              </a:r>
              <a:r>
                <a:rPr lang="en-US" sz="1100" i="1" dirty="0" smtClean="0">
                  <a:latin typeface="Times New Roman" pitchFamily="18" charset="0"/>
                  <a:cs typeface="Times New Roman" pitchFamily="18" charset="0"/>
                </a:rPr>
                <a:t>(tauri)</a:t>
              </a:r>
              <a:r>
                <a:rPr lang="en-US" sz="1100" dirty="0" smtClean="0">
                  <a:latin typeface="Times New Roman" pitchFamily="18" charset="0"/>
                  <a:cs typeface="Times New Roman" pitchFamily="18" charset="0"/>
                </a:rPr>
                <a:t>: </a:t>
              </a:r>
              <a:r>
                <a:rPr lang="en-US" sz="1100" b="1" dirty="0" smtClean="0">
                  <a:latin typeface="Times New Roman" pitchFamily="18" charset="0"/>
                  <a:cs typeface="Times New Roman" pitchFamily="18" charset="0"/>
                </a:rPr>
                <a:t>bull</a:t>
              </a:r>
              <a:r>
                <a:rPr lang="en-US" sz="1100" dirty="0" smtClean="0">
                  <a:latin typeface="Times New Roman" pitchFamily="18" charset="0"/>
                  <a:cs typeface="Times New Roman" pitchFamily="18" charset="0"/>
                </a:rPr>
                <a:t>, ox, bison</a:t>
              </a:r>
            </a:p>
          </p:txBody>
        </p:sp>
        <p:sp>
          <p:nvSpPr>
            <p:cNvPr id="19" name="Oval 18"/>
            <p:cNvSpPr/>
            <p:nvPr/>
          </p:nvSpPr>
          <p:spPr>
            <a:xfrm>
              <a:off x="5414010" y="2480310"/>
              <a:ext cx="91440" cy="91440"/>
            </a:xfrm>
            <a:prstGeom prst="ellipse">
              <a:avLst/>
            </a:prstGeom>
            <a:solidFill>
              <a:schemeClr val="tx1"/>
            </a:solidFill>
            <a:ln>
              <a:no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p:cNvPicPr>
            <a:picLocks noChangeAspect="1" noChangeArrowheads="1"/>
          </p:cNvPicPr>
          <p:nvPr/>
        </p:nvPicPr>
        <p:blipFill rotWithShape="1">
          <a:blip r:embed="rId3" cstate="print">
            <a:extLst>
              <a:ext uri="{BEBA8EAE-BF5A-486C-A8C5-ECC9F3942E4B}">
                <a14:imgProps xmlns="" xmlns:a14="http://schemas.microsoft.com/office/drawing/2010/main">
                  <a14:imgLayer r:embed="rId4">
                    <a14:imgEffect>
                      <a14:sharpenSoften amount="25000"/>
                    </a14:imgEffect>
                  </a14:imgLayer>
                </a14:imgProps>
              </a:ext>
              <a:ext uri="{28A0092B-C50C-407E-A947-70E740481C1C}">
                <a14:useLocalDpi xmlns="" xmlns:a14="http://schemas.microsoft.com/office/drawing/2010/main" val="0"/>
              </a:ext>
            </a:extLst>
          </a:blip>
          <a:srcRect l="6750" t="12858" r="6750" b="14285"/>
          <a:stretch/>
        </p:blipFill>
        <p:spPr bwMode="auto">
          <a:xfrm>
            <a:off x="914398" y="1025655"/>
            <a:ext cx="1240714" cy="3657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http://s3.goodfon.com/image/48314-2560x1600.jpg"/>
          <p:cNvPicPr>
            <a:picLocks noChangeAspect="1" noChangeArrowheads="1"/>
          </p:cNvPicPr>
          <p:nvPr/>
        </p:nvPicPr>
        <p:blipFill>
          <a:blip r:embed="rId3" cstate="print"/>
          <a:srcRect l="19322" t="1724" r="49438"/>
          <a:stretch>
            <a:fillRect/>
          </a:stretch>
        </p:blipFill>
        <p:spPr bwMode="auto">
          <a:xfrm>
            <a:off x="914400" y="1600200"/>
            <a:ext cx="2209800" cy="4343400"/>
          </a:xfrm>
          <a:prstGeom prst="rect">
            <a:avLst/>
          </a:prstGeom>
          <a:noFill/>
        </p:spPr>
      </p:pic>
      <p:sp>
        <p:nvSpPr>
          <p:cNvPr id="3" name="TextBox 2"/>
          <p:cNvSpPr txBox="1"/>
          <p:nvPr/>
        </p:nvSpPr>
        <p:spPr>
          <a:xfrm>
            <a:off x="4133850" y="2554159"/>
            <a:ext cx="2190750" cy="338554"/>
          </a:xfrm>
          <a:prstGeom prst="rect">
            <a:avLst/>
          </a:prstGeom>
          <a:noFill/>
        </p:spPr>
        <p:txBody>
          <a:bodyPr wrap="square" rtlCol="0" anchor="ctr">
            <a:spAutoFit/>
          </a:bodyPr>
          <a:lstStyle/>
          <a:p>
            <a:r>
              <a:rPr lang="en-US" sz="1600" dirty="0" smtClean="0">
                <a:solidFill>
                  <a:schemeClr val="tx1">
                    <a:lumMod val="50000"/>
                    <a:lumOff val="50000"/>
                  </a:schemeClr>
                </a:solidFill>
              </a:rPr>
              <a:t>Careers</a:t>
            </a:r>
            <a:endParaRPr lang="en-US" sz="1600" dirty="0">
              <a:solidFill>
                <a:schemeClr val="tx1">
                  <a:lumMod val="50000"/>
                  <a:lumOff val="50000"/>
                </a:schemeClr>
              </a:solidFill>
            </a:endParaRPr>
          </a:p>
        </p:txBody>
      </p:sp>
      <p:sp>
        <p:nvSpPr>
          <p:cNvPr id="31" name="TextBox 30"/>
          <p:cNvSpPr txBox="1"/>
          <p:nvPr/>
        </p:nvSpPr>
        <p:spPr>
          <a:xfrm>
            <a:off x="4133850" y="2861934"/>
            <a:ext cx="1524000" cy="215444"/>
          </a:xfrm>
          <a:prstGeom prst="rect">
            <a:avLst/>
          </a:prstGeom>
          <a:noFill/>
        </p:spPr>
        <p:txBody>
          <a:bodyPr wrap="square" rtlCol="0" anchor="ctr">
            <a:spAutoFit/>
          </a:bodyPr>
          <a:lstStyle/>
          <a:p>
            <a:r>
              <a:rPr lang="en-US" sz="800" b="1" dirty="0" smtClean="0"/>
              <a:t>Criteria</a:t>
            </a:r>
            <a:endParaRPr lang="en-US" sz="800" b="1" dirty="0"/>
          </a:p>
        </p:txBody>
      </p:sp>
      <p:sp>
        <p:nvSpPr>
          <p:cNvPr id="32" name="TextBox 31"/>
          <p:cNvSpPr txBox="1"/>
          <p:nvPr/>
        </p:nvSpPr>
        <p:spPr>
          <a:xfrm>
            <a:off x="4133849" y="3105150"/>
            <a:ext cx="3930015" cy="2389308"/>
          </a:xfrm>
          <a:prstGeom prst="rect">
            <a:avLst/>
          </a:prstGeom>
          <a:noFill/>
        </p:spPr>
        <p:txBody>
          <a:bodyPr wrap="square" rtlCol="0" anchor="t">
            <a:spAutoFit/>
          </a:bodyPr>
          <a:lstStyle/>
          <a:p>
            <a:pPr marL="91440">
              <a:lnSpc>
                <a:spcPts val="1200"/>
              </a:lnSpc>
            </a:pPr>
            <a:r>
              <a:rPr lang="en-US" sz="800" dirty="0" smtClean="0"/>
              <a:t>We are seeking highly motivated, entrepreneurial and team oriented individuals with innovative ideas and solutions to join our team.</a:t>
            </a:r>
          </a:p>
          <a:p>
            <a:pPr marL="91440">
              <a:lnSpc>
                <a:spcPts val="1200"/>
              </a:lnSpc>
            </a:pPr>
            <a:endParaRPr lang="en-US" sz="800" dirty="0" smtClean="0"/>
          </a:p>
          <a:p>
            <a:pPr marL="91440">
              <a:lnSpc>
                <a:spcPts val="1200"/>
              </a:lnSpc>
            </a:pPr>
            <a:r>
              <a:rPr lang="en-US" sz="800" dirty="0" smtClean="0"/>
              <a:t>We seek individuals that strive to be future leaders and are passionate on developing and expanding the company. Candidates should also display dynamic analytical skills and possess excellent interpersonal and communication skills. Our primary goal at </a:t>
            </a:r>
            <a:r>
              <a:rPr lang="en-US" sz="800" dirty="0" err="1" smtClean="0"/>
              <a:t>Vitauri</a:t>
            </a:r>
            <a:r>
              <a:rPr lang="en-US" sz="800" dirty="0" smtClean="0"/>
              <a:t> is to gather talented, sharp minded individuals and expand their knowledge to tackle both global economic and social challenges.</a:t>
            </a:r>
          </a:p>
          <a:p>
            <a:pPr marL="91440">
              <a:lnSpc>
                <a:spcPts val="1200"/>
              </a:lnSpc>
            </a:pPr>
            <a:endParaRPr lang="en-US" sz="800" dirty="0" smtClean="0"/>
          </a:p>
          <a:p>
            <a:pPr marL="91440">
              <a:lnSpc>
                <a:spcPts val="1200"/>
              </a:lnSpc>
            </a:pPr>
            <a:r>
              <a:rPr lang="en-US" sz="800" dirty="0" smtClean="0"/>
              <a:t>A background in the financial services industry is not required. We believe that anyone with dedicated interest in the global markets and the financial industry has the ability to become successful within </a:t>
            </a:r>
            <a:r>
              <a:rPr lang="en-US" sz="800" dirty="0" err="1" smtClean="0"/>
              <a:t>Vitauri</a:t>
            </a:r>
            <a:r>
              <a:rPr lang="en-US" sz="800" dirty="0" smtClean="0"/>
              <a:t>. While the number of candidates sought each year varies, </a:t>
            </a:r>
            <a:r>
              <a:rPr lang="en-US" sz="800" dirty="0" err="1" smtClean="0"/>
              <a:t>Vitauri</a:t>
            </a:r>
            <a:r>
              <a:rPr lang="en-US" sz="800" dirty="0" smtClean="0"/>
              <a:t> remains committed to finding the best new talent. To submit a résumé or learn more about employment, recruiting and internship positions, please email us at careers@Vitaurigroup.com. </a:t>
            </a:r>
            <a:endParaRPr lang="en-US" sz="800" dirty="0"/>
          </a:p>
        </p:txBody>
      </p:sp>
      <p:sp>
        <p:nvSpPr>
          <p:cNvPr id="23" name="TextBox 22"/>
          <p:cNvSpPr txBox="1"/>
          <p:nvPr/>
        </p:nvSpPr>
        <p:spPr>
          <a:xfrm>
            <a:off x="895351" y="5934270"/>
            <a:ext cx="7299158" cy="207749"/>
          </a:xfrm>
          <a:prstGeom prst="rect">
            <a:avLst/>
          </a:prstGeom>
          <a:noFill/>
        </p:spPr>
        <p:txBody>
          <a:bodyPr wrap="square" rtlCol="0" anchor="ctr">
            <a:spAutoFit/>
          </a:bodyPr>
          <a:lstStyle/>
          <a:p>
            <a:r>
              <a:rPr lang="en-US" sz="750" dirty="0" smtClean="0">
                <a:solidFill>
                  <a:schemeClr val="tx1">
                    <a:lumMod val="50000"/>
                    <a:lumOff val="50000"/>
                  </a:schemeClr>
                </a:solidFill>
              </a:rPr>
              <a:t>Terms &amp; Conditions of Use          Site Map          Contact Us	</a:t>
            </a:r>
            <a:r>
              <a:rPr lang="en-US" sz="750" dirty="0">
                <a:solidFill>
                  <a:schemeClr val="tx1">
                    <a:lumMod val="50000"/>
                    <a:lumOff val="50000"/>
                  </a:schemeClr>
                </a:solidFill>
              </a:rPr>
              <a:t>	</a:t>
            </a:r>
            <a:r>
              <a:rPr lang="en-US" sz="750" dirty="0" smtClean="0">
                <a:solidFill>
                  <a:schemeClr val="tx1">
                    <a:lumMod val="50000"/>
                    <a:lumOff val="50000"/>
                  </a:schemeClr>
                </a:solidFill>
              </a:rPr>
              <a:t>	                    Copyright 2013 Vitauri Group LLC. All Rights Reserved</a:t>
            </a:r>
            <a:endParaRPr lang="en-US" sz="750" dirty="0">
              <a:solidFill>
                <a:schemeClr val="tx1">
                  <a:lumMod val="50000"/>
                  <a:lumOff val="50000"/>
                </a:schemeClr>
              </a:solidFill>
            </a:endParaRPr>
          </a:p>
        </p:txBody>
      </p:sp>
      <p:cxnSp>
        <p:nvCxnSpPr>
          <p:cNvPr id="24" name="Straight Connector 23"/>
          <p:cNvCxnSpPr/>
          <p:nvPr/>
        </p:nvCxnSpPr>
        <p:spPr>
          <a:xfrm>
            <a:off x="4086225" y="2837021"/>
            <a:ext cx="3977640" cy="0"/>
          </a:xfrm>
          <a:prstGeom prst="line">
            <a:avLst/>
          </a:prstGeom>
          <a:ln w="12700">
            <a:solidFill>
              <a:schemeClr val="tx1">
                <a:lumMod val="50000"/>
                <a:lumOff val="50000"/>
              </a:schemeClr>
            </a:solidFill>
          </a:ln>
          <a:effectLst>
            <a:outerShdw blurRad="254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1901" y="1567973"/>
            <a:ext cx="295072" cy="438912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386323" y="1567971"/>
            <a:ext cx="455578" cy="438912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792929" y="1567972"/>
            <a:ext cx="593394" cy="438912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914400" y="1567971"/>
            <a:ext cx="878528" cy="4389120"/>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2838450" y="3000345"/>
            <a:ext cx="1524000" cy="461665"/>
          </a:xfrm>
          <a:prstGeom prst="rect">
            <a:avLst/>
          </a:prstGeom>
          <a:noFill/>
        </p:spPr>
        <p:txBody>
          <a:bodyPr wrap="square" rtlCol="0" anchor="t">
            <a:spAutoFit/>
          </a:bodyPr>
          <a:lstStyle/>
          <a:p>
            <a:pPr>
              <a:lnSpc>
                <a:spcPct val="150000"/>
              </a:lnSpc>
            </a:pPr>
            <a:r>
              <a:rPr lang="en-US" sz="800" dirty="0" smtClean="0">
                <a:solidFill>
                  <a:schemeClr val="tx1">
                    <a:lumMod val="50000"/>
                    <a:lumOff val="50000"/>
                  </a:schemeClr>
                </a:solidFill>
              </a:rPr>
              <a:t>Overview</a:t>
            </a:r>
          </a:p>
          <a:p>
            <a:pPr>
              <a:lnSpc>
                <a:spcPct val="150000"/>
              </a:lnSpc>
            </a:pPr>
            <a:r>
              <a:rPr lang="en-US" sz="800" b="1" dirty="0" smtClean="0"/>
              <a:t>Criteria</a:t>
            </a:r>
          </a:p>
        </p:txBody>
      </p:sp>
      <p:sp>
        <p:nvSpPr>
          <p:cNvPr id="20" name="Rectangle 19"/>
          <p:cNvSpPr/>
          <p:nvPr/>
        </p:nvSpPr>
        <p:spPr>
          <a:xfrm>
            <a:off x="3228975"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solidFill>
                  <a:schemeClr val="bg1"/>
                </a:solidFill>
              </a:rPr>
              <a:t>Firm Overview</a:t>
            </a:r>
            <a:endParaRPr lang="en-US" sz="800" b="1" dirty="0">
              <a:solidFill>
                <a:schemeClr val="bg1"/>
              </a:solidFill>
            </a:endParaRPr>
          </a:p>
        </p:txBody>
      </p:sp>
      <p:sp>
        <p:nvSpPr>
          <p:cNvPr id="21" name="Rectangle 20"/>
          <p:cNvSpPr/>
          <p:nvPr/>
        </p:nvSpPr>
        <p:spPr>
          <a:xfrm>
            <a:off x="4229100"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t>Portfolio Solutions</a:t>
            </a:r>
            <a:endParaRPr lang="en-US" sz="800" b="1" dirty="0"/>
          </a:p>
        </p:txBody>
      </p:sp>
      <p:sp>
        <p:nvSpPr>
          <p:cNvPr id="22" name="Rectangle 21"/>
          <p:cNvSpPr/>
          <p:nvPr/>
        </p:nvSpPr>
        <p:spPr>
          <a:xfrm>
            <a:off x="5229225"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t>Alternative Investments</a:t>
            </a:r>
            <a:endParaRPr lang="en-US" sz="800" b="1" dirty="0"/>
          </a:p>
        </p:txBody>
      </p:sp>
      <p:sp>
        <p:nvSpPr>
          <p:cNvPr id="28" name="Rectangle 27"/>
          <p:cNvSpPr/>
          <p:nvPr/>
        </p:nvSpPr>
        <p:spPr>
          <a:xfrm>
            <a:off x="6229350" y="1025655"/>
            <a:ext cx="914400" cy="91440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solidFill>
                  <a:schemeClr val="tx1"/>
                </a:solidFill>
              </a:rPr>
              <a:t>Careers</a:t>
            </a:r>
            <a:endParaRPr lang="en-US" sz="800" b="1" dirty="0">
              <a:solidFill>
                <a:schemeClr val="tx1"/>
              </a:solidFill>
            </a:endParaRPr>
          </a:p>
        </p:txBody>
      </p:sp>
      <p:sp>
        <p:nvSpPr>
          <p:cNvPr id="30" name="Rectangle 29"/>
          <p:cNvSpPr/>
          <p:nvPr/>
        </p:nvSpPr>
        <p:spPr>
          <a:xfrm>
            <a:off x="7229475" y="1025655"/>
            <a:ext cx="914400" cy="914400"/>
          </a:xfrm>
          <a:prstGeom prst="rect">
            <a:avLst/>
          </a:prstGeom>
          <a:solidFill>
            <a:schemeClr val="tx1">
              <a:alpha val="6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800" b="1" dirty="0" smtClean="0"/>
              <a:t>Partner Portal</a:t>
            </a:r>
            <a:endParaRPr lang="en-US" sz="800" b="1" dirty="0"/>
          </a:p>
        </p:txBody>
      </p:sp>
      <p:pic>
        <p:nvPicPr>
          <p:cNvPr id="34" name="Picture 33"/>
          <p:cNvPicPr>
            <a:picLocks noChangeAspect="1" noChangeArrowheads="1"/>
          </p:cNvPicPr>
          <p:nvPr/>
        </p:nvPicPr>
        <p:blipFill rotWithShape="1">
          <a:blip r:embed="rId4" cstate="print">
            <a:extLst>
              <a:ext uri="{BEBA8EAE-BF5A-486C-A8C5-ECC9F3942E4B}">
                <a14:imgProps xmlns="" xmlns:a14="http://schemas.microsoft.com/office/drawing/2010/main">
                  <a14:imgLayer r:embed="rId5">
                    <a14:imgEffect>
                      <a14:sharpenSoften amount="25000"/>
                    </a14:imgEffect>
                  </a14:imgLayer>
                </a14:imgProps>
              </a:ext>
              <a:ext uri="{28A0092B-C50C-407E-A947-70E740481C1C}">
                <a14:useLocalDpi xmlns="" xmlns:a14="http://schemas.microsoft.com/office/drawing/2010/main" val="0"/>
              </a:ext>
            </a:extLst>
          </a:blip>
          <a:srcRect l="6750" t="12858" r="6750" b="14285"/>
          <a:stretch/>
        </p:blipFill>
        <p:spPr bwMode="auto">
          <a:xfrm>
            <a:off x="914398" y="1025655"/>
            <a:ext cx="1240714" cy="3657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963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237</Words>
  <Application>Microsoft Office PowerPoint</Application>
  <PresentationFormat>Apresentação na tela (4:3)</PresentationFormat>
  <Paragraphs>30</Paragraphs>
  <Slides>2</Slides>
  <Notes>1</Notes>
  <HiddenSlides>0</HiddenSlides>
  <MMClips>0</MMClips>
  <ScaleCrop>false</ScaleCrop>
  <HeadingPairs>
    <vt:vector size="4" baseType="variant">
      <vt:variant>
        <vt:lpstr>Tema</vt:lpstr>
      </vt:variant>
      <vt:variant>
        <vt:i4>1</vt:i4>
      </vt:variant>
      <vt:variant>
        <vt:lpstr>Títulos de slides</vt:lpstr>
      </vt:variant>
      <vt:variant>
        <vt:i4>2</vt:i4>
      </vt:variant>
    </vt:vector>
  </HeadingPairs>
  <TitlesOfParts>
    <vt:vector size="3" baseType="lpstr">
      <vt:lpstr>Office Theme</vt:lpstr>
      <vt:lpstr>Slide 1</vt:lpstr>
      <vt:lpstr>Slide 2</vt:lpstr>
    </vt:vector>
  </TitlesOfParts>
  <Company>Blacksand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JWei</dc:creator>
  <cp:lastModifiedBy>Rodrigo</cp:lastModifiedBy>
  <cp:revision>84</cp:revision>
  <dcterms:created xsi:type="dcterms:W3CDTF">2013-04-21T04:52:47Z</dcterms:created>
  <dcterms:modified xsi:type="dcterms:W3CDTF">2013-05-17T03:13:05Z</dcterms:modified>
</cp:coreProperties>
</file>