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  <p:embeddedFontLst>
    <p:embeddedFont>
      <p:font typeface="Proxima Nova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dev.to/kojikanao/15-docker-commands-for-beginners-4m4d" TargetMode="External"/><Relationship Id="rId3" Type="http://schemas.openxmlformats.org/officeDocument/2006/relationships/hyperlink" Target="https://medium.com/codingthesmartway-com-blog/docker-beginners-guide-part-1-images-containers-6f3507fffc98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oliveiras.com.br/posts/imagem-docker-ou-um-container-docker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ocker.com/2016/05/vm-or-containers/" TargetMode="External"/><Relationship Id="rId7" Type="http://schemas.openxmlformats.org/officeDocument/2006/relationships/hyperlink" Target="http://www.cluster2go.com.br/tecnologia-de-container-vs-maquina-virtual-qual-opcao-escolher/" TargetMode="External"/><Relationship Id="rId6" Type="http://schemas.openxmlformats.org/officeDocument/2006/relationships/hyperlink" Target="https://meunegocio.uol.com.br/academia/tecnologia/maquina-virtual-vm-x-containers-diferencas-e-semelhancas.html#rmcl" TargetMode="External"/><Relationship Id="rId5" Type="http://schemas.openxmlformats.org/officeDocument/2006/relationships/hyperlink" Target="https://www.docker.com/resources/what-container" TargetMode="External"/><Relationship Id="rId4" Type="http://schemas.openxmlformats.org/officeDocument/2006/relationships/hyperlink" Target="https://www.slideshare.net/joao.galdino/apresentacao-brunodomingues-2015containers" TargetMode="External"/><Relationship Id="rId3" Type="http://schemas.openxmlformats.org/officeDocument/2006/relationships/hyperlink" Target="https://imasters.com.br/desenvolvimento/vms-vs-containers-quais-diferencas-e-uso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https://medium.com/codingthesmartway-com-blog/docker-beginners-guide-part-1-images-containers-6f3507fffc98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https://dev.to/kojikanao/15-docker-commands-for-beginners-4m4d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9d2969be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9d2969be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9d2969be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9d2969be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https://woliveiras.com.br/posts/imagem-docker-ou-um-container-docker/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4ec5035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04ec5035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f859ddaa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f859ddaa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https://www.docker.com/resources/what-container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9d2969be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9d2969be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fe26ef5b_1_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fe26ef5b_1_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04ec5035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04ec5035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fe26ef5b_1_7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fe26ef5b_1_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fe26ef5b_1_8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fe26ef5b_1_8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04ec5035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04ec5035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9d2969be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9d2969be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9d2969be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9d2969be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https://imasters.com.br/desenvolvimento/vms-vs-containers-quais-diferencas-e-usos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https://www.slideshare.net/joao.galdino/apresentacao-brunodomingues-2015containers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https://www.docker.com/resources/what-container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https://meunegocio.uol.com.br/academia/tecnologia/maquina-virtual-vm-x-containers-diferencas-e-semelhancas.html#rmcl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http://www.cluster2go.com.br/tecnologia-de-container-vs-maquina-virtual-qual-opcao-escolher/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https://blog.docker.com/2016/05/vm-or-containers/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04ec5035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04ec5035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7" name="Google Shape;57;p13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3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2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2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26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type="subTitle" idx="1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dev.to/kojikanao" TargetMode="Externa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hub.docker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hyperlink" Target="https://hub.docker.com/_/scratch" TargetMode="External"/><Relationship Id="rId5" Type="http://schemas.openxmlformats.org/officeDocument/2006/relationships/hyperlink" Target="https://github.com/debuerreotype/docker-debian-artifacts/blob/d13bce7fbde24c2070f48957c65eaa7d8d91fd11/buster/Dockerfile" TargetMode="External"/><Relationship Id="rId4" Type="http://schemas.openxmlformats.org/officeDocument/2006/relationships/hyperlink" Target="https://github.com/docker-library/buildpack-deps/blob/ff09b5c5288f4643056bd7938268d749e9f8a2db/buster/curl/Dockerfile" TargetMode="External"/><Relationship Id="rId3" Type="http://schemas.openxmlformats.org/officeDocument/2006/relationships/hyperlink" Target="https://github.com/docker-library/buildpack-deps/blob/ff09b5c5288f4643056bd7938268d749e9f8a2db/buster/scm/Dockerfile" TargetMode="External"/><Relationship Id="rId2" Type="http://schemas.openxmlformats.org/officeDocument/2006/relationships/hyperlink" Target="https://github.com/docker-library/buildpack-deps/blob/ff09b5c5288f4643056bd7938268d749e9f8a2db/buster/Dockerfile" TargetMode="External"/><Relationship Id="rId1" Type="http://schemas.openxmlformats.org/officeDocument/2006/relationships/hyperlink" Target="https://github.com/docker-library/python/blob/81462d1d42bef466d89f1108dde44462c408d3b7/3.7/buster/Dockerfil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4.xml"/><Relationship Id="rId7" Type="http://schemas.openxmlformats.org/officeDocument/2006/relationships/hyperlink" Target="http://bit.ly/1docker" TargetMode="Externa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hyperlink" Target="https://jerimumhacker.space/" TargetMode="External"/><Relationship Id="rId2" Type="http://schemas.openxmlformats.org/officeDocument/2006/relationships/hyperlink" Target="https://github.com/rodrigondec/" TargetMode="External"/><Relationship Id="rId1" Type="http://schemas.openxmlformats.org/officeDocument/2006/relationships/hyperlink" Target="https://t.me/rodrigonde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hroot_jail" TargetMode="External"/><Relationship Id="rId5" Type="http://schemas.openxmlformats.org/officeDocument/2006/relationships/hyperlink" Target="https://en.wikipedia.org/wiki/FreeBSD_jail" TargetMode="External"/><Relationship Id="rId4" Type="http://schemas.openxmlformats.org/officeDocument/2006/relationships/hyperlink" Target="https://en.wikipedia.org/wiki/Vkernel" TargetMode="External"/><Relationship Id="rId3" Type="http://schemas.openxmlformats.org/officeDocument/2006/relationships/hyperlink" Target="https://en.wikipedia.org/wiki/OpenVZ" TargetMode="External"/><Relationship Id="rId2" Type="http://schemas.openxmlformats.org/officeDocument/2006/relationships/hyperlink" Target="https://en.wikipedia.org/wiki/Docker_(software)" TargetMode="External"/><Relationship Id="rId1" Type="http://schemas.openxmlformats.org/officeDocument/2006/relationships/hyperlink" Target="https://en.wikipedia.org/wiki/Solaris_Containe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Introdução à containers com Docker </a:t>
            </a:r>
            <a:endParaRPr lang="en-GB"/>
          </a:p>
        </p:txBody>
      </p:sp>
      <p:sp>
        <p:nvSpPr>
          <p:cNvPr id="117" name="Google Shape;117;p27"/>
          <p:cNvSpPr txBox="1"/>
          <p:nvPr>
            <p:ph type="subTitle" idx="1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76175" y="91325"/>
            <a:ext cx="5923392" cy="49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/>
        </p:nvSpPr>
        <p:spPr>
          <a:xfrm>
            <a:off x="7195500" y="1830475"/>
            <a:ext cx="1610400" cy="2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Imagem feita por </a:t>
            </a: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kojikanao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</a:t>
            </a:r>
            <a:endParaRPr lang="en-GB"/>
          </a:p>
        </p:txBody>
      </p:sp>
      <p:sp>
        <p:nvSpPr>
          <p:cNvPr id="181" name="Google Shape;181;p3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Um </a:t>
            </a:r>
            <a:r>
              <a:rPr lang="en-GB" sz="1800" b="1"/>
              <a:t>Dockerfile</a:t>
            </a:r>
            <a:r>
              <a:rPr lang="en-GB" sz="1800"/>
              <a:t> é um arquivo de configuração que possui instruções utilizado para construir uma </a:t>
            </a:r>
            <a:r>
              <a:rPr lang="en-GB" sz="1800" b="1"/>
              <a:t>imagem</a:t>
            </a:r>
            <a:r>
              <a:rPr lang="en-GB" sz="1800"/>
              <a:t>.</a:t>
            </a:r>
            <a:endParaRPr sz="1800"/>
          </a:p>
        </p:txBody>
      </p:sp>
      <p:sp>
        <p:nvSpPr>
          <p:cNvPr id="182" name="Google Shape;182;p37"/>
          <p:cNvSpPr txBox="1"/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Uma </a:t>
            </a:r>
            <a:r>
              <a:rPr lang="en-GB" sz="1800" b="1">
                <a:solidFill>
                  <a:srgbClr val="666666"/>
                </a:solidFill>
              </a:rPr>
              <a:t>imagem</a:t>
            </a:r>
            <a:r>
              <a:rPr lang="en-GB" sz="1800">
                <a:solidFill>
                  <a:srgbClr val="666666"/>
                </a:solidFill>
              </a:rPr>
              <a:t> Docker é um template (estruturado em múltiplas camadas) usado para executar um </a:t>
            </a:r>
            <a:r>
              <a:rPr lang="en-GB" sz="1800" b="1">
                <a:solidFill>
                  <a:srgbClr val="666666"/>
                </a:solidFill>
              </a:rPr>
              <a:t>container</a:t>
            </a:r>
            <a:r>
              <a:rPr lang="en-GB" sz="1800">
                <a:solidFill>
                  <a:srgbClr val="666666"/>
                </a:solidFill>
              </a:rPr>
              <a:t> Docker. </a:t>
            </a:r>
            <a:endParaRPr sz="1800">
              <a:solidFill>
                <a:srgbClr val="666666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Podem ser armazenadas em um repositórios de imagem, tal como o Docker Hub (</a:t>
            </a:r>
            <a:r>
              <a:rPr lang="en-GB" sz="1800" u="sng">
                <a:solidFill>
                  <a:schemeClr val="accent5"/>
                </a:solidFill>
                <a:hlinkClick r:id="rId1"/>
              </a:rPr>
              <a:t>https://hub.docker.com/</a:t>
            </a:r>
            <a:r>
              <a:rPr lang="en-GB" sz="1800">
                <a:solidFill>
                  <a:srgbClr val="666666"/>
                </a:solidFill>
              </a:rPr>
              <a:t>)</a:t>
            </a:r>
            <a:endParaRPr sz="1800"/>
          </a:p>
        </p:txBody>
      </p:sp>
      <p:sp>
        <p:nvSpPr>
          <p:cNvPr id="183" name="Google Shape;183;p37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Imagem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 de Dockerfile/imagem: Python:3.7</a:t>
            </a:r>
            <a:endParaRPr lang="en-GB"/>
          </a:p>
        </p:txBody>
      </p:sp>
      <p:sp>
        <p:nvSpPr>
          <p:cNvPr id="189" name="Google Shape;189;p3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1"/>
              </a:rPr>
              <a:t>python:3.7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2"/>
              </a:rPr>
              <a:t>buildpack-deps:buster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buildpack-deps:buster-scm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buildpack-deps:buster-curl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debian:buster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scratch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</a:t>
            </a:r>
            <a:endParaRPr lang="en-GB"/>
          </a:p>
        </p:txBody>
      </p:sp>
      <p:sp>
        <p:nvSpPr>
          <p:cNvPr id="195" name="Google Shape;195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Um Docker </a:t>
            </a:r>
            <a:r>
              <a:rPr lang="en-GB" b="1">
                <a:solidFill>
                  <a:srgbClr val="666666"/>
                </a:solidFill>
              </a:rPr>
              <a:t>container</a:t>
            </a:r>
            <a:r>
              <a:rPr lang="en-GB">
                <a:solidFill>
                  <a:srgbClr val="666666"/>
                </a:solidFill>
              </a:rPr>
              <a:t> é uma instância em execução de uma imagem. </a:t>
            </a:r>
            <a:endParaRPr>
              <a:solidFill>
                <a:srgbClr val="666666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</a:rPr>
              <a:t>Vários containers podem rodar na mesma máquina e compartilham o sistema operacional com outros contêineres, cada um rodando como um processo isolado no </a:t>
            </a:r>
            <a:r>
              <a:rPr lang="en-GB" b="1">
                <a:solidFill>
                  <a:srgbClr val="666666"/>
                </a:solidFill>
              </a:rPr>
              <a:t>espaço  de usuário</a:t>
            </a:r>
            <a:r>
              <a:rPr lang="en-GB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 idx="4294967295"/>
          </p:nvPr>
        </p:nvSpPr>
        <p:spPr>
          <a:xfrm>
            <a:off x="311700" y="1999050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Rodrigo Castro</a:t>
            </a:r>
            <a:endParaRPr lang="en-GB"/>
          </a:p>
        </p:txBody>
      </p:sp>
      <p:sp>
        <p:nvSpPr>
          <p:cNvPr id="201" name="Google Shape;201;p40"/>
          <p:cNvSpPr txBox="1"/>
          <p:nvPr>
            <p:ph type="body" idx="4294967295"/>
          </p:nvPr>
        </p:nvSpPr>
        <p:spPr>
          <a:xfrm>
            <a:off x="311700" y="2571750"/>
            <a:ext cx="43575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Telegram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1"/>
              </a:rPr>
              <a:t>@rodrigondec</a:t>
            </a:r>
            <a:r>
              <a:rPr lang="en-GB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Github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2"/>
              </a:rPr>
              <a:t>https://github.com/rodrigondec/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Jerimum HackerSpace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3"/>
              </a:rPr>
              <a:t>https://jerimumhacker.space/</a:t>
            </a:r>
            <a:r>
              <a:rPr lang="en-GB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02" name="Google Shape;202;p40"/>
          <p:cNvSpPr txBox="1"/>
          <p:nvPr>
            <p:ph type="title" idx="4294967295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Mãos na massa!</a:t>
            </a:r>
            <a:endParaRPr lang="en-GB"/>
          </a:p>
        </p:txBody>
      </p:sp>
      <p:pic>
        <p:nvPicPr>
          <p:cNvPr id="203" name="Google Shape;203;p40"/>
          <p:cNvPicPr preferRelativeResize="0"/>
          <p:nvPr/>
        </p:nvPicPr>
        <p:blipFill rotWithShape="1">
          <a:blip r:embed="rId4"/>
          <a:srcRect t="1228" b="1238"/>
          <a:stretch>
            <a:fillRect/>
          </a:stretch>
        </p:blipFill>
        <p:spPr>
          <a:xfrm>
            <a:off x="311700" y="445025"/>
            <a:ext cx="1009500" cy="9846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98272" y="426597"/>
            <a:ext cx="1009500" cy="102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 rotWithShape="1">
          <a:blip r:embed="rId6"/>
          <a:srcRect l="22082" r="22082"/>
          <a:stretch>
            <a:fillRect/>
          </a:stretch>
        </p:blipFill>
        <p:spPr>
          <a:xfrm>
            <a:off x="5440338" y="1244475"/>
            <a:ext cx="2650825" cy="2650825"/>
          </a:xfrm>
          <a:prstGeom prst="flowChartOffpageConnector">
            <a:avLst/>
          </a:prstGeom>
          <a:noFill/>
          <a:ln w="952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206;p40"/>
          <p:cNvSpPr txBox="1"/>
          <p:nvPr>
            <p:ph type="subTitle" idx="1"/>
          </p:nvPr>
        </p:nvSpPr>
        <p:spPr>
          <a:xfrm>
            <a:off x="4832400" y="4122050"/>
            <a:ext cx="38667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http://bit.ly/1docker</a:t>
            </a: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Virtualização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9"/>
          <p:cNvSpPr txBox="1"/>
          <p:nvPr>
            <p:ph type="body" idx="1"/>
          </p:nvPr>
        </p:nvSpPr>
        <p:spPr>
          <a:xfrm>
            <a:off x="844950" y="1862100"/>
            <a:ext cx="74541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</a:rPr>
              <a:t>Na computação, o termo </a:t>
            </a:r>
            <a:r>
              <a:rPr lang="en-GB" b="1">
                <a:solidFill>
                  <a:srgbClr val="666666"/>
                </a:solidFill>
              </a:rPr>
              <a:t>virtualização</a:t>
            </a:r>
            <a:r>
              <a:rPr lang="en-GB">
                <a:solidFill>
                  <a:srgbClr val="666666"/>
                </a:solidFill>
              </a:rPr>
              <a:t> se refere ao ato de criar uma versão virtual de algo. Como por exemplo redes de computador e armazenamento.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1"/>
          <a:srcRect l="5556" r="5547"/>
          <a:stretch>
            <a:fillRect/>
          </a:stretch>
        </p:blipFill>
        <p:spPr>
          <a:xfrm>
            <a:off x="1523825" y="0"/>
            <a:ext cx="6096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Máquina Virtual (Virtual Machine - VM)</a:t>
            </a:r>
            <a:endParaRPr lang="en-GB"/>
          </a:p>
        </p:txBody>
      </p:sp>
      <p:sp>
        <p:nvSpPr>
          <p:cNvPr id="139" name="Google Shape;139;p31"/>
          <p:cNvSpPr txBox="1"/>
          <p:nvPr>
            <p:ph type="body" idx="1"/>
          </p:nvPr>
        </p:nvSpPr>
        <p:spPr>
          <a:xfrm>
            <a:off x="1213650" y="1864350"/>
            <a:ext cx="67167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ejaVu Sans" panose="020B0603030804020204" charset="0"/>
                <a:cs typeface="DejaVu Sans" panose="020B0603030804020204" charset="0"/>
              </a:rPr>
              <a:t>Uma </a:t>
            </a:r>
            <a:r>
              <a:rPr lang="en-GB" b="1">
                <a:solidFill>
                  <a:srgbClr val="666666"/>
                </a:solidFill>
                <a:latin typeface="DejaVu Sans" panose="020B0603030804020204" charset="0"/>
                <a:cs typeface="DejaVu Sans" panose="020B0603030804020204" charset="0"/>
              </a:rPr>
              <a:t>máquina virtual</a:t>
            </a:r>
            <a:r>
              <a:rPr lang="en-GB">
                <a:solidFill>
                  <a:srgbClr val="666666"/>
                </a:solidFill>
                <a:latin typeface="DejaVu Sans" panose="020B0603030804020204" charset="0"/>
                <a:cs typeface="DejaVu Sans" panose="020B0603030804020204" charset="0"/>
              </a:rPr>
              <a:t> é uma emulação de um ambiente computacional. Máquinas virtuais fornecem recursos e funcionalidades de um computador físico. </a:t>
            </a:r>
            <a:endParaRPr>
              <a:solidFill>
                <a:srgbClr val="666666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  <a:latin typeface="DejaVu Sans" panose="020B0603030804020204" charset="0"/>
                <a:cs typeface="DejaVu Sans" panose="020B0603030804020204" charset="0"/>
              </a:rPr>
              <a:t>Podem ser definidas como “uma duplicata eficiente e isolada de uma máquina real”.</a:t>
            </a:r>
            <a:endParaRPr>
              <a:solidFill>
                <a:srgbClr val="666666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Containerização</a:t>
            </a:r>
            <a:endParaRPr lang="en-GB"/>
          </a:p>
        </p:txBody>
      </p:sp>
      <p:sp>
        <p:nvSpPr>
          <p:cNvPr id="145" name="Google Shape;145;p32"/>
          <p:cNvSpPr txBox="1"/>
          <p:nvPr>
            <p:ph type="body" idx="1"/>
          </p:nvPr>
        </p:nvSpPr>
        <p:spPr>
          <a:xfrm>
            <a:off x="880800" y="1169025"/>
            <a:ext cx="7382400" cy="3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</a:rPr>
              <a:t>Virtualização em nível de sistema operacional</a:t>
            </a:r>
            <a:r>
              <a:rPr lang="en-GB">
                <a:solidFill>
                  <a:srgbClr val="666666"/>
                </a:solidFill>
              </a:rPr>
              <a:t> refere-se ao recurso do sistema operacional em criar e manter diversas instâncias isoladas de </a:t>
            </a:r>
            <a:r>
              <a:rPr lang="en-GB" b="1" i="1">
                <a:solidFill>
                  <a:srgbClr val="666666"/>
                </a:solidFill>
              </a:rPr>
              <a:t>espaço de usuário</a:t>
            </a:r>
            <a:r>
              <a:rPr lang="en-GB">
                <a:solidFill>
                  <a:srgbClr val="666666"/>
                </a:solidFill>
              </a:rPr>
              <a:t>. </a:t>
            </a:r>
            <a:br>
              <a:rPr lang="en-GB">
                <a:solidFill>
                  <a:srgbClr val="666666"/>
                </a:solidFill>
              </a:rPr>
            </a:br>
            <a:br>
              <a:rPr lang="en-GB">
                <a:solidFill>
                  <a:srgbClr val="666666"/>
                </a:solidFill>
              </a:rPr>
            </a:br>
            <a:r>
              <a:rPr lang="en-GB">
                <a:solidFill>
                  <a:srgbClr val="666666"/>
                </a:solidFill>
              </a:rPr>
              <a:t>Exemplos conhecidos disso são: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b="1">
                <a:solidFill>
                  <a:srgbClr val="666666"/>
                </a:solidFill>
              </a:rPr>
              <a:t>containers</a:t>
            </a:r>
            <a:r>
              <a:rPr lang="en-GB">
                <a:solidFill>
                  <a:srgbClr val="666666"/>
                </a:solidFill>
              </a:rPr>
              <a:t> (</a:t>
            </a:r>
            <a:r>
              <a:rPr lang="en-GB" u="sng">
                <a:solidFill>
                  <a:srgbClr val="666666"/>
                </a:solidFill>
                <a:hlinkClick r:id="rId1"/>
              </a:rPr>
              <a:t>Solaris</a:t>
            </a:r>
            <a:r>
              <a:rPr lang="en-GB">
                <a:solidFill>
                  <a:srgbClr val="666666"/>
                </a:solidFill>
              </a:rPr>
              <a:t>,</a:t>
            </a:r>
            <a:r>
              <a:rPr lang="en-GB">
                <a:solidFill>
                  <a:srgbClr val="666666"/>
                </a:solidFill>
                <a:uFill>
                  <a:noFill/>
                </a:uFill>
                <a:hlinkClick r:id="rId2"/>
              </a:rPr>
              <a:t> </a:t>
            </a:r>
            <a:r>
              <a:rPr lang="en-GB" u="sng">
                <a:solidFill>
                  <a:srgbClr val="666666"/>
                </a:solidFill>
                <a:hlinkClick r:id="rId2"/>
              </a:rPr>
              <a:t>Docker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b="1">
                <a:solidFill>
                  <a:srgbClr val="666666"/>
                </a:solidFill>
              </a:rPr>
              <a:t>zones</a:t>
            </a:r>
            <a:r>
              <a:rPr lang="en-GB">
                <a:solidFill>
                  <a:srgbClr val="666666"/>
                </a:solidFill>
              </a:rPr>
              <a:t> (</a:t>
            </a:r>
            <a:r>
              <a:rPr lang="en-GB" u="sng">
                <a:solidFill>
                  <a:srgbClr val="666666"/>
                </a:solidFill>
                <a:hlinkClick r:id="rId1"/>
              </a:rPr>
              <a:t>Solaris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b="1">
                <a:solidFill>
                  <a:srgbClr val="666666"/>
                </a:solidFill>
              </a:rPr>
              <a:t>virtual private servers</a:t>
            </a:r>
            <a:r>
              <a:rPr lang="en-GB">
                <a:solidFill>
                  <a:srgbClr val="666666"/>
                </a:solidFill>
              </a:rPr>
              <a:t> (</a:t>
            </a:r>
            <a:r>
              <a:rPr lang="en-GB" u="sng">
                <a:solidFill>
                  <a:srgbClr val="666666"/>
                </a:solidFill>
                <a:hlinkClick r:id="rId3"/>
              </a:rPr>
              <a:t>OpenVZ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b="1">
                <a:solidFill>
                  <a:srgbClr val="666666"/>
                </a:solidFill>
              </a:rPr>
              <a:t>virtual kernel</a:t>
            </a:r>
            <a:r>
              <a:rPr lang="en-GB">
                <a:solidFill>
                  <a:srgbClr val="666666"/>
                </a:solidFill>
              </a:rPr>
              <a:t> (</a:t>
            </a:r>
            <a:r>
              <a:rPr lang="en-GB" u="sng">
                <a:solidFill>
                  <a:srgbClr val="666666"/>
                </a:solidFill>
                <a:hlinkClick r:id="rId4"/>
              </a:rPr>
              <a:t>DragonFly BSD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b="1">
                <a:solidFill>
                  <a:srgbClr val="666666"/>
                </a:solidFill>
              </a:rPr>
              <a:t>jails</a:t>
            </a:r>
            <a:r>
              <a:rPr lang="en-GB">
                <a:solidFill>
                  <a:srgbClr val="666666"/>
                </a:solidFill>
              </a:rPr>
              <a:t> (</a:t>
            </a:r>
            <a:r>
              <a:rPr lang="en-GB" u="sng">
                <a:solidFill>
                  <a:srgbClr val="666666"/>
                </a:solidFill>
                <a:hlinkClick r:id="rId5"/>
              </a:rPr>
              <a:t>FreeBSD jail</a:t>
            </a:r>
            <a:r>
              <a:rPr lang="en-GB">
                <a:solidFill>
                  <a:srgbClr val="666666"/>
                </a:solidFill>
              </a:rPr>
              <a:t> or</a:t>
            </a:r>
            <a:r>
              <a:rPr lang="en-GB">
                <a:solidFill>
                  <a:srgbClr val="666666"/>
                </a:solidFill>
                <a:uFill>
                  <a:noFill/>
                </a:uFill>
                <a:hlinkClick r:id="rId6"/>
              </a:rPr>
              <a:t> </a:t>
            </a:r>
            <a:r>
              <a:rPr lang="en-GB" u="sng">
                <a:solidFill>
                  <a:srgbClr val="666666"/>
                </a:solidFill>
                <a:hlinkClick r:id="rId6"/>
              </a:rPr>
              <a:t>chroot jail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1227650" y="445025"/>
            <a:ext cx="22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</a:t>
            </a:r>
            <a:endParaRPr lang="en-GB"/>
          </a:p>
        </p:txBody>
      </p:sp>
      <p:sp>
        <p:nvSpPr>
          <p:cNvPr id="151" name="Google Shape;151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52" name="Google Shape;152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525" y="1152478"/>
            <a:ext cx="9144001" cy="377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>
            <p:ph type="title"/>
          </p:nvPr>
        </p:nvSpPr>
        <p:spPr>
          <a:xfrm>
            <a:off x="5401850" y="4450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Máquina virtual</a:t>
            </a:r>
            <a:endParaRPr lang="en-GB"/>
          </a:p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4040700" y="445025"/>
            <a:ext cx="10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body" idx="1"/>
          </p:nvPr>
        </p:nvSpPr>
        <p:spPr>
          <a:xfrm>
            <a:off x="311700" y="1152475"/>
            <a:ext cx="39999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/>
              <a:t>Feito “para rodar” aplicações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/>
              <a:t>Containers usam alguns MBs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/>
              <a:t>Portátil e flexível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/>
              <a:t>Isolamento parcial</a:t>
            </a:r>
            <a:endParaRPr lang="en-GB"/>
          </a:p>
        </p:txBody>
      </p:sp>
      <p:sp>
        <p:nvSpPr>
          <p:cNvPr id="160" name="Google Shape;160;p34"/>
          <p:cNvSpPr txBox="1"/>
          <p:nvPr>
            <p:ph type="body" idx="4294967295"/>
          </p:nvPr>
        </p:nvSpPr>
        <p:spPr>
          <a:xfrm>
            <a:off x="4832400" y="1152475"/>
            <a:ext cx="39999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/>
              <a:t>Feita “para rodar” SOs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/>
              <a:t>VMs usam alguns GBs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/>
              <a:t>Robusto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/>
              <a:t>Isolamento total</a:t>
            </a:r>
            <a:endParaRPr lang="en-GB"/>
          </a:p>
        </p:txBody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1227650" y="445025"/>
            <a:ext cx="22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</a:t>
            </a:r>
            <a:endParaRPr lang="en-GB"/>
          </a:p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5401850" y="4450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Máquina virtual</a:t>
            </a:r>
            <a:endParaRPr lang="en-GB"/>
          </a:p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4040700" y="445025"/>
            <a:ext cx="10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 lang="en-GB"/>
          </a:p>
        </p:txBody>
      </p:sp>
      <p:sp>
        <p:nvSpPr>
          <p:cNvPr id="164" name="Google Shape;164;p34"/>
          <p:cNvSpPr txBox="1"/>
          <p:nvPr/>
        </p:nvSpPr>
        <p:spPr>
          <a:xfrm>
            <a:off x="6616800" y="3720250"/>
            <a:ext cx="2215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Legenda: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Característica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Ponto positivo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Ponto negativo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Presentation</Application>
  <PresentationFormat/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DejaVu Sans</vt:lpstr>
      <vt:lpstr>Proxima Nova</vt:lpstr>
      <vt:lpstr>微软雅黑</vt:lpstr>
      <vt:lpstr>Noto Sans CJK SC</vt:lpstr>
      <vt:lpstr>Arial Unicode MS</vt:lpstr>
      <vt:lpstr>Proxima Nova</vt:lpstr>
      <vt:lpstr>Bitstream Charter</vt:lpstr>
      <vt:lpstr>Century Schoolbook L</vt:lpstr>
      <vt:lpstr>Courier 10 Pitch</vt:lpstr>
      <vt:lpstr>Spearmint</vt:lpstr>
      <vt:lpstr>Simple Light</vt:lpstr>
      <vt:lpstr>Introdução à containers com Docker </vt:lpstr>
      <vt:lpstr>Virtualização</vt:lpstr>
      <vt:lpstr>PowerPoint 演示文稿</vt:lpstr>
      <vt:lpstr>PowerPoint 演示文稿</vt:lpstr>
      <vt:lpstr>Máquina Virtual (Virtual Machine - VM)</vt:lpstr>
      <vt:lpstr>Containerização</vt:lpstr>
      <vt:lpstr>x</vt:lpstr>
      <vt:lpstr>x</vt:lpstr>
      <vt:lpstr>Docker</vt:lpstr>
      <vt:lpstr>PowerPoint 演示文稿</vt:lpstr>
      <vt:lpstr>Imagem</vt:lpstr>
      <vt:lpstr>Exemplo de Dockerfile/imagem: Python:3.7</vt:lpstr>
      <vt:lpstr>Container</vt:lpstr>
      <vt:lpstr>Mãos na massa!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containers com Docker </dc:title>
  <dc:creator/>
  <cp:lastModifiedBy>rodrigondec</cp:lastModifiedBy>
  <cp:revision>1</cp:revision>
  <dcterms:created xsi:type="dcterms:W3CDTF">2019-08-14T00:25:03Z</dcterms:created>
  <dcterms:modified xsi:type="dcterms:W3CDTF">2019-08-14T00:25:03Z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