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6858000" cy="9144000"/>
  <p:embeddedFontLst>
    <p:embeddedFont>
      <p:font typeface="Proxima Nova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hpe.com/us/en/what-is/on-premises-vs-cloud.html" TargetMode="External"/><Relationship Id="rId3" Type="http://schemas.openxmlformats.org/officeDocument/2006/relationships/hyperlink" Target="https://pt.wikipedia.org/wiki/Servidor_(computa%C3%A7%C3%A3o)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mputa%C3%A7%C3%A3o_em_nuve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5" Type="http://schemas.openxmlformats.org/officeDocument/2006/relationships/hyperlink" Target="https://www.infoq.com/br/news/2009/01/Iaas-Paas-Saas/" TargetMode="External"/><Relationship Id="rId4" Type="http://schemas.openxmlformats.org/officeDocument/2006/relationships/hyperlink" Target="https://www.datamation.com/cloud-computing/iaas-vs-paas-vs-saas-which-should-you-choose.html" TargetMode="External"/><Relationship Id="rId3" Type="http://schemas.openxmlformats.org/officeDocument/2006/relationships/hyperlink" Target="http://www.itelios.com.br/noticias/o-que-e-paas-saas-e-iass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www.ibm.com/blogs/cloud-computing/2016/08/22/paas-benefits-characteristics/" TargetMode="External"/><Relationship Id="rId5" Type="http://schemas.openxmlformats.org/officeDocument/2006/relationships/hyperlink" Target="https://www.infoworld.com/article/3223434/what-is-paas-software-development-in-the-cloud.html" TargetMode="External"/><Relationship Id="rId4" Type="http://schemas.openxmlformats.org/officeDocument/2006/relationships/hyperlink" Target="https://www.engineyard.com/whitepapers/top-10-advantages-of-platform-as-a-service" TargetMode="External"/><Relationship Id="rId3" Type="http://schemas.openxmlformats.org/officeDocument/2006/relationships/hyperlink" Target="https://cloudramblings.me/2014/08/08/9-use-cases-for-paas-why-and-how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heroku.com/what" TargetMode="External"/><Relationship Id="rId3" Type="http://schemas.openxmlformats.org/officeDocument/2006/relationships/hyperlink" Target="https://www.heroku.com/about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dyno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eaeba1b97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eaeba1b97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https://devcenter.heroku.com/articles/procfile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ef891629a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ef891629a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https://elements.heroku.com/addons</a:t>
            </a:r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a79c3fe9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a79c3fe9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a79c3fe9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a79c3fe9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ef891629a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ef891629a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https://pt.wikipedia.org/wiki/Servidor_(computa%C3%A7%C3%A3o)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https://www.hpe.com/us/en/what-is/on-premises-vs-cloud.html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ea79c3fe9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ea79c3fe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https://pt.wikipedia.org/wiki/Computa%C3%A7%C3%A3o_em_nuvem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f891629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f891629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http://www.itelios.com.br/noticias/o-que-e-paas-saas-e-iass/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https://www.datamation.com/cloud-computing/iaas-vs-paas-vs-saas-which-should-you-choose.html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https://www.infoq.com/br/news/2009/01/Iaas-Paas-Saas/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a79c3fe9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a79c3fe9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https://cloudramblings.me/2014/08/08/9-use-cases-for-paas-why-and-how/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https://www.engineyard.com/whitepapers/top-10-advantages-of-platform-as-a-service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https://www.infoworld.com/article/3223434/what-is-paas-software-development-in-the-cloud.html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https://www.ibm.com/blogs/cloud-computing/2016/08/22/paas-benefits-characteristics/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a79c3fe9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a79c3fe9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ef891629a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ef891629a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https://www.heroku.com/about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https://www.heroku.com/what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f891629a_0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f891629a_0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https://www.heroku.com/dynos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4">
    <p:bg>
      <p:bgPr>
        <a:solidFill>
          <a:srgbClr val="FFFFFF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3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3"/>
          <p:cNvSpPr/>
          <p:nvPr/>
        </p:nvSpPr>
        <p:spPr>
          <a:xfrm rot="10800000" flipH="1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 b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5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8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9" name="Google Shape;89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1" name="Google Shape;101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" name="Google Shape;104;p24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6"/>
          <p:cNvSpPr txBox="1"/>
          <p:nvPr>
            <p:ph type="ctrTitle"/>
          </p:nvPr>
        </p:nvSpPr>
        <p:spPr>
          <a:xfrm>
            <a:off x="1487100" y="3411363"/>
            <a:ext cx="6169800" cy="7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77"/>
              </a:buClr>
              <a:buSzPts val="3000"/>
              <a:buNone/>
              <a:defRPr sz="3000" b="1">
                <a:solidFill>
                  <a:srgbClr val="004877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type="subTitle" idx="1"/>
          </p:nvPr>
        </p:nvSpPr>
        <p:spPr>
          <a:xfrm>
            <a:off x="1487100" y="4192475"/>
            <a:ext cx="6169800" cy="57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6706"/>
              </a:buClr>
              <a:buSzPts val="1800"/>
              <a:buNone/>
              <a:defRPr sz="1800">
                <a:solidFill>
                  <a:srgbClr val="C56706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4.xml"/><Relationship Id="rId7" Type="http://schemas.openxmlformats.org/officeDocument/2006/relationships/hyperlink" Target="http://bit.ly/heroku5" TargetMode="Externa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hyperlink" Target="https://jerimumhacker.space/" TargetMode="External"/><Relationship Id="rId2" Type="http://schemas.openxmlformats.org/officeDocument/2006/relationships/hyperlink" Target="https://github.com/rodrigondec/" TargetMode="External"/><Relationship Id="rId1" Type="http://schemas.openxmlformats.org/officeDocument/2006/relationships/hyperlink" Target="https://t.me/rodrigonde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hyperlink" Target="https://pt.wikipedia.org/wiki/Cliente_(computa%C3%A7%C3%A3o)" TargetMode="External"/><Relationship Id="rId1" Type="http://schemas.openxmlformats.org/officeDocument/2006/relationships/hyperlink" Target="https://pt.wikipedia.org/wiki/Rede_de_computador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heroku.com/plat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 que é Heroku</a:t>
            </a:r>
            <a:endParaRPr lang="en-GB"/>
          </a:p>
        </p:txBody>
      </p:sp>
      <p:sp>
        <p:nvSpPr>
          <p:cNvPr id="118" name="Google Shape;118;p27"/>
          <p:cNvSpPr txBox="1"/>
          <p:nvPr>
            <p:ph type="subTitle" idx="1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 como utilizá-lo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Procfile</a:t>
            </a:r>
            <a:endParaRPr lang="en-GB"/>
          </a:p>
        </p:txBody>
      </p:sp>
      <p:sp>
        <p:nvSpPr>
          <p:cNvPr id="172" name="Google Shape;172;p36"/>
          <p:cNvSpPr txBox="1"/>
          <p:nvPr>
            <p:ph type="body" idx="1"/>
          </p:nvPr>
        </p:nvSpPr>
        <p:spPr>
          <a:xfrm>
            <a:off x="311700" y="1152475"/>
            <a:ext cx="85206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Aplicações no Heroku incluem um arquivo de configuração (texto puro) denominado </a:t>
            </a:r>
            <a:r>
              <a:rPr lang="en-GB" b="1">
                <a:solidFill>
                  <a:srgbClr val="000000"/>
                </a:solidFill>
              </a:rPr>
              <a:t>Procfile</a:t>
            </a:r>
            <a:r>
              <a:rPr lang="en-GB">
                <a:solidFill>
                  <a:srgbClr val="000000"/>
                </a:solidFill>
              </a:rPr>
              <a:t>, que especifica o comando executado pelo app na inicialização.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Podem ser definidos uma variedade de </a:t>
            </a:r>
            <a:r>
              <a:rPr lang="en-GB" b="1">
                <a:solidFill>
                  <a:srgbClr val="000000"/>
                </a:solidFill>
              </a:rPr>
              <a:t>tipos de processos</a:t>
            </a:r>
            <a:r>
              <a:rPr lang="en-GB">
                <a:solidFill>
                  <a:srgbClr val="000000"/>
                </a:solidFill>
              </a:rPr>
              <a:t> no Procfile, tais como: Web server,  Worker,  Clock e Tasks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Exemplos: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1759900" y="3116350"/>
            <a:ext cx="4704900" cy="15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web: python server.py -p $PORT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worker: python worker.py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release: python script.py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Add-ons</a:t>
            </a:r>
            <a:endParaRPr lang="en-GB"/>
          </a:p>
        </p:txBody>
      </p:sp>
      <p:sp>
        <p:nvSpPr>
          <p:cNvPr id="179" name="Google Shape;179;p37"/>
          <p:cNvSpPr txBox="1"/>
          <p:nvPr>
            <p:ph type="body" idx="1"/>
          </p:nvPr>
        </p:nvSpPr>
        <p:spPr>
          <a:xfrm>
            <a:off x="311700" y="1152475"/>
            <a:ext cx="8520600" cy="11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Ferramentas e serviços para desenvolver, expandir e operar sua aplicação.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Alguns dos add-ons disponíveis no heroku são: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p37"/>
          <p:cNvSpPr txBox="1"/>
          <p:nvPr/>
        </p:nvSpPr>
        <p:spPr>
          <a:xfrm>
            <a:off x="311785" y="2404110"/>
            <a:ext cx="2589530" cy="21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Redis Cloud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Heroku Postgres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New Relic APM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Papertrail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Mailgun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37"/>
          <p:cNvSpPr txBox="1"/>
          <p:nvPr/>
        </p:nvSpPr>
        <p:spPr>
          <a:xfrm>
            <a:off x="3076750" y="2403825"/>
            <a:ext cx="24465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Sentry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Butter CMS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Elasticsearch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DbInsights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Parrot QA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7"/>
          <p:cNvSpPr txBox="1"/>
          <p:nvPr/>
        </p:nvSpPr>
        <p:spPr>
          <a:xfrm>
            <a:off x="5841165" y="2403825"/>
            <a:ext cx="2446500" cy="21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IronWorker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QuotaGuard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Deploy Hooks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OAuth.io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DocRaptor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 idx="4294967295"/>
          </p:nvPr>
        </p:nvSpPr>
        <p:spPr>
          <a:xfrm>
            <a:off x="311700" y="1999050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Rodrigo Castro</a:t>
            </a:r>
            <a:endParaRPr lang="en-GB"/>
          </a:p>
        </p:txBody>
      </p:sp>
      <p:sp>
        <p:nvSpPr>
          <p:cNvPr id="188" name="Google Shape;188;p38"/>
          <p:cNvSpPr txBox="1"/>
          <p:nvPr>
            <p:ph type="body" idx="4294967295"/>
          </p:nvPr>
        </p:nvSpPr>
        <p:spPr>
          <a:xfrm>
            <a:off x="311700" y="2571750"/>
            <a:ext cx="4357500" cy="22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Telegram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1"/>
              </a:rPr>
              <a:t>@rodrigondec</a:t>
            </a:r>
            <a:r>
              <a:rPr lang="en-GB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Github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2"/>
              </a:rPr>
              <a:t>https://github.com/rodrigondec/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12121"/>
                </a:solidFill>
              </a:rPr>
              <a:t>Jerimum HackerSpace</a:t>
            </a:r>
            <a:r>
              <a:rPr lang="en-GB" sz="1800">
                <a:solidFill>
                  <a:srgbClr val="212121"/>
                </a:solidFill>
              </a:rPr>
              <a:t>: </a:t>
            </a:r>
            <a:r>
              <a:rPr lang="en-GB" sz="1800" u="sng">
                <a:solidFill>
                  <a:schemeClr val="accent5"/>
                </a:solidFill>
                <a:hlinkClick r:id="rId3"/>
              </a:rPr>
              <a:t>https://jerimumhacker.space/</a:t>
            </a:r>
            <a:r>
              <a:rPr lang="en-GB" sz="1800">
                <a:solidFill>
                  <a:srgbClr val="212121"/>
                </a:solidFill>
              </a:rPr>
              <a:t> </a:t>
            </a:r>
            <a:endParaRPr sz="1800">
              <a:solidFill>
                <a:srgbClr val="21212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189" name="Google Shape;189;p38"/>
          <p:cNvSpPr txBox="1"/>
          <p:nvPr>
            <p:ph type="title" idx="4294967295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Mãos na massa!</a:t>
            </a:r>
            <a:endParaRPr lang="en-GB"/>
          </a:p>
        </p:txBody>
      </p:sp>
      <p:pic>
        <p:nvPicPr>
          <p:cNvPr id="190" name="Google Shape;190;p38"/>
          <p:cNvPicPr preferRelativeResize="0"/>
          <p:nvPr/>
        </p:nvPicPr>
        <p:blipFill rotWithShape="1">
          <a:blip r:embed="rId4"/>
          <a:srcRect t="1228" b="1238"/>
          <a:stretch>
            <a:fillRect/>
          </a:stretch>
        </p:blipFill>
        <p:spPr>
          <a:xfrm>
            <a:off x="311700" y="445025"/>
            <a:ext cx="1009500" cy="9846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pic>
        <p:nvPicPr>
          <p:cNvPr id="191" name="Google Shape;191;p3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2498272" y="426597"/>
            <a:ext cx="1009500" cy="1021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8"/>
          <p:cNvPicPr preferRelativeResize="0"/>
          <p:nvPr/>
        </p:nvPicPr>
        <p:blipFill rotWithShape="1">
          <a:blip r:embed="rId6"/>
          <a:srcRect l="22082" r="22082"/>
          <a:stretch>
            <a:fillRect/>
          </a:stretch>
        </p:blipFill>
        <p:spPr>
          <a:xfrm>
            <a:off x="5440338" y="1244475"/>
            <a:ext cx="2650825" cy="2650825"/>
          </a:xfrm>
          <a:prstGeom prst="flowChartOffpageConnector">
            <a:avLst/>
          </a:prstGeom>
          <a:noFill/>
          <a:ln w="952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38"/>
          <p:cNvSpPr txBox="1"/>
          <p:nvPr>
            <p:ph type="subTitle" idx="1"/>
          </p:nvPr>
        </p:nvSpPr>
        <p:spPr>
          <a:xfrm>
            <a:off x="4832400" y="4122050"/>
            <a:ext cx="386670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http://bit.ly/heroku5</a:t>
            </a: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Servidores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body" idx="1"/>
          </p:nvPr>
        </p:nvSpPr>
        <p:spPr>
          <a:xfrm>
            <a:off x="311700" y="1470150"/>
            <a:ext cx="43224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Em informática, um </a:t>
            </a:r>
            <a:r>
              <a:rPr lang="en-GB" b="1">
                <a:solidFill>
                  <a:srgbClr val="000000"/>
                </a:solidFill>
              </a:rPr>
              <a:t>servidor</a:t>
            </a:r>
            <a:r>
              <a:rPr lang="en-GB">
                <a:solidFill>
                  <a:srgbClr val="000000"/>
                </a:solidFill>
              </a:rPr>
              <a:t> é um </a:t>
            </a:r>
            <a:r>
              <a:rPr lang="en-GB" i="1">
                <a:solidFill>
                  <a:srgbClr val="000000"/>
                </a:solidFill>
              </a:rPr>
              <a:t>software</a:t>
            </a:r>
            <a:r>
              <a:rPr lang="en-GB">
                <a:solidFill>
                  <a:srgbClr val="000000"/>
                </a:solidFill>
              </a:rPr>
              <a:t> ou computador, com sistema de computação centralizada que fornece serviços a uma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hlinkClick r:id="rId1"/>
              </a:rPr>
              <a:t>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rede de computadores</a:t>
            </a:r>
            <a:r>
              <a:rPr lang="en-GB">
                <a:solidFill>
                  <a:srgbClr val="000000"/>
                </a:solidFill>
              </a:rPr>
              <a:t>, chamada de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hlinkClick r:id="rId2"/>
              </a:rPr>
              <a:t>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cliente</a:t>
            </a:r>
            <a:r>
              <a:rPr lang="en-GB">
                <a:solidFill>
                  <a:srgbClr val="000000"/>
                </a:solidFill>
              </a:rPr>
              <a:t>. </a:t>
            </a:r>
            <a:endParaRPr lang="en-GB">
              <a:solidFill>
                <a:srgbClr val="000000"/>
              </a:solidFill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95750" y="884775"/>
            <a:ext cx="4205099" cy="3018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Computação em nuvem</a:t>
            </a:r>
            <a:endParaRPr lang="en-GB"/>
          </a:p>
        </p:txBody>
      </p:sp>
      <p:sp>
        <p:nvSpPr>
          <p:cNvPr id="135" name="Google Shape;135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rgbClr val="000000"/>
                </a:solidFill>
              </a:rPr>
              <a:t>Cloud computing</a:t>
            </a:r>
            <a:r>
              <a:rPr lang="en-GB">
                <a:solidFill>
                  <a:srgbClr val="000000"/>
                </a:solidFill>
              </a:rPr>
              <a:t>, é a disponibilidade sob demanda de recursos do sistema de computador sem o gerenciamento ativo direto do usuário.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Dentre os diversos modelos de serviço de computação em nuvem, temos: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Infrastructure as a Service (IaaS)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Platform as a Service (PaaS)</a:t>
            </a:r>
            <a:endParaRPr>
              <a:solidFill>
                <a:srgbClr val="000000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Software as a Service (SaaS)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1595550" y="184775"/>
            <a:ext cx="59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Premise x IasS x PaaS x SaaS</a:t>
            </a:r>
            <a:endParaRPr lang="en-GB"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59238" y="757475"/>
            <a:ext cx="5625526" cy="42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5167775" y="695800"/>
            <a:ext cx="2734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Quando utilizar</a:t>
            </a:r>
            <a:endParaRPr lang="en-GB"/>
          </a:p>
        </p:txBody>
      </p:sp>
      <p:sp>
        <p:nvSpPr>
          <p:cNvPr id="147" name="Google Shape;147;p32"/>
          <p:cNvSpPr txBox="1"/>
          <p:nvPr>
            <p:ph type="body" idx="1"/>
          </p:nvPr>
        </p:nvSpPr>
        <p:spPr>
          <a:xfrm>
            <a:off x="205740" y="1545590"/>
            <a:ext cx="4260215" cy="1861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-GB"/>
              <a:t>Automatização de infraestrutura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/>
              <a:t>Preço elevado em escalas maiores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/>
              <a:t>Controle reduzido</a:t>
            </a:r>
            <a:endParaRPr lang="en-GB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148" name="Google Shape;148;p32"/>
          <p:cNvSpPr txBox="1"/>
          <p:nvPr/>
        </p:nvSpPr>
        <p:spPr>
          <a:xfrm>
            <a:off x="4466125" y="1606325"/>
            <a:ext cx="45720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Para projetos em que a equipe é reduzida, o uso de PaaS é apontado como uma boa solução, pois permite o foco em desenvolvimento, sem a necessidade de gerenciar, fazer a manutenção e garantir a segurança do servidor, optando por uma plataforma pronta.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464185" y="458470"/>
            <a:ext cx="3268980" cy="94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PaaS: vantagens e desvantagens</a:t>
            </a:r>
            <a:endParaRPr lang="en-GB"/>
          </a:p>
        </p:txBody>
      </p:sp>
      <p:sp>
        <p:nvSpPr>
          <p:cNvPr id="150" name="Google Shape;150;p32"/>
          <p:cNvSpPr txBox="1"/>
          <p:nvPr/>
        </p:nvSpPr>
        <p:spPr>
          <a:xfrm>
            <a:off x="592370" y="3546110"/>
            <a:ext cx="22155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Legenda: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Ponto positivo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Ponto negativo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Heroku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b="1" i="1"/>
              <a:t>Heroku</a:t>
            </a:r>
            <a:r>
              <a:rPr lang="en-GB"/>
              <a:t> é um </a:t>
            </a:r>
            <a:r>
              <a:rPr lang="en-GB" b="1"/>
              <a:t>PaaS</a:t>
            </a:r>
            <a:r>
              <a:rPr lang="en-GB"/>
              <a:t> em nuvem baseado em </a:t>
            </a:r>
            <a:r>
              <a:rPr lang="en-GB" b="1"/>
              <a:t>containers</a:t>
            </a:r>
            <a:r>
              <a:rPr lang="en-GB"/>
              <a:t>, designado para fornecer às empresas a possibilidades de construir, entregar, monitorar e escalar apps. </a:t>
            </a:r>
            <a:br>
              <a:rPr lang="en-GB"/>
            </a:br>
            <a:br>
              <a:rPr lang="en-GB"/>
            </a:br>
            <a:r>
              <a:rPr lang="en-GB"/>
              <a:t>Como eles mesmos se denominam “nós somos a maneira mais rápida de sair de ideia para URL, contornando todas as </a:t>
            </a:r>
            <a:r>
              <a:rPr lang="en-GB" b="1"/>
              <a:t>dores de cabeça de infraestrutura</a:t>
            </a:r>
            <a:r>
              <a:rPr lang="en-GB"/>
              <a:t>.”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Dynos: o coração do heroku</a:t>
            </a:r>
            <a:endParaRPr lang="en-GB"/>
          </a:p>
        </p:txBody>
      </p:sp>
      <p:sp>
        <p:nvSpPr>
          <p:cNvPr id="166" name="Google Shape;166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</a:t>
            </a:r>
            <a:r>
              <a:rPr lang="en-GB">
                <a:solidFill>
                  <a:srgbClr val="000000"/>
                </a:solidFill>
                <a:uFill>
                  <a:noFill/>
                </a:uFill>
                <a:hlinkClick r:id="rId1"/>
              </a:rPr>
              <a:t>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Plataforma Heroku</a:t>
            </a:r>
            <a:r>
              <a:rPr lang="en-GB">
                <a:solidFill>
                  <a:srgbClr val="000000"/>
                </a:solidFill>
              </a:rPr>
              <a:t> utiliza o modelo de </a:t>
            </a:r>
            <a:r>
              <a:rPr lang="en-GB" b="1">
                <a:solidFill>
                  <a:srgbClr val="000000"/>
                </a:solidFill>
              </a:rPr>
              <a:t>container</a:t>
            </a:r>
            <a:r>
              <a:rPr lang="en-GB">
                <a:solidFill>
                  <a:srgbClr val="000000"/>
                </a:solidFill>
              </a:rPr>
              <a:t> para rodar e escalar todos os apps Heroku.</a:t>
            </a:r>
            <a:br>
              <a:rPr lang="en-GB">
                <a:solidFill>
                  <a:srgbClr val="000000"/>
                </a:solidFill>
              </a:rPr>
            </a:b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Os containers usados no heroku são chamado de “dynos”. </a:t>
            </a:r>
            <a:endParaRPr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Dynos</a:t>
            </a:r>
            <a:r>
              <a:rPr lang="en-GB">
                <a:solidFill>
                  <a:srgbClr val="000000"/>
                </a:solidFill>
              </a:rPr>
              <a:t> são containers Linux virtualizados e isolados, designados para executar código baseado em um comando especificado pelo usuário no </a:t>
            </a:r>
            <a:r>
              <a:rPr lang="en-GB" b="1">
                <a:solidFill>
                  <a:srgbClr val="000000"/>
                </a:solidFill>
              </a:rPr>
              <a:t>procfile</a:t>
            </a:r>
            <a:r>
              <a:rPr lang="en-GB">
                <a:solidFill>
                  <a:srgbClr val="000000"/>
                </a:solidFill>
              </a:rPr>
              <a:t>.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2383</Words>
  <Application>WPS Presentation</Application>
  <PresentationFormat/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DejaVu Sans</vt:lpstr>
      <vt:lpstr>Proxima Nova</vt:lpstr>
      <vt:lpstr>微软雅黑</vt:lpstr>
      <vt:lpstr>Noto Sans CJK SC</vt:lpstr>
      <vt:lpstr>Arial Unicode MS</vt:lpstr>
      <vt:lpstr>Spearmint</vt:lpstr>
      <vt:lpstr>Simple Light</vt:lpstr>
      <vt:lpstr>O que é Heroku</vt:lpstr>
      <vt:lpstr>Servidores</vt:lpstr>
      <vt:lpstr>PowerPoint 演示文稿</vt:lpstr>
      <vt:lpstr>Computação em nuvem</vt:lpstr>
      <vt:lpstr>On Premise x IasS x PaaS x SaaS</vt:lpstr>
      <vt:lpstr>PaaS: vantagens e desvantagens</vt:lpstr>
      <vt:lpstr>Heroku</vt:lpstr>
      <vt:lpstr>PowerPoint 演示文稿</vt:lpstr>
      <vt:lpstr>Dynos: o coração do heroku</vt:lpstr>
      <vt:lpstr>Procfile</vt:lpstr>
      <vt:lpstr>Add-ons</vt:lpstr>
      <vt:lpstr>Mãos na massa!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Heroku</dc:title>
  <dc:creator/>
  <cp:lastModifiedBy>rodrigondec</cp:lastModifiedBy>
  <cp:revision>1</cp:revision>
  <dcterms:created xsi:type="dcterms:W3CDTF">2019-08-14T00:23:08Z</dcterms:created>
  <dcterms:modified xsi:type="dcterms:W3CDTF">2019-08-14T00:23:08Z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