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012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2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3/17/2024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024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3/17/2024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624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3/17/2024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174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3/17/2024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531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3/17/2024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31909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3/17/2024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570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3/17/2024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4389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3/17/2024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502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3/17/2024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4764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3/17/2024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985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3/17/2024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8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3/17/2024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0827148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nk ribbon on a black background&#10;&#10;Description automatically generated">
            <a:extLst>
              <a:ext uri="{FF2B5EF4-FFF2-40B4-BE49-F238E27FC236}">
                <a16:creationId xmlns:a16="http://schemas.microsoft.com/office/drawing/2014/main" id="{F033F45F-184D-EEE7-2992-530AC0639BB3}"/>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t="19342" r="-1" b="24405"/>
          <a:stretch/>
        </p:blipFill>
        <p:spPr>
          <a:xfrm>
            <a:off x="20" y="10"/>
            <a:ext cx="12188932" cy="6856614"/>
          </a:xfrm>
          <a:prstGeom prst="rect">
            <a:avLst/>
          </a:prstGeom>
          <a:solidFill>
            <a:srgbClr val="002060"/>
          </a:solidFill>
          <a:ln>
            <a:solidFill>
              <a:srgbClr val="002060"/>
            </a:solidFill>
          </a:ln>
        </p:spPr>
      </p:pic>
      <p:sp>
        <p:nvSpPr>
          <p:cNvPr id="2" name="Title 1">
            <a:extLst>
              <a:ext uri="{FF2B5EF4-FFF2-40B4-BE49-F238E27FC236}">
                <a16:creationId xmlns:a16="http://schemas.microsoft.com/office/drawing/2014/main" id="{07F18ADE-D7D1-6822-E447-2F228DC2A921}"/>
              </a:ext>
            </a:extLst>
          </p:cNvPr>
          <p:cNvSpPr>
            <a:spLocks noGrp="1"/>
          </p:cNvSpPr>
          <p:nvPr>
            <p:ph type="ctrTitle"/>
          </p:nvPr>
        </p:nvSpPr>
        <p:spPr>
          <a:xfrm>
            <a:off x="996275" y="744909"/>
            <a:ext cx="10190071" cy="2530827"/>
          </a:xfrm>
        </p:spPr>
        <p:txBody>
          <a:bodyPr anchor="b">
            <a:normAutofit/>
          </a:bodyPr>
          <a:lstStyle/>
          <a:p>
            <a:r>
              <a:rPr lang="en-US" sz="5400" b="1" dirty="0">
                <a:solidFill>
                  <a:srgbClr val="FFFFFF"/>
                </a:solidFill>
                <a:latin typeface="Amasis MT Pro Black" panose="020F0502020204030204" pitchFamily="18" charset="0"/>
              </a:rPr>
              <a:t>BREAST CANCER</a:t>
            </a:r>
          </a:p>
        </p:txBody>
      </p:sp>
      <p:sp>
        <p:nvSpPr>
          <p:cNvPr id="3" name="Subtitle 2">
            <a:extLst>
              <a:ext uri="{FF2B5EF4-FFF2-40B4-BE49-F238E27FC236}">
                <a16:creationId xmlns:a16="http://schemas.microsoft.com/office/drawing/2014/main" id="{8F6142D0-FAFF-FFE9-91CF-A0F370D24C57}"/>
              </a:ext>
            </a:extLst>
          </p:cNvPr>
          <p:cNvSpPr>
            <a:spLocks noGrp="1"/>
          </p:cNvSpPr>
          <p:nvPr>
            <p:ph type="subTitle" idx="1"/>
          </p:nvPr>
        </p:nvSpPr>
        <p:spPr>
          <a:xfrm>
            <a:off x="1251424" y="3329178"/>
            <a:ext cx="9781327" cy="2056617"/>
          </a:xfrm>
        </p:spPr>
        <p:txBody>
          <a:bodyPr anchor="t">
            <a:normAutofit/>
          </a:bodyPr>
          <a:lstStyle/>
          <a:p>
            <a:r>
              <a:rPr lang="en-US" sz="3200" b="0" i="0" dirty="0">
                <a:solidFill>
                  <a:schemeClr val="bg1"/>
                </a:solidFill>
                <a:effectLst/>
                <a:latin typeface="Söhne"/>
              </a:rPr>
              <a:t>Statistical Analysis and Predictive Modeling for Survival in Patients with Malignant Breast Tumors</a:t>
            </a:r>
            <a:endParaRPr lang="en-US" sz="3200" dirty="0">
              <a:solidFill>
                <a:schemeClr val="bg1"/>
              </a:solidFill>
            </a:endParaRPr>
          </a:p>
        </p:txBody>
      </p:sp>
      <p:grpSp>
        <p:nvGrpSpPr>
          <p:cNvPr id="16"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5" name="Group 24">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6" name="Straight Connector 25">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9"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30"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DB5A3995-2B8A-8E05-A55B-ECA3826FE3D5}"/>
              </a:ext>
            </a:extLst>
          </p:cNvPr>
          <p:cNvSpPr txBox="1"/>
          <p:nvPr/>
        </p:nvSpPr>
        <p:spPr>
          <a:xfrm>
            <a:off x="281793" y="5197178"/>
            <a:ext cx="4126921" cy="923330"/>
          </a:xfrm>
          <a:prstGeom prst="rect">
            <a:avLst/>
          </a:prstGeom>
          <a:noFill/>
        </p:spPr>
        <p:txBody>
          <a:bodyPr wrap="square" rtlCol="0">
            <a:spAutoFit/>
          </a:bodyPr>
          <a:lstStyle/>
          <a:p>
            <a:r>
              <a:rPr lang="en-US" dirty="0">
                <a:solidFill>
                  <a:schemeClr val="bg1"/>
                </a:solidFill>
              </a:rPr>
              <a:t>Emiliano Rosales</a:t>
            </a:r>
          </a:p>
          <a:p>
            <a:r>
              <a:rPr lang="en-US" dirty="0">
                <a:solidFill>
                  <a:schemeClr val="bg1"/>
                </a:solidFill>
              </a:rPr>
              <a:t>Haillet Rivero</a:t>
            </a:r>
          </a:p>
          <a:p>
            <a:r>
              <a:rPr lang="en-US" dirty="0">
                <a:solidFill>
                  <a:schemeClr val="bg1"/>
                </a:solidFill>
              </a:rPr>
              <a:t>Rodrigo Nava</a:t>
            </a:r>
          </a:p>
        </p:txBody>
      </p:sp>
    </p:spTree>
    <p:extLst>
      <p:ext uri="{BB962C8B-B14F-4D97-AF65-F5344CB8AC3E}">
        <p14:creationId xmlns:p14="http://schemas.microsoft.com/office/powerpoint/2010/main" val="12083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681037"/>
            <a:ext cx="10646229" cy="1009651"/>
          </a:xfrm>
          <a:solidFill>
            <a:srgbClr val="002060"/>
          </a:solidFill>
        </p:spPr>
        <p:txBody>
          <a:bodyPr/>
          <a:lstStyle/>
          <a:p>
            <a:pPr algn="ctr"/>
            <a:r>
              <a:rPr lang="en-US" dirty="0">
                <a:solidFill>
                  <a:schemeClr val="bg1"/>
                </a:solidFill>
              </a:rPr>
              <a:t>Summary</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p:txBody>
          <a:bodyPr>
            <a:normAutofit/>
          </a:bodyPr>
          <a:lstStyle/>
          <a:p>
            <a:pPr marL="0" indent="0">
              <a:buNone/>
            </a:pPr>
            <a:r>
              <a:rPr lang="en-US" sz="2400" dirty="0"/>
              <a:t>	This project explores treatment success in 1904 patients from data collected at the Cambridge Research Institute. We begin by presenting descriptive statistics of the analyzed population using Tableau for visual representation. Utilizing a highly accurate machine learning model, we provide users with the ability to predict the survival rates of patients. To broaden the application of our model to the general population, we developed a second model that, while slightly less accurate, allows users to estimate their survival rates using more accessible information. The results are conveniently accessible through a website for user-friendly utilization.</a:t>
            </a:r>
          </a:p>
        </p:txBody>
      </p:sp>
    </p:spTree>
    <p:extLst>
      <p:ext uri="{BB962C8B-B14F-4D97-AF65-F5344CB8AC3E}">
        <p14:creationId xmlns:p14="http://schemas.microsoft.com/office/powerpoint/2010/main" val="2782281303"/>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29</TotalTime>
  <Words>126</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Amasis MT Pro Black</vt:lpstr>
      <vt:lpstr>Arial</vt:lpstr>
      <vt:lpstr>Avenir Next LT Pro</vt:lpstr>
      <vt:lpstr>AvenirNext LT Pro Medium</vt:lpstr>
      <vt:lpstr>Sagona Book</vt:lpstr>
      <vt:lpstr>Söhne</vt:lpstr>
      <vt:lpstr>ExploreVTI</vt:lpstr>
      <vt:lpstr>BREAST CANCER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dc:title>
  <dc:creator>Haillet Rivero</dc:creator>
  <cp:lastModifiedBy>Haillet Rivero</cp:lastModifiedBy>
  <cp:revision>1</cp:revision>
  <dcterms:created xsi:type="dcterms:W3CDTF">2024-03-17T17:49:43Z</dcterms:created>
  <dcterms:modified xsi:type="dcterms:W3CDTF">2024-03-17T18:19:23Z</dcterms:modified>
</cp:coreProperties>
</file>