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70" r:id="rId7"/>
    <p:sldId id="271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E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>
      <p:cViewPr varScale="1">
        <p:scale>
          <a:sx n="87" d="100"/>
          <a:sy n="87" d="100"/>
        </p:scale>
        <p:origin x="15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E06-4DC5-B1DB-97E95C0C3D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E06-4DC5-B1DB-97E95C0C3DDF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51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E06-4DC5-B1DB-97E95C0C3DD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AE-4650-973F-B7AA2CFAA5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AE-4650-973F-B7AA2CFAA55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AE-4650-973F-B7AA2CFAA55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831286107099212"/>
          <c:y val="7.5392573339804342E-2"/>
          <c:w val="0.40771337906899224"/>
          <c:h val="0.85834395593472057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3F9-4224-BE59-7133B9B07A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3F9-4224-BE59-7133B9B07A5A}"/>
              </c:ext>
            </c:extLst>
          </c:dPt>
          <c:dLbls>
            <c:dLbl>
              <c:idx val="0"/>
              <c:layout>
                <c:manualLayout>
                  <c:x val="-0.12937972169758916"/>
                  <c:y val="7.789937754663896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10572436395956"/>
                  <c:y val="-5.15250557745836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3F9-4224-BE59-7133B9B07A5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48D-4493-B433-C65E90741E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48D-4493-B433-C65E90741E8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44</c:v>
                </c:pt>
                <c:pt idx="1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48D-4493-B433-C65E90741E8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F9C-4358-9784-63CA797FF2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F9C-4358-9784-63CA797FF2F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F9C-4358-9784-63CA797FF2F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A3539-C046-4123-84A7-2EF40844D4DB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0_1" csCatId="mainScheme" phldr="1"/>
      <dgm:spPr/>
    </dgm:pt>
    <dgm:pt modelId="{A0C4EDFF-3129-470C-807B-1A45AC16B5FF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FFFF">
            <a:alpha val="8902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pt-B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Desenvolvimento: Química</a:t>
          </a:r>
        </a:p>
      </dgm:t>
    </dgm:pt>
    <dgm:pt modelId="{E8CCF46B-3436-4284-9168-78463068A185}" type="parTrans" cxnId="{364E276A-770E-4C5A-B737-813889071786}">
      <dgm:prSet/>
      <dgm:spPr/>
      <dgm:t>
        <a:bodyPr/>
        <a:lstStyle/>
        <a:p>
          <a:endParaRPr lang="pt-BR"/>
        </a:p>
      </dgm:t>
    </dgm:pt>
    <dgm:pt modelId="{0FD50B55-7F0E-4DD1-973A-AFFFDE056A1D}" type="sibTrans" cxnId="{364E276A-770E-4C5A-B737-813889071786}">
      <dgm:prSet/>
      <dgm:spPr/>
      <dgm:t>
        <a:bodyPr/>
        <a:lstStyle/>
        <a:p>
          <a:endParaRPr lang="pt-BR"/>
        </a:p>
      </dgm:t>
    </dgm:pt>
    <dgm:pt modelId="{4702660E-B75E-4E5D-B733-405BE46AC2BE}" type="pres">
      <dgm:prSet presAssocID="{721A3539-C046-4123-84A7-2EF40844D4DB}" presName="Name0" presStyleCnt="0">
        <dgm:presLayoutVars>
          <dgm:dir/>
          <dgm:resizeHandles val="exact"/>
        </dgm:presLayoutVars>
      </dgm:prSet>
      <dgm:spPr/>
    </dgm:pt>
    <dgm:pt modelId="{185D450D-F93A-4B63-A83E-99C2FD817D4F}" type="pres">
      <dgm:prSet presAssocID="{A0C4EDFF-3129-470C-807B-1A45AC16B5FF}" presName="composite" presStyleCnt="0"/>
      <dgm:spPr/>
    </dgm:pt>
    <dgm:pt modelId="{0AEFD14F-F009-4027-8D74-BE6206D4873F}" type="pres">
      <dgm:prSet presAssocID="{A0C4EDFF-3129-470C-807B-1A45AC16B5FF}" presName="rect1" presStyleLbl="bgShp" presStyleIdx="0" presStyleCnt="1" custScaleX="124638" custScaleY="109168"/>
      <dgm:spPr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D4B3BDE7-5A10-4C40-8AE4-175D3313F790}" type="pres">
      <dgm:prSet presAssocID="{A0C4EDFF-3129-470C-807B-1A45AC16B5FF}" presName="rect2" presStyleLbl="trBgShp" presStyleIdx="0" presStyleCnt="1" custScaleX="124760" custScaleY="49479" custLinFactNeighborX="257" custLinFactNeighborY="156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62308C1-9C75-4520-A462-B244888B81DB}" type="presOf" srcId="{721A3539-C046-4123-84A7-2EF40844D4DB}" destId="{4702660E-B75E-4E5D-B733-405BE46AC2BE}" srcOrd="0" destOrd="0" presId="urn:microsoft.com/office/officeart/2008/layout/BendingPictureSemiTransparentText"/>
    <dgm:cxn modelId="{364E276A-770E-4C5A-B737-813889071786}" srcId="{721A3539-C046-4123-84A7-2EF40844D4DB}" destId="{A0C4EDFF-3129-470C-807B-1A45AC16B5FF}" srcOrd="0" destOrd="0" parTransId="{E8CCF46B-3436-4284-9168-78463068A185}" sibTransId="{0FD50B55-7F0E-4DD1-973A-AFFFDE056A1D}"/>
    <dgm:cxn modelId="{BC5AC8EB-1601-4650-994C-2F81EAD5492D}" type="presOf" srcId="{A0C4EDFF-3129-470C-807B-1A45AC16B5FF}" destId="{D4B3BDE7-5A10-4C40-8AE4-175D3313F790}" srcOrd="0" destOrd="0" presId="urn:microsoft.com/office/officeart/2008/layout/BendingPictureSemiTransparentText"/>
    <dgm:cxn modelId="{C693B6D1-B7B4-4B98-AF45-D22DFC2C76A0}" type="presParOf" srcId="{4702660E-B75E-4E5D-B733-405BE46AC2BE}" destId="{185D450D-F93A-4B63-A83E-99C2FD817D4F}" srcOrd="0" destOrd="0" presId="urn:microsoft.com/office/officeart/2008/layout/BendingPictureSemiTransparentText"/>
    <dgm:cxn modelId="{FD9C7140-BF8A-42A1-8290-0688DB400F8E}" type="presParOf" srcId="{185D450D-F93A-4B63-A83E-99C2FD817D4F}" destId="{0AEFD14F-F009-4027-8D74-BE6206D4873F}" srcOrd="0" destOrd="0" presId="urn:microsoft.com/office/officeart/2008/layout/BendingPictureSemiTransparentText"/>
    <dgm:cxn modelId="{B8C33FCE-63C3-4893-A3E2-8886CDF49816}" type="presParOf" srcId="{185D450D-F93A-4B63-A83E-99C2FD817D4F}" destId="{D4B3BDE7-5A10-4C40-8AE4-175D3313F790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12F92-A614-4803-9174-110D33250182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06E24313-9AA2-44BA-985E-C2940579EA72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FFFF">
            <a:alpha val="89020"/>
          </a:srgbClr>
        </a:solidFill>
        <a:ln>
          <a:noFill/>
        </a:ln>
      </dgm:spPr>
      <dgm:t>
        <a:bodyPr/>
        <a:lstStyle/>
        <a:p>
          <a:r>
            <a:rPr lang="pt-BR" sz="3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Conclusão</a:t>
          </a:r>
        </a:p>
      </dgm:t>
    </dgm:pt>
    <dgm:pt modelId="{ACC904A7-82F7-4920-9302-26B7A6063A0E}" type="parTrans" cxnId="{0175DFB1-07C1-4979-81C9-F3982B09F183}">
      <dgm:prSet/>
      <dgm:spPr/>
      <dgm:t>
        <a:bodyPr/>
        <a:lstStyle/>
        <a:p>
          <a:endParaRPr lang="pt-BR"/>
        </a:p>
      </dgm:t>
    </dgm:pt>
    <dgm:pt modelId="{9CD670F8-7F00-40B6-8313-F6C214825760}" type="sibTrans" cxnId="{0175DFB1-07C1-4979-81C9-F3982B09F183}">
      <dgm:prSet/>
      <dgm:spPr/>
      <dgm:t>
        <a:bodyPr/>
        <a:lstStyle/>
        <a:p>
          <a:endParaRPr lang="pt-BR"/>
        </a:p>
      </dgm:t>
    </dgm:pt>
    <dgm:pt modelId="{9D5BC29B-9AF7-4B0D-89EF-8BCBBB7470CB}" type="pres">
      <dgm:prSet presAssocID="{04912F92-A614-4803-9174-110D33250182}" presName="Name0" presStyleCnt="0">
        <dgm:presLayoutVars>
          <dgm:dir/>
          <dgm:resizeHandles val="exact"/>
        </dgm:presLayoutVars>
      </dgm:prSet>
      <dgm:spPr/>
    </dgm:pt>
    <dgm:pt modelId="{23D21F7E-171E-49F2-A9AE-1C184B885185}" type="pres">
      <dgm:prSet presAssocID="{06E24313-9AA2-44BA-985E-C2940579EA72}" presName="composite" presStyleCnt="0"/>
      <dgm:spPr/>
    </dgm:pt>
    <dgm:pt modelId="{9B162332-5850-41F9-A2C8-BAC29FCD6629}" type="pres">
      <dgm:prSet presAssocID="{06E24313-9AA2-44BA-985E-C2940579EA72}" presName="rect1" presStyleLbl="bgShp" presStyleIdx="0" presStyleCnt="1" custScaleX="114170" custLinFactNeighborX="-297" custLinFactNeighborY="-3068"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B9C5FCD1-EFD5-41FD-BBC2-E7A1476F565F}" type="pres">
      <dgm:prSet presAssocID="{06E24313-9AA2-44BA-985E-C2940579EA72}" presName="rect2" presStyleLbl="trBgShp" presStyleIdx="0" presStyleCnt="1" custScaleX="114197" custScaleY="46102" custLinFactNeighborX="363" custLinFactNeighborY="-1049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73E7B9-5798-4397-83F5-A7817A142C24}" type="presOf" srcId="{06E24313-9AA2-44BA-985E-C2940579EA72}" destId="{B9C5FCD1-EFD5-41FD-BBC2-E7A1476F565F}" srcOrd="0" destOrd="0" presId="urn:microsoft.com/office/officeart/2008/layout/BendingPictureSemiTransparentText"/>
    <dgm:cxn modelId="{536ECD45-2D68-41E5-85BA-DAD74BBAA5E4}" type="presOf" srcId="{04912F92-A614-4803-9174-110D33250182}" destId="{9D5BC29B-9AF7-4B0D-89EF-8BCBBB7470CB}" srcOrd="0" destOrd="0" presId="urn:microsoft.com/office/officeart/2008/layout/BendingPictureSemiTransparentText"/>
    <dgm:cxn modelId="{0175DFB1-07C1-4979-81C9-F3982B09F183}" srcId="{04912F92-A614-4803-9174-110D33250182}" destId="{06E24313-9AA2-44BA-985E-C2940579EA72}" srcOrd="0" destOrd="0" parTransId="{ACC904A7-82F7-4920-9302-26B7A6063A0E}" sibTransId="{9CD670F8-7F00-40B6-8313-F6C214825760}"/>
    <dgm:cxn modelId="{1F2AB754-0EAA-4503-A055-8FDC1947B6EE}" type="presParOf" srcId="{9D5BC29B-9AF7-4B0D-89EF-8BCBBB7470CB}" destId="{23D21F7E-171E-49F2-A9AE-1C184B885185}" srcOrd="0" destOrd="0" presId="urn:microsoft.com/office/officeart/2008/layout/BendingPictureSemiTransparentText"/>
    <dgm:cxn modelId="{93799F24-0ED7-48CA-803A-F241D9233C2D}" type="presParOf" srcId="{23D21F7E-171E-49F2-A9AE-1C184B885185}" destId="{9B162332-5850-41F9-A2C8-BAC29FCD6629}" srcOrd="0" destOrd="0" presId="urn:microsoft.com/office/officeart/2008/layout/BendingPictureSemiTransparentText"/>
    <dgm:cxn modelId="{A0272485-98CA-4D7F-8ADF-3BEA99023273}" type="presParOf" srcId="{23D21F7E-171E-49F2-A9AE-1C184B885185}" destId="{B9C5FCD1-EFD5-41FD-BBC2-E7A1476F565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D14F-F009-4027-8D74-BE6206D4873F}">
      <dsp:nvSpPr>
        <dsp:cNvPr id="0" name=""/>
        <dsp:cNvSpPr/>
      </dsp:nvSpPr>
      <dsp:spPr>
        <a:xfrm>
          <a:off x="4484" y="13"/>
          <a:ext cx="9135031" cy="685797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3BDE7-5A10-4C40-8AE4-175D3313F790}">
      <dsp:nvSpPr>
        <dsp:cNvPr id="0" name=""/>
        <dsp:cNvSpPr/>
      </dsp:nvSpPr>
      <dsp:spPr>
        <a:xfrm>
          <a:off x="27" y="5301591"/>
          <a:ext cx="9143972" cy="745989"/>
        </a:xfrm>
        <a:prstGeom prst="rect">
          <a:avLst/>
        </a:prstGeom>
        <a:solidFill>
          <a:srgbClr val="FFFFFF">
            <a:alpha val="89020"/>
          </a:srgb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Desenvolvimento: Química</a:t>
          </a:r>
        </a:p>
      </dsp:txBody>
      <dsp:txXfrm>
        <a:off x="27" y="5301591"/>
        <a:ext cx="9143972" cy="745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62332-5850-41F9-A2C8-BAC29FCD6629}">
      <dsp:nvSpPr>
        <dsp:cNvPr id="0" name=""/>
        <dsp:cNvSpPr/>
      </dsp:nvSpPr>
      <dsp:spPr>
        <a:xfrm>
          <a:off x="0" y="0"/>
          <a:ext cx="9120494" cy="684710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5FCD1-EFD5-41FD-BBC2-E7A1476F565F}">
      <dsp:nvSpPr>
        <dsp:cNvPr id="0" name=""/>
        <dsp:cNvSpPr/>
      </dsp:nvSpPr>
      <dsp:spPr>
        <a:xfrm>
          <a:off x="9422" y="5261487"/>
          <a:ext cx="9122651" cy="757596"/>
        </a:xfrm>
        <a:prstGeom prst="rect">
          <a:avLst/>
        </a:prstGeom>
        <a:solidFill>
          <a:srgbClr val="FFFFFF">
            <a:alpha val="8902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Conclusão</a:t>
          </a:r>
        </a:p>
      </dsp:txBody>
      <dsp:txXfrm>
        <a:off x="9422" y="5261487"/>
        <a:ext cx="9122651" cy="757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15908-5DB0-4D50-B2F6-88F69F79ED5E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A110-55FE-4705-A7D8-857940215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16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1A110-55FE-4705-A7D8-8579402154A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97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8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8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2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9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1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4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55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1168-31EF-48F9-939B-79A7BF2EC58D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05DF-1917-4CEA-8829-101B53498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1470025"/>
          </a:xfrm>
        </p:spPr>
        <p:txBody>
          <a:bodyPr>
            <a:normAutofit/>
          </a:bodyPr>
          <a:lstStyle/>
          <a:p>
            <a:r>
              <a:rPr lang="pt-BR" sz="4200" b="1" dirty="0">
                <a:latin typeface="Times New Roman" pitchFamily="18" charset="0"/>
                <a:cs typeface="Times New Roman" pitchFamily="18" charset="0"/>
              </a:rPr>
              <a:t>Doação de órgãos e sangue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5013176"/>
            <a:ext cx="7056784" cy="864096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Carolina Costa, Julia Viana, Laura Sobral, Marina Leite, Marina Raposo, Rafaela Amorim e Rafaela Barreto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89" y="1638589"/>
            <a:ext cx="3863702" cy="289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928992" cy="1210146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 se tornar um futuro doador de órgãos? 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xmlns="" id="{85C37728-324B-4205-97E5-4DFC62822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702479"/>
              </p:ext>
            </p:extLst>
          </p:nvPr>
        </p:nvGraphicFramePr>
        <p:xfrm>
          <a:off x="1763688" y="2348880"/>
          <a:ext cx="576064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recebeu ou conhece alguém que já recebeu uma doação de órgãos ou sangue? 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xmlns="" id="{0C89087E-3D16-4735-BFF2-5B8E2453F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494551"/>
              </p:ext>
            </p:extLst>
          </p:nvPr>
        </p:nvGraphicFramePr>
        <p:xfrm>
          <a:off x="1763688" y="2276872"/>
          <a:ext cx="576064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6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conhece os requisitos para se tornar um doador? 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xmlns="" id="{FBE06BA4-03F2-47AE-BCD6-CDE09CC797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212238"/>
              </p:ext>
            </p:extLst>
          </p:nvPr>
        </p:nvGraphicFramePr>
        <p:xfrm>
          <a:off x="1763687" y="2276872"/>
          <a:ext cx="576064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234" y="548680"/>
            <a:ext cx="8268230" cy="1570186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acha que a qualidade do serviço público de doações de sangue e órgãos do Brasil é satisfatória? 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xmlns="" id="{1BC12330-EFFC-4A21-81DD-D90DAF2E3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27052"/>
              </p:ext>
            </p:extLst>
          </p:nvPr>
        </p:nvGraphicFramePr>
        <p:xfrm>
          <a:off x="1835697" y="2276872"/>
          <a:ext cx="568863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xmlns="" id="{0E909762-6CDC-4768-BFF7-49E134437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702905"/>
              </p:ext>
            </p:extLst>
          </p:nvPr>
        </p:nvGraphicFramePr>
        <p:xfrm>
          <a:off x="11926" y="2202"/>
          <a:ext cx="9132074" cy="72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tângulo 1"/>
          <p:cNvSpPr/>
          <p:nvPr/>
        </p:nvSpPr>
        <p:spPr>
          <a:xfrm>
            <a:off x="-9561" y="5183482"/>
            <a:ext cx="9144000" cy="45719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365" y="6086681"/>
            <a:ext cx="9132074" cy="45719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45417" y="332656"/>
            <a:ext cx="8640960" cy="6192688"/>
          </a:xfrm>
          <a:prstGeom prst="rect">
            <a:avLst/>
          </a:prstGeom>
          <a:solidFill>
            <a:srgbClr val="000000">
              <a:alpha val="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5263" y="2096852"/>
            <a:ext cx="5049767" cy="2880320"/>
          </a:xfrm>
        </p:spPr>
        <p:txBody>
          <a:bodyPr>
            <a:noAutofit/>
          </a:bodyPr>
          <a:lstStyle/>
          <a:p>
            <a:pPr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Avanços tecnológicos no campo da medicina;</a:t>
            </a:r>
          </a:p>
          <a:p>
            <a:pPr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Tema polêmico, gerando interesse e discussões;</a:t>
            </a:r>
            <a:endParaRPr lang="pt-BR" sz="2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Processo da doação;</a:t>
            </a:r>
          </a:p>
          <a:p>
            <a:pPr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De terapia experimental a terapia de escolha do paciente;</a:t>
            </a:r>
          </a:p>
          <a:p>
            <a:pPr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Doação de órgãos no Brasil;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0"/>
            <a:ext cx="2643668" cy="6858000"/>
          </a:xfrm>
        </p:spPr>
        <p:txBody>
          <a:bodyPr/>
          <a:lstStyle/>
          <a:p>
            <a:r>
              <a:rPr lang="pt-BR" sz="4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Introdução</a:t>
            </a:r>
            <a:endParaRPr lang="pt-BR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3635896" y="2708920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Objetivos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spaço Reservado para Conteúdo 2"/>
          <p:cNvSpPr>
            <a:spLocks noGrp="1"/>
          </p:cNvSpPr>
          <p:nvPr>
            <p:ph idx="1"/>
          </p:nvPr>
        </p:nvSpPr>
        <p:spPr>
          <a:xfrm>
            <a:off x="3636899" y="963877"/>
            <a:ext cx="4878452" cy="49302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GERAL</a:t>
            </a:r>
          </a:p>
          <a:p>
            <a:pPr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 Informar às pessoas sobre a importância da doação de órgãos e sangue ao paciente necessitado e à família do mesmo por meio de pesquisas e dados.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ESPECÍFICO</a:t>
            </a:r>
          </a:p>
          <a:p>
            <a:pPr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 Explicar que doação de órgãos, tecidos e sangue pode salvar e/ou melhorar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qualidade de vida de pessoas que necessitam de um transplante;</a:t>
            </a:r>
          </a:p>
          <a:p>
            <a:pPr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 Relatar dados e estatísticas em relação à doação de órgãos e sangue;</a:t>
            </a:r>
          </a:p>
          <a:p>
            <a:pPr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 Relatar a influência das religiões e crenças pessoais sobre o método de doação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de órgãos;</a:t>
            </a:r>
          </a:p>
          <a:p>
            <a:pPr>
              <a:lnSpc>
                <a:spcPct val="90000"/>
              </a:lnSpc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 Conhecer a percepção de familiares de potenciais doadores sobre os motivos 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recusa para doação de órgãos e tecidos para transplante.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05850F6-0E23-42F6-8B98-4B32F4D8B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03" r="1796" b="-1"/>
          <a:stretch/>
        </p:blipFill>
        <p:spPr>
          <a:xfrm>
            <a:off x="19" y="0"/>
            <a:ext cx="9143993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8" name="Straight Connector 72">
            <a:extLst>
              <a:ext uri="{FF2B5EF4-FFF2-40B4-BE49-F238E27FC236}">
                <a16:creationId xmlns:a16="http://schemas.microsoft.com/office/drawing/2014/main" xmlns="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colegio cognitivo">
            <a:extLst>
              <a:ext uri="{FF2B5EF4-FFF2-40B4-BE49-F238E27FC236}">
                <a16:creationId xmlns:a16="http://schemas.microsoft.com/office/drawing/2014/main" xmlns="" id="{C2B922A0-62C4-42A0-9598-392B8EAF3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16416" y="6120489"/>
            <a:ext cx="827590" cy="74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xmlns="" id="{E7F60902-6C1D-433E-B6BC-68D0B28C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0" t="5900" r="-276" b="4851"/>
          <a:stretch/>
        </p:blipFill>
        <p:spPr>
          <a:xfrm>
            <a:off x="0" y="116631"/>
            <a:ext cx="9144000" cy="66247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C89E4B-3C9F-44B9-8B86-D9E3D112D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33663B-875D-4884-9B11-45879901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Biologia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2EAA10-076F-46BD-8F0F-B9A2FB77A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891E407-403B-4764-86C9-33A56D3BCA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A2ACCAC-801D-43E5-8F41-E3615D55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6137332"/>
            <a:ext cx="827564" cy="7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51385"/>
              </p:ext>
            </p:extLst>
          </p:nvPr>
        </p:nvGraphicFramePr>
        <p:xfrm>
          <a:off x="1197874" y="1988840"/>
          <a:ext cx="6964276" cy="2448270"/>
        </p:xfrm>
        <a:graphic>
          <a:graphicData uri="http://schemas.openxmlformats.org/drawingml/2006/table">
            <a:tbl>
              <a:tblPr/>
              <a:tblGrid>
                <a:gridCol w="2945674"/>
                <a:gridCol w="4018602"/>
              </a:tblGrid>
              <a:tr h="408045">
                <a:tc>
                  <a:txBody>
                    <a:bodyPr/>
                    <a:lstStyle/>
                    <a:p>
                      <a:pPr fontAlgn="base"/>
                      <a:r>
                        <a:rPr lang="pt-BR" b="1" dirty="0">
                          <a:effectLst/>
                          <a:latin typeface="open_sansregular"/>
                        </a:rPr>
                        <a:t>Órgão</a:t>
                      </a:r>
                      <a:endParaRPr lang="pt-BR" dirty="0">
                        <a:effectLst/>
                        <a:latin typeface="open_sansregular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b="1" dirty="0">
                          <a:effectLst/>
                          <a:latin typeface="open_sansregular"/>
                        </a:rPr>
                        <a:t>Tempo de isquemia</a:t>
                      </a:r>
                      <a:endParaRPr lang="pt-BR" dirty="0">
                        <a:effectLst/>
                        <a:latin typeface="open_sansregular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Coração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04 horas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Pulmão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04 a 06 horas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  <a:latin typeface="open_sansregular"/>
                        </a:rPr>
                        <a:t>Rim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48 horas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Fígado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open_sansregular"/>
                        </a:rPr>
                        <a:t>12 horas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  <a:latin typeface="open_sansregular"/>
                        </a:rPr>
                        <a:t>Pâncreas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  <a:latin typeface="open_sansregular"/>
                        </a:rPr>
                        <a:t>12 horas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2" descr="Resultado de imagem para colegio cognitivo">
            <a:extLst>
              <a:ext uri="{FF2B5EF4-FFF2-40B4-BE49-F238E27FC236}">
                <a16:creationId xmlns:a16="http://schemas.microsoft.com/office/drawing/2014/main" xmlns="" id="{C2B922A0-62C4-42A0-9598-392B8EAF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16416" y="6120489"/>
            <a:ext cx="827590" cy="74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043608" y="69269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tempo de isquemia é o tempo de retirada de um órgão e transplante deste em outra pessoa.</a:t>
            </a:r>
            <a:endParaRPr lang="pt-BR" altLang="pt-BR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476672"/>
            <a:ext cx="547260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Etapas para realizar a doação de órgãos: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do potencial doador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Notificação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do doador efetivo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Seleção dos receptores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das equipes </a:t>
            </a:r>
          </a:p>
          <a:p>
            <a:pPr lvl="1" algn="just">
              <a:lnSpc>
                <a:spcPct val="150000"/>
              </a:lnSpc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transplantadoras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Retirada dos órgãos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Liberação do corpo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esultado de imagem para colegio cognitivo">
            <a:extLst>
              <a:ext uri="{FF2B5EF4-FFF2-40B4-BE49-F238E27FC236}">
                <a16:creationId xmlns:a16="http://schemas.microsoft.com/office/drawing/2014/main" xmlns="" id="{C2B922A0-62C4-42A0-9598-392B8EAF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316416" y="6120489"/>
            <a:ext cx="827590" cy="74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132856"/>
            <a:ext cx="414377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9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A59665-EC58-4E6C-90EE-C29520F9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24" y="332656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Desenvolvimento: Química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xmlns="" id="{F8A9C07C-65D6-40E7-8F5B-FB78FFBFB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73328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E79576FE-B74D-4663-95B1-8CEFB6CC9E05}"/>
              </a:ext>
            </a:extLst>
          </p:cNvPr>
          <p:cNvSpPr/>
          <p:nvPr/>
        </p:nvSpPr>
        <p:spPr>
          <a:xfrm flipV="1">
            <a:off x="0" y="6119585"/>
            <a:ext cx="9171889" cy="45719"/>
          </a:xfrm>
          <a:prstGeom prst="round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ABB10261-C828-4CFA-8866-8FA00D688DF8}"/>
              </a:ext>
            </a:extLst>
          </p:cNvPr>
          <p:cNvSpPr/>
          <p:nvPr/>
        </p:nvSpPr>
        <p:spPr>
          <a:xfrm>
            <a:off x="0" y="5202909"/>
            <a:ext cx="9171889" cy="45719"/>
          </a:xfrm>
          <a:prstGeom prst="round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4305" y="6062870"/>
            <a:ext cx="827584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2469" y="980728"/>
            <a:ext cx="8424936" cy="1080120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acha que a crença e/ou religião pode influenciar na doação de órgãos e sangue? </a:t>
            </a:r>
            <a:endParaRPr lang="pt-BR" sz="28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xmlns="" id="{BBA2C76C-42BB-4C2C-AC50-74865C72F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450511"/>
              </p:ext>
            </p:extLst>
          </p:nvPr>
        </p:nvGraphicFramePr>
        <p:xfrm>
          <a:off x="1763688" y="2348880"/>
          <a:ext cx="574249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86D7593-B0F2-49DF-ACFE-92E34B7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12" y="6062870"/>
            <a:ext cx="827584" cy="79513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62895" y="365052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 Matemática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37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205</TotalTime>
  <Words>248</Words>
  <Application>Microsoft Office PowerPoint</Application>
  <PresentationFormat>Apresentação na tela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open_sansregular</vt:lpstr>
      <vt:lpstr>Times New Roman</vt:lpstr>
      <vt:lpstr>Tema do Office</vt:lpstr>
      <vt:lpstr>Doação de órgãos e sangue</vt:lpstr>
      <vt:lpstr>Introdução</vt:lpstr>
      <vt:lpstr>Objetivos</vt:lpstr>
      <vt:lpstr>Metodologia</vt:lpstr>
      <vt:lpstr>Desenvolvimento: Biologia</vt:lpstr>
      <vt:lpstr>Apresentação do PowerPoint</vt:lpstr>
      <vt:lpstr>Apresentação do PowerPoint</vt:lpstr>
      <vt:lpstr>Desenvolvimento: Química</vt:lpstr>
      <vt:lpstr>Você acha que a crença e/ou religião pode influenciar na doação de órgãos e sangue? </vt:lpstr>
      <vt:lpstr>Quer se tornar um futuro doador de órgãos? </vt:lpstr>
      <vt:lpstr>Já recebeu ou conhece alguém que já recebeu uma doação de órgãos ou sangue? </vt:lpstr>
      <vt:lpstr>Você conhece os requisitos para se tornar um doador? </vt:lpstr>
      <vt:lpstr>Você acha que a qualidade do serviço público de doações de sangue e órgãos do Brasil é satisfatória? 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Doação de órgãos e sangue</dc:title>
  <dc:creator>ALUNO-05</dc:creator>
  <cp:lastModifiedBy>Andrea Barreto</cp:lastModifiedBy>
  <cp:revision>27</cp:revision>
  <dcterms:created xsi:type="dcterms:W3CDTF">2019-09-25T11:06:57Z</dcterms:created>
  <dcterms:modified xsi:type="dcterms:W3CDTF">2019-10-18T00:46:39Z</dcterms:modified>
</cp:coreProperties>
</file>