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Montserrat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  <p:embeddedFont>
      <p:font typeface="Montserrat ExtraLight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01BF87-D3EB-4A53-AAB9-71F28CF4D20E}">
  <a:tblStyle styleId="{5A01BF87-D3EB-4A53-AAB9-71F28CF4D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Light-italic.fntdata"/><Relationship Id="rId22" Type="http://schemas.openxmlformats.org/officeDocument/2006/relationships/font" Target="fonts/MontserratExtraBold-bold.fntdata"/><Relationship Id="rId21" Type="http://schemas.openxmlformats.org/officeDocument/2006/relationships/font" Target="fonts/MontserratExtraLight-boldItalic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-bold.fntdata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HelveticaNeue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1.xml"/><Relationship Id="rId8" Type="http://schemas.openxmlformats.org/officeDocument/2006/relationships/font" Target="fonts/Montserrat-regular.fntdata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MontserratLight-bold.fntdata"/><Relationship Id="rId12" Type="http://schemas.openxmlformats.org/officeDocument/2006/relationships/font" Target="fonts/MontserratLight-regular.fntdata"/><Relationship Id="rId15" Type="http://schemas.openxmlformats.org/officeDocument/2006/relationships/font" Target="fonts/MontserratLight-boldItalic.fntdata"/><Relationship Id="rId14" Type="http://schemas.openxmlformats.org/officeDocument/2006/relationships/font" Target="fonts/Montserrat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19" Type="http://schemas.openxmlformats.org/officeDocument/2006/relationships/font" Target="fonts/MontserratExtraLight-bold.fntdata"/><Relationship Id="rId18" Type="http://schemas.openxmlformats.org/officeDocument/2006/relationships/font" Target="fonts/Montserrat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d115af51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d115af51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al Estat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4484637" y="4905375"/>
            <a:ext cx="170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al Estate 1">
  <p:cSld name="TITLE_AND_BODY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4484637" y="4905375"/>
            <a:ext cx="170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1143000" y="464344"/>
            <a:ext cx="6858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F51"/>
              </a:buClr>
              <a:buSzPts val="3000"/>
              <a:buFont typeface="Lato Black"/>
              <a:buNone/>
              <a:defRPr b="0" sz="3000">
                <a:solidFill>
                  <a:srgbClr val="2D3F5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1143000" y="964082"/>
            <a:ext cx="6858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rgbClr val="363636"/>
              </a:buClr>
              <a:buSzPts val="800"/>
              <a:buNone/>
              <a:defRPr sz="800">
                <a:solidFill>
                  <a:srgbClr val="36363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4392229" y="892905"/>
            <a:ext cx="359400" cy="1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00100" y="1396220"/>
            <a:ext cx="3409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100"/>
              <a:buNone/>
              <a:defRPr b="0" sz="1100">
                <a:solidFill>
                  <a:srgbClr val="A5A5A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800101" y="1672615"/>
            <a:ext cx="34098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800"/>
              <a:buNone/>
              <a:defRPr sz="800">
                <a:solidFill>
                  <a:srgbClr val="A5A5A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3" type="body"/>
          </p:nvPr>
        </p:nvSpPr>
        <p:spPr>
          <a:xfrm>
            <a:off x="4934245" y="1396220"/>
            <a:ext cx="3409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100"/>
              <a:buNone/>
              <a:defRPr b="0" sz="1100">
                <a:solidFill>
                  <a:srgbClr val="A5A5A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4" type="body"/>
          </p:nvPr>
        </p:nvSpPr>
        <p:spPr>
          <a:xfrm>
            <a:off x="4934244" y="1672616"/>
            <a:ext cx="34098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800"/>
              <a:buNone/>
              <a:defRPr sz="800">
                <a:solidFill>
                  <a:srgbClr val="A5A5A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5" type="body"/>
          </p:nvPr>
        </p:nvSpPr>
        <p:spPr>
          <a:xfrm>
            <a:off x="800100" y="3080824"/>
            <a:ext cx="3409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6" type="body"/>
          </p:nvPr>
        </p:nvSpPr>
        <p:spPr>
          <a:xfrm>
            <a:off x="800101" y="3357221"/>
            <a:ext cx="34098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7" type="body"/>
          </p:nvPr>
        </p:nvSpPr>
        <p:spPr>
          <a:xfrm>
            <a:off x="4934245" y="3080824"/>
            <a:ext cx="3409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8" type="body"/>
          </p:nvPr>
        </p:nvSpPr>
        <p:spPr>
          <a:xfrm>
            <a:off x="4934244" y="3357221"/>
            <a:ext cx="34098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1143000" y="464344"/>
            <a:ext cx="6858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F51"/>
              </a:buClr>
              <a:buSzPts val="3000"/>
              <a:buFont typeface="Lato Black"/>
              <a:buNone/>
              <a:defRPr b="0" sz="3000">
                <a:solidFill>
                  <a:srgbClr val="2D3F5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9" type="body"/>
          </p:nvPr>
        </p:nvSpPr>
        <p:spPr>
          <a:xfrm>
            <a:off x="1143000" y="964082"/>
            <a:ext cx="6858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rgbClr val="363636"/>
              </a:buClr>
              <a:buSzPts val="800"/>
              <a:buNone/>
              <a:defRPr sz="800">
                <a:solidFill>
                  <a:srgbClr val="36363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/>
          <p:nvPr/>
        </p:nvSpPr>
        <p:spPr>
          <a:xfrm>
            <a:off x="4392229" y="892905"/>
            <a:ext cx="359400" cy="1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324">
          <p15:clr>
            <a:srgbClr val="FBAE40"/>
          </p15:clr>
        </p15:guide>
        <p15:guide id="2" pos="504">
          <p15:clr>
            <a:srgbClr val="FBAE40"/>
          </p15:clr>
        </p15:guide>
        <p15:guide id="3" pos="5256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orient="horz" pos="1044">
          <p15:clr>
            <a:srgbClr val="FBAE40"/>
          </p15:clr>
        </p15:guide>
        <p15:guide id="6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>
            <p:ph idx="2" type="pic"/>
          </p:nvPr>
        </p:nvSpPr>
        <p:spPr>
          <a:xfrm>
            <a:off x="809625" y="1725665"/>
            <a:ext cx="1654200" cy="1022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7"/>
          <p:cNvSpPr/>
          <p:nvPr>
            <p:ph idx="3" type="pic"/>
          </p:nvPr>
        </p:nvSpPr>
        <p:spPr>
          <a:xfrm>
            <a:off x="2767646" y="1725665"/>
            <a:ext cx="1654200" cy="10221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/>
          <p:nvPr>
            <p:ph idx="4" type="pic"/>
          </p:nvPr>
        </p:nvSpPr>
        <p:spPr>
          <a:xfrm>
            <a:off x="4725666" y="1725665"/>
            <a:ext cx="1654200" cy="10221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7"/>
          <p:cNvSpPr/>
          <p:nvPr>
            <p:ph idx="5" type="pic"/>
          </p:nvPr>
        </p:nvSpPr>
        <p:spPr>
          <a:xfrm>
            <a:off x="6683687" y="1725665"/>
            <a:ext cx="1654200" cy="1022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1143000" y="464344"/>
            <a:ext cx="6858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F51"/>
              </a:buClr>
              <a:buSzPts val="3000"/>
              <a:buFont typeface="Lato Black"/>
              <a:buNone/>
              <a:defRPr b="0" sz="3000">
                <a:solidFill>
                  <a:srgbClr val="2D3F5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43000" y="964082"/>
            <a:ext cx="6858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rgbClr val="363636"/>
              </a:buClr>
              <a:buSzPts val="800"/>
              <a:buNone/>
              <a:defRPr sz="800">
                <a:solidFill>
                  <a:srgbClr val="36363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392229" y="892905"/>
            <a:ext cx="359400" cy="1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324">
          <p15:clr>
            <a:srgbClr val="FBAE40"/>
          </p15:clr>
        </p15:guide>
        <p15:guide id="2" pos="504">
          <p15:clr>
            <a:srgbClr val="FBAE40"/>
          </p15:clr>
        </p15:guide>
        <p15:guide id="3" pos="5256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orient="horz" pos="1044">
          <p15:clr>
            <a:srgbClr val="FBAE40"/>
          </p15:clr>
        </p15:guide>
        <p15:guide id="6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1143000" y="2249078"/>
            <a:ext cx="2229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41666"/>
              </a:lnSpc>
              <a:spcBef>
                <a:spcPts val="800"/>
              </a:spcBef>
              <a:spcAft>
                <a:spcPts val="0"/>
              </a:spcAft>
              <a:buClr>
                <a:srgbClr val="363636"/>
              </a:buClr>
              <a:buSzPts val="900"/>
              <a:buNone/>
              <a:defRPr sz="900">
                <a:solidFill>
                  <a:srgbClr val="36363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5553075" y="2250256"/>
            <a:ext cx="2229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4166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3" type="body"/>
          </p:nvPr>
        </p:nvSpPr>
        <p:spPr>
          <a:xfrm>
            <a:off x="1143000" y="1910642"/>
            <a:ext cx="3533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4" type="body"/>
          </p:nvPr>
        </p:nvSpPr>
        <p:spPr>
          <a:xfrm>
            <a:off x="4900613" y="1910642"/>
            <a:ext cx="3100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1143000" y="464344"/>
            <a:ext cx="6858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F51"/>
              </a:buClr>
              <a:buSzPts val="3000"/>
              <a:buFont typeface="Lato Black"/>
              <a:buNone/>
              <a:defRPr b="0" sz="3000">
                <a:solidFill>
                  <a:srgbClr val="2D3F5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5" type="body"/>
          </p:nvPr>
        </p:nvSpPr>
        <p:spPr>
          <a:xfrm>
            <a:off x="1143000" y="964082"/>
            <a:ext cx="6858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rgbClr val="363636"/>
              </a:buClr>
              <a:buSzPts val="800"/>
              <a:buNone/>
              <a:defRPr sz="800">
                <a:solidFill>
                  <a:srgbClr val="363636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8"/>
          <p:cNvSpPr/>
          <p:nvPr/>
        </p:nvSpPr>
        <p:spPr>
          <a:xfrm>
            <a:off x="4392229" y="892905"/>
            <a:ext cx="359400" cy="1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18969" l="0" r="0" t="0"/>
          <a:stretch/>
        </p:blipFill>
        <p:spPr>
          <a:xfrm>
            <a:off x="0" y="-24075"/>
            <a:ext cx="9144000" cy="9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7075" y="219395"/>
            <a:ext cx="440300" cy="36968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17125" y="190925"/>
            <a:ext cx="67173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8DBD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Otimização da Rentabilidade Curta</a:t>
            </a:r>
            <a:endParaRPr sz="15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1750" y="4738388"/>
            <a:ext cx="650952" cy="3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16075" y="925720"/>
            <a:ext cx="8571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Definição do problema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Dado um novo cliente com um </a:t>
            </a: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rating de risco</a:t>
            </a:r>
            <a:r>
              <a:rPr lang="pt-BR"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e um </a:t>
            </a: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valor do veículo</a:t>
            </a:r>
            <a:r>
              <a:rPr lang="pt-BR"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quais os </a:t>
            </a: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LTV e prazo</a:t>
            </a:r>
            <a:r>
              <a:rPr lang="pt-BR"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que este cliente deveria ter disponível otimizando rentabilidade curta?</a:t>
            </a:r>
            <a:endParaRPr sz="12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8" name="Google Shape;98;p19"/>
          <p:cNvSpPr txBox="1"/>
          <p:nvPr/>
        </p:nvSpPr>
        <p:spPr>
          <a:xfrm rot="-5400000">
            <a:off x="4718000" y="3716127"/>
            <a:ext cx="1415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Rentabilidade</a:t>
            </a:r>
            <a:endParaRPr b="1"/>
          </a:p>
        </p:txBody>
      </p:sp>
      <p:sp>
        <p:nvSpPr>
          <p:cNvPr id="99" name="Google Shape;99;p19"/>
          <p:cNvSpPr txBox="1"/>
          <p:nvPr/>
        </p:nvSpPr>
        <p:spPr>
          <a:xfrm rot="872584">
            <a:off x="5990473" y="4256648"/>
            <a:ext cx="929481" cy="280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Limite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292318" y="27959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{5A01BF87-D3EB-4A53-AAB9-71F28CF4D20E}</a:tableStyleId>
              </a:tblPr>
              <a:tblGrid>
                <a:gridCol w="2419750"/>
              </a:tblGrid>
              <a:tr h="22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Componentes positivas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54000" marL="54000">
                    <a:solidFill>
                      <a:srgbClr val="004479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rgbClr val="49494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Juros por atraso</a:t>
                      </a:r>
                      <a:endParaRPr b="1" sz="700">
                        <a:solidFill>
                          <a:srgbClr val="49494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54000" marL="54000"/>
                </a:tc>
              </a:tr>
              <a:tr h="2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rgbClr val="49494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Multa por atraso</a:t>
                      </a:r>
                      <a:endParaRPr b="1" sz="700">
                        <a:solidFill>
                          <a:srgbClr val="49494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54000" marL="54000"/>
                </a:tc>
              </a:tr>
              <a:tr h="2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rgbClr val="49494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Juros Pagos</a:t>
                      </a:r>
                      <a:endParaRPr b="1" sz="700">
                        <a:solidFill>
                          <a:srgbClr val="49494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54000" marL="54000"/>
                </a:tc>
              </a:tr>
              <a:tr h="2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rgbClr val="49494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XX</a:t>
                      </a:r>
                      <a:endParaRPr b="1" sz="700">
                        <a:solidFill>
                          <a:srgbClr val="49494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pic>
        <p:nvPicPr>
          <p:cNvPr id="101" name="Google Shape;101;p19"/>
          <p:cNvPicPr preferRelativeResize="0"/>
          <p:nvPr/>
        </p:nvPicPr>
        <p:blipFill rotWithShape="1">
          <a:blip r:embed="rId6">
            <a:alphaModFix/>
          </a:blip>
          <a:srcRect b="15374" l="23556" r="23850" t="19146"/>
          <a:stretch/>
        </p:blipFill>
        <p:spPr>
          <a:xfrm>
            <a:off x="5548525" y="2734575"/>
            <a:ext cx="2443425" cy="20242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823681" y="2795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{5A01BF87-D3EB-4A53-AAB9-71F28CF4D20E}</a:tableStyleId>
              </a:tblPr>
              <a:tblGrid>
                <a:gridCol w="1885900"/>
              </a:tblGrid>
              <a:tr h="2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Componentes negativas</a:t>
                      </a:r>
                      <a:endParaRPr b="1" sz="7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54000" marL="54000">
                    <a:solidFill>
                      <a:srgbClr val="004479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rgbClr val="49494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Saldo over60mob8</a:t>
                      </a:r>
                      <a:endParaRPr b="1" sz="700">
                        <a:solidFill>
                          <a:srgbClr val="49494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54000" marL="54000"/>
                </a:tc>
              </a:tr>
              <a:tr h="24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rgbClr val="49494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IOF</a:t>
                      </a:r>
                      <a:endParaRPr b="1" sz="700">
                        <a:solidFill>
                          <a:srgbClr val="49494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103" name="Google Shape;103;p19"/>
          <p:cNvSpPr txBox="1"/>
          <p:nvPr/>
        </p:nvSpPr>
        <p:spPr>
          <a:xfrm>
            <a:off x="1998550" y="1898545"/>
            <a:ext cx="59934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latin typeface="Montserrat Light"/>
                <a:ea typeface="Montserrat Light"/>
                <a:cs typeface="Montserrat Light"/>
                <a:sym typeface="Montserrat Light"/>
              </a:rPr>
              <a:t>Definir rentabilidade Curta: </a:t>
            </a:r>
            <a:br>
              <a:rPr i="1" lang="pt-BR" sz="800"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i="1" lang="pt-BR" sz="800">
                <a:latin typeface="Montserrat Light"/>
                <a:ea typeface="Montserrat Light"/>
                <a:cs typeface="Montserrat Light"/>
                <a:sym typeface="Montserrat Light"/>
              </a:rPr>
              <a:t>quantos meses?</a:t>
            </a:r>
            <a:endParaRPr i="1" sz="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latin typeface="Montserrat Light"/>
                <a:ea typeface="Montserrat Light"/>
                <a:cs typeface="Montserrat Light"/>
                <a:sym typeface="Montserrat Light"/>
              </a:rPr>
              <a:t>Não levar em consideração recuperação do bem</a:t>
            </a:r>
            <a:endParaRPr i="1" sz="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 rot="730490">
            <a:off x="6014458" y="4505504"/>
            <a:ext cx="584650" cy="400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LTV</a:t>
            </a:r>
            <a:endParaRPr b="1"/>
          </a:p>
        </p:txBody>
      </p:sp>
      <p:sp>
        <p:nvSpPr>
          <p:cNvPr id="105" name="Google Shape;105;p19"/>
          <p:cNvSpPr txBox="1"/>
          <p:nvPr/>
        </p:nvSpPr>
        <p:spPr>
          <a:xfrm rot="-2697883">
            <a:off x="7259472" y="4233459"/>
            <a:ext cx="689005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Prazo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