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/>
    <p:restoredTop sz="94648"/>
  </p:normalViewPr>
  <p:slideViewPr>
    <p:cSldViewPr snapToGrid="0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2612-483C-FC1D-462E-F2C68DB7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D875-D290-715C-3C68-2CD7F5D0C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BC349-68F3-0E8E-FFB8-CD48BB7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573D-8272-5C4C-D835-9E55902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04B1-F955-9F30-E639-557602F1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D83-3E28-9022-B8D6-E0003C0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0382CE-32B1-CC2D-0353-3008036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40076-523D-E5DF-D947-33031019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F425B-908A-B2AD-AC94-D218184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0ABDF-4156-C9BE-A999-B2E8FBAD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4B59A-EE6B-EFD9-8FF3-318E8F922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2E437-6D7A-DF28-25EE-F7547003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D7B40-1FF6-7C37-E3CF-651423B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9F47-F19E-9681-C550-8C68A03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D628C-06D5-9574-0076-C541C6C3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5485-3630-EA7D-D17E-96CAC74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6627E-CA93-58DA-A857-5AA5DA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231A1-DD3B-C0A8-B7DE-17D9139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81147-E379-EE0A-DADA-E152360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C68B-8D61-526B-83F7-40DBC8C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7A30-7A00-6E87-7671-BFA53C91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D80C8-E900-7229-7126-EC4B61C6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BC737-CF0D-823E-8007-0E45AFA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DBBB3-C0F8-FFC8-2338-326EE38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FFAB-EE95-3ED6-8B6C-020F966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4ADE-43F5-A584-74DA-3E9DA65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C61AA-274B-419C-1547-18E090C2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6834B0-6A17-61D8-B61E-229F7698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D3864-6565-4880-F701-8CFFC8F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4FD52A-F72D-6778-48D4-1835E4C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A6FFF-B2DA-9E13-F64E-3AF553AE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67B79-17A7-747A-7708-548AF380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1BD5F9-2406-2D75-0948-AA3EF9C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C9F3-8EE0-3A5B-C16A-34A055CF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B8077-8DB3-8ADA-5FF4-752EE43A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3B8A1-4875-26AF-215C-FFE62BD2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60C966-30C7-80CC-1428-77D9EA7E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C333F-C355-2A01-0930-703F5CCF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62A18-E379-603B-1135-35F1563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CDA67-DDF3-0925-8FF2-45B29A2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DBBA2-CF61-DEEC-223D-5971D45E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3C17C-AB3D-7B3D-FF78-A0C9C17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BCFBC-D8C4-307D-98C3-9FED9DD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E7BC3F-BC03-A71F-02B6-06701BAF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80869D-73C8-A562-5AFE-FE904C6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32C67-0702-682C-5FF3-09DD261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EB02-21AE-8DCF-A427-C1693669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A662F-1263-06F0-D3D5-C32292DC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D9C27D-99EF-8786-F507-5A825763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863A3F-717D-E40F-6351-5F7DCD7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36B58-85AC-4FEF-3042-7F8FA38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434C-2F92-AFBB-A61E-03E9BB0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617A-5B48-8B99-6B44-2EB15467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791FAB-AD72-C6FD-6298-A61DFF6D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69F23-22AD-E13E-CDEF-8A4DE9CC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2D03D-E7FB-563F-6ADC-6EE081C5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F6122-1128-ABC0-3E59-92AED4B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E586D-1DDA-0AE2-5972-422B8F9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67B4D6-5037-A563-F0ED-2BB0A02A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3533C-D602-A8B0-BC7C-6E434A1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93005-C258-42DE-91AB-406969D9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525B-A885-F543-8FFA-5A164172A4D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F01A9-30D7-6CEC-BF77-00D54E62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AE0D4-6F9F-761E-7B74-3AC622CB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69598-1708-CE16-838C-544EFE4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56720"/>
            <a:ext cx="7772400" cy="3556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86B5F-B280-9A61-078C-EB8A8469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9" y="3006271"/>
            <a:ext cx="3929401" cy="29938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FB8F57-78C4-8D41-125A-76B8901ECD31}"/>
              </a:ext>
            </a:extLst>
          </p:cNvPr>
          <p:cNvSpPr txBox="1"/>
          <p:nvPr/>
        </p:nvSpPr>
        <p:spPr>
          <a:xfrm>
            <a:off x="4729758" y="544649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(without spacing)</a:t>
            </a:r>
          </a:p>
        </p:txBody>
      </p:sp>
    </p:spTree>
    <p:extLst>
      <p:ext uri="{BB962C8B-B14F-4D97-AF65-F5344CB8AC3E}">
        <p14:creationId xmlns:p14="http://schemas.microsoft.com/office/powerpoint/2010/main" val="4157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0A5EC5-72FA-F64B-7DF6-921E60C2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086"/>
            <a:ext cx="7772400" cy="3419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D72A45-843E-D24F-E044-53C1A7CDFEBC}"/>
              </a:ext>
            </a:extLst>
          </p:cNvPr>
          <p:cNvSpPr txBox="1"/>
          <p:nvPr/>
        </p:nvSpPr>
        <p:spPr>
          <a:xfrm>
            <a:off x="203304" y="1562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1LIlNQ39QRzunj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FA7B5D-5257-56F0-A58A-B13485EA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56" y="464004"/>
            <a:ext cx="4520487" cy="639399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46D161E-8A28-E2C2-8E82-D9BEBA8F2A89}"/>
              </a:ext>
            </a:extLst>
          </p:cNvPr>
          <p:cNvCxnSpPr/>
          <p:nvPr/>
        </p:nvCxnSpPr>
        <p:spPr>
          <a:xfrm>
            <a:off x="1338943" y="2667000"/>
            <a:ext cx="3984171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ED586-B271-1CCE-55EB-5EC9FFF5D2CA}"/>
              </a:ext>
            </a:extLst>
          </p:cNvPr>
          <p:cNvSpPr txBox="1"/>
          <p:nvPr/>
        </p:nvSpPr>
        <p:spPr>
          <a:xfrm>
            <a:off x="255482" y="2268223"/>
            <a:ext cx="372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of 60 e minutes may be not precise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D442F0-EEA0-2FFF-A29D-51EE903B39C5}"/>
              </a:ext>
            </a:extLst>
          </p:cNvPr>
          <p:cNvSpPr txBox="1"/>
          <p:nvPr/>
        </p:nvSpPr>
        <p:spPr>
          <a:xfrm>
            <a:off x="9405258" y="2068168"/>
            <a:ext cx="2349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Spacing and Interleaving</a:t>
            </a:r>
          </a:p>
        </p:txBody>
      </p:sp>
      <p:cxnSp>
        <p:nvCxnSpPr>
          <p:cNvPr id="21" name="Conector Angulado 20">
            <a:extLst>
              <a:ext uri="{FF2B5EF4-FFF2-40B4-BE49-F238E27FC236}">
                <a16:creationId xmlns:a16="http://schemas.microsoft.com/office/drawing/2014/main" id="{3D34DD51-1BEC-5D13-593E-2D564027EA90}"/>
              </a:ext>
            </a:extLst>
          </p:cNvPr>
          <p:cNvCxnSpPr/>
          <p:nvPr/>
        </p:nvCxnSpPr>
        <p:spPr>
          <a:xfrm rot="10800000" flipV="1">
            <a:off x="8458201" y="5671457"/>
            <a:ext cx="947057" cy="6204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2CAE99-12F1-38FF-F9D9-1B9BF7F88047}"/>
              </a:ext>
            </a:extLst>
          </p:cNvPr>
          <p:cNvSpPr txBox="1"/>
          <p:nvPr/>
        </p:nvSpPr>
        <p:spPr>
          <a:xfrm>
            <a:off x="9616982" y="5344890"/>
            <a:ext cx="962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Spacing</a:t>
            </a:r>
          </a:p>
          <a:p>
            <a:pPr algn="ctr"/>
            <a:r>
              <a:rPr lang="en-US" sz="1600" dirty="0"/>
              <a:t>and </a:t>
            </a:r>
          </a:p>
          <a:p>
            <a:pPr algn="ctr"/>
            <a:r>
              <a:rPr lang="en-US" sz="1600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F22E9-E5D6-FB30-991C-1ECA5819DD67}"/>
              </a:ext>
            </a:extLst>
          </p:cNvPr>
          <p:cNvCxnSpPr>
            <a:cxnSpLocks/>
          </p:cNvCxnSpPr>
          <p:nvPr/>
        </p:nvCxnSpPr>
        <p:spPr>
          <a:xfrm flipH="1">
            <a:off x="7184571" y="2475746"/>
            <a:ext cx="2220687" cy="69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411301-F54C-E88E-E5D7-C59406D33869}"/>
              </a:ext>
            </a:extLst>
          </p:cNvPr>
          <p:cNvSpPr txBox="1"/>
          <p:nvPr/>
        </p:nvSpPr>
        <p:spPr>
          <a:xfrm>
            <a:off x="10431041" y="122086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 </a:t>
            </a:r>
          </a:p>
          <a:p>
            <a:pPr algn="ctr"/>
            <a:r>
              <a:rPr lang="en-US" dirty="0"/>
              <a:t>Studie </a:t>
            </a:r>
          </a:p>
          <a:p>
            <a:pPr algn="ctr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7790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3E3D-9C1F-3EC1-5249-FF9E27CC784C}"/>
              </a:ext>
            </a:extLst>
          </p:cNvPr>
          <p:cNvSpPr txBox="1"/>
          <p:nvPr/>
        </p:nvSpPr>
        <p:spPr>
          <a:xfrm>
            <a:off x="620917" y="105998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</a:t>
            </a:r>
          </a:p>
        </p:txBody>
      </p:sp>
      <p:pic>
        <p:nvPicPr>
          <p:cNvPr id="29" name="Imagem 28" descr="Gráfico&#10;&#10;Descrição gerada automaticamente">
            <a:extLst>
              <a:ext uri="{FF2B5EF4-FFF2-40B4-BE49-F238E27FC236}">
                <a16:creationId xmlns:a16="http://schemas.microsoft.com/office/drawing/2014/main" id="{40E55408-9FF0-3B2A-84BA-A220C362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6" y="707735"/>
            <a:ext cx="7034212" cy="544252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C995579-3ACF-230F-9577-89A80866F6F6}"/>
              </a:ext>
            </a:extLst>
          </p:cNvPr>
          <p:cNvCxnSpPr/>
          <p:nvPr/>
        </p:nvCxnSpPr>
        <p:spPr>
          <a:xfrm>
            <a:off x="1671638" y="1643063"/>
            <a:ext cx="3671887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C29AB6-BA9A-FB01-5853-4D8C8C68500F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5382305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B00230-3E8C-F124-1F1D-0036BB834397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6024562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2BEF7878-6CB5-937B-EC77-E73159DA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66" y="3437972"/>
            <a:ext cx="769984" cy="2228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5854688-3782-183E-7351-86CF5AA0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3270884"/>
            <a:ext cx="769984" cy="19249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83456C-6C47-B19A-8909-4D6D3A14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78" y="3810674"/>
            <a:ext cx="824693" cy="22289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2BB50-F2BD-AC49-DB7A-81DD083C5516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1114536" cy="2017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655D4458-E446-7CCF-7134-DFB2524C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8" y="6132842"/>
            <a:ext cx="4802268" cy="12429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BB1058-BF79-1EEB-1676-5DFC9CB379DE}"/>
              </a:ext>
            </a:extLst>
          </p:cNvPr>
          <p:cNvSpPr txBox="1"/>
          <p:nvPr/>
        </p:nvSpPr>
        <p:spPr>
          <a:xfrm>
            <a:off x="9849157" y="1059987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Blocked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834238E-E6BF-2E34-E04F-EDCEA8672CA7}"/>
              </a:ext>
            </a:extLst>
          </p:cNvPr>
          <p:cNvCxnSpPr>
            <a:cxnSpLocks/>
          </p:cNvCxnSpPr>
          <p:nvPr/>
        </p:nvCxnSpPr>
        <p:spPr>
          <a:xfrm flipH="1">
            <a:off x="3701143" y="1429319"/>
            <a:ext cx="6136821" cy="356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CB273B7-2572-D497-D810-3F401B816201}"/>
              </a:ext>
            </a:extLst>
          </p:cNvPr>
          <p:cNvCxnSpPr>
            <a:cxnSpLocks/>
          </p:cNvCxnSpPr>
          <p:nvPr/>
        </p:nvCxnSpPr>
        <p:spPr>
          <a:xfrm flipH="1">
            <a:off x="9147380" y="1429319"/>
            <a:ext cx="684134" cy="2812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Gráfico&#10;&#10;Descrição gerada automaticamente">
            <a:extLst>
              <a:ext uri="{FF2B5EF4-FFF2-40B4-BE49-F238E27FC236}">
                <a16:creationId xmlns:a16="http://schemas.microsoft.com/office/drawing/2014/main" id="{9786CB8F-C05C-1AA7-20B8-D7BC4CB8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39" y="814916"/>
            <a:ext cx="8004084" cy="604308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C78141-0623-2093-5FCD-D9984F7FCA2D}"/>
              </a:ext>
            </a:extLst>
          </p:cNvPr>
          <p:cNvCxnSpPr>
            <a:cxnSpLocks/>
          </p:cNvCxnSpPr>
          <p:nvPr/>
        </p:nvCxnSpPr>
        <p:spPr>
          <a:xfrm>
            <a:off x="1366092" y="1605864"/>
            <a:ext cx="1927951" cy="239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B1934-5483-45A4-7699-D4A59A18DA7A}"/>
              </a:ext>
            </a:extLst>
          </p:cNvPr>
          <p:cNvSpPr txBox="1"/>
          <p:nvPr/>
        </p:nvSpPr>
        <p:spPr>
          <a:xfrm>
            <a:off x="379719" y="123653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2AD7A4-35D6-7F9A-7271-40ADB5A0F779}"/>
              </a:ext>
            </a:extLst>
          </p:cNvPr>
          <p:cNvSpPr txBox="1"/>
          <p:nvPr/>
        </p:nvSpPr>
        <p:spPr>
          <a:xfrm>
            <a:off x="10027604" y="544034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 and</a:t>
            </a:r>
          </a:p>
          <a:p>
            <a:pPr algn="ctr"/>
            <a:r>
              <a:rPr lang="en-US" dirty="0"/>
              <a:t>Interleaving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72A91-F6AC-FA2A-A826-D3F610FD2881}"/>
              </a:ext>
            </a:extLst>
          </p:cNvPr>
          <p:cNvCxnSpPr>
            <a:cxnSpLocks/>
          </p:cNvCxnSpPr>
          <p:nvPr/>
        </p:nvCxnSpPr>
        <p:spPr>
          <a:xfrm flipH="1">
            <a:off x="5773681" y="1421198"/>
            <a:ext cx="4075861" cy="200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AE2AF7-70CF-0ADF-DC4A-CBD0EA46ED7B}"/>
              </a:ext>
            </a:extLst>
          </p:cNvPr>
          <p:cNvSpPr txBox="1"/>
          <p:nvPr/>
        </p:nvSpPr>
        <p:spPr>
          <a:xfrm>
            <a:off x="10267961" y="3777343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AC3FAE3-B101-1E18-0B2B-A157A6D38850}"/>
              </a:ext>
            </a:extLst>
          </p:cNvPr>
          <p:cNvCxnSpPr>
            <a:cxnSpLocks/>
          </p:cNvCxnSpPr>
          <p:nvPr/>
        </p:nvCxnSpPr>
        <p:spPr>
          <a:xfrm flipH="1">
            <a:off x="8730343" y="4256498"/>
            <a:ext cx="1338943" cy="55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8E2546-FC86-00BE-732F-6AD0A07172CD}"/>
              </a:ext>
            </a:extLst>
          </p:cNvPr>
          <p:cNvSpPr txBox="1"/>
          <p:nvPr/>
        </p:nvSpPr>
        <p:spPr>
          <a:xfrm>
            <a:off x="10185587" y="1806064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2x 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3D0F1EB-D031-B03B-679E-0FF5F8CABEE2}"/>
              </a:ext>
            </a:extLst>
          </p:cNvPr>
          <p:cNvCxnSpPr>
            <a:cxnSpLocks/>
          </p:cNvCxnSpPr>
          <p:nvPr/>
        </p:nvCxnSpPr>
        <p:spPr>
          <a:xfrm flipH="1">
            <a:off x="5773681" y="2248696"/>
            <a:ext cx="4295605" cy="1528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F3EE8D2-1EBE-FA2E-84CB-0CFEDB69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1" y="1385955"/>
            <a:ext cx="11584658" cy="45651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BBA8F-C1D5-8B2F-55B4-BC5730440945}"/>
              </a:ext>
            </a:extLst>
          </p:cNvPr>
          <p:cNvSpPr txBox="1"/>
          <p:nvPr/>
        </p:nvSpPr>
        <p:spPr>
          <a:xfrm>
            <a:off x="3328063" y="185626"/>
            <a:ext cx="5535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 = 1 (2 sessions)</a:t>
            </a:r>
          </a:p>
          <a:p>
            <a:pPr algn="ctr"/>
            <a:r>
              <a:rPr lang="en-US" dirty="0"/>
              <a:t>Interleaving =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Interleaving &gt; Spacing =&gt; Interleaving inside a session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457DD7D-E217-232A-54D9-790AD034F2BE}"/>
              </a:ext>
            </a:extLst>
          </p:cNvPr>
          <p:cNvCxnSpPr>
            <a:cxnSpLocks/>
          </p:cNvCxnSpPr>
          <p:nvPr/>
        </p:nvCxnSpPr>
        <p:spPr>
          <a:xfrm flipH="1">
            <a:off x="4660135" y="1385955"/>
            <a:ext cx="1905918" cy="3031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D2A3385-1B9F-A74A-3A27-7EAEF8B1772E}"/>
              </a:ext>
            </a:extLst>
          </p:cNvPr>
          <p:cNvCxnSpPr>
            <a:cxnSpLocks/>
          </p:cNvCxnSpPr>
          <p:nvPr/>
        </p:nvCxnSpPr>
        <p:spPr>
          <a:xfrm>
            <a:off x="6560060" y="1385955"/>
            <a:ext cx="1845810" cy="2370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1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87CF-AB93-9FFB-7DFA-92CBBD0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Roadmap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D354D3-C5D8-CB3C-B574-4B43FB755CE7}"/>
              </a:ext>
            </a:extLst>
          </p:cNvPr>
          <p:cNvSpPr/>
          <p:nvPr/>
        </p:nvSpPr>
        <p:spPr>
          <a:xfrm>
            <a:off x="7217230" y="4663964"/>
            <a:ext cx="4749530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Research and development of models for identifying students' metacognitive strategies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1CE4E7A-915D-8796-FE6D-06A7453371DF}"/>
              </a:ext>
            </a:extLst>
          </p:cNvPr>
          <p:cNvSpPr/>
          <p:nvPr/>
        </p:nvSpPr>
        <p:spPr>
          <a:xfrm>
            <a:off x="7217230" y="5633589"/>
            <a:ext cx="4816764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Theoretical research on the application of metacognitive strategies in the use of </a:t>
            </a:r>
            <a:r>
              <a:rPr lang="en-US" sz="1600" dirty="0" err="1"/>
              <a:t>GenAI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B45D69F-3691-121B-CC08-00C37248F31D}"/>
              </a:ext>
            </a:extLst>
          </p:cNvPr>
          <p:cNvSpPr/>
          <p:nvPr/>
        </p:nvSpPr>
        <p:spPr>
          <a:xfrm>
            <a:off x="222519" y="1307588"/>
            <a:ext cx="8115295" cy="7799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noProof="0" dirty="0"/>
              <a:t>Chatbots development (applications)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57BED27-91B7-E4CB-30FE-9DCCD01ED7E0}"/>
              </a:ext>
            </a:extLst>
          </p:cNvPr>
          <p:cNvSpPr/>
          <p:nvPr/>
        </p:nvSpPr>
        <p:spPr>
          <a:xfrm>
            <a:off x="8435788" y="1296542"/>
            <a:ext cx="3609412" cy="7799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of tools for visualizing students' metacognitive strategies</a:t>
            </a:r>
            <a:endParaRPr lang="pt-BR" sz="16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F8CFD4-1581-DC83-B27C-AE64E59059AE}"/>
              </a:ext>
            </a:extLst>
          </p:cNvPr>
          <p:cNvSpPr/>
          <p:nvPr/>
        </p:nvSpPr>
        <p:spPr>
          <a:xfrm>
            <a:off x="3208244" y="2438188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RAG Research and Development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24B94D-9D0F-3E29-CF93-827D1CD0214C}"/>
              </a:ext>
            </a:extLst>
          </p:cNvPr>
          <p:cNvSpPr/>
          <p:nvPr/>
        </p:nvSpPr>
        <p:spPr>
          <a:xfrm>
            <a:off x="236449" y="5633589"/>
            <a:ext cx="2648266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Theoretical research on Cooperative Learning Workflows</a:t>
            </a:r>
            <a:endParaRPr lang="pt-BR" sz="14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45A4DE-C134-4E73-9FD2-C40DAB97E285}"/>
              </a:ext>
            </a:extLst>
          </p:cNvPr>
          <p:cNvCxnSpPr/>
          <p:nvPr/>
        </p:nvCxnSpPr>
        <p:spPr>
          <a:xfrm>
            <a:off x="2852057" y="2220686"/>
            <a:ext cx="0" cy="32232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8C98A90-02B5-1E84-87F7-022DA524D5A0}"/>
              </a:ext>
            </a:extLst>
          </p:cNvPr>
          <p:cNvSpPr/>
          <p:nvPr/>
        </p:nvSpPr>
        <p:spPr>
          <a:xfrm>
            <a:off x="236448" y="3590733"/>
            <a:ext cx="689369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 microservices-based framework to control educational workflows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E5E1471-8EF5-4C87-83D0-0DEA1E8DD839}"/>
              </a:ext>
            </a:extLst>
          </p:cNvPr>
          <p:cNvSpPr/>
          <p:nvPr/>
        </p:nvSpPr>
        <p:spPr>
          <a:xfrm>
            <a:off x="6179398" y="2438114"/>
            <a:ext cx="5853953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automatic detection of students' metacognitive patterns using statistical methods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1D1F6A-74D3-FA1A-3F49-A6BAC547B20C}"/>
              </a:ext>
            </a:extLst>
          </p:cNvPr>
          <p:cNvSpPr/>
          <p:nvPr/>
        </p:nvSpPr>
        <p:spPr>
          <a:xfrm>
            <a:off x="222519" y="2441901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educational microservices (Orion Services)</a:t>
            </a:r>
          </a:p>
        </p:txBody>
      </p:sp>
    </p:spTree>
    <p:extLst>
      <p:ext uri="{BB962C8B-B14F-4D97-AF65-F5344CB8AC3E}">
        <p14:creationId xmlns:p14="http://schemas.microsoft.com/office/powerpoint/2010/main" val="200865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23571</TotalTime>
  <Words>133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Prestes Machado</dc:creator>
  <cp:lastModifiedBy>Rodrigo Prestes Machado</cp:lastModifiedBy>
  <cp:revision>24</cp:revision>
  <dcterms:created xsi:type="dcterms:W3CDTF">2024-10-23T14:02:02Z</dcterms:created>
  <dcterms:modified xsi:type="dcterms:W3CDTF">2024-11-25T11:55:46Z</dcterms:modified>
</cp:coreProperties>
</file>