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1" r:id="rId6"/>
    <p:sldId id="258" r:id="rId7"/>
    <p:sldId id="260" r:id="rId8"/>
    <p:sldId id="262" r:id="rId9"/>
    <p:sldId id="263" r:id="rId10"/>
    <p:sldId id="259" r:id="rId11"/>
    <p:sldId id="266" r:id="rId12"/>
    <p:sldId id="267" r:id="rId13"/>
    <p:sldId id="269" r:id="rId14"/>
    <p:sldId id="272" r:id="rId15"/>
    <p:sldId id="275" r:id="rId16"/>
    <p:sldId id="276" r:id="rId17"/>
    <p:sldId id="274" r:id="rId18"/>
    <p:sldId id="273" r:id="rId19"/>
    <p:sldId id="264" r:id="rId20"/>
    <p:sldId id="268" r:id="rId21"/>
    <p:sldId id="277" r:id="rId22"/>
    <p:sldId id="265" r:id="rId2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4660"/>
  </p:normalViewPr>
  <p:slideViewPr>
    <p:cSldViewPr>
      <p:cViewPr varScale="1">
        <p:scale>
          <a:sx n="122" d="100"/>
          <a:sy n="122" d="100"/>
        </p:scale>
        <p:origin x="-240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rigorafaeldamaceno/GraphQ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casts.com.br/@luizvinicius73?source=post_page-----c2fa35e8bf63----------------------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GraphQL</a:t>
            </a:r>
            <a:endParaRPr lang="pt-BR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794000"/>
          </a:xfrm>
        </p:spPr>
        <p:txBody>
          <a:bodyPr rtlCol="0">
            <a:normAutofit/>
          </a:bodyPr>
          <a:lstStyle/>
          <a:p>
            <a:pPr rtl="0"/>
            <a:r>
              <a:rPr lang="pt-BR" smtClean="0"/>
              <a:t>Uma alternativa a arquitetura </a:t>
            </a:r>
            <a:r>
              <a:rPr lang="pt-BR" err="1" smtClean="0"/>
              <a:t>rest</a:t>
            </a:r>
            <a:endParaRPr lang="pt-BR" smtClean="0"/>
          </a:p>
          <a:p>
            <a:pPr rtl="0"/>
            <a:endParaRPr lang="en-US"/>
          </a:p>
          <a:p>
            <a:pPr rtl="0"/>
            <a:endParaRPr lang="en-US" smtClean="0"/>
          </a:p>
          <a:p>
            <a:pPr rtl="0"/>
            <a:endParaRPr lang="en-US"/>
          </a:p>
          <a:p>
            <a:pPr rtl="0"/>
            <a:endParaRPr lang="en-US" smtClean="0"/>
          </a:p>
          <a:p>
            <a:pPr algn="r" rtl="0"/>
            <a:r>
              <a:rPr lang="en-US" smtClean="0"/>
              <a:t>Rodrigo </a:t>
            </a:r>
            <a:r>
              <a:rPr lang="en-US" err="1" smtClean="0"/>
              <a:t>rafael</a:t>
            </a:r>
            <a:endParaRPr lang="pt-BR"/>
          </a:p>
        </p:txBody>
      </p:sp>
      <p:sp>
        <p:nvSpPr>
          <p:cNvPr id="3" name="AutoShape 2" descr="Resultado de imagem para graphq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3352800"/>
            <a:ext cx="2105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828800"/>
            <a:ext cx="31813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51" y="1863602"/>
            <a:ext cx="2924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61108"/>
            <a:ext cx="26289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1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Resolvers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smtClean="0"/>
              <a:t>São </a:t>
            </a:r>
            <a:r>
              <a:rPr lang="pt-BR" sz="3200"/>
              <a:t>funções responsáveis por, como o nome sugere, revolver um pedido e devolver o dado solicitado. Abaixo segue o exemplo de um possível resolver para </a:t>
            </a:r>
            <a:r>
              <a:rPr lang="pt-BR" sz="3200" b="1" i="1" err="1"/>
              <a:t>Query.User</a:t>
            </a:r>
            <a:r>
              <a:rPr lang="pt-BR" sz="3200"/>
              <a:t>.</a:t>
            </a:r>
          </a:p>
          <a:p>
            <a:pPr marL="0" indent="0">
              <a:buNone/>
            </a:pPr>
            <a:r>
              <a:rPr lang="pt-BR"/>
              <a:t/>
            </a:r>
            <a:br>
              <a:rPr lang="pt-BR"/>
            </a:br>
            <a:endParaRPr lang="pt-BR"/>
          </a:p>
        </p:txBody>
      </p:sp>
      <p:pic>
        <p:nvPicPr>
          <p:cNvPr id="6148" name="Picture 4" descr="https://miro.medium.com/max/700/1*7Vd0mLaBzRTVVp1bfN8Y3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3124200"/>
            <a:ext cx="6667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696/1*QUtpN4hPVp0gR_3J_Szf5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3200400"/>
            <a:ext cx="2746695" cy="344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padrões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3283" y="1701797"/>
            <a:ext cx="3732529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API REST</a:t>
            </a:r>
          </a:p>
          <a:p>
            <a:r>
              <a:rPr lang="pt-BR" dirty="0" smtClean="0"/>
              <a:t>GET /</a:t>
            </a:r>
            <a:r>
              <a:rPr lang="pt-BR" dirty="0" err="1" smtClean="0"/>
              <a:t>users</a:t>
            </a:r>
            <a:endParaRPr lang="pt-BR" dirty="0" smtClean="0"/>
          </a:p>
          <a:p>
            <a:r>
              <a:rPr lang="pt-BR" dirty="0" smtClean="0"/>
              <a:t>POST /</a:t>
            </a:r>
            <a:r>
              <a:rPr lang="pt-BR" dirty="0" err="1" smtClean="0"/>
              <a:t>users</a:t>
            </a:r>
            <a:endParaRPr lang="pt-BR" dirty="0" smtClean="0"/>
          </a:p>
          <a:p>
            <a:r>
              <a:rPr lang="pt-BR" dirty="0" smtClean="0"/>
              <a:t>PUT /</a:t>
            </a:r>
            <a:r>
              <a:rPr lang="pt-BR" dirty="0" err="1" smtClean="0"/>
              <a:t>users</a:t>
            </a:r>
            <a:r>
              <a:rPr lang="pt-BR" dirty="0" smtClean="0"/>
              <a:t>/:id</a:t>
            </a:r>
          </a:p>
          <a:p>
            <a:r>
              <a:rPr lang="pt-BR" dirty="0" smtClean="0"/>
              <a:t>DELETE /</a:t>
            </a:r>
            <a:r>
              <a:rPr lang="pt-BR" dirty="0" err="1" smtClean="0"/>
              <a:t>users</a:t>
            </a:r>
            <a:r>
              <a:rPr lang="pt-BR" dirty="0" smtClean="0"/>
              <a:t>/:id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70612" y="1752600"/>
            <a:ext cx="3732529" cy="45580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err="1" smtClean="0"/>
              <a:t>GraphQL</a:t>
            </a:r>
            <a:endParaRPr lang="pt-BR" dirty="0" smtClean="0"/>
          </a:p>
          <a:p>
            <a:r>
              <a:rPr lang="pt-BR" dirty="0" smtClean="0"/>
              <a:t>POST /</a:t>
            </a:r>
            <a:r>
              <a:rPr lang="pt-BR" dirty="0" err="1" smtClean="0"/>
              <a:t>graphql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902279"/>
            <a:ext cx="19621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do </a:t>
            </a:r>
            <a:r>
              <a:rPr lang="pt-BR" dirty="0" err="1" smtClean="0"/>
              <a:t>GraphQL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Query – consulta;</a:t>
            </a:r>
          </a:p>
          <a:p>
            <a:r>
              <a:rPr lang="pt-BR" dirty="0" err="1" smtClean="0"/>
              <a:t>Mutation</a:t>
            </a:r>
            <a:r>
              <a:rPr lang="pt-BR" dirty="0" smtClean="0"/>
              <a:t> – criar, atualizar ou deletar informação;</a:t>
            </a:r>
          </a:p>
          <a:p>
            <a:r>
              <a:rPr lang="pt-BR" dirty="0" err="1" smtClean="0"/>
              <a:t>Subscription</a:t>
            </a:r>
            <a:r>
              <a:rPr lang="pt-BR" dirty="0" smtClean="0"/>
              <a:t> – monitorar em </a:t>
            </a:r>
            <a:r>
              <a:rPr lang="pt-BR" i="1" dirty="0" smtClean="0"/>
              <a:t>real-time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048000"/>
            <a:ext cx="28659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0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Vantagens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smtClean="0"/>
              <a:t>Flexibilidade;</a:t>
            </a:r>
          </a:p>
          <a:p>
            <a:pPr algn="just"/>
            <a:r>
              <a:rPr lang="pt-BR" sz="3200"/>
              <a:t>Linguagem de Domínio Específico (DSL) fácil e bem </a:t>
            </a:r>
            <a:r>
              <a:rPr lang="pt-BR" sz="3200" smtClean="0"/>
              <a:t>documentada;</a:t>
            </a:r>
          </a:p>
          <a:p>
            <a:pPr algn="just"/>
            <a:r>
              <a:rPr lang="pt-BR" sz="3200" err="1" smtClean="0"/>
              <a:t>Tipagem</a:t>
            </a:r>
            <a:r>
              <a:rPr lang="pt-BR" sz="3200" smtClean="0"/>
              <a:t> </a:t>
            </a:r>
            <a:r>
              <a:rPr lang="pt-BR" sz="3200"/>
              <a:t>forte e garantida pelo </a:t>
            </a:r>
            <a:r>
              <a:rPr lang="pt-BR" sz="3200" smtClean="0"/>
              <a:t>motor.</a:t>
            </a:r>
            <a:endParaRPr lang="pt-BR" sz="32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0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GraphQL</a:t>
            </a:r>
            <a:r>
              <a:rPr lang="pt-BR" smtClean="0"/>
              <a:t> não...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/>
              <a:t>Transporte, em geral HTTP; </a:t>
            </a:r>
            <a:endParaRPr lang="pt-BR" sz="3200" smtClean="0"/>
          </a:p>
          <a:p>
            <a:pPr algn="just"/>
            <a:r>
              <a:rPr lang="pt-BR" sz="3200" smtClean="0"/>
              <a:t>Segurança</a:t>
            </a:r>
            <a:r>
              <a:rPr lang="pt-BR" sz="3200"/>
              <a:t>, em geral TLS (HTTPS); </a:t>
            </a:r>
            <a:endParaRPr lang="pt-BR" sz="3200" smtClean="0"/>
          </a:p>
          <a:p>
            <a:pPr algn="just"/>
            <a:r>
              <a:rPr lang="pt-BR" sz="3200" smtClean="0"/>
              <a:t>Serialização </a:t>
            </a:r>
            <a:r>
              <a:rPr lang="pt-BR" sz="3200"/>
              <a:t>de dados, em geral JSON; </a:t>
            </a:r>
            <a:endParaRPr lang="pt-BR" sz="3200" smtClean="0"/>
          </a:p>
          <a:p>
            <a:pPr algn="just"/>
            <a:r>
              <a:rPr lang="pt-BR" sz="3200" smtClean="0"/>
              <a:t>Autenticação </a:t>
            </a:r>
            <a:r>
              <a:rPr lang="pt-BR" sz="3200"/>
              <a:t>e Autorização, em geral </a:t>
            </a:r>
            <a:r>
              <a:rPr lang="pt-BR" sz="3200" err="1"/>
              <a:t>OAuth</a:t>
            </a:r>
            <a:r>
              <a:rPr lang="pt-BR" sz="3200"/>
              <a:t> v2 via HTTP + </a:t>
            </a:r>
            <a:r>
              <a:rPr lang="pt-BR" sz="3200" err="1"/>
              <a:t>Headers</a:t>
            </a:r>
            <a:endParaRPr lang="pt-BR" sz="32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GraphQL</a:t>
            </a:r>
            <a:r>
              <a:rPr lang="pt-BR" dirty="0"/>
              <a:t> não é um banco de dados;</a:t>
            </a:r>
          </a:p>
          <a:p>
            <a:r>
              <a:rPr lang="pt-BR" dirty="0" err="1"/>
              <a:t>GraphQL</a:t>
            </a:r>
            <a:r>
              <a:rPr lang="pt-BR" dirty="0"/>
              <a:t> não é um framework;</a:t>
            </a:r>
          </a:p>
          <a:p>
            <a:r>
              <a:rPr lang="pt-BR" dirty="0" err="1"/>
              <a:t>GraphQL</a:t>
            </a:r>
            <a:r>
              <a:rPr lang="pt-BR" dirty="0"/>
              <a:t> não é exclusivo para HTTP/</a:t>
            </a:r>
            <a:r>
              <a:rPr lang="pt-BR" dirty="0" err="1"/>
              <a:t>APIs</a:t>
            </a:r>
            <a:r>
              <a:rPr lang="pt-BR" b="1" dirty="0" smtClean="0"/>
              <a:t>.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Dúvidas</a:t>
            </a:r>
            <a:r>
              <a:rPr lang="en-US" smtClean="0"/>
              <a:t> </a:t>
            </a:r>
            <a:r>
              <a:rPr lang="pt-BR" smtClean="0"/>
              <a:t>comuns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/>
              <a:t>Se eu for trabalhar com </a:t>
            </a:r>
            <a:r>
              <a:rPr lang="pt-BR" sz="3200" dirty="0" err="1"/>
              <a:t>GraphQL</a:t>
            </a:r>
            <a:r>
              <a:rPr lang="pt-BR" sz="3200" dirty="0"/>
              <a:t>, terei que usar </a:t>
            </a:r>
            <a:r>
              <a:rPr lang="pt-BR" sz="3200" dirty="0" err="1" smtClean="0"/>
              <a:t>React</a:t>
            </a:r>
            <a:r>
              <a:rPr lang="pt-BR" sz="3200" dirty="0" smtClean="0"/>
              <a:t>?</a:t>
            </a:r>
          </a:p>
          <a:p>
            <a:pPr algn="just"/>
            <a:r>
              <a:rPr lang="pt-BR" sz="3200" dirty="0" smtClean="0"/>
              <a:t>A </a:t>
            </a:r>
            <a:r>
              <a:rPr lang="pt-BR" sz="3200" dirty="0"/>
              <a:t>ideia do cliente dizer o que quer não me parece segura…</a:t>
            </a:r>
          </a:p>
          <a:p>
            <a:pPr algn="just"/>
            <a:r>
              <a:rPr lang="pt-BR" sz="3200" dirty="0"/>
              <a:t>Ainda acho que não preciso disso. Minha aplicação já está muito boa com as </a:t>
            </a:r>
            <a:r>
              <a:rPr lang="pt-BR" sz="3200" dirty="0" err="1"/>
              <a:t>APIs</a:t>
            </a:r>
            <a:r>
              <a:rPr lang="pt-BR" sz="3200" dirty="0"/>
              <a:t> existentes.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hlinkClick r:id="rId2"/>
              </a:rPr>
              <a:t>https://github.com/rodrigorafaeldamaceno/GraphQl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18</a:t>
            </a:fld>
            <a:endParaRPr lang="pt-BR"/>
          </a:p>
        </p:txBody>
      </p:sp>
      <p:sp>
        <p:nvSpPr>
          <p:cNvPr id="7" name="AutoShape 2" descr="Resultado de imagem para programando wallpa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programando wallpap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InfoQ</a:t>
            </a:r>
            <a:r>
              <a:rPr lang="pt-BR" sz="1800" dirty="0"/>
              <a:t> - </a:t>
            </a:r>
            <a:r>
              <a:rPr lang="pt-BR" sz="1800" dirty="0" err="1"/>
              <a:t>GraphQL</a:t>
            </a:r>
            <a:r>
              <a:rPr lang="pt-BR" sz="1800" dirty="0"/>
              <a:t>: O que, como e </a:t>
            </a:r>
            <a:r>
              <a:rPr lang="pt-BR" sz="1800" dirty="0" smtClean="0"/>
              <a:t>quando;</a:t>
            </a:r>
            <a:endParaRPr lang="pt-BR" sz="1800" dirty="0"/>
          </a:p>
          <a:p>
            <a:r>
              <a:rPr lang="pt-BR" sz="1800" dirty="0" err="1"/>
              <a:t>CodeCasts</a:t>
            </a:r>
            <a:r>
              <a:rPr lang="pt-BR" sz="1800" dirty="0"/>
              <a:t> - Entendendo o que é </a:t>
            </a:r>
            <a:r>
              <a:rPr lang="pt-BR" sz="1800" dirty="0" err="1"/>
              <a:t>GraphQL</a:t>
            </a:r>
            <a:r>
              <a:rPr lang="pt-BR" sz="1800" dirty="0"/>
              <a:t> através de </a:t>
            </a:r>
            <a:r>
              <a:rPr lang="pt-BR" sz="1800" dirty="0" smtClean="0"/>
              <a:t>exemplos;</a:t>
            </a:r>
            <a:endParaRPr lang="pt-BR" sz="1800" dirty="0"/>
          </a:p>
          <a:p>
            <a:r>
              <a:rPr lang="pt-BR" sz="1800" dirty="0" err="1" smtClean="0"/>
              <a:t>TreinaWeb</a:t>
            </a:r>
            <a:r>
              <a:rPr lang="pt-BR" sz="1800" dirty="0" smtClean="0"/>
              <a:t> - Você </a:t>
            </a:r>
            <a:r>
              <a:rPr lang="pt-BR" sz="1800" dirty="0"/>
              <a:t>conhece o </a:t>
            </a:r>
            <a:r>
              <a:rPr lang="pt-BR" sz="1800" dirty="0" err="1"/>
              <a:t>GraphQL</a:t>
            </a:r>
            <a:r>
              <a:rPr lang="pt-BR" sz="1800" dirty="0"/>
              <a:t> e como ele pode te ajudar</a:t>
            </a:r>
            <a:r>
              <a:rPr lang="pt-BR" sz="1800" dirty="0" smtClean="0"/>
              <a:t>?</a:t>
            </a:r>
          </a:p>
          <a:p>
            <a:r>
              <a:rPr lang="pt-BR" sz="1800" dirty="0"/>
              <a:t>Diego </a:t>
            </a:r>
            <a:r>
              <a:rPr lang="pt-BR" sz="1800" dirty="0" smtClean="0"/>
              <a:t>Fernandes - </a:t>
            </a:r>
            <a:r>
              <a:rPr lang="pt-BR" sz="1800" dirty="0" err="1" smtClean="0"/>
              <a:t>GraphQL</a:t>
            </a:r>
            <a:r>
              <a:rPr lang="pt-BR" sz="1800" dirty="0" smtClean="0"/>
              <a:t> </a:t>
            </a:r>
            <a:r>
              <a:rPr lang="pt-BR" sz="1800" dirty="0"/>
              <a:t>aplicado no Node.js </a:t>
            </a:r>
            <a:endParaRPr lang="pt-BR" sz="1800" dirty="0" smtClean="0"/>
          </a:p>
          <a:p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://graphql.org/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r>
              <a:rPr lang="pt-BR" dirty="0">
                <a:hlinkClick r:id="rId3"/>
              </a:rPr>
              <a:t/>
            </a:r>
            <a:br>
              <a:rPr lang="pt-BR" dirty="0">
                <a:hlinkClick r:id="rId3"/>
              </a:rPr>
            </a:br>
            <a:endParaRPr lang="pt-BR" b="1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r>
              <a:rPr lang="en-US" dirty="0" smtClean="0"/>
              <a:t> da </a:t>
            </a:r>
            <a:r>
              <a:rPr lang="pt-BR" dirty="0" smtClean="0"/>
              <a:t>arquitetura</a:t>
            </a:r>
            <a:r>
              <a:rPr lang="en-US" dirty="0" smtClean="0"/>
              <a:t> REST;</a:t>
            </a:r>
          </a:p>
          <a:p>
            <a:r>
              <a:rPr lang="en-US" dirty="0" err="1" smtClean="0"/>
              <a:t>GraphQL</a:t>
            </a:r>
            <a:r>
              <a:rPr lang="en-US" dirty="0" smtClean="0"/>
              <a:t> – </a:t>
            </a:r>
            <a:r>
              <a:rPr lang="pt-BR" dirty="0" smtClean="0"/>
              <a:t>Resolvendo</a:t>
            </a:r>
            <a:r>
              <a:rPr lang="en-US" dirty="0" smtClean="0"/>
              <a:t> </a:t>
            </a:r>
            <a:r>
              <a:rPr lang="pt-BR" dirty="0" smtClean="0"/>
              <a:t>os problemas;</a:t>
            </a:r>
          </a:p>
          <a:p>
            <a:r>
              <a:rPr lang="pt-BR" dirty="0" smtClean="0"/>
              <a:t>Exemplos;</a:t>
            </a:r>
          </a:p>
          <a:p>
            <a:r>
              <a:rPr lang="pt-BR" dirty="0" smtClean="0"/>
              <a:t>Dúvidas comuns;</a:t>
            </a:r>
          </a:p>
          <a:p>
            <a:r>
              <a:rPr lang="pt-BR" dirty="0" smtClean="0"/>
              <a:t>Implementação;</a:t>
            </a:r>
          </a:p>
          <a:p>
            <a:r>
              <a:rPr lang="pt-BR" dirty="0"/>
              <a:t>Referencial.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Problemas </a:t>
            </a:r>
            <a:r>
              <a:rPr lang="pt-BR" smtClean="0"/>
              <a:t>da arquitetura REST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Por que criar o </a:t>
            </a:r>
            <a:r>
              <a:rPr lang="pt-BR" err="1"/>
              <a:t>GraphQL</a:t>
            </a:r>
            <a:r>
              <a:rPr lang="pt-BR"/>
              <a:t>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REST: </a:t>
            </a:r>
            <a:r>
              <a:rPr lang="pt-BR" i="1" u="sng" err="1"/>
              <a:t>Re</a:t>
            </a:r>
            <a:r>
              <a:rPr lang="pt-BR" i="1" err="1"/>
              <a:t>presentational</a:t>
            </a:r>
            <a:r>
              <a:rPr lang="pt-BR" i="1"/>
              <a:t> </a:t>
            </a:r>
            <a:r>
              <a:rPr lang="pt-BR" i="1" u="sng" err="1"/>
              <a:t>S</a:t>
            </a:r>
            <a:r>
              <a:rPr lang="pt-BR" i="1" err="1"/>
              <a:t>tate</a:t>
            </a:r>
            <a:r>
              <a:rPr lang="pt-BR" i="1"/>
              <a:t> </a:t>
            </a:r>
            <a:r>
              <a:rPr lang="pt-BR" i="1" u="sng" err="1"/>
              <a:t>T</a:t>
            </a:r>
            <a:r>
              <a:rPr lang="pt-BR" i="1" err="1"/>
              <a:t>ransfer</a:t>
            </a:r>
            <a:endParaRPr lang="pt-BR" i="1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Modelo de </a:t>
            </a:r>
            <a:r>
              <a:rPr lang="pt-BR" sz="3200" dirty="0" smtClean="0"/>
              <a:t>Arquitetura;</a:t>
            </a:r>
          </a:p>
          <a:p>
            <a:pPr algn="just"/>
            <a:r>
              <a:rPr lang="pt-BR" sz="3200" dirty="0" smtClean="0"/>
              <a:t>Vários </a:t>
            </a:r>
            <a:r>
              <a:rPr lang="pt-BR" sz="3200" dirty="0"/>
              <a:t>pontos de acesso (URL), um por </a:t>
            </a:r>
            <a:r>
              <a:rPr lang="pt-BR" sz="3200" dirty="0" smtClean="0"/>
              <a:t>recurso;</a:t>
            </a:r>
          </a:p>
          <a:p>
            <a:pPr algn="just"/>
            <a:r>
              <a:rPr lang="pt-BR" sz="3200" dirty="0" smtClean="0"/>
              <a:t>Cada </a:t>
            </a:r>
            <a:r>
              <a:rPr lang="pt-BR" sz="3200" dirty="0"/>
              <a:t>operação (GET, POST, PUT…) retorna um conjunto de dados </a:t>
            </a:r>
            <a:r>
              <a:rPr lang="pt-BR" sz="3200" dirty="0" smtClean="0"/>
              <a:t>fixo;</a:t>
            </a:r>
          </a:p>
          <a:p>
            <a:pPr algn="just"/>
            <a:r>
              <a:rPr lang="pt-BR" sz="3200" dirty="0" smtClean="0"/>
              <a:t>Adicionar </a:t>
            </a:r>
            <a:r>
              <a:rPr lang="pt-BR" sz="3200" dirty="0"/>
              <a:t>ou remover dados ou parâmetros quebra a </a:t>
            </a:r>
            <a:r>
              <a:rPr lang="pt-BR" sz="3200" dirty="0" smtClean="0"/>
              <a:t>API.</a:t>
            </a:r>
            <a:endParaRPr lang="pt-BR" sz="3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/>
              <a:t>API bem normalizada resulta em muitas conexões HTTP; </a:t>
            </a:r>
            <a:endParaRPr lang="pt-BR" sz="3200" smtClean="0"/>
          </a:p>
          <a:p>
            <a:pPr algn="just"/>
            <a:r>
              <a:rPr lang="pt-BR" sz="3200" smtClean="0"/>
              <a:t>Tráfego </a:t>
            </a:r>
            <a:r>
              <a:rPr lang="pt-BR" sz="3200"/>
              <a:t>de dados inúteis ao aplicativo; </a:t>
            </a:r>
            <a:endParaRPr lang="pt-BR" sz="3200" smtClean="0"/>
          </a:p>
          <a:p>
            <a:pPr algn="just"/>
            <a:r>
              <a:rPr lang="pt-BR" sz="3200" i="1" err="1" smtClean="0"/>
              <a:t>Endpoints</a:t>
            </a:r>
            <a:r>
              <a:rPr lang="pt-BR" sz="3200" smtClean="0"/>
              <a:t> </a:t>
            </a:r>
            <a:r>
              <a:rPr lang="pt-BR" sz="3200"/>
              <a:t>otimizados para aplicativos - Mudanças de requisitos no </a:t>
            </a:r>
            <a:r>
              <a:rPr lang="pt-BR" sz="3200" i="1"/>
              <a:t>front-</a:t>
            </a:r>
            <a:r>
              <a:rPr lang="pt-BR" sz="3200" i="1" err="1"/>
              <a:t>end</a:t>
            </a:r>
            <a:r>
              <a:rPr lang="pt-BR" sz="3200"/>
              <a:t> costumam precisar de adaptações no </a:t>
            </a:r>
            <a:r>
              <a:rPr lang="pt-BR" sz="3200" i="1" err="1"/>
              <a:t>backend</a:t>
            </a:r>
            <a:r>
              <a:rPr lang="pt-BR" sz="3200"/>
              <a:t>; </a:t>
            </a:r>
            <a:endParaRPr lang="pt-BR" sz="3200" smtClean="0"/>
          </a:p>
          <a:p>
            <a:pPr algn="just"/>
            <a:r>
              <a:rPr lang="pt-BR" sz="3200" smtClean="0"/>
              <a:t>Falta </a:t>
            </a:r>
            <a:r>
              <a:rPr lang="pt-BR" sz="3200"/>
              <a:t>Documentação; </a:t>
            </a:r>
            <a:endParaRPr lang="pt-BR" sz="3200" smtClean="0"/>
          </a:p>
          <a:p>
            <a:pPr algn="just"/>
            <a:r>
              <a:rPr lang="pt-BR" sz="3200" smtClean="0"/>
              <a:t>Falta </a:t>
            </a:r>
            <a:r>
              <a:rPr lang="pt-BR" sz="3200"/>
              <a:t>Validação e Garantias; </a:t>
            </a:r>
            <a:endParaRPr lang="pt-BR" sz="3200" smtClean="0"/>
          </a:p>
          <a:p>
            <a:pPr algn="just"/>
            <a:r>
              <a:rPr lang="pt-BR" sz="3200"/>
              <a:t>F</a:t>
            </a:r>
            <a:r>
              <a:rPr lang="pt-BR" sz="3200" smtClean="0"/>
              <a:t>alta </a:t>
            </a:r>
            <a:r>
              <a:rPr lang="pt-BR" sz="3200"/>
              <a:t>ambiente de </a:t>
            </a:r>
            <a:r>
              <a:rPr lang="pt-BR" sz="3200" smtClean="0"/>
              <a:t>testes/playground.</a:t>
            </a:r>
            <a:endParaRPr lang="pt-BR" sz="32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9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Resolvendo os problemas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err="1"/>
              <a:t>GraphQL</a:t>
            </a:r>
            <a:r>
              <a:rPr lang="pt-BR" sz="3200"/>
              <a:t> é uma linguagem de consulta criada pelo </a:t>
            </a:r>
            <a:r>
              <a:rPr lang="pt-BR" sz="3200" err="1"/>
              <a:t>Facebook</a:t>
            </a:r>
            <a:r>
              <a:rPr lang="pt-BR" sz="3200"/>
              <a:t> em 2012 e lançada publicamente em </a:t>
            </a:r>
            <a:r>
              <a:rPr lang="pt-BR" sz="3200" smtClean="0"/>
              <a:t>2015. </a:t>
            </a:r>
          </a:p>
          <a:p>
            <a:pPr algn="just"/>
            <a:r>
              <a:rPr lang="pt-BR" sz="3200" smtClean="0"/>
              <a:t>É </a:t>
            </a:r>
            <a:r>
              <a:rPr lang="pt-BR" sz="3200"/>
              <a:t>considerada uma alternativa para arquiteturas REST, além de oferecer um serviço </a:t>
            </a:r>
            <a:r>
              <a:rPr lang="pt-BR" sz="3200" i="1" err="1"/>
              <a:t>runtime</a:t>
            </a:r>
            <a:r>
              <a:rPr lang="pt-BR" sz="3200"/>
              <a:t> para rodar comandos e consumir uma API.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6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no </a:t>
            </a:r>
            <a:r>
              <a:rPr lang="en-US"/>
              <a:t>F</a:t>
            </a:r>
            <a:r>
              <a:rPr lang="en-US" smtClean="0"/>
              <a:t>acebook, um </a:t>
            </a:r>
            <a:r>
              <a:rPr lang="en-US" err="1" smtClean="0"/>
              <a:t>problema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Graph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46" y="2133600"/>
            <a:ext cx="8678333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5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 </a:t>
            </a:r>
            <a:r>
              <a:rPr lang="pt-BR" smtClean="0"/>
              <a:t>prática</a:t>
            </a:r>
            <a:r>
              <a:rPr lang="en-US" smtClean="0"/>
              <a:t>: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1370012" y="1969477"/>
            <a:ext cx="9744075" cy="2373923"/>
            <a:chOff x="1370012" y="1969477"/>
            <a:chExt cx="9744075" cy="237392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012" y="1981200"/>
              <a:ext cx="2547938" cy="173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212" y="2057400"/>
              <a:ext cx="2105025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412" y="1969477"/>
              <a:ext cx="3876675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204</TotalTime>
  <Words>443</Words>
  <Application>Microsoft Office PowerPoint</Application>
  <PresentationFormat>Personalizar</PresentationFormat>
  <Paragraphs>94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TF02787990</vt:lpstr>
      <vt:lpstr>GraphQL</vt:lpstr>
      <vt:lpstr>Agenda</vt:lpstr>
      <vt:lpstr>Problemas da arquitetura REST</vt:lpstr>
      <vt:lpstr>REST: Representational State Transfer</vt:lpstr>
      <vt:lpstr>Apresentação do PowerPoint</vt:lpstr>
      <vt:lpstr>GraphQL</vt:lpstr>
      <vt:lpstr>Apresentação do PowerPoint</vt:lpstr>
      <vt:lpstr>Post no Facebook, um problema</vt:lpstr>
      <vt:lpstr>Na prática:</vt:lpstr>
      <vt:lpstr>Apresentação do PowerPoint</vt:lpstr>
      <vt:lpstr>Resolvers</vt:lpstr>
      <vt:lpstr>Métodos padrões</vt:lpstr>
      <vt:lpstr>Métodos do GraphQL</vt:lpstr>
      <vt:lpstr>Vantagens</vt:lpstr>
      <vt:lpstr>GraphQL não...</vt:lpstr>
      <vt:lpstr>Apresentação do PowerPoint</vt:lpstr>
      <vt:lpstr>Dúvidas comuns</vt:lpstr>
      <vt:lpstr>Implementação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Rodrigo Rafael da Maceno de Souza</dc:creator>
  <cp:lastModifiedBy>Rodrigo Rafael da Maceno de Souza</cp:lastModifiedBy>
  <cp:revision>17</cp:revision>
  <dcterms:created xsi:type="dcterms:W3CDTF">2019-08-19T09:33:50Z</dcterms:created>
  <dcterms:modified xsi:type="dcterms:W3CDTF">2019-08-19T14:28:50Z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