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2"/>
    <p:sldId id="258" r:id="rId3"/>
    <p:sldId id="270" r:id="rId4"/>
    <p:sldId id="300" r:id="rId5"/>
    <p:sldId id="261" r:id="rId6"/>
    <p:sldId id="302" r:id="rId7"/>
    <p:sldId id="264" r:id="rId8"/>
    <p:sldId id="265" r:id="rId9"/>
    <p:sldId id="266" r:id="rId10"/>
    <p:sldId id="267" r:id="rId11"/>
    <p:sldId id="268" r:id="rId12"/>
    <p:sldId id="274"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12700">
              <a:lnSpc>
                <a:spcPts val="1160"/>
              </a:lnSpc>
            </a:pPr>
            <a:r>
              <a:rPr lang="en-US" spc="15"/>
              <a:t>11/11/2018</a:t>
            </a:r>
            <a:endParaRPr lang="en-US" spc="15"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12700">
              <a:lnSpc>
                <a:spcPts val="1160"/>
              </a:lnSpc>
            </a:pPr>
            <a:r>
              <a:rPr lang="en-US"/>
              <a:t>VOICE </a:t>
            </a:r>
            <a:r>
              <a:rPr lang="en-US" spc="5"/>
              <a:t>CONTROLLED</a:t>
            </a:r>
            <a:r>
              <a:rPr lang="en-US" spc="15"/>
              <a:t> </a:t>
            </a:r>
            <a:r>
              <a:rPr lang="en-US" spc="-50"/>
              <a:t>CAR</a:t>
            </a:r>
            <a:endParaRPr lang="en-US" spc="-50"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160"/>
              </a:lnSpc>
            </a:pPr>
            <a:r>
              <a:rPr lang="en-US" spc="15"/>
              <a:t>11/11/2018</a:t>
            </a:r>
            <a:endParaRPr lang="en-US" spc="15" dirty="0"/>
          </a:p>
        </p:txBody>
      </p:sp>
      <p:sp>
        <p:nvSpPr>
          <p:cNvPr id="5" name="Footer Placeholder 4"/>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6" name="Slide Number Placeholder 5"/>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160"/>
              </a:lnSpc>
            </a:pPr>
            <a:r>
              <a:rPr lang="en-US" spc="15"/>
              <a:t>11/11/2018</a:t>
            </a:r>
            <a:endParaRPr lang="en-US" spc="15" dirty="0"/>
          </a:p>
        </p:txBody>
      </p:sp>
      <p:sp>
        <p:nvSpPr>
          <p:cNvPr id="5" name="Footer Placeholder 4"/>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6" name="Slide Number Placeholder 5"/>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12700">
              <a:lnSpc>
                <a:spcPts val="1160"/>
              </a:lnSpc>
            </a:pPr>
            <a:r>
              <a:rPr lang="en-US" spc="15"/>
              <a:t>11/11/2018</a:t>
            </a:r>
            <a:endParaRPr lang="en-US" spc="15" dirty="0"/>
          </a:p>
        </p:txBody>
      </p:sp>
      <p:sp>
        <p:nvSpPr>
          <p:cNvPr id="5" name="Footer Placeholder 4"/>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6" name="Slide Number Placeholder 5"/>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marL="12700">
              <a:lnSpc>
                <a:spcPts val="1160"/>
              </a:lnSpc>
            </a:pPr>
            <a:r>
              <a:rPr lang="en-US" spc="15"/>
              <a:t>11/11/2018</a:t>
            </a:r>
            <a:endParaRPr lang="en-US" spc="15" dirty="0"/>
          </a:p>
        </p:txBody>
      </p:sp>
      <p:sp>
        <p:nvSpPr>
          <p:cNvPr id="5" name="Footer Placeholder 4"/>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6" name="Slide Number Placeholder 5"/>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12700">
              <a:lnSpc>
                <a:spcPts val="1160"/>
              </a:lnSpc>
            </a:pPr>
            <a:r>
              <a:rPr lang="en-US" spc="15"/>
              <a:t>11/11/2018</a:t>
            </a:r>
            <a:endParaRPr lang="en-US" spc="15" dirty="0"/>
          </a:p>
        </p:txBody>
      </p:sp>
      <p:sp>
        <p:nvSpPr>
          <p:cNvPr id="6" name="Footer Placeholder 5"/>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7" name="Slide Number Placeholder 6"/>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12700">
              <a:lnSpc>
                <a:spcPts val="1160"/>
              </a:lnSpc>
            </a:pPr>
            <a:r>
              <a:rPr lang="en-US" spc="15"/>
              <a:t>11/11/2018</a:t>
            </a:r>
            <a:endParaRPr lang="en-US" spc="15" dirty="0"/>
          </a:p>
        </p:txBody>
      </p:sp>
      <p:sp>
        <p:nvSpPr>
          <p:cNvPr id="8" name="Footer Placeholder 7"/>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9" name="Slide Number Placeholder 8"/>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12700">
              <a:lnSpc>
                <a:spcPts val="1160"/>
              </a:lnSpc>
            </a:pPr>
            <a:r>
              <a:rPr lang="en-US" spc="15"/>
              <a:t>11/11/2018</a:t>
            </a:r>
            <a:endParaRPr lang="en-US" spc="15" dirty="0"/>
          </a:p>
        </p:txBody>
      </p:sp>
      <p:sp>
        <p:nvSpPr>
          <p:cNvPr id="4" name="Footer Placeholder 3"/>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5" name="Slide Number Placeholder 4"/>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ts val="1160"/>
              </a:lnSpc>
            </a:pPr>
            <a:r>
              <a:rPr lang="en-US" spc="15"/>
              <a:t>11/11/2018</a:t>
            </a:r>
            <a:endParaRPr lang="en-US" spc="15" dirty="0"/>
          </a:p>
        </p:txBody>
      </p:sp>
      <p:sp>
        <p:nvSpPr>
          <p:cNvPr id="3" name="Footer Placeholder 2"/>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4" name="Slide Number Placeholder 3"/>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160"/>
              </a:lnSpc>
            </a:pPr>
            <a:r>
              <a:rPr lang="en-US" spc="15"/>
              <a:t>11/11/2018</a:t>
            </a:r>
            <a:endParaRPr lang="en-US" spc="15" dirty="0"/>
          </a:p>
        </p:txBody>
      </p:sp>
      <p:sp>
        <p:nvSpPr>
          <p:cNvPr id="6" name="Footer Placeholder 5"/>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7" name="Slide Number Placeholder 6"/>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12700">
              <a:lnSpc>
                <a:spcPts val="1160"/>
              </a:lnSpc>
            </a:pPr>
            <a:r>
              <a:rPr lang="en-US" spc="15"/>
              <a:t>11/11/2018</a:t>
            </a:r>
            <a:endParaRPr lang="en-US" spc="15" dirty="0"/>
          </a:p>
        </p:txBody>
      </p:sp>
      <p:sp>
        <p:nvSpPr>
          <p:cNvPr id="6" name="Footer Placeholder 5"/>
          <p:cNvSpPr>
            <a:spLocks noGrp="1"/>
          </p:cNvSpPr>
          <p:nvPr>
            <p:ph type="ftr" sz="quarter" idx="11"/>
          </p:nvPr>
        </p:nvSpPr>
        <p:spPr/>
        <p:txBody>
          <a:bodyPr/>
          <a:lstStyle/>
          <a:p>
            <a:pPr marL="12700">
              <a:lnSpc>
                <a:spcPts val="1160"/>
              </a:lnSpc>
            </a:pPr>
            <a:r>
              <a:rPr lang="en-US"/>
              <a:t>VOICE </a:t>
            </a:r>
            <a:r>
              <a:rPr lang="en-US" spc="5"/>
              <a:t>CONTROLLED</a:t>
            </a:r>
            <a:r>
              <a:rPr lang="en-US" spc="15"/>
              <a:t> </a:t>
            </a:r>
            <a:r>
              <a:rPr lang="en-US" spc="-50"/>
              <a:t>CAR</a:t>
            </a:r>
            <a:endParaRPr lang="en-US" spc="-50" dirty="0"/>
          </a:p>
        </p:txBody>
      </p:sp>
      <p:sp>
        <p:nvSpPr>
          <p:cNvPr id="7" name="Slide Number Placeholder 6"/>
          <p:cNvSpPr>
            <a:spLocks noGrp="1"/>
          </p:cNvSpPr>
          <p:nvPr>
            <p:ph type="sldNum" sz="quarter" idx="12"/>
          </p:nvPr>
        </p:nvSpPr>
        <p:spPr/>
        <p:txBody>
          <a:bodyPr/>
          <a:lstStyle/>
          <a:p>
            <a:pPr marL="38100">
              <a:lnSpc>
                <a:spcPts val="1160"/>
              </a:lnSpc>
            </a:pPr>
            <a:fld id="{81D60167-4931-47E6-BA6A-407CBD079E47}" type="slidenum">
              <a:rPr lang="en-US" spc="-35" smtClean="0"/>
              <a:t>‹#›</a:t>
            </a:fld>
            <a:endParaRPr lang="en-US" spc="-35"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12700">
              <a:lnSpc>
                <a:spcPts val="1160"/>
              </a:lnSpc>
            </a:pPr>
            <a:r>
              <a:rPr lang="en-US" spc="15"/>
              <a:t>11/11/2018</a:t>
            </a:r>
            <a:endParaRPr lang="en-US" spc="15"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12700">
              <a:lnSpc>
                <a:spcPts val="1160"/>
              </a:lnSpc>
            </a:pPr>
            <a:r>
              <a:rPr lang="en-US"/>
              <a:t>VOICE </a:t>
            </a:r>
            <a:r>
              <a:rPr lang="en-US" spc="5"/>
              <a:t>CONTROLLED</a:t>
            </a:r>
            <a:r>
              <a:rPr lang="en-US" spc="15"/>
              <a:t> </a:t>
            </a:r>
            <a:r>
              <a:rPr lang="en-US" spc="-50"/>
              <a:t>CAR</a:t>
            </a:r>
            <a:endParaRPr lang="en-US" spc="-50"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38100">
              <a:lnSpc>
                <a:spcPts val="1160"/>
              </a:lnSpc>
            </a:pPr>
            <a:fld id="{81D60167-4931-47E6-BA6A-407CBD079E47}" type="slidenum">
              <a:rPr lang="en-US" spc="-35" smtClean="0"/>
              <a:t>‹#›</a:t>
            </a:fld>
            <a:endParaRPr lang="en-US" spc="-3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beyondlogic.org/" TargetMode="External"/><Relationship Id="rId2" Type="http://schemas.openxmlformats.org/officeDocument/2006/relationships/hyperlink" Target="http://www.arduino.org/" TargetMode="External"/><Relationship Id="rId1" Type="http://schemas.openxmlformats.org/officeDocument/2006/relationships/slideLayout" Target="../slideLayouts/slideLayout2.xml"/><Relationship Id="rId6" Type="http://schemas.openxmlformats.org/officeDocument/2006/relationships/hyperlink" Target="http://www.elementztechblog.wordpress.com/" TargetMode="External"/><Relationship Id="rId5" Type="http://schemas.openxmlformats.org/officeDocument/2006/relationships/hyperlink" Target="http://www.elementzonline.com/" TargetMode="External"/><Relationship Id="rId4" Type="http://schemas.openxmlformats.org/officeDocument/2006/relationships/hyperlink" Target="http://www.wikipedi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57020"/>
            <a:ext cx="10972800" cy="4144645"/>
          </a:xfrm>
        </p:spPr>
        <p:txBody>
          <a:bodyPr/>
          <a:lstStyle/>
          <a:p>
            <a:pPr algn="ctr"/>
            <a:r>
              <a:rPr lang="en-IN" altLang="en-US" sz="6000">
                <a:latin typeface="Algerian" panose="04020705040A02060702" charset="0"/>
                <a:cs typeface="Algerian" panose="04020705040A02060702" charset="0"/>
              </a:rPr>
              <a:t>VOICE CONTROLLED AUTONOMOUS VEHICLE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1320" y="1572628"/>
            <a:ext cx="9366325" cy="567055"/>
          </a:xfrm>
          <a:prstGeom prst="rect">
            <a:avLst/>
          </a:prstGeom>
        </p:spPr>
        <p:txBody>
          <a:bodyPr vert="horz" wrap="square" lIns="0" tIns="13335" rIns="0" bIns="0" rtlCol="0">
            <a:spAutoFit/>
          </a:bodyPr>
          <a:lstStyle/>
          <a:p>
            <a:pPr marL="12700" algn="ctr">
              <a:lnSpc>
                <a:spcPct val="100000"/>
              </a:lnSpc>
              <a:spcBef>
                <a:spcPts val="105"/>
              </a:spcBef>
            </a:pPr>
            <a:r>
              <a:rPr b="1" spc="10" dirty="0"/>
              <a:t>CONCLUSION</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ts val="1160"/>
              </a:lnSpc>
            </a:pPr>
            <a:endParaRPr spc="15" dirty="0"/>
          </a:p>
        </p:txBody>
      </p:sp>
      <p:sp>
        <p:nvSpPr>
          <p:cNvPr id="4" name="object 4"/>
          <p:cNvSpPr txBox="1">
            <a:spLocks noGrp="1"/>
          </p:cNvSpPr>
          <p:nvPr>
            <p:ph type="ftr" sz="quarter" idx="11"/>
          </p:nvPr>
        </p:nvSpPr>
        <p:spPr>
          <a:xfrm>
            <a:off x="4165600" y="6245225"/>
            <a:ext cx="3860800" cy="148590"/>
          </a:xfrm>
          <a:prstGeom prst="rect">
            <a:avLst/>
          </a:prstGeom>
        </p:spPr>
        <p:txBody>
          <a:bodyPr vert="horz" wrap="square" lIns="0" tIns="0" rIns="0" bIns="0" rtlCol="0">
            <a:spAutoFit/>
          </a:bodyPr>
          <a:lstStyle/>
          <a:p>
            <a:pPr marL="12700">
              <a:lnSpc>
                <a:spcPts val="1160"/>
              </a:lnSpc>
            </a:pPr>
            <a:endParaRPr spc="-5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10</a:t>
            </a:fld>
            <a:endParaRPr spc="-35" dirty="0"/>
          </a:p>
        </p:txBody>
      </p:sp>
      <p:sp>
        <p:nvSpPr>
          <p:cNvPr id="3" name="object 3"/>
          <p:cNvSpPr txBox="1"/>
          <p:nvPr/>
        </p:nvSpPr>
        <p:spPr>
          <a:xfrm>
            <a:off x="1374395" y="2449830"/>
            <a:ext cx="9324340" cy="3588385"/>
          </a:xfrm>
          <a:prstGeom prst="rect">
            <a:avLst/>
          </a:prstGeom>
        </p:spPr>
        <p:txBody>
          <a:bodyPr vert="horz" wrap="square" lIns="0" tIns="49530" rIns="0" bIns="0" rtlCol="0">
            <a:spAutoFit/>
          </a:bodyPr>
          <a:lstStyle/>
          <a:p>
            <a:pPr marL="299085" marR="5080" indent="-287020">
              <a:lnSpc>
                <a:spcPts val="2380"/>
              </a:lnSpc>
              <a:spcBef>
                <a:spcPts val="390"/>
              </a:spcBef>
              <a:buClr>
                <a:srgbClr val="B05E28"/>
              </a:buClr>
              <a:buSzPct val="114000"/>
              <a:buFont typeface="Arial" panose="020B0604020202020204"/>
              <a:buChar char="•"/>
              <a:tabLst>
                <a:tab pos="299085" algn="l"/>
                <a:tab pos="299720" algn="l"/>
              </a:tabLst>
            </a:pPr>
            <a:r>
              <a:rPr lang="en-IN" sz="2200" spc="-10" dirty="0">
                <a:solidFill>
                  <a:srgbClr val="252525"/>
                </a:solidFill>
                <a:latin typeface="Times New Roman" panose="02020603050405020304"/>
                <a:cs typeface="Times New Roman" panose="02020603050405020304"/>
              </a:rPr>
              <a:t>IoT is the evergrowing feild .Use of robots and automation drastically improves the productivity and help to reduce resource wastage.</a:t>
            </a:r>
            <a:endParaRPr sz="2200" spc="-10" dirty="0">
              <a:solidFill>
                <a:srgbClr val="252525"/>
              </a:solidFill>
              <a:latin typeface="Times New Roman" panose="02020603050405020304"/>
              <a:cs typeface="Times New Roman" panose="02020603050405020304"/>
            </a:endParaRPr>
          </a:p>
          <a:p>
            <a:pPr marL="299085" marR="5080" indent="-287020">
              <a:lnSpc>
                <a:spcPts val="2380"/>
              </a:lnSpc>
              <a:spcBef>
                <a:spcPts val="390"/>
              </a:spcBef>
              <a:buClr>
                <a:srgbClr val="B05E28"/>
              </a:buClr>
              <a:buSzPct val="114000"/>
              <a:buFont typeface="Arial" panose="020B0604020202020204"/>
              <a:buChar char="•"/>
              <a:tabLst>
                <a:tab pos="299085" algn="l"/>
                <a:tab pos="299720" algn="l"/>
              </a:tabLst>
            </a:pPr>
            <a:r>
              <a:rPr sz="2200" spc="-10" dirty="0">
                <a:solidFill>
                  <a:srgbClr val="252525"/>
                </a:solidFill>
                <a:latin typeface="Times New Roman" panose="02020603050405020304"/>
                <a:cs typeface="Times New Roman" panose="02020603050405020304"/>
              </a:rPr>
              <a:t>The </a:t>
            </a:r>
            <a:r>
              <a:rPr sz="2200" spc="-70" dirty="0">
                <a:solidFill>
                  <a:srgbClr val="252525"/>
                </a:solidFill>
                <a:latin typeface="Times New Roman" panose="02020603050405020304"/>
                <a:cs typeface="Times New Roman" panose="02020603050405020304"/>
              </a:rPr>
              <a:t>voice </a:t>
            </a:r>
            <a:r>
              <a:rPr sz="2200" spc="-35" dirty="0">
                <a:solidFill>
                  <a:srgbClr val="252525"/>
                </a:solidFill>
                <a:latin typeface="Times New Roman" panose="02020603050405020304"/>
                <a:cs typeface="Times New Roman" panose="02020603050405020304"/>
              </a:rPr>
              <a:t>recognition </a:t>
            </a:r>
            <a:r>
              <a:rPr sz="2200" spc="-45" dirty="0">
                <a:solidFill>
                  <a:srgbClr val="252525"/>
                </a:solidFill>
                <a:latin typeface="Times New Roman" panose="02020603050405020304"/>
                <a:cs typeface="Times New Roman" panose="02020603050405020304"/>
              </a:rPr>
              <a:t>software has </a:t>
            </a:r>
            <a:r>
              <a:rPr sz="2200" spc="-35" dirty="0">
                <a:solidFill>
                  <a:srgbClr val="252525"/>
                </a:solidFill>
                <a:latin typeface="Times New Roman" panose="02020603050405020304"/>
                <a:cs typeface="Times New Roman" panose="02020603050405020304"/>
              </a:rPr>
              <a:t>an </a:t>
            </a:r>
            <a:r>
              <a:rPr sz="2200" spc="-75" dirty="0">
                <a:solidFill>
                  <a:srgbClr val="252525"/>
                </a:solidFill>
                <a:latin typeface="Times New Roman" panose="02020603050405020304"/>
                <a:cs typeface="Times New Roman" panose="02020603050405020304"/>
              </a:rPr>
              <a:t>accuracy </a:t>
            </a:r>
            <a:r>
              <a:rPr sz="2200" spc="-15" dirty="0">
                <a:solidFill>
                  <a:srgbClr val="252525"/>
                </a:solidFill>
                <a:latin typeface="Times New Roman" panose="02020603050405020304"/>
                <a:cs typeface="Times New Roman" panose="02020603050405020304"/>
              </a:rPr>
              <a:t>around </a:t>
            </a:r>
            <a:r>
              <a:rPr sz="2200" spc="-60" dirty="0">
                <a:solidFill>
                  <a:srgbClr val="252525"/>
                </a:solidFill>
                <a:latin typeface="Times New Roman" panose="02020603050405020304"/>
                <a:cs typeface="Times New Roman" panose="02020603050405020304"/>
              </a:rPr>
              <a:t>75% </a:t>
            </a:r>
            <a:r>
              <a:rPr sz="2200" spc="-45" dirty="0">
                <a:solidFill>
                  <a:srgbClr val="252525"/>
                </a:solidFill>
                <a:latin typeface="Times New Roman" panose="02020603050405020304"/>
                <a:cs typeface="Times New Roman" panose="02020603050405020304"/>
              </a:rPr>
              <a:t>in correctly </a:t>
            </a:r>
            <a:r>
              <a:rPr sz="2200" spc="-65" dirty="0">
                <a:solidFill>
                  <a:srgbClr val="252525"/>
                </a:solidFill>
                <a:latin typeface="Times New Roman" panose="02020603050405020304"/>
                <a:cs typeface="Times New Roman" panose="02020603050405020304"/>
              </a:rPr>
              <a:t>identifying  </a:t>
            </a:r>
            <a:r>
              <a:rPr sz="2200" spc="-85" dirty="0">
                <a:solidFill>
                  <a:srgbClr val="252525"/>
                </a:solidFill>
                <a:latin typeface="Times New Roman" panose="02020603050405020304"/>
                <a:cs typeface="Times New Roman" panose="02020603050405020304"/>
              </a:rPr>
              <a:t>a </a:t>
            </a:r>
            <a:r>
              <a:rPr sz="2200" spc="-70" dirty="0">
                <a:solidFill>
                  <a:srgbClr val="252525"/>
                </a:solidFill>
                <a:latin typeface="Times New Roman" panose="02020603050405020304"/>
                <a:cs typeface="Times New Roman" panose="02020603050405020304"/>
              </a:rPr>
              <a:t>voice</a:t>
            </a:r>
            <a:r>
              <a:rPr sz="2200" spc="70" dirty="0">
                <a:solidFill>
                  <a:srgbClr val="252525"/>
                </a:solidFill>
                <a:latin typeface="Times New Roman" panose="02020603050405020304"/>
                <a:cs typeface="Times New Roman" panose="02020603050405020304"/>
              </a:rPr>
              <a:t> </a:t>
            </a:r>
            <a:r>
              <a:rPr sz="2200" spc="-30" dirty="0">
                <a:solidFill>
                  <a:srgbClr val="252525"/>
                </a:solidFill>
                <a:latin typeface="Times New Roman" panose="02020603050405020304"/>
                <a:cs typeface="Times New Roman" panose="02020603050405020304"/>
              </a:rPr>
              <a:t>command.</a:t>
            </a:r>
            <a:endParaRPr sz="2200">
              <a:latin typeface="Times New Roman" panose="02020603050405020304"/>
              <a:cs typeface="Times New Roman" panose="02020603050405020304"/>
            </a:endParaRPr>
          </a:p>
          <a:p>
            <a:pPr marL="299085" indent="-287020">
              <a:lnSpc>
                <a:spcPts val="2510"/>
              </a:lnSpc>
              <a:spcBef>
                <a:spcPts val="825"/>
              </a:spcBef>
              <a:buClr>
                <a:srgbClr val="B05E28"/>
              </a:buClr>
              <a:buSzPct val="114000"/>
              <a:buFont typeface="Arial" panose="020B0604020202020204"/>
              <a:buChar char="•"/>
              <a:tabLst>
                <a:tab pos="299085" algn="l"/>
                <a:tab pos="299720" algn="l"/>
              </a:tabLst>
            </a:pPr>
            <a:r>
              <a:rPr sz="2200" spc="-40" dirty="0">
                <a:solidFill>
                  <a:srgbClr val="252525"/>
                </a:solidFill>
                <a:latin typeface="Times New Roman" panose="02020603050405020304"/>
                <a:cs typeface="Times New Roman" panose="02020603050405020304"/>
              </a:rPr>
              <a:t>But it </a:t>
            </a:r>
            <a:r>
              <a:rPr sz="2200" spc="-85" dirty="0">
                <a:solidFill>
                  <a:srgbClr val="252525"/>
                </a:solidFill>
                <a:latin typeface="Times New Roman" panose="02020603050405020304"/>
                <a:cs typeface="Times New Roman" panose="02020603050405020304"/>
              </a:rPr>
              <a:t>is highly </a:t>
            </a:r>
            <a:r>
              <a:rPr sz="2200" spc="-60" dirty="0">
                <a:solidFill>
                  <a:srgbClr val="252525"/>
                </a:solidFill>
                <a:latin typeface="Times New Roman" panose="02020603050405020304"/>
                <a:cs typeface="Times New Roman" panose="02020603050405020304"/>
              </a:rPr>
              <a:t>sensitive </a:t>
            </a:r>
            <a:r>
              <a:rPr sz="2200" spc="25" dirty="0">
                <a:solidFill>
                  <a:srgbClr val="252525"/>
                </a:solidFill>
                <a:latin typeface="Times New Roman" panose="02020603050405020304"/>
                <a:cs typeface="Times New Roman" panose="02020603050405020304"/>
              </a:rPr>
              <a:t>to </a:t>
            </a:r>
            <a:r>
              <a:rPr sz="2200" spc="-10" dirty="0">
                <a:solidFill>
                  <a:srgbClr val="252525"/>
                </a:solidFill>
                <a:latin typeface="Times New Roman" panose="02020603050405020304"/>
                <a:cs typeface="Times New Roman" panose="02020603050405020304"/>
              </a:rPr>
              <a:t>the </a:t>
            </a:r>
            <a:r>
              <a:rPr sz="2200" spc="-25" dirty="0">
                <a:solidFill>
                  <a:srgbClr val="252525"/>
                </a:solidFill>
                <a:latin typeface="Times New Roman" panose="02020603050405020304"/>
                <a:cs typeface="Times New Roman" panose="02020603050405020304"/>
              </a:rPr>
              <a:t>surrounding </a:t>
            </a:r>
            <a:r>
              <a:rPr sz="2200" spc="-60" dirty="0">
                <a:solidFill>
                  <a:srgbClr val="252525"/>
                </a:solidFill>
                <a:latin typeface="Times New Roman" panose="02020603050405020304"/>
                <a:cs typeface="Times New Roman" panose="02020603050405020304"/>
              </a:rPr>
              <a:t>noises. </a:t>
            </a:r>
            <a:r>
              <a:rPr sz="2200" spc="-20" dirty="0">
                <a:solidFill>
                  <a:srgbClr val="252525"/>
                </a:solidFill>
                <a:latin typeface="Times New Roman" panose="02020603050405020304"/>
                <a:cs typeface="Times New Roman" panose="02020603050405020304"/>
              </a:rPr>
              <a:t>There </a:t>
            </a:r>
            <a:r>
              <a:rPr sz="2200" spc="-85" dirty="0">
                <a:solidFill>
                  <a:srgbClr val="252525"/>
                </a:solidFill>
                <a:latin typeface="Times New Roman" panose="02020603050405020304"/>
                <a:cs typeface="Times New Roman" panose="02020603050405020304"/>
              </a:rPr>
              <a:t>is a</a:t>
            </a:r>
            <a:r>
              <a:rPr sz="2200" spc="75" dirty="0">
                <a:solidFill>
                  <a:srgbClr val="252525"/>
                </a:solidFill>
                <a:latin typeface="Times New Roman" panose="02020603050405020304"/>
                <a:cs typeface="Times New Roman" panose="02020603050405020304"/>
              </a:rPr>
              <a:t> </a:t>
            </a:r>
            <a:r>
              <a:rPr sz="2200" spc="-60" dirty="0">
                <a:solidFill>
                  <a:srgbClr val="252525"/>
                </a:solidFill>
                <a:latin typeface="Times New Roman" panose="02020603050405020304"/>
                <a:cs typeface="Times New Roman" panose="02020603050405020304"/>
              </a:rPr>
              <a:t>possibility </a:t>
            </a:r>
            <a:r>
              <a:rPr sz="2200" spc="-10" dirty="0">
                <a:solidFill>
                  <a:srgbClr val="252525"/>
                </a:solidFill>
                <a:latin typeface="Times New Roman" panose="02020603050405020304"/>
                <a:cs typeface="Times New Roman" panose="02020603050405020304"/>
              </a:rPr>
              <a:t>of</a:t>
            </a:r>
            <a:endParaRPr sz="2200">
              <a:latin typeface="Times New Roman" panose="02020603050405020304"/>
              <a:cs typeface="Times New Roman" panose="02020603050405020304"/>
            </a:endParaRPr>
          </a:p>
          <a:p>
            <a:pPr marL="299085">
              <a:lnSpc>
                <a:spcPts val="2510"/>
              </a:lnSpc>
            </a:pPr>
            <a:r>
              <a:rPr sz="2200" spc="-40" dirty="0">
                <a:solidFill>
                  <a:srgbClr val="252525"/>
                </a:solidFill>
                <a:latin typeface="Times New Roman" panose="02020603050405020304"/>
                <a:cs typeface="Times New Roman" panose="02020603050405020304"/>
              </a:rPr>
              <a:t>misinterpreting </a:t>
            </a:r>
            <a:r>
              <a:rPr sz="2200" spc="-30" dirty="0">
                <a:solidFill>
                  <a:srgbClr val="252525"/>
                </a:solidFill>
                <a:latin typeface="Times New Roman" panose="02020603050405020304"/>
                <a:cs typeface="Times New Roman" panose="02020603050405020304"/>
              </a:rPr>
              <a:t>some </a:t>
            </a:r>
            <a:r>
              <a:rPr sz="2200" spc="-45" dirty="0">
                <a:solidFill>
                  <a:srgbClr val="252525"/>
                </a:solidFill>
                <a:latin typeface="Times New Roman" panose="02020603050405020304"/>
                <a:cs typeface="Times New Roman" panose="02020603050405020304"/>
              </a:rPr>
              <a:t>noises </a:t>
            </a:r>
            <a:r>
              <a:rPr sz="2200" spc="-75" dirty="0">
                <a:solidFill>
                  <a:srgbClr val="252525"/>
                </a:solidFill>
                <a:latin typeface="Times New Roman" panose="02020603050405020304"/>
                <a:cs typeface="Times New Roman" panose="02020603050405020304"/>
              </a:rPr>
              <a:t>as </a:t>
            </a:r>
            <a:r>
              <a:rPr sz="2200" spc="-15" dirty="0">
                <a:solidFill>
                  <a:srgbClr val="252525"/>
                </a:solidFill>
                <a:latin typeface="Times New Roman" panose="02020603050405020304"/>
                <a:cs typeface="Times New Roman" panose="02020603050405020304"/>
              </a:rPr>
              <a:t>one </a:t>
            </a:r>
            <a:r>
              <a:rPr sz="2200" spc="-5" dirty="0">
                <a:solidFill>
                  <a:srgbClr val="252525"/>
                </a:solidFill>
                <a:latin typeface="Times New Roman" panose="02020603050405020304"/>
                <a:cs typeface="Times New Roman" panose="02020603050405020304"/>
              </a:rPr>
              <a:t>of </a:t>
            </a:r>
            <a:r>
              <a:rPr sz="2200" spc="-10" dirty="0">
                <a:solidFill>
                  <a:srgbClr val="252525"/>
                </a:solidFill>
                <a:latin typeface="Times New Roman" panose="02020603050405020304"/>
                <a:cs typeface="Times New Roman" panose="02020603050405020304"/>
              </a:rPr>
              <a:t>the </a:t>
            </a:r>
            <a:r>
              <a:rPr sz="2200" spc="-70" dirty="0">
                <a:solidFill>
                  <a:srgbClr val="252525"/>
                </a:solidFill>
                <a:latin typeface="Times New Roman" panose="02020603050405020304"/>
                <a:cs typeface="Times New Roman" panose="02020603050405020304"/>
              </a:rPr>
              <a:t>voice </a:t>
            </a:r>
            <a:r>
              <a:rPr sz="2200" spc="-30" dirty="0">
                <a:solidFill>
                  <a:srgbClr val="252525"/>
                </a:solidFill>
                <a:latin typeface="Times New Roman" panose="02020603050405020304"/>
                <a:cs typeface="Times New Roman" panose="02020603050405020304"/>
              </a:rPr>
              <a:t>commands </a:t>
            </a:r>
            <a:r>
              <a:rPr sz="2200" spc="-80" dirty="0">
                <a:solidFill>
                  <a:srgbClr val="252525"/>
                </a:solidFill>
                <a:latin typeface="Times New Roman" panose="02020603050405020304"/>
                <a:cs typeface="Times New Roman" panose="02020603050405020304"/>
              </a:rPr>
              <a:t>given </a:t>
            </a:r>
            <a:r>
              <a:rPr sz="2200" spc="20" dirty="0">
                <a:solidFill>
                  <a:srgbClr val="252525"/>
                </a:solidFill>
                <a:latin typeface="Times New Roman" panose="02020603050405020304"/>
                <a:cs typeface="Times New Roman" panose="02020603050405020304"/>
              </a:rPr>
              <a:t>to </a:t>
            </a:r>
            <a:r>
              <a:rPr sz="2200" spc="-5" dirty="0">
                <a:solidFill>
                  <a:srgbClr val="252525"/>
                </a:solidFill>
                <a:latin typeface="Times New Roman" panose="02020603050405020304"/>
                <a:cs typeface="Times New Roman" panose="02020603050405020304"/>
              </a:rPr>
              <a:t>the</a:t>
            </a:r>
            <a:r>
              <a:rPr sz="2200" spc="235" dirty="0">
                <a:solidFill>
                  <a:srgbClr val="252525"/>
                </a:solidFill>
                <a:latin typeface="Times New Roman" panose="02020603050405020304"/>
                <a:cs typeface="Times New Roman" panose="02020603050405020304"/>
              </a:rPr>
              <a:t> </a:t>
            </a:r>
            <a:r>
              <a:rPr sz="2200" dirty="0">
                <a:solidFill>
                  <a:srgbClr val="252525"/>
                </a:solidFill>
                <a:latin typeface="Times New Roman" panose="02020603050405020304"/>
                <a:cs typeface="Times New Roman" panose="02020603050405020304"/>
              </a:rPr>
              <a:t>robot.</a:t>
            </a:r>
            <a:endParaRPr sz="2200">
              <a:latin typeface="Times New Roman" panose="02020603050405020304"/>
              <a:cs typeface="Times New Roman" panose="02020603050405020304"/>
            </a:endParaRPr>
          </a:p>
          <a:p>
            <a:pPr marL="299085" marR="437515" indent="-287020">
              <a:lnSpc>
                <a:spcPts val="2380"/>
              </a:lnSpc>
              <a:spcBef>
                <a:spcPts val="1160"/>
              </a:spcBef>
              <a:buClr>
                <a:srgbClr val="B05E28"/>
              </a:buClr>
              <a:buSzPct val="114000"/>
              <a:buFont typeface="Arial" panose="020B0604020202020204"/>
              <a:buChar char="•"/>
              <a:tabLst>
                <a:tab pos="368935" algn="l"/>
                <a:tab pos="369570" algn="l"/>
              </a:tabLst>
            </a:pPr>
            <a:r>
              <a:rPr dirty="0"/>
              <a:t>	</a:t>
            </a:r>
            <a:r>
              <a:rPr sz="2200" spc="-65" dirty="0">
                <a:solidFill>
                  <a:srgbClr val="252525"/>
                </a:solidFill>
                <a:latin typeface="Times New Roman" panose="02020603050405020304"/>
                <a:cs typeface="Times New Roman" panose="02020603050405020304"/>
              </a:rPr>
              <a:t>Also </a:t>
            </a:r>
            <a:r>
              <a:rPr sz="2200" spc="-5" dirty="0">
                <a:solidFill>
                  <a:srgbClr val="252525"/>
                </a:solidFill>
                <a:latin typeface="Times New Roman" panose="02020603050405020304"/>
                <a:cs typeface="Times New Roman" panose="02020603050405020304"/>
              </a:rPr>
              <a:t>the </a:t>
            </a:r>
            <a:r>
              <a:rPr sz="2200" spc="-75" dirty="0">
                <a:solidFill>
                  <a:srgbClr val="252525"/>
                </a:solidFill>
                <a:latin typeface="Times New Roman" panose="02020603050405020304"/>
                <a:cs typeface="Times New Roman" panose="02020603050405020304"/>
              </a:rPr>
              <a:t>accuracy </a:t>
            </a:r>
            <a:r>
              <a:rPr sz="2200" spc="-5" dirty="0">
                <a:solidFill>
                  <a:srgbClr val="252525"/>
                </a:solidFill>
                <a:latin typeface="Times New Roman" panose="02020603050405020304"/>
                <a:cs typeface="Times New Roman" panose="02020603050405020304"/>
              </a:rPr>
              <a:t>of </a:t>
            </a:r>
            <a:r>
              <a:rPr sz="2200" spc="-45" dirty="0">
                <a:solidFill>
                  <a:srgbClr val="252525"/>
                </a:solidFill>
                <a:latin typeface="Times New Roman" panose="02020603050405020304"/>
                <a:cs typeface="Times New Roman" panose="02020603050405020304"/>
              </a:rPr>
              <a:t>word </a:t>
            </a:r>
            <a:r>
              <a:rPr sz="2200" spc="-40" dirty="0">
                <a:solidFill>
                  <a:srgbClr val="252525"/>
                </a:solidFill>
                <a:latin typeface="Times New Roman" panose="02020603050405020304"/>
                <a:cs typeface="Times New Roman" panose="02020603050405020304"/>
              </a:rPr>
              <a:t>recognition </a:t>
            </a:r>
            <a:r>
              <a:rPr sz="2200" spc="-45" dirty="0">
                <a:solidFill>
                  <a:srgbClr val="252525"/>
                </a:solidFill>
                <a:latin typeface="Times New Roman" panose="02020603050405020304"/>
                <a:cs typeface="Times New Roman" panose="02020603050405020304"/>
              </a:rPr>
              <a:t>reduces in </a:t>
            </a:r>
            <a:r>
              <a:rPr sz="2200" spc="-60" dirty="0">
                <a:solidFill>
                  <a:srgbClr val="252525"/>
                </a:solidFill>
                <a:latin typeface="Times New Roman" panose="02020603050405020304"/>
                <a:cs typeface="Times New Roman" panose="02020603050405020304"/>
              </a:rPr>
              <a:t>face </a:t>
            </a:r>
            <a:r>
              <a:rPr sz="2200" spc="-5" dirty="0">
                <a:solidFill>
                  <a:srgbClr val="252525"/>
                </a:solidFill>
                <a:latin typeface="Times New Roman" panose="02020603050405020304"/>
                <a:cs typeface="Times New Roman" panose="02020603050405020304"/>
              </a:rPr>
              <a:t>of </a:t>
            </a:r>
            <a:r>
              <a:rPr sz="2200" spc="-10" dirty="0">
                <a:solidFill>
                  <a:srgbClr val="252525"/>
                </a:solidFill>
                <a:latin typeface="Times New Roman" panose="02020603050405020304"/>
                <a:cs typeface="Times New Roman" panose="02020603050405020304"/>
              </a:rPr>
              <a:t>the </a:t>
            </a:r>
            <a:r>
              <a:rPr sz="2200" spc="-55" dirty="0">
                <a:solidFill>
                  <a:srgbClr val="252525"/>
                </a:solidFill>
                <a:latin typeface="Times New Roman" panose="02020603050405020304"/>
                <a:cs typeface="Times New Roman" panose="02020603050405020304"/>
              </a:rPr>
              <a:t>noise. </a:t>
            </a:r>
            <a:r>
              <a:rPr sz="2200" spc="-10" dirty="0">
                <a:solidFill>
                  <a:srgbClr val="252525"/>
                </a:solidFill>
                <a:latin typeface="Times New Roman" panose="02020603050405020304"/>
                <a:cs typeface="Times New Roman" panose="02020603050405020304"/>
              </a:rPr>
              <a:t>The sound  </a:t>
            </a:r>
            <a:r>
              <a:rPr sz="2200" spc="-50" dirty="0">
                <a:solidFill>
                  <a:srgbClr val="252525"/>
                </a:solidFill>
                <a:latin typeface="Times New Roman" panose="02020603050405020304"/>
                <a:cs typeface="Times New Roman" panose="02020603050405020304"/>
              </a:rPr>
              <a:t>coming </a:t>
            </a:r>
            <a:r>
              <a:rPr sz="2200" spc="-10" dirty="0">
                <a:solidFill>
                  <a:srgbClr val="252525"/>
                </a:solidFill>
                <a:latin typeface="Times New Roman" panose="02020603050405020304"/>
                <a:cs typeface="Times New Roman" panose="02020603050405020304"/>
              </a:rPr>
              <a:t>from </a:t>
            </a:r>
            <a:r>
              <a:rPr sz="2200" spc="-5" dirty="0">
                <a:solidFill>
                  <a:srgbClr val="252525"/>
                </a:solidFill>
                <a:latin typeface="Times New Roman" panose="02020603050405020304"/>
                <a:cs typeface="Times New Roman" panose="02020603050405020304"/>
              </a:rPr>
              <a:t>motors </a:t>
            </a:r>
            <a:r>
              <a:rPr sz="2200" spc="-45" dirty="0">
                <a:solidFill>
                  <a:srgbClr val="252525"/>
                </a:solidFill>
                <a:latin typeface="Times New Roman" panose="02020603050405020304"/>
                <a:cs typeface="Times New Roman" panose="02020603050405020304"/>
              </a:rPr>
              <a:t>has </a:t>
            </a:r>
            <a:r>
              <a:rPr sz="2200" spc="-85" dirty="0">
                <a:solidFill>
                  <a:srgbClr val="252525"/>
                </a:solidFill>
                <a:latin typeface="Times New Roman" panose="02020603050405020304"/>
                <a:cs typeface="Times New Roman" panose="02020603050405020304"/>
              </a:rPr>
              <a:t>a </a:t>
            </a:r>
            <a:r>
              <a:rPr sz="2200" spc="-60" dirty="0">
                <a:solidFill>
                  <a:srgbClr val="252525"/>
                </a:solidFill>
                <a:latin typeface="Times New Roman" panose="02020603050405020304"/>
                <a:cs typeface="Times New Roman" panose="02020603050405020304"/>
              </a:rPr>
              <a:t>significant </a:t>
            </a:r>
            <a:r>
              <a:rPr sz="2200" spc="-40" dirty="0">
                <a:solidFill>
                  <a:srgbClr val="252525"/>
                </a:solidFill>
                <a:latin typeface="Times New Roman" panose="02020603050405020304"/>
                <a:cs typeface="Times New Roman" panose="02020603050405020304"/>
              </a:rPr>
              <a:t>effect </a:t>
            </a:r>
            <a:r>
              <a:rPr sz="2200" spc="15" dirty="0">
                <a:solidFill>
                  <a:srgbClr val="252525"/>
                </a:solidFill>
                <a:latin typeface="Times New Roman" panose="02020603050405020304"/>
                <a:cs typeface="Times New Roman" panose="02020603050405020304"/>
              </a:rPr>
              <a:t>on</a:t>
            </a:r>
            <a:r>
              <a:rPr sz="2200" spc="385" dirty="0">
                <a:solidFill>
                  <a:srgbClr val="252525"/>
                </a:solidFill>
                <a:latin typeface="Times New Roman" panose="02020603050405020304"/>
                <a:cs typeface="Times New Roman" panose="02020603050405020304"/>
              </a:rPr>
              <a:t> </a:t>
            </a:r>
            <a:r>
              <a:rPr sz="2200" spc="-95" dirty="0">
                <a:solidFill>
                  <a:srgbClr val="252525"/>
                </a:solidFill>
                <a:latin typeface="Times New Roman" panose="02020603050405020304"/>
                <a:cs typeface="Times New Roman" panose="02020603050405020304"/>
              </a:rPr>
              <a:t>accuracy.</a:t>
            </a:r>
            <a:endParaRPr sz="2200">
              <a:latin typeface="Times New Roman" panose="02020603050405020304"/>
              <a:cs typeface="Times New Roman" panose="02020603050405020304"/>
            </a:endParaRPr>
          </a:p>
          <a:p>
            <a:pPr marL="299085" marR="828675" indent="-287020">
              <a:lnSpc>
                <a:spcPts val="2380"/>
              </a:lnSpc>
              <a:spcBef>
                <a:spcPts val="1160"/>
              </a:spcBef>
              <a:buClr>
                <a:srgbClr val="B05E28"/>
              </a:buClr>
              <a:buSzPct val="114000"/>
              <a:buFont typeface="Arial" panose="020B0604020202020204"/>
              <a:buChar char="•"/>
              <a:tabLst>
                <a:tab pos="299085" algn="l"/>
                <a:tab pos="299720" algn="l"/>
              </a:tabLst>
            </a:pPr>
            <a:r>
              <a:rPr sz="2200" spc="30" dirty="0">
                <a:solidFill>
                  <a:srgbClr val="252525"/>
                </a:solidFill>
                <a:latin typeface="Times New Roman" panose="02020603050405020304"/>
                <a:cs typeface="Times New Roman" panose="02020603050405020304"/>
              </a:rPr>
              <a:t>In </a:t>
            </a:r>
            <a:r>
              <a:rPr sz="2200" spc="-30" dirty="0">
                <a:solidFill>
                  <a:srgbClr val="252525"/>
                </a:solidFill>
                <a:latin typeface="Times New Roman" panose="02020603050405020304"/>
                <a:cs typeface="Times New Roman" panose="02020603050405020304"/>
              </a:rPr>
              <a:t>these </a:t>
            </a:r>
            <a:r>
              <a:rPr sz="2200" spc="-35" dirty="0">
                <a:solidFill>
                  <a:srgbClr val="252525"/>
                </a:solidFill>
                <a:latin typeface="Times New Roman" panose="02020603050405020304"/>
                <a:cs typeface="Times New Roman" panose="02020603050405020304"/>
              </a:rPr>
              <a:t>model </a:t>
            </a:r>
            <a:r>
              <a:rPr sz="2200" spc="-110" dirty="0">
                <a:solidFill>
                  <a:srgbClr val="252525"/>
                </a:solidFill>
                <a:latin typeface="Times New Roman" panose="02020603050405020304"/>
                <a:cs typeface="Times New Roman" panose="02020603050405020304"/>
              </a:rPr>
              <a:t>we  </a:t>
            </a:r>
            <a:r>
              <a:rPr lang="en-IN" sz="2200" spc="-110" dirty="0">
                <a:solidFill>
                  <a:srgbClr val="252525"/>
                </a:solidFill>
                <a:latin typeface="Times New Roman" panose="02020603050405020304"/>
                <a:cs typeface="Times New Roman" panose="02020603050405020304"/>
              </a:rPr>
              <a:t>have </a:t>
            </a:r>
            <a:r>
              <a:rPr sz="2200" spc="-35" dirty="0">
                <a:solidFill>
                  <a:srgbClr val="252525"/>
                </a:solidFill>
                <a:latin typeface="Times New Roman" panose="02020603050405020304"/>
                <a:cs typeface="Times New Roman" panose="02020603050405020304"/>
              </a:rPr>
              <a:t>add</a:t>
            </a:r>
            <a:r>
              <a:rPr lang="en-IN" sz="2200" spc="-35" dirty="0">
                <a:solidFill>
                  <a:srgbClr val="252525"/>
                </a:solidFill>
                <a:latin typeface="Times New Roman" panose="02020603050405020304"/>
                <a:cs typeface="Times New Roman" panose="02020603050405020304"/>
              </a:rPr>
              <a:t>ed</a:t>
            </a:r>
            <a:r>
              <a:rPr sz="2200" spc="-35" dirty="0">
                <a:solidFill>
                  <a:srgbClr val="252525"/>
                </a:solidFill>
                <a:latin typeface="Times New Roman" panose="02020603050405020304"/>
                <a:cs typeface="Times New Roman" panose="02020603050405020304"/>
              </a:rPr>
              <a:t> </a:t>
            </a:r>
            <a:r>
              <a:rPr sz="2200" spc="-40" dirty="0">
                <a:solidFill>
                  <a:srgbClr val="252525"/>
                </a:solidFill>
                <a:latin typeface="Times New Roman" panose="02020603050405020304"/>
                <a:cs typeface="Times New Roman" panose="02020603050405020304"/>
              </a:rPr>
              <a:t>ultra sonic </a:t>
            </a:r>
            <a:r>
              <a:rPr sz="2200" spc="-25" dirty="0">
                <a:solidFill>
                  <a:srgbClr val="252525"/>
                </a:solidFill>
                <a:latin typeface="Times New Roman" panose="02020603050405020304"/>
                <a:cs typeface="Times New Roman" panose="02020603050405020304"/>
              </a:rPr>
              <a:t>sensor </a:t>
            </a:r>
            <a:r>
              <a:rPr sz="2200" spc="-5" dirty="0">
                <a:solidFill>
                  <a:srgbClr val="252525"/>
                </a:solidFill>
                <a:latin typeface="Times New Roman" panose="02020603050405020304"/>
                <a:cs typeface="Times New Roman" panose="02020603050405020304"/>
              </a:rPr>
              <a:t>for </a:t>
            </a:r>
            <a:r>
              <a:rPr sz="2200" spc="-25" dirty="0">
                <a:solidFill>
                  <a:srgbClr val="252525"/>
                </a:solidFill>
                <a:latin typeface="Times New Roman" panose="02020603050405020304"/>
                <a:cs typeface="Times New Roman" panose="02020603050405020304"/>
              </a:rPr>
              <a:t>stopping </a:t>
            </a:r>
            <a:r>
              <a:rPr sz="2200" spc="-10" dirty="0">
                <a:solidFill>
                  <a:srgbClr val="252525"/>
                </a:solidFill>
                <a:latin typeface="Times New Roman" panose="02020603050405020304"/>
                <a:cs typeface="Times New Roman" panose="02020603050405020304"/>
              </a:rPr>
              <a:t>the </a:t>
            </a:r>
            <a:r>
              <a:rPr sz="2200" spc="-75" dirty="0">
                <a:solidFill>
                  <a:srgbClr val="252525"/>
                </a:solidFill>
                <a:latin typeface="Times New Roman" panose="02020603050405020304"/>
                <a:cs typeface="Times New Roman" panose="02020603050405020304"/>
              </a:rPr>
              <a:t>vehicle  </a:t>
            </a:r>
            <a:r>
              <a:rPr lang="en-IN" sz="2200" spc="-75" dirty="0">
                <a:solidFill>
                  <a:srgbClr val="252525"/>
                </a:solidFill>
                <a:latin typeface="Times New Roman" panose="02020603050405020304"/>
                <a:cs typeface="Times New Roman" panose="02020603050405020304"/>
              </a:rPr>
              <a:t>or</a:t>
            </a:r>
            <a:r>
              <a:rPr sz="2200" spc="-70" dirty="0">
                <a:solidFill>
                  <a:srgbClr val="252525"/>
                </a:solidFill>
                <a:latin typeface="Times New Roman" panose="02020603050405020304"/>
                <a:cs typeface="Times New Roman" panose="02020603050405020304"/>
              </a:rPr>
              <a:t>if </a:t>
            </a:r>
            <a:r>
              <a:rPr sz="2200" spc="-90" dirty="0">
                <a:solidFill>
                  <a:srgbClr val="252525"/>
                </a:solidFill>
                <a:latin typeface="Times New Roman" panose="02020603050405020304"/>
                <a:cs typeface="Times New Roman" panose="02020603050405020304"/>
              </a:rPr>
              <a:t>any  </a:t>
            </a:r>
            <a:r>
              <a:rPr sz="2200" spc="-45" dirty="0">
                <a:solidFill>
                  <a:srgbClr val="252525"/>
                </a:solidFill>
                <a:latin typeface="Times New Roman" panose="02020603050405020304"/>
                <a:cs typeface="Times New Roman" panose="02020603050405020304"/>
              </a:rPr>
              <a:t>obstacle</a:t>
            </a:r>
            <a:r>
              <a:rPr sz="2200" spc="15" dirty="0">
                <a:solidFill>
                  <a:srgbClr val="252525"/>
                </a:solidFill>
                <a:latin typeface="Times New Roman" panose="02020603050405020304"/>
                <a:cs typeface="Times New Roman" panose="02020603050405020304"/>
              </a:rPr>
              <a:t> </a:t>
            </a:r>
            <a:r>
              <a:rPr sz="2200" spc="-40" dirty="0">
                <a:solidFill>
                  <a:srgbClr val="252525"/>
                </a:solidFill>
                <a:latin typeface="Times New Roman" panose="02020603050405020304"/>
                <a:cs typeface="Times New Roman" panose="02020603050405020304"/>
              </a:rPr>
              <a:t>comes</a:t>
            </a:r>
            <a:endParaRPr sz="220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5206" y="1339553"/>
            <a:ext cx="3561079" cy="567055"/>
          </a:xfrm>
          <a:prstGeom prst="rect">
            <a:avLst/>
          </a:prstGeom>
        </p:spPr>
        <p:txBody>
          <a:bodyPr vert="horz" wrap="square" lIns="0" tIns="13335" rIns="0" bIns="0" rtlCol="0">
            <a:spAutoFit/>
          </a:bodyPr>
          <a:lstStyle/>
          <a:p>
            <a:pPr marL="12700">
              <a:lnSpc>
                <a:spcPct val="100000"/>
              </a:lnSpc>
              <a:spcBef>
                <a:spcPts val="105"/>
              </a:spcBef>
            </a:pPr>
            <a:r>
              <a:rPr b="1" spc="15" dirty="0"/>
              <a:t>REFERENCES</a:t>
            </a:r>
          </a:p>
        </p:txBody>
      </p:sp>
      <p:sp>
        <p:nvSpPr>
          <p:cNvPr id="4" name="object 4"/>
          <p:cNvSpPr txBox="1">
            <a:spLocks noGrp="1"/>
          </p:cNvSpPr>
          <p:nvPr>
            <p:ph type="ftr" sz="quarter" idx="11"/>
          </p:nvPr>
        </p:nvSpPr>
        <p:spPr>
          <a:xfrm>
            <a:off x="4165600" y="6245225"/>
            <a:ext cx="3860800" cy="148590"/>
          </a:xfrm>
          <a:prstGeom prst="rect">
            <a:avLst/>
          </a:prstGeom>
        </p:spPr>
        <p:txBody>
          <a:bodyPr vert="horz" wrap="square" lIns="0" tIns="0" rIns="0" bIns="0" rtlCol="0">
            <a:spAutoFit/>
          </a:bodyPr>
          <a:lstStyle/>
          <a:p>
            <a:pPr marL="12700">
              <a:lnSpc>
                <a:spcPts val="1160"/>
              </a:lnSpc>
            </a:pPr>
            <a:endParaRPr spc="-5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11</a:t>
            </a:fld>
            <a:endParaRPr spc="-35" dirty="0"/>
          </a:p>
        </p:txBody>
      </p:sp>
      <p:sp>
        <p:nvSpPr>
          <p:cNvPr id="3" name="object 3"/>
          <p:cNvSpPr txBox="1"/>
          <p:nvPr/>
        </p:nvSpPr>
        <p:spPr>
          <a:xfrm>
            <a:off x="1374395" y="2476048"/>
            <a:ext cx="4857115" cy="2552700"/>
          </a:xfrm>
          <a:prstGeom prst="rect">
            <a:avLst/>
          </a:prstGeom>
        </p:spPr>
        <p:txBody>
          <a:bodyPr vert="horz" wrap="square" lIns="0" tIns="102870" rIns="0" bIns="0" rtlCol="0">
            <a:spAutoFit/>
          </a:bodyPr>
          <a:lstStyle/>
          <a:p>
            <a:pPr marL="299085" indent="-287020">
              <a:lnSpc>
                <a:spcPct val="100000"/>
              </a:lnSpc>
              <a:spcBef>
                <a:spcPts val="810"/>
              </a:spcBef>
              <a:buClr>
                <a:srgbClr val="B05E28"/>
              </a:buClr>
              <a:buSzPct val="115000"/>
              <a:buFont typeface="Arial" panose="020B0604020202020204"/>
              <a:buChar char="•"/>
              <a:tabLst>
                <a:tab pos="299085" algn="l"/>
                <a:tab pos="299720" algn="l"/>
              </a:tabLst>
            </a:pPr>
            <a:r>
              <a:rPr sz="2400" spc="-85" dirty="0">
                <a:solidFill>
                  <a:srgbClr val="252525"/>
                </a:solidFill>
                <a:latin typeface="Times New Roman" panose="02020603050405020304"/>
                <a:cs typeface="Times New Roman" panose="02020603050405020304"/>
                <a:hlinkClick r:id="rId2"/>
              </a:rPr>
              <a:t>www.</a:t>
            </a:r>
            <a:r>
              <a:rPr lang="en-IN" sz="2400" spc="-85" dirty="0">
                <a:solidFill>
                  <a:srgbClr val="252525"/>
                </a:solidFill>
                <a:latin typeface="Times New Roman" panose="02020603050405020304"/>
                <a:cs typeface="Times New Roman" panose="02020603050405020304"/>
                <a:hlinkClick r:id="rId2"/>
              </a:rPr>
              <a:t>esp32</a:t>
            </a:r>
            <a:r>
              <a:rPr sz="2400" spc="-85" dirty="0">
                <a:solidFill>
                  <a:srgbClr val="252525"/>
                </a:solidFill>
                <a:latin typeface="Times New Roman" panose="02020603050405020304"/>
                <a:cs typeface="Times New Roman" panose="02020603050405020304"/>
                <a:hlinkClick r:id="rId2"/>
              </a:rPr>
              <a:t>.org</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Lst>
            </a:pPr>
            <a:r>
              <a:rPr sz="2400" spc="-90" dirty="0">
                <a:solidFill>
                  <a:srgbClr val="252525"/>
                </a:solidFill>
                <a:latin typeface="Times New Roman" panose="02020603050405020304"/>
                <a:cs typeface="Times New Roman" panose="02020603050405020304"/>
                <a:hlinkClick r:id="rId3"/>
              </a:rPr>
              <a:t>www.beyondlogic.org</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Lst>
            </a:pPr>
            <a:r>
              <a:rPr sz="2400" spc="-100" dirty="0">
                <a:solidFill>
                  <a:srgbClr val="252525"/>
                </a:solidFill>
                <a:latin typeface="Times New Roman" panose="02020603050405020304"/>
                <a:cs typeface="Times New Roman" panose="02020603050405020304"/>
                <a:hlinkClick r:id="rId4"/>
              </a:rPr>
              <a:t>www.wikipedia.org</a:t>
            </a:r>
            <a:endParaRPr sz="2400">
              <a:latin typeface="Times New Roman" panose="02020603050405020304"/>
              <a:cs typeface="Times New Roman" panose="02020603050405020304"/>
            </a:endParaRPr>
          </a:p>
          <a:p>
            <a:pPr marL="299085" indent="-287020">
              <a:lnSpc>
                <a:spcPct val="100000"/>
              </a:lnSpc>
              <a:spcBef>
                <a:spcPts val="1180"/>
              </a:spcBef>
              <a:buClr>
                <a:srgbClr val="B05E28"/>
              </a:buClr>
              <a:buSzPct val="115000"/>
              <a:buFont typeface="Arial" panose="020B0604020202020204"/>
              <a:buChar char="•"/>
              <a:tabLst>
                <a:tab pos="299085" algn="l"/>
                <a:tab pos="299720" algn="l"/>
              </a:tabLst>
            </a:pPr>
            <a:r>
              <a:rPr sz="2400" spc="-75" dirty="0">
                <a:solidFill>
                  <a:srgbClr val="252525"/>
                </a:solidFill>
                <a:latin typeface="Times New Roman" panose="02020603050405020304"/>
                <a:cs typeface="Times New Roman" panose="02020603050405020304"/>
                <a:hlinkClick r:id="rId5"/>
              </a:rPr>
              <a:t>www.elementzonline.com</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Lst>
            </a:pPr>
            <a:r>
              <a:rPr sz="2400" spc="-65" dirty="0">
                <a:solidFill>
                  <a:srgbClr val="252525"/>
                </a:solidFill>
                <a:latin typeface="Times New Roman" panose="02020603050405020304"/>
                <a:cs typeface="Times New Roman" panose="02020603050405020304"/>
                <a:hlinkClick r:id="rId6"/>
              </a:rPr>
              <a:t>www.elementztechblog.wordpress.com</a:t>
            </a:r>
            <a:endParaRPr sz="2400">
              <a:latin typeface="Times New Roman" panose="020206030504050203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100" y="2121059"/>
            <a:ext cx="10591800" cy="4647426"/>
          </a:xfrm>
          <a:prstGeom prst="rect">
            <a:avLst/>
          </a:prstGeom>
          <a:noFill/>
        </p:spPr>
        <p:txBody>
          <a:bodyPr wrap="square" rtlCol="0">
            <a:spAutoFit/>
          </a:bodyPr>
          <a:lstStyle/>
          <a:p>
            <a:pPr algn="ctr"/>
            <a:r>
              <a:rPr lang="en-IN" altLang="en-US" sz="2400" b="1" dirty="0"/>
              <a:t> </a:t>
            </a:r>
            <a:r>
              <a:rPr lang="en-IN" altLang="en-US" sz="4400" b="1" dirty="0">
                <a:latin typeface="Gill Sans Ultra Bold" panose="020B0A02020104020203" charset="0"/>
                <a:cs typeface="Gill Sans Ultra Bold" panose="020B0A02020104020203" charset="0"/>
              </a:rPr>
              <a:t>THANKING YOU</a:t>
            </a:r>
          </a:p>
          <a:p>
            <a:pPr algn="l"/>
            <a:endParaRPr lang="en-IN" altLang="en-US" sz="4400" b="1" dirty="0">
              <a:latin typeface="Gill Sans Ultra Bold" panose="020B0A02020104020203" charset="0"/>
              <a:cs typeface="Gill Sans Ultra Bold" panose="020B0A02020104020203" charset="0"/>
            </a:endParaRPr>
          </a:p>
          <a:p>
            <a:pPr algn="l"/>
            <a:endParaRPr lang="en-IN" altLang="en-US" sz="2400" b="1" dirty="0"/>
          </a:p>
          <a:p>
            <a:pPr algn="l"/>
            <a:endParaRPr lang="en-IN" altLang="en-US" sz="2400" b="1" dirty="0"/>
          </a:p>
          <a:p>
            <a:pPr algn="l"/>
            <a:r>
              <a:rPr lang="en-IN" altLang="en-US" sz="2000" dirty="0"/>
              <a:t>                                                           </a:t>
            </a:r>
            <a:r>
              <a:rPr lang="en-IN" altLang="en-US" sz="2000" b="1" dirty="0"/>
              <a:t>Submitted by:</a:t>
            </a:r>
            <a:r>
              <a:rPr lang="en-US" sz="2000" b="1" dirty="0"/>
              <a:t> </a:t>
            </a:r>
            <a:r>
              <a:rPr lang="en-US" sz="2000" dirty="0"/>
              <a:t>   </a:t>
            </a:r>
            <a:r>
              <a:rPr lang="en-US" sz="2000" dirty="0" err="1"/>
              <a:t>Sanket</a:t>
            </a:r>
            <a:r>
              <a:rPr lang="en-US" sz="2000" dirty="0"/>
              <a:t> </a:t>
            </a:r>
            <a:r>
              <a:rPr lang="en-US" sz="2000" dirty="0" err="1"/>
              <a:t>Mallawat</a:t>
            </a:r>
            <a:endParaRPr lang="en-US" sz="2000" dirty="0"/>
          </a:p>
          <a:p>
            <a:pPr algn="l"/>
            <a:r>
              <a:rPr lang="en-US" sz="2000" dirty="0"/>
              <a:t>                                                                                       </a:t>
            </a:r>
            <a:r>
              <a:rPr lang="en-US" sz="2000" dirty="0" err="1"/>
              <a:t>Shiven</a:t>
            </a:r>
            <a:r>
              <a:rPr lang="en-US" sz="2000" dirty="0"/>
              <a:t> Desai</a:t>
            </a:r>
          </a:p>
          <a:p>
            <a:r>
              <a:rPr lang="en-US" sz="2000" dirty="0"/>
              <a:t>                                                                                       Ishita Kundu</a:t>
            </a:r>
          </a:p>
          <a:p>
            <a:r>
              <a:rPr lang="en-US" sz="2000" dirty="0"/>
              <a:t>                                                                                       </a:t>
            </a:r>
            <a:r>
              <a:rPr lang="en-US" sz="2000" dirty="0" err="1"/>
              <a:t>Supriya</a:t>
            </a:r>
            <a:r>
              <a:rPr lang="en-US" sz="2000" dirty="0"/>
              <a:t>  Mane</a:t>
            </a:r>
          </a:p>
          <a:p>
            <a:r>
              <a:rPr lang="en-US" sz="2000" dirty="0"/>
              <a:t>                                                                                       </a:t>
            </a:r>
          </a:p>
          <a:p>
            <a:endParaRPr lang="en-US" sz="2000" dirty="0"/>
          </a:p>
          <a:p>
            <a:endParaRPr lang="en-US" sz="2000" dirty="0"/>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9705" y="1231900"/>
            <a:ext cx="4289425" cy="567055"/>
          </a:xfrm>
          <a:prstGeom prst="rect">
            <a:avLst/>
          </a:prstGeom>
        </p:spPr>
        <p:txBody>
          <a:bodyPr vert="horz" wrap="square" lIns="0" tIns="13335" rIns="0" bIns="0" rtlCol="0">
            <a:spAutoFit/>
          </a:bodyPr>
          <a:lstStyle/>
          <a:p>
            <a:pPr marL="12700">
              <a:lnSpc>
                <a:spcPct val="100000"/>
              </a:lnSpc>
              <a:spcBef>
                <a:spcPts val="105"/>
              </a:spcBef>
            </a:pPr>
            <a:r>
              <a:rPr b="1" spc="70" dirty="0"/>
              <a:t>INTRODUCTION</a:t>
            </a:r>
          </a:p>
        </p:txBody>
      </p:sp>
      <p:sp>
        <p:nvSpPr>
          <p:cNvPr id="3" name="object 3"/>
          <p:cNvSpPr txBox="1">
            <a:spLocks noGrp="1"/>
          </p:cNvSpPr>
          <p:nvPr>
            <p:ph idx="1"/>
          </p:nvPr>
        </p:nvSpPr>
        <p:spPr>
          <a:xfrm>
            <a:off x="1391325" y="2323653"/>
            <a:ext cx="9036423" cy="4249420"/>
          </a:xfrm>
          <a:prstGeom prst="rect">
            <a:avLst/>
          </a:prstGeom>
        </p:spPr>
        <p:txBody>
          <a:bodyPr vert="horz" wrap="square" lIns="0" tIns="12700" rIns="0" bIns="0" rtlCol="0">
            <a:spAutoFit/>
          </a:bodyPr>
          <a:lstStyle/>
          <a:p>
            <a:pPr marL="12065" marR="5080" indent="0" algn="just">
              <a:lnSpc>
                <a:spcPct val="100000"/>
              </a:lnSpc>
              <a:spcBef>
                <a:spcPts val="100"/>
              </a:spcBef>
              <a:buClr>
                <a:srgbClr val="B05E28"/>
              </a:buClr>
              <a:buSzPct val="115000"/>
              <a:buFont typeface="Arial" panose="020B0604020202020204"/>
              <a:buNone/>
              <a:tabLst>
                <a:tab pos="299720" algn="l"/>
              </a:tabLst>
            </a:pPr>
            <a:r>
              <a:rPr lang="en-IN" sz="2000" spc="-5" dirty="0"/>
              <a:t>Early 21st centuary hurled the people in the middle of transition era-the era of digitalization.This era is termed as “Industry 4.0”.”Industry 4.0” in simple terms is a step ahead in the fields of wireless connectivity,cloud computing,Internet of Things,Cyber-Physical Things, Artifical Intelligence etc. </a:t>
            </a:r>
          </a:p>
          <a:p>
            <a:pPr marL="12065" marR="5080" indent="0" algn="just">
              <a:lnSpc>
                <a:spcPct val="100000"/>
              </a:lnSpc>
              <a:spcBef>
                <a:spcPts val="100"/>
              </a:spcBef>
              <a:buClr>
                <a:srgbClr val="B05E28"/>
              </a:buClr>
              <a:buSzPct val="115000"/>
              <a:buFont typeface="Arial" panose="020B0604020202020204"/>
              <a:buNone/>
              <a:tabLst>
                <a:tab pos="299720" algn="l"/>
              </a:tabLst>
            </a:pPr>
            <a:r>
              <a:rPr lang="en-IN" sz="2000" spc="-5" dirty="0"/>
              <a:t> </a:t>
            </a:r>
            <a:r>
              <a:rPr lang="en-IN" sz="2000" spc="-5" dirty="0">
                <a:sym typeface="+mn-ea"/>
              </a:rPr>
              <a:t>IoT has made it possible the existence of autonomous vechicle or smart vechicles.</a:t>
            </a:r>
            <a:r>
              <a:rPr lang="en-IN" sz="2000" spc="-5" dirty="0"/>
              <a:t>We are here to present one such autonomous vechicle which follows the voice instructions through the speech recognizer in MIT App inventer which is present on the users phone.The instruction then goes to the firebase ,a cloud computing platform and from firebase to the ESP-32.Here by following the voice instructions the car will move in the  said direction .</a:t>
            </a:r>
            <a:endParaRPr lang="en-IN" sz="2400" spc="-5" dirty="0"/>
          </a:p>
          <a:p>
            <a:pPr marL="12065" marR="5080" indent="0" algn="just">
              <a:lnSpc>
                <a:spcPct val="100000"/>
              </a:lnSpc>
              <a:spcBef>
                <a:spcPts val="100"/>
              </a:spcBef>
              <a:buClr>
                <a:srgbClr val="B05E28"/>
              </a:buClr>
              <a:buSzPct val="115000"/>
              <a:buFont typeface="Arial" panose="020B0604020202020204"/>
              <a:buNone/>
              <a:tabLst>
                <a:tab pos="299720" algn="l"/>
              </a:tabLst>
            </a:pPr>
            <a:endParaRPr lang="en-IN" sz="2400" spc="-5" dirty="0"/>
          </a:p>
          <a:p>
            <a:pPr marL="12065" marR="5080" indent="0" algn="just">
              <a:lnSpc>
                <a:spcPct val="100000"/>
              </a:lnSpc>
              <a:spcBef>
                <a:spcPts val="100"/>
              </a:spcBef>
              <a:buClr>
                <a:srgbClr val="B05E28"/>
              </a:buClr>
              <a:buSzPct val="115000"/>
              <a:buFont typeface="Arial" panose="020B0604020202020204"/>
              <a:buNone/>
              <a:tabLst>
                <a:tab pos="299720" algn="l"/>
              </a:tabLst>
            </a:pPr>
            <a:endParaRPr lang="en-IN" sz="2400" spc="-5" dirty="0"/>
          </a:p>
          <a:p>
            <a:pPr marL="12065" marR="5080" indent="0" algn="just">
              <a:lnSpc>
                <a:spcPct val="100000"/>
              </a:lnSpc>
              <a:spcBef>
                <a:spcPts val="100"/>
              </a:spcBef>
              <a:buClr>
                <a:srgbClr val="B05E28"/>
              </a:buClr>
              <a:buSzPct val="115000"/>
              <a:buNone/>
              <a:tabLst>
                <a:tab pos="299720" algn="l"/>
              </a:tabLst>
            </a:pPr>
            <a:endParaRPr lang="en-IN" sz="2400" spc="-5" dirty="0"/>
          </a:p>
        </p:txBody>
      </p:sp>
      <p:sp>
        <p:nvSpPr>
          <p:cNvPr id="5" name="object 5"/>
          <p:cNvSpPr txBox="1"/>
          <p:nvPr/>
        </p:nvSpPr>
        <p:spPr>
          <a:xfrm>
            <a:off x="9569958" y="6011977"/>
            <a:ext cx="1247775" cy="166071"/>
          </a:xfrm>
          <a:prstGeom prst="rect">
            <a:avLst/>
          </a:prstGeom>
        </p:spPr>
        <p:txBody>
          <a:bodyPr vert="horz" wrap="square" lIns="0" tIns="12065" rIns="0" bIns="0" rtlCol="0">
            <a:spAutoFit/>
          </a:bodyPr>
          <a:lstStyle/>
          <a:p>
            <a:pPr marL="12700">
              <a:lnSpc>
                <a:spcPct val="100000"/>
              </a:lnSpc>
              <a:spcBef>
                <a:spcPts val="95"/>
              </a:spcBef>
              <a:tabLst>
                <a:tab pos="1175385" algn="l"/>
              </a:tabLst>
            </a:pPr>
            <a:r>
              <a:rPr sz="1000" dirty="0">
                <a:latin typeface="Times New Roman" panose="02020603050405020304"/>
                <a:cs typeface="Times New Roman" panose="02020603050405020304"/>
              </a:rPr>
              <a:t>	</a:t>
            </a:r>
            <a:r>
              <a:rPr sz="1000" spc="-35" dirty="0">
                <a:latin typeface="Times New Roman" panose="02020603050405020304"/>
                <a:cs typeface="Times New Roman" panose="02020603050405020304"/>
              </a:rPr>
              <a:t>3</a:t>
            </a:r>
            <a:endParaRPr sz="1000" dirty="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590" y="1990090"/>
            <a:ext cx="10109200" cy="3784600"/>
          </a:xfrm>
          <a:prstGeom prst="rect">
            <a:avLst/>
          </a:prstGeom>
          <a:noFill/>
        </p:spPr>
        <p:txBody>
          <a:bodyPr wrap="square" rtlCol="0">
            <a:spAutoFit/>
          </a:bodyPr>
          <a:lstStyle/>
          <a:p>
            <a:pPr marL="342900" indent="-342900">
              <a:buFont typeface="Arial" panose="020B0604020202020204" pitchFamily="34" charset="0"/>
              <a:buChar char="•"/>
            </a:pPr>
            <a:r>
              <a:rPr lang="en-IN" altLang="en-US" sz="2000" dirty="0"/>
              <a:t>“</a:t>
            </a:r>
            <a:r>
              <a:rPr lang="en-US" sz="2000" dirty="0"/>
              <a:t>Necessity is the mother of Innovation”. This affinity of satisfying our needs leads us to the time of self-propelled car. </a:t>
            </a:r>
          </a:p>
          <a:p>
            <a:pPr marL="342900" indent="-342900">
              <a:buFont typeface="Arial" panose="020B0604020202020204" pitchFamily="34" charset="0"/>
              <a:buChar char="•"/>
            </a:pPr>
            <a:r>
              <a:rPr lang="en-US" sz="2000" dirty="0"/>
              <a:t>Today the innovative heads ways are </a:t>
            </a:r>
            <a:r>
              <a:rPr lang="en-US" sz="2000" dirty="0" err="1"/>
              <a:t>focussing</a:t>
            </a:r>
            <a:r>
              <a:rPr lang="en-US" sz="2000" dirty="0"/>
              <a:t> more on giving interfaces attempting to duplicate human  </a:t>
            </a:r>
            <a:r>
              <a:rPr lang="en-IN" altLang="en-US" sz="2000" dirty="0"/>
              <a:t>practices</a:t>
            </a:r>
            <a:r>
              <a:rPr lang="en-US" sz="2000" dirty="0"/>
              <a:t>                                   </a:t>
            </a:r>
          </a:p>
          <a:p>
            <a:pPr marL="342900" indent="-342900">
              <a:buFont typeface="Arial" panose="020B0604020202020204" pitchFamily="34" charset="0"/>
              <a:buChar char="•"/>
            </a:pPr>
            <a:r>
              <a:rPr lang="en-US" sz="2000" dirty="0"/>
              <a:t>Autonomous cars are the elementary steps of progress towards advancement in </a:t>
            </a:r>
            <a:r>
              <a:rPr lang="en-US" sz="2000" dirty="0" err="1"/>
              <a:t>IoT</a:t>
            </a:r>
            <a:r>
              <a:rPr lang="en-US" sz="2000" dirty="0"/>
              <a:t>.</a:t>
            </a:r>
          </a:p>
          <a:p>
            <a:pPr marL="342900" indent="-342900">
              <a:buFont typeface="Arial" panose="020B0604020202020204" pitchFamily="34" charset="0"/>
              <a:buChar char="•"/>
            </a:pPr>
            <a:r>
              <a:rPr lang="en-US" sz="2000" dirty="0"/>
              <a:t>In this paper we present the idea of a low cost autonomous vehicle which will be controlled by voice commands given by the user. </a:t>
            </a:r>
          </a:p>
          <a:p>
            <a:pPr marL="342900" indent="-342900">
              <a:buFont typeface="Arial" panose="020B0604020202020204" pitchFamily="34" charset="0"/>
              <a:buChar char="•"/>
            </a:pPr>
            <a:r>
              <a:rPr lang="en-US" sz="2000" dirty="0"/>
              <a:t>The user may located at some remote location, but as long as he/she is connected to the Internet, the vehicle will follow the voice  instructions.</a:t>
            </a:r>
          </a:p>
          <a:p>
            <a:pPr marL="342900" indent="-342900">
              <a:buFont typeface="Arial" panose="020B0604020202020204" pitchFamily="34" charset="0"/>
              <a:buChar char="•"/>
            </a:pPr>
            <a:r>
              <a:rPr lang="en-US" sz="2000" dirty="0">
                <a:sym typeface="+mn-ea"/>
              </a:rPr>
              <a:t>Voice controlled autonomous vehicle plans to </a:t>
            </a:r>
            <a:r>
              <a:rPr lang="en-US" sz="2000" dirty="0" err="1">
                <a:sym typeface="+mn-ea"/>
              </a:rPr>
              <a:t>facilate</a:t>
            </a:r>
            <a:r>
              <a:rPr lang="en-US" sz="2000" dirty="0">
                <a:sym typeface="+mn-ea"/>
              </a:rPr>
              <a:t> the voyage utilizing progressively human cordial graphical user interfac</a:t>
            </a:r>
            <a:r>
              <a:rPr lang="en-IN" altLang="en-US" sz="2000" dirty="0">
                <a:sym typeface="+mn-ea"/>
              </a:rPr>
              <a:t>e</a:t>
            </a:r>
            <a:endParaRPr lang="en-US" sz="2000" dirty="0"/>
          </a:p>
          <a:p>
            <a:pPr marL="342900" indent="-342900">
              <a:buFont typeface="Arial" panose="020B0604020202020204" pitchFamily="34" charset="0"/>
              <a:buChar char="•"/>
            </a:pPr>
            <a:r>
              <a:rPr lang="en-US" sz="2000" dirty="0">
                <a:sym typeface="+mn-ea"/>
              </a:rPr>
              <a:t>The idea is implemented through </a:t>
            </a:r>
            <a:r>
              <a:rPr lang="en-US" sz="2000" dirty="0" err="1">
                <a:sym typeface="+mn-ea"/>
              </a:rPr>
              <a:t>NodeMCU</a:t>
            </a:r>
            <a:r>
              <a:rPr lang="en-US" sz="2000" dirty="0">
                <a:sym typeface="+mn-ea"/>
              </a:rPr>
              <a:t> ESP32 </a:t>
            </a:r>
            <a:r>
              <a:rPr lang="en-IN" altLang="en-US" sz="2000" dirty="0">
                <a:sym typeface="+mn-ea"/>
              </a:rPr>
              <a:t>and</a:t>
            </a:r>
            <a:r>
              <a:rPr lang="en-US" sz="2000" dirty="0">
                <a:sym typeface="+mn-ea"/>
              </a:rPr>
              <a:t> MIT AI2 Companion</a:t>
            </a:r>
            <a:r>
              <a:rPr lang="en-US" sz="2000" dirty="0"/>
              <a:t> </a:t>
            </a:r>
          </a:p>
        </p:txBody>
      </p:sp>
      <p:sp>
        <p:nvSpPr>
          <p:cNvPr id="4" name="TextBox 3"/>
          <p:cNvSpPr txBox="1"/>
          <p:nvPr/>
        </p:nvSpPr>
        <p:spPr>
          <a:xfrm>
            <a:off x="2590800" y="457200"/>
            <a:ext cx="4648200" cy="1322070"/>
          </a:xfrm>
          <a:prstGeom prst="rect">
            <a:avLst/>
          </a:prstGeom>
          <a:noFill/>
        </p:spPr>
        <p:txBody>
          <a:bodyPr wrap="square" rtlCol="0">
            <a:spAutoFit/>
          </a:bodyPr>
          <a:lstStyle/>
          <a:p>
            <a:pPr algn="ctr"/>
            <a:r>
              <a:rPr lang="en-US" sz="4000" b="1" dirty="0"/>
              <a:t>                   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4911090" y="-154940"/>
            <a:ext cx="3176270" cy="2030095"/>
          </a:xfrm>
          <a:prstGeom prst="rect">
            <a:avLst/>
          </a:prstGeom>
          <a:noFill/>
          <a:ln w="9525">
            <a:noFill/>
          </a:ln>
        </p:spPr>
        <p:txBody>
          <a:bodyPr wrap="square">
            <a:spAutoFit/>
          </a:bodyPr>
          <a:lstStyle/>
          <a:p>
            <a:pPr indent="0" algn="l"/>
            <a:r>
              <a:rPr lang="en-US" sz="3600" b="1" u="sng">
                <a:latin typeface="Calibri" panose="020F0502020204030204" charset="0"/>
                <a:cs typeface="Times New Roman" panose="02020603050405020304" charset="0"/>
              </a:rPr>
              <a:t>Product Benchmarking </a:t>
            </a:r>
            <a:endParaRPr lang="en-US" sz="2400" b="1" u="sng">
              <a:latin typeface="Calibri" panose="020F0502020204030204" charset="0"/>
              <a:cs typeface="Times New Roman" panose="02020603050405020304" charset="0"/>
            </a:endParaRPr>
          </a:p>
          <a:p>
            <a:pPr indent="0" algn="l"/>
            <a:endParaRPr lang="en-US"/>
          </a:p>
          <a:p>
            <a:endParaRPr lang="en-US"/>
          </a:p>
        </p:txBody>
      </p:sp>
      <p:graphicFrame>
        <p:nvGraphicFramePr>
          <p:cNvPr id="2" name="Table 1"/>
          <p:cNvGraphicFramePr/>
          <p:nvPr/>
        </p:nvGraphicFramePr>
        <p:xfrm>
          <a:off x="2319655" y="1501140"/>
          <a:ext cx="8644255" cy="5034915"/>
        </p:xfrm>
        <a:graphic>
          <a:graphicData uri="http://schemas.openxmlformats.org/drawingml/2006/table">
            <a:tbl>
              <a:tblPr firstRow="1" bandRow="1">
                <a:tableStyleId>{5940675A-B579-460E-94D1-54222C63F5DA}</a:tableStyleId>
              </a:tblPr>
              <a:tblGrid>
                <a:gridCol w="2159635">
                  <a:extLst>
                    <a:ext uri="{9D8B030D-6E8A-4147-A177-3AD203B41FA5}">
                      <a16:colId xmlns:a16="http://schemas.microsoft.com/office/drawing/2014/main" val="20000"/>
                    </a:ext>
                  </a:extLst>
                </a:gridCol>
                <a:gridCol w="2162810">
                  <a:extLst>
                    <a:ext uri="{9D8B030D-6E8A-4147-A177-3AD203B41FA5}">
                      <a16:colId xmlns:a16="http://schemas.microsoft.com/office/drawing/2014/main" val="20001"/>
                    </a:ext>
                  </a:extLst>
                </a:gridCol>
                <a:gridCol w="2159635">
                  <a:extLst>
                    <a:ext uri="{9D8B030D-6E8A-4147-A177-3AD203B41FA5}">
                      <a16:colId xmlns:a16="http://schemas.microsoft.com/office/drawing/2014/main" val="20002"/>
                    </a:ext>
                  </a:extLst>
                </a:gridCol>
                <a:gridCol w="2162175">
                  <a:extLst>
                    <a:ext uri="{9D8B030D-6E8A-4147-A177-3AD203B41FA5}">
                      <a16:colId xmlns:a16="http://schemas.microsoft.com/office/drawing/2014/main" val="20003"/>
                    </a:ext>
                  </a:extLst>
                </a:gridCol>
              </a:tblGrid>
              <a:tr h="650875">
                <a:tc>
                  <a:txBody>
                    <a:bodyPr/>
                    <a:lstStyle/>
                    <a:p>
                      <a:pPr indent="0" algn="ctr">
                        <a:buNone/>
                      </a:pPr>
                      <a:r>
                        <a:rPr lang="en-US" sz="1600" b="1">
                          <a:latin typeface="Calibri" panose="020F0502020204030204" charset="0"/>
                          <a:cs typeface="Calibri" panose="020F0502020204030204" charset="0"/>
                        </a:rPr>
                        <a:t>        Models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u="sng">
                          <a:latin typeface="Calibri" panose="020F0502020204030204" charset="0"/>
                          <a:cs typeface="Calibri" panose="020F0502020204030204" charset="0"/>
                        </a:rPr>
                        <a:t>EconomicVehicle</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u="sng">
                          <a:latin typeface="Calibri" panose="020F0502020204030204" charset="0"/>
                          <a:cs typeface="Calibri" panose="020F0502020204030204" charset="0"/>
                        </a:rPr>
                        <a:t>Luxury Vehicle</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u="sng">
                          <a:latin typeface="Calibri" panose="020F0502020204030204" charset="0"/>
                          <a:cs typeface="Calibri" panose="020F0502020204030204" charset="0"/>
                        </a:rPr>
                        <a:t>IoT Autonomous Vehicle</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0875">
                <a:tc>
                  <a:txBody>
                    <a:bodyPr/>
                    <a:lstStyle/>
                    <a:p>
                      <a:pPr indent="0" algn="ctr">
                        <a:buNone/>
                      </a:pPr>
                      <a:r>
                        <a:rPr lang="en-US" sz="1600" b="1">
                          <a:latin typeface="Calibri" panose="020F0502020204030204" charset="0"/>
                          <a:cs typeface="Calibri" panose="020F0502020204030204" charset="0"/>
                        </a:rPr>
                        <a:t>Voice Control vehicle detection</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3250">
                <a:tc>
                  <a:txBody>
                    <a:bodyPr/>
                    <a:lstStyle/>
                    <a:p>
                      <a:pPr indent="0" algn="ctr">
                        <a:buNone/>
                      </a:pPr>
                      <a:r>
                        <a:rPr lang="en-US" sz="1600" b="1">
                          <a:latin typeface="Calibri" panose="020F0502020204030204" charset="0"/>
                          <a:cs typeface="Calibri" panose="020F0502020204030204" charset="0"/>
                        </a:rPr>
                        <a:t>Voice control vehicle control</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600" b="1">
                          <a:latin typeface="Calibri" panose="020F0502020204030204" charset="0"/>
                          <a:cs typeface="Calibri" panose="020F0502020204030204" charset="0"/>
                        </a:rPr>
                        <a:t>           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875">
                <a:tc>
                  <a:txBody>
                    <a:bodyPr/>
                    <a:lstStyle/>
                    <a:p>
                      <a:pPr indent="0" algn="ctr">
                        <a:buNone/>
                      </a:pPr>
                      <a:r>
                        <a:rPr lang="en-US" sz="1600" b="1">
                          <a:latin typeface="Calibri" panose="020F0502020204030204" charset="0"/>
                          <a:cs typeface="Calibri" panose="020F0502020204030204" charset="0"/>
                        </a:rPr>
                        <a:t>Voice Control obstacle detection </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875">
                <a:tc>
                  <a:txBody>
                    <a:bodyPr/>
                    <a:lstStyle/>
                    <a:p>
                      <a:pPr indent="0" algn="ctr">
                        <a:buNone/>
                      </a:pPr>
                      <a:r>
                        <a:rPr lang="en-US" sz="1600" b="1">
                          <a:latin typeface="Calibri" panose="020F0502020204030204" charset="0"/>
                          <a:cs typeface="Calibri" panose="020F0502020204030204" charset="0"/>
                        </a:rPr>
                        <a:t>Voice Control from inside the car</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3250">
                <a:tc>
                  <a:txBody>
                    <a:bodyPr/>
                    <a:lstStyle/>
                    <a:p>
                      <a:pPr indent="0" algn="ctr">
                        <a:buNone/>
                      </a:pPr>
                      <a:r>
                        <a:rPr lang="en-US" sz="1600" b="1" u="sng">
                          <a:latin typeface="Calibri" panose="020F0502020204030204" charset="0"/>
                          <a:cs typeface="Calibri" panose="020F0502020204030204" charset="0"/>
                        </a:rPr>
                        <a:t>Internet Connectivity</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Yes(2G/3G)</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Yes(3G/4G)</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Yes(2G/3G/4G)</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1665">
                <a:tc>
                  <a:txBody>
                    <a:bodyPr/>
                    <a:lstStyle/>
                    <a:p>
                      <a:pPr indent="0" algn="ctr">
                        <a:buNone/>
                      </a:pPr>
                      <a:r>
                        <a:rPr lang="en-US" sz="1600" b="1" u="sng">
                          <a:latin typeface="Calibri" panose="020F0502020204030204" charset="0"/>
                          <a:cs typeface="Calibri" panose="020F0502020204030204" charset="0"/>
                        </a:rPr>
                        <a:t>Manually operating</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3250">
                <a:tc>
                  <a:txBody>
                    <a:bodyPr/>
                    <a:lstStyle/>
                    <a:p>
                      <a:pPr indent="0" algn="ctr">
                        <a:buNone/>
                      </a:pPr>
                      <a:r>
                        <a:rPr lang="en-US" sz="1600" b="1" u="sng">
                          <a:latin typeface="Calibri" panose="020F0502020204030204" charset="0"/>
                          <a:cs typeface="Calibri" panose="020F0502020204030204" charset="0"/>
                        </a:rPr>
                        <a:t>Voice Control status</a:t>
                      </a:r>
                      <a:endParaRPr lang="en-US" sz="1600" b="1" u="sng">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No</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1">
                          <a:latin typeface="Calibri" panose="020F0502020204030204" charset="0"/>
                          <a:cs typeface="Calibri" panose="020F0502020204030204" charset="0"/>
                        </a:rPr>
                        <a:t>Yes</a:t>
                      </a:r>
                      <a:endParaRPr lang="en-US" sz="16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3" name="Picture 2"/>
          <p:cNvPicPr/>
          <p:nvPr/>
        </p:nvPicPr>
        <p:blipFill>
          <a:blip r:embed="rId2"/>
          <a:stretch>
            <a:fillRect/>
          </a:stretch>
        </p:blipFill>
        <p:spPr>
          <a:xfrm>
            <a:off x="3556000" y="572135"/>
            <a:ext cx="901700" cy="304800"/>
          </a:xfrm>
          <a:prstGeom prst="rect">
            <a:avLst/>
          </a:prstGeom>
          <a:noFill/>
          <a:ln w="9525">
            <a:noFill/>
          </a:ln>
        </p:spPr>
      </p:pic>
      <p:pic>
        <p:nvPicPr>
          <p:cNvPr id="4" name="Picture 3"/>
          <p:cNvPicPr/>
          <p:nvPr/>
        </p:nvPicPr>
        <p:blipFill>
          <a:blip r:embed="rId2"/>
          <a:stretch>
            <a:fillRect/>
          </a:stretch>
        </p:blipFill>
        <p:spPr>
          <a:xfrm>
            <a:off x="3556000" y="572135"/>
            <a:ext cx="901700" cy="304800"/>
          </a:xfrm>
          <a:prstGeom prst="rect">
            <a:avLst/>
          </a:prstGeom>
          <a:noFill/>
          <a:ln w="9525">
            <a:noFill/>
          </a:ln>
        </p:spPr>
      </p:pic>
      <p:sp>
        <p:nvSpPr>
          <p:cNvPr id="5" name="Text Box 4"/>
          <p:cNvSpPr txBox="1"/>
          <p:nvPr/>
        </p:nvSpPr>
        <p:spPr>
          <a:xfrm>
            <a:off x="3556000" y="7455535"/>
            <a:ext cx="5080000" cy="583565"/>
          </a:xfrm>
          <a:prstGeom prst="rect">
            <a:avLst/>
          </a:prstGeom>
          <a:noFill/>
          <a:ln w="9525">
            <a:noFill/>
          </a:ln>
        </p:spPr>
        <p:txBody>
          <a:bodyPr>
            <a:spAutoFit/>
          </a:bodyPr>
          <a:lstStyle/>
          <a:p>
            <a:pPr indent="0"/>
            <a:endParaRPr lang="en-US" sz="1600" b="1" u="sng">
              <a:latin typeface="Calibri" panose="020F0502020204030204" charset="0"/>
              <a:cs typeface="Times New Roman" panose="02020603050405020304" charset="0"/>
            </a:endParaRPr>
          </a:p>
          <a:p>
            <a:pPr indent="0"/>
            <a:r>
              <a:rPr lang="en-US" sz="1600" b="1" u="sng">
                <a:latin typeface="Calibri" panose="020F0502020204030204" charset="0"/>
                <a:cs typeface="Times New Roman" panose="02020603050405020304" charset="0"/>
              </a:rPr>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7294" y="1005225"/>
            <a:ext cx="5761355" cy="998220"/>
          </a:xfrm>
          <a:prstGeom prst="rect">
            <a:avLst/>
          </a:prstGeom>
        </p:spPr>
        <p:txBody>
          <a:bodyPr vert="horz" wrap="square" lIns="0" tIns="13335" rIns="0" bIns="0" rtlCol="0">
            <a:spAutoFit/>
          </a:bodyPr>
          <a:lstStyle/>
          <a:p>
            <a:pPr marL="12700" algn="ctr">
              <a:lnSpc>
                <a:spcPct val="100000"/>
              </a:lnSpc>
              <a:spcBef>
                <a:spcPts val="105"/>
              </a:spcBef>
            </a:pPr>
            <a:r>
              <a:rPr lang="en-IN" sz="3200" b="1" spc="20" dirty="0"/>
              <a:t>SOLUTION TO THE   PROBLEM</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ts val="1160"/>
              </a:lnSpc>
            </a:pPr>
            <a:r>
              <a:rPr spc="15" dirty="0"/>
              <a:t>11/11/2018</a:t>
            </a:r>
          </a:p>
        </p:txBody>
      </p:sp>
      <p:sp>
        <p:nvSpPr>
          <p:cNvPr id="4" name="object 4"/>
          <p:cNvSpPr txBox="1">
            <a:spLocks noGrp="1"/>
          </p:cNvSpPr>
          <p:nvPr>
            <p:ph type="ftr" sz="quarter" idx="11"/>
          </p:nvPr>
        </p:nvSpPr>
        <p:spPr>
          <a:xfrm>
            <a:off x="4165600" y="6245225"/>
            <a:ext cx="3860800" cy="148590"/>
          </a:xfrm>
          <a:prstGeom prst="rect">
            <a:avLst/>
          </a:prstGeom>
        </p:spPr>
        <p:txBody>
          <a:bodyPr vert="horz" wrap="square" lIns="0" tIns="0" rIns="0" bIns="0" rtlCol="0">
            <a:spAutoFit/>
          </a:bodyPr>
          <a:lstStyle/>
          <a:p>
            <a:pPr marL="12700">
              <a:lnSpc>
                <a:spcPts val="1160"/>
              </a:lnSpc>
            </a:pPr>
            <a:endParaRPr spc="-5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5</a:t>
            </a:fld>
            <a:endParaRPr spc="-35" dirty="0"/>
          </a:p>
        </p:txBody>
      </p:sp>
      <p:sp>
        <p:nvSpPr>
          <p:cNvPr id="3" name="object 3"/>
          <p:cNvSpPr txBox="1"/>
          <p:nvPr/>
        </p:nvSpPr>
        <p:spPr>
          <a:xfrm>
            <a:off x="1374395" y="2476048"/>
            <a:ext cx="8987155" cy="3140075"/>
          </a:xfrm>
          <a:prstGeom prst="rect">
            <a:avLst/>
          </a:prstGeom>
        </p:spPr>
        <p:txBody>
          <a:bodyPr vert="horz" wrap="square" lIns="0" tIns="102870" rIns="0" bIns="0" rtlCol="0">
            <a:spAutoFit/>
          </a:bodyPr>
          <a:lstStyle/>
          <a:p>
            <a:pPr marL="299085" indent="-287020">
              <a:lnSpc>
                <a:spcPct val="100000"/>
              </a:lnSpc>
              <a:spcBef>
                <a:spcPts val="810"/>
              </a:spcBef>
              <a:buClr>
                <a:srgbClr val="B05E28"/>
              </a:buClr>
              <a:buSzPct val="115000"/>
              <a:buFont typeface="Arial" panose="020B0604020202020204"/>
              <a:buChar char="•"/>
              <a:tabLst>
                <a:tab pos="299085" algn="l"/>
                <a:tab pos="299720" algn="l"/>
                <a:tab pos="5253355" algn="l"/>
              </a:tabLst>
            </a:pPr>
            <a:r>
              <a:rPr sz="2400" spc="-5" dirty="0">
                <a:solidFill>
                  <a:srgbClr val="252525"/>
                </a:solidFill>
                <a:latin typeface="Times New Roman" panose="02020603050405020304"/>
                <a:cs typeface="Times New Roman" panose="02020603050405020304"/>
              </a:rPr>
              <a:t>The </a:t>
            </a:r>
            <a:r>
              <a:rPr sz="2400" spc="-60" dirty="0">
                <a:solidFill>
                  <a:srgbClr val="252525"/>
                </a:solidFill>
                <a:latin typeface="Times New Roman" panose="02020603050405020304"/>
                <a:cs typeface="Times New Roman" panose="02020603050405020304"/>
              </a:rPr>
              <a:t>car </a:t>
            </a:r>
            <a:r>
              <a:rPr sz="2400" dirty="0">
                <a:solidFill>
                  <a:srgbClr val="252525"/>
                </a:solidFill>
                <a:latin typeface="Times New Roman" panose="02020603050405020304"/>
                <a:cs typeface="Times New Roman" panose="02020603050405020304"/>
              </a:rPr>
              <a:t>runs </a:t>
            </a:r>
            <a:r>
              <a:rPr sz="2400" spc="20" dirty="0">
                <a:solidFill>
                  <a:srgbClr val="252525"/>
                </a:solidFill>
                <a:latin typeface="Times New Roman" panose="02020603050405020304"/>
                <a:cs typeface="Times New Roman" panose="02020603050405020304"/>
              </a:rPr>
              <a:t>on </a:t>
            </a:r>
            <a:r>
              <a:rPr sz="2400" spc="-60" dirty="0">
                <a:solidFill>
                  <a:srgbClr val="252525"/>
                </a:solidFill>
                <a:latin typeface="Times New Roman" panose="02020603050405020304"/>
                <a:cs typeface="Times New Roman" panose="02020603050405020304"/>
              </a:rPr>
              <a:t>simple</a:t>
            </a:r>
            <a:r>
              <a:rPr sz="2400" spc="100" dirty="0">
                <a:solidFill>
                  <a:srgbClr val="252525"/>
                </a:solidFill>
                <a:latin typeface="Times New Roman" panose="02020603050405020304"/>
                <a:cs typeface="Times New Roman" panose="02020603050405020304"/>
              </a:rPr>
              <a:t> </a:t>
            </a:r>
            <a:r>
              <a:rPr sz="2400" spc="-75" dirty="0">
                <a:solidFill>
                  <a:srgbClr val="252525"/>
                </a:solidFill>
                <a:latin typeface="Times New Roman" panose="02020603050405020304"/>
                <a:cs typeface="Times New Roman" panose="02020603050405020304"/>
              </a:rPr>
              <a:t>voice</a:t>
            </a:r>
            <a:r>
              <a:rPr sz="2400" spc="15" dirty="0">
                <a:solidFill>
                  <a:srgbClr val="252525"/>
                </a:solidFill>
                <a:latin typeface="Times New Roman" panose="02020603050405020304"/>
                <a:cs typeface="Times New Roman" panose="02020603050405020304"/>
              </a:rPr>
              <a:t> </a:t>
            </a:r>
            <a:r>
              <a:rPr sz="2400" spc="-30" dirty="0">
                <a:solidFill>
                  <a:srgbClr val="252525"/>
                </a:solidFill>
                <a:latin typeface="Times New Roman" panose="02020603050405020304"/>
                <a:cs typeface="Times New Roman" panose="02020603050405020304"/>
              </a:rPr>
              <a:t>commands	</a:t>
            </a:r>
            <a:r>
              <a:rPr sz="2400" spc="-40" dirty="0">
                <a:solidFill>
                  <a:srgbClr val="252525"/>
                </a:solidFill>
                <a:latin typeface="Times New Roman" panose="02020603050405020304"/>
                <a:cs typeface="Times New Roman" panose="02020603050405020304"/>
              </a:rPr>
              <a:t>forward </a:t>
            </a:r>
            <a:r>
              <a:rPr sz="2400" spc="-75" dirty="0">
                <a:solidFill>
                  <a:srgbClr val="252525"/>
                </a:solidFill>
                <a:latin typeface="Times New Roman" panose="02020603050405020304"/>
                <a:cs typeface="Times New Roman" panose="02020603050405020304"/>
              </a:rPr>
              <a:t>, </a:t>
            </a:r>
            <a:r>
              <a:rPr sz="2400" spc="-70" dirty="0">
                <a:solidFill>
                  <a:srgbClr val="252525"/>
                </a:solidFill>
                <a:latin typeface="Times New Roman" panose="02020603050405020304"/>
                <a:cs typeface="Times New Roman" panose="02020603050405020304"/>
              </a:rPr>
              <a:t>back </a:t>
            </a:r>
            <a:r>
              <a:rPr sz="2400" spc="-50" dirty="0">
                <a:solidFill>
                  <a:srgbClr val="252525"/>
                </a:solidFill>
                <a:latin typeface="Times New Roman" panose="02020603050405020304"/>
                <a:cs typeface="Times New Roman" panose="02020603050405020304"/>
              </a:rPr>
              <a:t>,left </a:t>
            </a:r>
            <a:r>
              <a:rPr sz="2400" spc="-45" dirty="0">
                <a:solidFill>
                  <a:srgbClr val="252525"/>
                </a:solidFill>
                <a:latin typeface="Times New Roman" panose="02020603050405020304"/>
                <a:cs typeface="Times New Roman" panose="02020603050405020304"/>
              </a:rPr>
              <a:t>,right </a:t>
            </a:r>
            <a:r>
              <a:rPr sz="2400" spc="-75" dirty="0">
                <a:solidFill>
                  <a:srgbClr val="252525"/>
                </a:solidFill>
                <a:latin typeface="Times New Roman" panose="02020603050405020304"/>
                <a:cs typeface="Times New Roman" panose="02020603050405020304"/>
              </a:rPr>
              <a:t>,</a:t>
            </a:r>
            <a:r>
              <a:rPr sz="2400" spc="225" dirty="0">
                <a:solidFill>
                  <a:srgbClr val="252525"/>
                </a:solidFill>
                <a:latin typeface="Times New Roman" panose="02020603050405020304"/>
                <a:cs typeface="Times New Roman" panose="02020603050405020304"/>
              </a:rPr>
              <a:t> </a:t>
            </a:r>
            <a:r>
              <a:rPr sz="2400" spc="-35" dirty="0">
                <a:solidFill>
                  <a:srgbClr val="252525"/>
                </a:solidFill>
                <a:latin typeface="Times New Roman" panose="02020603050405020304"/>
                <a:cs typeface="Times New Roman" panose="02020603050405020304"/>
              </a:rPr>
              <a:t>stop.</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 pos="924560" algn="l"/>
                <a:tab pos="1693545" algn="l"/>
                <a:tab pos="3287395" algn="l"/>
                <a:tab pos="4062095" algn="l"/>
                <a:tab pos="7262495" algn="l"/>
              </a:tabLst>
            </a:pPr>
            <a:r>
              <a:rPr sz="2400" spc="-5" dirty="0">
                <a:solidFill>
                  <a:srgbClr val="252525"/>
                </a:solidFill>
                <a:latin typeface="Times New Roman" panose="02020603050405020304"/>
                <a:cs typeface="Times New Roman" panose="02020603050405020304"/>
              </a:rPr>
              <a:t>The	</a:t>
            </a:r>
            <a:r>
              <a:rPr sz="2400" spc="-75" dirty="0">
                <a:solidFill>
                  <a:srgbClr val="252525"/>
                </a:solidFill>
                <a:latin typeface="Times New Roman" panose="02020603050405020304"/>
                <a:cs typeface="Times New Roman" panose="02020603050405020304"/>
              </a:rPr>
              <a:t>voice	</a:t>
            </a:r>
            <a:r>
              <a:rPr sz="2400" spc="-25" dirty="0">
                <a:solidFill>
                  <a:srgbClr val="252525"/>
                </a:solidFill>
                <a:latin typeface="Times New Roman" panose="02020603050405020304"/>
                <a:cs typeface="Times New Roman" panose="02020603050405020304"/>
              </a:rPr>
              <a:t>command</a:t>
            </a:r>
            <a:r>
              <a:rPr sz="2400" spc="5" dirty="0">
                <a:solidFill>
                  <a:srgbClr val="252525"/>
                </a:solidFill>
                <a:latin typeface="Times New Roman" panose="02020603050405020304"/>
                <a:cs typeface="Times New Roman" panose="02020603050405020304"/>
              </a:rPr>
              <a:t> </a:t>
            </a:r>
            <a:r>
              <a:rPr sz="2400" spc="-90" dirty="0">
                <a:solidFill>
                  <a:srgbClr val="252525"/>
                </a:solidFill>
                <a:latin typeface="Times New Roman" panose="02020603050405020304"/>
                <a:cs typeface="Times New Roman" panose="02020603050405020304"/>
              </a:rPr>
              <a:t>is given </a:t>
            </a:r>
            <a:r>
              <a:rPr lang="en-IN" sz="2400" spc="-90" dirty="0">
                <a:solidFill>
                  <a:srgbClr val="252525"/>
                </a:solidFill>
                <a:latin typeface="Times New Roman" panose="02020603050405020304"/>
                <a:cs typeface="Times New Roman" panose="02020603050405020304"/>
              </a:rPr>
              <a:t>through speech recognizer present in the MIT App Inventer </a:t>
            </a:r>
            <a:r>
              <a:rPr sz="2400" spc="-80" dirty="0">
                <a:solidFill>
                  <a:srgbClr val="252525"/>
                </a:solidFill>
                <a:latin typeface="Times New Roman" panose="02020603050405020304"/>
                <a:cs typeface="Times New Roman" panose="02020603050405020304"/>
              </a:rPr>
              <a:t>as</a:t>
            </a:r>
            <a:r>
              <a:rPr sz="2400" spc="-15" dirty="0">
                <a:solidFill>
                  <a:srgbClr val="252525"/>
                </a:solidFill>
                <a:latin typeface="Times New Roman" panose="02020603050405020304"/>
                <a:cs typeface="Times New Roman" panose="02020603050405020304"/>
              </a:rPr>
              <a:t> input</a:t>
            </a:r>
            <a:r>
              <a:rPr lang="en-IN" sz="2400" spc="-15" dirty="0">
                <a:solidFill>
                  <a:srgbClr val="252525"/>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 pos="4017645" algn="l"/>
                <a:tab pos="4448175" algn="l"/>
                <a:tab pos="5779135" algn="l"/>
                <a:tab pos="6821170" algn="l"/>
              </a:tabLst>
            </a:pPr>
            <a:r>
              <a:rPr sz="2400" spc="-30" dirty="0">
                <a:solidFill>
                  <a:srgbClr val="252525"/>
                </a:solidFill>
                <a:latin typeface="Times New Roman" panose="02020603050405020304"/>
                <a:cs typeface="Times New Roman" panose="02020603050405020304"/>
              </a:rPr>
              <a:t>This </a:t>
            </a:r>
            <a:r>
              <a:rPr sz="2400" spc="-15" dirty="0">
                <a:solidFill>
                  <a:srgbClr val="252525"/>
                </a:solidFill>
                <a:latin typeface="Times New Roman" panose="02020603050405020304"/>
                <a:cs typeface="Times New Roman" panose="02020603050405020304"/>
              </a:rPr>
              <a:t>input </a:t>
            </a:r>
            <a:r>
              <a:rPr sz="2400" spc="-90" dirty="0">
                <a:solidFill>
                  <a:srgbClr val="252525"/>
                </a:solidFill>
                <a:latin typeface="Times New Roman" panose="02020603050405020304"/>
                <a:cs typeface="Times New Roman" panose="02020603050405020304"/>
              </a:rPr>
              <a:t>is given</a:t>
            </a:r>
            <a:r>
              <a:rPr sz="2400" spc="155" dirty="0">
                <a:solidFill>
                  <a:srgbClr val="252525"/>
                </a:solidFill>
                <a:latin typeface="Times New Roman" panose="02020603050405020304"/>
                <a:cs typeface="Times New Roman" panose="02020603050405020304"/>
              </a:rPr>
              <a:t> </a:t>
            </a:r>
            <a:r>
              <a:rPr sz="2400" spc="25" dirty="0">
                <a:solidFill>
                  <a:srgbClr val="252525"/>
                </a:solidFill>
                <a:latin typeface="Times New Roman" panose="02020603050405020304"/>
                <a:cs typeface="Times New Roman" panose="02020603050405020304"/>
              </a:rPr>
              <a:t>to</a:t>
            </a:r>
            <a:r>
              <a:rPr sz="2400" spc="10" dirty="0">
                <a:solidFill>
                  <a:srgbClr val="252525"/>
                </a:solidFill>
                <a:latin typeface="Times New Roman" panose="02020603050405020304"/>
                <a:cs typeface="Times New Roman" panose="02020603050405020304"/>
              </a:rPr>
              <a:t> </a:t>
            </a:r>
            <a:r>
              <a:rPr lang="en-IN" sz="2400" spc="10" dirty="0">
                <a:solidFill>
                  <a:srgbClr val="252525"/>
                </a:solidFill>
                <a:latin typeface="Times New Roman" panose="02020603050405020304"/>
                <a:cs typeface="Times New Roman" panose="02020603050405020304"/>
              </a:rPr>
              <a:t>ESP 32 </a:t>
            </a:r>
            <a:r>
              <a:rPr sz="2400" spc="-30" dirty="0">
                <a:solidFill>
                  <a:srgbClr val="252525"/>
                </a:solidFill>
                <a:latin typeface="Times New Roman" panose="02020603050405020304"/>
                <a:cs typeface="Times New Roman" panose="02020603050405020304"/>
              </a:rPr>
              <a:t>and </a:t>
            </a:r>
            <a:r>
              <a:rPr lang="en-IN" sz="2400" spc="-30" dirty="0">
                <a:solidFill>
                  <a:srgbClr val="252525"/>
                </a:solidFill>
                <a:latin typeface="Times New Roman" panose="02020603050405020304"/>
                <a:cs typeface="Times New Roman" panose="02020603050405020304"/>
              </a:rPr>
              <a:t>this microcontroller</a:t>
            </a:r>
            <a:r>
              <a:rPr sz="2400" spc="-30" dirty="0">
                <a:solidFill>
                  <a:srgbClr val="252525"/>
                </a:solidFill>
                <a:latin typeface="Times New Roman" panose="02020603050405020304"/>
                <a:cs typeface="Times New Roman" panose="02020603050405020304"/>
              </a:rPr>
              <a:t> </a:t>
            </a:r>
            <a:r>
              <a:rPr sz="2400" spc="-105" dirty="0">
                <a:solidFill>
                  <a:srgbClr val="252525"/>
                </a:solidFill>
                <a:latin typeface="Times New Roman" panose="02020603050405020304"/>
                <a:cs typeface="Times New Roman" panose="02020603050405020304"/>
              </a:rPr>
              <a:t>giv</a:t>
            </a:r>
            <a:r>
              <a:rPr lang="en-IN" sz="2400" spc="-105" dirty="0">
                <a:solidFill>
                  <a:srgbClr val="252525"/>
                </a:solidFill>
                <a:latin typeface="Times New Roman" panose="02020603050405020304"/>
                <a:cs typeface="Times New Roman" panose="02020603050405020304"/>
              </a:rPr>
              <a:t>e the following  specification  to the motor as a programmed.  </a:t>
            </a:r>
            <a:endParaRPr sz="2400">
              <a:latin typeface="Times New Roman" panose="02020603050405020304"/>
              <a:cs typeface="Times New Roman" panose="02020603050405020304"/>
            </a:endParaRPr>
          </a:p>
          <a:p>
            <a:pPr marL="354965" indent="-342900">
              <a:lnSpc>
                <a:spcPct val="100000"/>
              </a:lnSpc>
              <a:spcBef>
                <a:spcPts val="1175"/>
              </a:spcBef>
              <a:buClr>
                <a:srgbClr val="B05E28"/>
              </a:buClr>
              <a:buSzPct val="115000"/>
              <a:buFont typeface="Arial" panose="020B0604020202020204" pitchFamily="34" charset="0"/>
              <a:buChar char="•"/>
              <a:tabLst>
                <a:tab pos="299085" algn="l"/>
                <a:tab pos="299720" algn="l"/>
                <a:tab pos="5283200" algn="l"/>
              </a:tabLst>
            </a:pPr>
            <a:r>
              <a:rPr lang="en-IN" sz="2400" spc="-40" dirty="0">
                <a:solidFill>
                  <a:srgbClr val="252525"/>
                </a:solidFill>
                <a:latin typeface="Times New Roman" panose="02020603050405020304"/>
                <a:cs typeface="Times New Roman" panose="02020603050405020304"/>
              </a:rPr>
              <a:t>The car will move according to the instruction given by simple voice commands and  </a:t>
            </a:r>
            <a:r>
              <a:rPr sz="2400" spc="-40" dirty="0">
                <a:solidFill>
                  <a:srgbClr val="252525"/>
                </a:solidFill>
                <a:latin typeface="Times New Roman" panose="02020603050405020304"/>
                <a:cs typeface="Times New Roman" panose="02020603050405020304"/>
              </a:rPr>
              <a:t>ultrasonic</a:t>
            </a:r>
            <a:r>
              <a:rPr sz="2400" spc="10" dirty="0">
                <a:solidFill>
                  <a:srgbClr val="252525"/>
                </a:solidFill>
                <a:latin typeface="Times New Roman" panose="02020603050405020304"/>
                <a:cs typeface="Times New Roman" panose="02020603050405020304"/>
              </a:rPr>
              <a:t> </a:t>
            </a:r>
            <a:r>
              <a:rPr sz="2400" spc="-30" dirty="0">
                <a:solidFill>
                  <a:srgbClr val="252525"/>
                </a:solidFill>
                <a:latin typeface="Times New Roman" panose="02020603050405020304"/>
                <a:cs typeface="Times New Roman" panose="02020603050405020304"/>
              </a:rPr>
              <a:t>se</a:t>
            </a:r>
            <a:r>
              <a:rPr lang="en-IN" sz="2400" spc="-30" dirty="0">
                <a:solidFill>
                  <a:srgbClr val="252525"/>
                </a:solidFill>
                <a:latin typeface="Times New Roman" panose="02020603050405020304"/>
                <a:cs typeface="Times New Roman" panose="02020603050405020304"/>
              </a:rPr>
              <a:t>nsor will </a:t>
            </a:r>
            <a:r>
              <a:rPr sz="2400" spc="-45" dirty="0">
                <a:solidFill>
                  <a:srgbClr val="252525"/>
                </a:solidFill>
                <a:latin typeface="Times New Roman" panose="02020603050405020304"/>
                <a:cs typeface="Times New Roman" panose="02020603050405020304"/>
              </a:rPr>
              <a:t>sense </a:t>
            </a:r>
            <a:r>
              <a:rPr sz="2400" spc="-5" dirty="0">
                <a:solidFill>
                  <a:srgbClr val="252525"/>
                </a:solidFill>
                <a:latin typeface="Times New Roman" panose="02020603050405020304"/>
                <a:cs typeface="Times New Roman" panose="02020603050405020304"/>
              </a:rPr>
              <a:t>the</a:t>
            </a:r>
            <a:r>
              <a:rPr sz="2400" spc="125" dirty="0">
                <a:solidFill>
                  <a:srgbClr val="252525"/>
                </a:solidFill>
                <a:latin typeface="Times New Roman" panose="02020603050405020304"/>
                <a:cs typeface="Times New Roman" panose="02020603050405020304"/>
              </a:rPr>
              <a:t> </a:t>
            </a:r>
            <a:r>
              <a:rPr sz="2400" spc="-50" dirty="0">
                <a:solidFill>
                  <a:srgbClr val="252525"/>
                </a:solidFill>
                <a:latin typeface="Times New Roman" panose="02020603050405020304"/>
                <a:cs typeface="Times New Roman" panose="02020603050405020304"/>
              </a:rPr>
              <a:t>obstacles</a:t>
            </a:r>
            <a:r>
              <a:rPr lang="en-IN" sz="2400" spc="-50" dirty="0">
                <a:solidFill>
                  <a:srgbClr val="252525"/>
                </a:solidFill>
                <a:latin typeface="Times New Roman" panose="02020603050405020304"/>
                <a:cs typeface="Times New Roman" panose="02020603050405020304"/>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PRODUCT LAYOUT</a:t>
            </a:r>
          </a:p>
        </p:txBody>
      </p:sp>
      <p:pic>
        <p:nvPicPr>
          <p:cNvPr id="6" name="Content Placeholder 5" descr="Screenshot (30)"/>
          <p:cNvPicPr>
            <a:picLocks noGrp="1" noChangeAspect="1"/>
          </p:cNvPicPr>
          <p:nvPr>
            <p:ph idx="1"/>
          </p:nvPr>
        </p:nvPicPr>
        <p:blipFill>
          <a:blip r:embed="rId2"/>
          <a:srcRect l="15785" t="21665" r="50385" b="9734"/>
          <a:stretch>
            <a:fillRect/>
          </a:stretch>
        </p:blipFill>
        <p:spPr>
          <a:xfrm>
            <a:off x="605155" y="932815"/>
            <a:ext cx="8995410" cy="5654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73830" y="1339850"/>
            <a:ext cx="4192270" cy="567055"/>
          </a:xfrm>
          <a:prstGeom prst="rect">
            <a:avLst/>
          </a:prstGeom>
        </p:spPr>
        <p:txBody>
          <a:bodyPr vert="horz" wrap="square" lIns="0" tIns="13335" rIns="0" bIns="0" rtlCol="0">
            <a:spAutoFit/>
          </a:bodyPr>
          <a:lstStyle/>
          <a:p>
            <a:pPr marL="12700">
              <a:lnSpc>
                <a:spcPct val="100000"/>
              </a:lnSpc>
              <a:spcBef>
                <a:spcPts val="105"/>
              </a:spcBef>
            </a:pPr>
            <a:r>
              <a:rPr b="1" spc="-160" dirty="0"/>
              <a:t>SWOT  ANALYSIS</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ts val="1160"/>
              </a:lnSpc>
            </a:pPr>
            <a:r>
              <a:rPr spc="15" dirty="0"/>
              <a:t>11/11/2018</a:t>
            </a:r>
          </a:p>
        </p:txBody>
      </p:sp>
      <p:sp>
        <p:nvSpPr>
          <p:cNvPr id="4" name="object 4"/>
          <p:cNvSpPr txBox="1">
            <a:spLocks noGrp="1"/>
          </p:cNvSpPr>
          <p:nvPr>
            <p:ph type="ftr" sz="quarter" idx="11"/>
          </p:nvPr>
        </p:nvSpPr>
        <p:spPr>
          <a:prstGeom prst="rect">
            <a:avLst/>
          </a:prstGeom>
        </p:spPr>
        <p:txBody>
          <a:bodyPr vert="horz" wrap="square" lIns="0" tIns="0" rIns="0" bIns="0" rtlCol="0">
            <a:spAutoFit/>
          </a:bodyPr>
          <a:lstStyle/>
          <a:p>
            <a:pPr marL="12700">
              <a:lnSpc>
                <a:spcPts val="1160"/>
              </a:lnSpc>
            </a:pPr>
            <a:r>
              <a:rPr dirty="0"/>
              <a:t>VOICE </a:t>
            </a:r>
            <a:r>
              <a:rPr spc="5" dirty="0"/>
              <a:t>CONTROLLED</a:t>
            </a:r>
            <a:r>
              <a:rPr spc="15" dirty="0"/>
              <a:t> </a:t>
            </a:r>
            <a:r>
              <a:rPr spc="-50" dirty="0"/>
              <a:t>CAR</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7</a:t>
            </a:fld>
            <a:endParaRPr spc="-35" dirty="0"/>
          </a:p>
        </p:txBody>
      </p:sp>
      <p:sp>
        <p:nvSpPr>
          <p:cNvPr id="3" name="object 3"/>
          <p:cNvSpPr txBox="1"/>
          <p:nvPr/>
        </p:nvSpPr>
        <p:spPr>
          <a:xfrm>
            <a:off x="1374396" y="2534159"/>
            <a:ext cx="9410065" cy="3038475"/>
          </a:xfrm>
          <a:prstGeom prst="rect">
            <a:avLst/>
          </a:prstGeom>
        </p:spPr>
        <p:txBody>
          <a:bodyPr vert="horz" wrap="square" lIns="0" tIns="53340" rIns="0" bIns="0" rtlCol="0">
            <a:spAutoFit/>
          </a:bodyPr>
          <a:lstStyle/>
          <a:p>
            <a:pPr marL="299085" marR="5080" indent="-287020">
              <a:lnSpc>
                <a:spcPts val="2480"/>
              </a:lnSpc>
              <a:spcBef>
                <a:spcPts val="420"/>
              </a:spcBef>
              <a:buClr>
                <a:srgbClr val="B05E28"/>
              </a:buClr>
              <a:buSzPct val="115000"/>
              <a:buFont typeface="Arial" panose="020B0604020202020204"/>
              <a:buChar char="•"/>
              <a:tabLst>
                <a:tab pos="299085" algn="l"/>
                <a:tab pos="299720" algn="l"/>
              </a:tabLst>
            </a:pPr>
            <a:r>
              <a:rPr sz="2300" spc="-20" dirty="0">
                <a:solidFill>
                  <a:srgbClr val="252525"/>
                </a:solidFill>
                <a:latin typeface="Times New Roman" panose="02020603050405020304"/>
                <a:cs typeface="Times New Roman" panose="02020603050405020304"/>
              </a:rPr>
              <a:t>STRENGTHS:- </a:t>
            </a:r>
            <a:r>
              <a:rPr sz="2300" spc="-60" dirty="0">
                <a:solidFill>
                  <a:srgbClr val="252525"/>
                </a:solidFill>
                <a:latin typeface="Times New Roman" panose="02020603050405020304"/>
                <a:cs typeface="Times New Roman" panose="02020603050405020304"/>
              </a:rPr>
              <a:t>Road </a:t>
            </a:r>
            <a:r>
              <a:rPr sz="2300" spc="-50" dirty="0">
                <a:solidFill>
                  <a:srgbClr val="252525"/>
                </a:solidFill>
                <a:latin typeface="Times New Roman" panose="02020603050405020304"/>
                <a:cs typeface="Times New Roman" panose="02020603050405020304"/>
              </a:rPr>
              <a:t>accidents </a:t>
            </a:r>
            <a:r>
              <a:rPr sz="2300" spc="-45" dirty="0">
                <a:solidFill>
                  <a:srgbClr val="252525"/>
                </a:solidFill>
                <a:latin typeface="Times New Roman" panose="02020603050405020304"/>
                <a:cs typeface="Times New Roman" panose="02020603050405020304"/>
              </a:rPr>
              <a:t>can </a:t>
            </a:r>
            <a:r>
              <a:rPr sz="2300" spc="-25" dirty="0">
                <a:solidFill>
                  <a:srgbClr val="252525"/>
                </a:solidFill>
                <a:latin typeface="Times New Roman" panose="02020603050405020304"/>
                <a:cs typeface="Times New Roman" panose="02020603050405020304"/>
              </a:rPr>
              <a:t>be </a:t>
            </a:r>
            <a:r>
              <a:rPr sz="2300" spc="-35" dirty="0">
                <a:solidFill>
                  <a:srgbClr val="252525"/>
                </a:solidFill>
                <a:latin typeface="Times New Roman" panose="02020603050405020304"/>
                <a:cs typeface="Times New Roman" panose="02020603050405020304"/>
              </a:rPr>
              <a:t>reduced </a:t>
            </a:r>
            <a:r>
              <a:rPr sz="2300" spc="-105" dirty="0">
                <a:solidFill>
                  <a:srgbClr val="252525"/>
                </a:solidFill>
                <a:latin typeface="Times New Roman" panose="02020603050405020304"/>
                <a:cs typeface="Times New Roman" panose="02020603050405020304"/>
              </a:rPr>
              <a:t>by </a:t>
            </a:r>
            <a:r>
              <a:rPr sz="2300" spc="-70" dirty="0">
                <a:solidFill>
                  <a:srgbClr val="252525"/>
                </a:solidFill>
                <a:latin typeface="Times New Roman" panose="02020603050405020304"/>
                <a:cs typeface="Times New Roman" panose="02020603050405020304"/>
              </a:rPr>
              <a:t>placing </a:t>
            </a:r>
            <a:r>
              <a:rPr sz="2300" spc="-5" dirty="0">
                <a:solidFill>
                  <a:srgbClr val="252525"/>
                </a:solidFill>
                <a:latin typeface="Times New Roman" panose="02020603050405020304"/>
                <a:cs typeface="Times New Roman" panose="02020603050405020304"/>
              </a:rPr>
              <a:t>the </a:t>
            </a:r>
            <a:r>
              <a:rPr sz="2300" spc="-40" dirty="0">
                <a:solidFill>
                  <a:srgbClr val="252525"/>
                </a:solidFill>
                <a:latin typeface="Times New Roman" panose="02020603050405020304"/>
                <a:cs typeface="Times New Roman" panose="02020603050405020304"/>
              </a:rPr>
              <a:t>ultrasonic </a:t>
            </a:r>
            <a:r>
              <a:rPr sz="2300" spc="-20" dirty="0">
                <a:solidFill>
                  <a:srgbClr val="252525"/>
                </a:solidFill>
                <a:latin typeface="Times New Roman" panose="02020603050405020304"/>
                <a:cs typeface="Times New Roman" panose="02020603050405020304"/>
              </a:rPr>
              <a:t>sensor  </a:t>
            </a:r>
            <a:r>
              <a:rPr sz="2300" spc="-45" dirty="0">
                <a:solidFill>
                  <a:srgbClr val="252525"/>
                </a:solidFill>
                <a:latin typeface="Times New Roman" panose="02020603050405020304"/>
                <a:cs typeface="Times New Roman" panose="02020603050405020304"/>
              </a:rPr>
              <a:t>in </a:t>
            </a:r>
            <a:r>
              <a:rPr sz="2300" spc="-30" dirty="0">
                <a:solidFill>
                  <a:srgbClr val="252525"/>
                </a:solidFill>
                <a:latin typeface="Times New Roman" panose="02020603050405020304"/>
                <a:cs typeface="Times New Roman" panose="02020603050405020304"/>
              </a:rPr>
              <a:t>this </a:t>
            </a:r>
            <a:r>
              <a:rPr sz="2300" spc="-50" dirty="0">
                <a:solidFill>
                  <a:srgbClr val="252525"/>
                </a:solidFill>
                <a:latin typeface="Times New Roman" panose="02020603050405020304"/>
                <a:cs typeface="Times New Roman" panose="02020603050405020304"/>
              </a:rPr>
              <a:t>type </a:t>
            </a:r>
            <a:r>
              <a:rPr sz="2300" spc="-5" dirty="0">
                <a:solidFill>
                  <a:srgbClr val="252525"/>
                </a:solidFill>
                <a:latin typeface="Times New Roman" panose="02020603050405020304"/>
                <a:cs typeface="Times New Roman" panose="02020603050405020304"/>
              </a:rPr>
              <a:t>of</a:t>
            </a:r>
            <a:r>
              <a:rPr sz="2300" spc="405" dirty="0">
                <a:solidFill>
                  <a:srgbClr val="252525"/>
                </a:solidFill>
                <a:latin typeface="Times New Roman" panose="02020603050405020304"/>
                <a:cs typeface="Times New Roman" panose="02020603050405020304"/>
              </a:rPr>
              <a:t> </a:t>
            </a:r>
            <a:r>
              <a:rPr sz="2300" spc="-50" dirty="0">
                <a:solidFill>
                  <a:srgbClr val="252525"/>
                </a:solidFill>
                <a:latin typeface="Times New Roman" panose="02020603050405020304"/>
                <a:cs typeface="Times New Roman" panose="02020603050405020304"/>
              </a:rPr>
              <a:t>cars</a:t>
            </a:r>
            <a:endParaRPr sz="2300" dirty="0">
              <a:latin typeface="Times New Roman" panose="02020603050405020304"/>
              <a:cs typeface="Times New Roman" panose="02020603050405020304"/>
            </a:endParaRPr>
          </a:p>
          <a:p>
            <a:pPr marL="299085" indent="-287020">
              <a:lnSpc>
                <a:spcPts val="2620"/>
              </a:lnSpc>
              <a:spcBef>
                <a:spcPts val="845"/>
              </a:spcBef>
              <a:buClr>
                <a:srgbClr val="B05E28"/>
              </a:buClr>
              <a:buSzPct val="115000"/>
              <a:buFont typeface="Arial" panose="020B0604020202020204"/>
              <a:buChar char="•"/>
              <a:tabLst>
                <a:tab pos="299085" algn="l"/>
                <a:tab pos="299720" algn="l"/>
                <a:tab pos="2846705" algn="l"/>
                <a:tab pos="5930265" algn="l"/>
              </a:tabLst>
            </a:pPr>
            <a:r>
              <a:rPr sz="2300" spc="-45" dirty="0">
                <a:solidFill>
                  <a:srgbClr val="252525"/>
                </a:solidFill>
                <a:latin typeface="Times New Roman" panose="02020603050405020304"/>
                <a:cs typeface="Times New Roman" panose="02020603050405020304"/>
              </a:rPr>
              <a:t>WEAKNESS:-When	</a:t>
            </a:r>
            <a:r>
              <a:rPr sz="2300" spc="-15" dirty="0">
                <a:solidFill>
                  <a:srgbClr val="252525"/>
                </a:solidFill>
                <a:latin typeface="Times New Roman" panose="02020603050405020304"/>
                <a:cs typeface="Times New Roman" panose="02020603050405020304"/>
              </a:rPr>
              <a:t>there </a:t>
            </a:r>
            <a:r>
              <a:rPr sz="2300" spc="-85" dirty="0">
                <a:solidFill>
                  <a:srgbClr val="252525"/>
                </a:solidFill>
                <a:latin typeface="Times New Roman" panose="02020603050405020304"/>
                <a:cs typeface="Times New Roman" panose="02020603050405020304"/>
              </a:rPr>
              <a:t>is </a:t>
            </a:r>
            <a:r>
              <a:rPr sz="2300" spc="-90" dirty="0">
                <a:solidFill>
                  <a:srgbClr val="252525"/>
                </a:solidFill>
                <a:latin typeface="Times New Roman" panose="02020603050405020304"/>
                <a:cs typeface="Times New Roman" panose="02020603050405020304"/>
              </a:rPr>
              <a:t>any</a:t>
            </a:r>
            <a:r>
              <a:rPr sz="2300" spc="90" dirty="0">
                <a:solidFill>
                  <a:srgbClr val="252525"/>
                </a:solidFill>
                <a:latin typeface="Times New Roman" panose="02020603050405020304"/>
                <a:cs typeface="Times New Roman" panose="02020603050405020304"/>
              </a:rPr>
              <a:t> </a:t>
            </a:r>
            <a:r>
              <a:rPr sz="2300" spc="-75" dirty="0">
                <a:solidFill>
                  <a:srgbClr val="252525"/>
                </a:solidFill>
                <a:latin typeface="Times New Roman" panose="02020603050405020304"/>
                <a:cs typeface="Times New Roman" panose="02020603050405020304"/>
              </a:rPr>
              <a:t>small</a:t>
            </a:r>
            <a:r>
              <a:rPr sz="2300" spc="5" dirty="0">
                <a:solidFill>
                  <a:srgbClr val="252525"/>
                </a:solidFill>
                <a:latin typeface="Times New Roman" panose="02020603050405020304"/>
                <a:cs typeface="Times New Roman" panose="02020603050405020304"/>
              </a:rPr>
              <a:t> </a:t>
            </a:r>
            <a:r>
              <a:rPr sz="2300" spc="-40" dirty="0">
                <a:solidFill>
                  <a:srgbClr val="252525"/>
                </a:solidFill>
                <a:latin typeface="Times New Roman" panose="02020603050405020304"/>
                <a:cs typeface="Times New Roman" panose="02020603050405020304"/>
              </a:rPr>
              <a:t>obstacle	</a:t>
            </a:r>
            <a:r>
              <a:rPr sz="2300" spc="-45" dirty="0">
                <a:solidFill>
                  <a:srgbClr val="252525"/>
                </a:solidFill>
                <a:latin typeface="Times New Roman" panose="02020603050405020304"/>
                <a:cs typeface="Times New Roman" panose="02020603050405020304"/>
              </a:rPr>
              <a:t>in </a:t>
            </a:r>
            <a:r>
              <a:rPr sz="2300" spc="10" dirty="0">
                <a:solidFill>
                  <a:srgbClr val="252525"/>
                </a:solidFill>
                <a:latin typeface="Times New Roman" panose="02020603050405020304"/>
                <a:cs typeface="Times New Roman" panose="02020603050405020304"/>
              </a:rPr>
              <a:t>front </a:t>
            </a:r>
            <a:r>
              <a:rPr sz="2300" spc="-5" dirty="0">
                <a:solidFill>
                  <a:srgbClr val="252525"/>
                </a:solidFill>
                <a:latin typeface="Times New Roman" panose="02020603050405020304"/>
                <a:cs typeface="Times New Roman" panose="02020603050405020304"/>
              </a:rPr>
              <a:t>of </a:t>
            </a:r>
            <a:r>
              <a:rPr sz="2300" spc="-50" dirty="0">
                <a:solidFill>
                  <a:srgbClr val="252525"/>
                </a:solidFill>
                <a:latin typeface="Times New Roman" panose="02020603050405020304"/>
                <a:cs typeface="Times New Roman" panose="02020603050405020304"/>
              </a:rPr>
              <a:t>car </a:t>
            </a:r>
            <a:r>
              <a:rPr sz="2300" spc="5" dirty="0">
                <a:solidFill>
                  <a:srgbClr val="252525"/>
                </a:solidFill>
                <a:latin typeface="Times New Roman" panose="02020603050405020304"/>
                <a:cs typeface="Times New Roman" panose="02020603050405020304"/>
              </a:rPr>
              <a:t>then </a:t>
            </a:r>
            <a:r>
              <a:rPr sz="2300" spc="-40" dirty="0">
                <a:solidFill>
                  <a:srgbClr val="252525"/>
                </a:solidFill>
                <a:latin typeface="Times New Roman" panose="02020603050405020304"/>
                <a:cs typeface="Times New Roman" panose="02020603050405020304"/>
              </a:rPr>
              <a:t>it</a:t>
            </a:r>
            <a:r>
              <a:rPr sz="2300" spc="-240" dirty="0">
                <a:solidFill>
                  <a:srgbClr val="252525"/>
                </a:solidFill>
                <a:latin typeface="Times New Roman" panose="02020603050405020304"/>
                <a:cs typeface="Times New Roman" panose="02020603050405020304"/>
              </a:rPr>
              <a:t> </a:t>
            </a:r>
            <a:r>
              <a:rPr sz="2300" spc="-10" dirty="0">
                <a:solidFill>
                  <a:srgbClr val="252525"/>
                </a:solidFill>
                <a:latin typeface="Times New Roman" panose="02020603050405020304"/>
                <a:cs typeface="Times New Roman" panose="02020603050405020304"/>
              </a:rPr>
              <a:t>stops</a:t>
            </a:r>
            <a:endParaRPr sz="2300" dirty="0">
              <a:latin typeface="Times New Roman" panose="02020603050405020304"/>
              <a:cs typeface="Times New Roman" panose="02020603050405020304"/>
            </a:endParaRPr>
          </a:p>
          <a:p>
            <a:pPr marL="299085">
              <a:lnSpc>
                <a:spcPts val="2620"/>
              </a:lnSpc>
            </a:pPr>
            <a:r>
              <a:rPr sz="2300" spc="-65" dirty="0">
                <a:solidFill>
                  <a:srgbClr val="252525"/>
                </a:solidFill>
                <a:latin typeface="Times New Roman" panose="02020603050405020304"/>
                <a:cs typeface="Times New Roman" panose="02020603050405020304"/>
              </a:rPr>
              <a:t>automatically </a:t>
            </a:r>
            <a:r>
              <a:rPr lang="en-IN" sz="2300" spc="-65" dirty="0">
                <a:solidFill>
                  <a:srgbClr val="252525"/>
                </a:solidFill>
                <a:latin typeface="Times New Roman" panose="02020603050405020304"/>
                <a:cs typeface="Times New Roman" panose="02020603050405020304"/>
              </a:rPr>
              <a:t>and internet connectivity.</a:t>
            </a:r>
            <a:endParaRPr sz="2300" dirty="0">
              <a:latin typeface="Times New Roman" panose="02020603050405020304"/>
              <a:cs typeface="Times New Roman" panose="02020603050405020304"/>
            </a:endParaRPr>
          </a:p>
          <a:p>
            <a:pPr marL="299085" marR="723265" indent="-287020">
              <a:lnSpc>
                <a:spcPts val="2480"/>
              </a:lnSpc>
              <a:spcBef>
                <a:spcPts val="1195"/>
              </a:spcBef>
              <a:buClr>
                <a:srgbClr val="B05E28"/>
              </a:buClr>
              <a:buSzPct val="115000"/>
              <a:buFont typeface="Arial" panose="020B0604020202020204"/>
              <a:buChar char="•"/>
              <a:tabLst>
                <a:tab pos="299085" algn="l"/>
                <a:tab pos="299720" algn="l"/>
                <a:tab pos="2649220" algn="l"/>
                <a:tab pos="7289165" algn="l"/>
              </a:tabLst>
            </a:pPr>
            <a:r>
              <a:rPr sz="2300" spc="35" dirty="0">
                <a:solidFill>
                  <a:srgbClr val="252525"/>
                </a:solidFill>
                <a:latin typeface="Times New Roman" panose="02020603050405020304"/>
                <a:cs typeface="Times New Roman" panose="02020603050405020304"/>
              </a:rPr>
              <a:t>OPPO</a:t>
            </a:r>
            <a:r>
              <a:rPr sz="2300" spc="5" dirty="0">
                <a:solidFill>
                  <a:srgbClr val="252525"/>
                </a:solidFill>
                <a:latin typeface="Times New Roman" panose="02020603050405020304"/>
                <a:cs typeface="Times New Roman" panose="02020603050405020304"/>
              </a:rPr>
              <a:t>R</a:t>
            </a:r>
            <a:r>
              <a:rPr sz="2300" dirty="0">
                <a:solidFill>
                  <a:srgbClr val="252525"/>
                </a:solidFill>
                <a:latin typeface="Times New Roman" panose="02020603050405020304"/>
                <a:cs typeface="Times New Roman" panose="02020603050405020304"/>
              </a:rPr>
              <a:t>TUNITIES:</a:t>
            </a:r>
            <a:r>
              <a:rPr sz="2300" spc="-50" dirty="0">
                <a:solidFill>
                  <a:srgbClr val="252525"/>
                </a:solidFill>
                <a:latin typeface="Times New Roman" panose="02020603050405020304"/>
                <a:cs typeface="Times New Roman" panose="02020603050405020304"/>
              </a:rPr>
              <a:t>-</a:t>
            </a:r>
            <a:r>
              <a:rPr sz="2300" spc="-330" dirty="0">
                <a:solidFill>
                  <a:srgbClr val="252525"/>
                </a:solidFill>
                <a:latin typeface="Times New Roman" panose="02020603050405020304"/>
                <a:cs typeface="Times New Roman" panose="02020603050405020304"/>
              </a:rPr>
              <a:t>W</a:t>
            </a:r>
            <a:r>
              <a:rPr sz="2300" spc="-30" dirty="0">
                <a:solidFill>
                  <a:srgbClr val="252525"/>
                </a:solidFill>
                <a:latin typeface="Times New Roman" panose="02020603050405020304"/>
                <a:cs typeface="Times New Roman" panose="02020603050405020304"/>
              </a:rPr>
              <a:t>ork</a:t>
            </a:r>
            <a:r>
              <a:rPr sz="2300" spc="-25" dirty="0">
                <a:solidFill>
                  <a:srgbClr val="252525"/>
                </a:solidFill>
                <a:latin typeface="Times New Roman" panose="02020603050405020304"/>
                <a:cs typeface="Times New Roman" panose="02020603050405020304"/>
              </a:rPr>
              <a:t>s </a:t>
            </a:r>
            <a:r>
              <a:rPr sz="2300" spc="20" dirty="0">
                <a:solidFill>
                  <a:srgbClr val="252525"/>
                </a:solidFill>
                <a:latin typeface="Times New Roman" panose="02020603050405020304"/>
                <a:cs typeface="Times New Roman" panose="02020603050405020304"/>
              </a:rPr>
              <a:t>o</a:t>
            </a:r>
            <a:r>
              <a:rPr sz="2300" spc="25" dirty="0">
                <a:solidFill>
                  <a:srgbClr val="252525"/>
                </a:solidFill>
                <a:latin typeface="Times New Roman" panose="02020603050405020304"/>
                <a:cs typeface="Times New Roman" panose="02020603050405020304"/>
              </a:rPr>
              <a:t>n</a:t>
            </a:r>
            <a:r>
              <a:rPr sz="2300" spc="-10" dirty="0">
                <a:solidFill>
                  <a:srgbClr val="252525"/>
                </a:solidFill>
                <a:latin typeface="Times New Roman" panose="02020603050405020304"/>
                <a:cs typeface="Times New Roman" panose="02020603050405020304"/>
              </a:rPr>
              <a:t> </a:t>
            </a:r>
            <a:r>
              <a:rPr sz="2300" spc="-120" dirty="0">
                <a:solidFill>
                  <a:srgbClr val="252525"/>
                </a:solidFill>
                <a:latin typeface="Times New Roman" panose="02020603050405020304"/>
                <a:cs typeface="Times New Roman" panose="02020603050405020304"/>
              </a:rPr>
              <a:t>v</a:t>
            </a:r>
            <a:r>
              <a:rPr sz="2300" spc="-60" dirty="0">
                <a:solidFill>
                  <a:srgbClr val="252525"/>
                </a:solidFill>
                <a:latin typeface="Times New Roman" panose="02020603050405020304"/>
                <a:cs typeface="Times New Roman" panose="02020603050405020304"/>
              </a:rPr>
              <a:t>oice</a:t>
            </a:r>
            <a:r>
              <a:rPr sz="2300" spc="-5" dirty="0">
                <a:solidFill>
                  <a:srgbClr val="252525"/>
                </a:solidFill>
                <a:latin typeface="Times New Roman" panose="02020603050405020304"/>
                <a:cs typeface="Times New Roman" panose="02020603050405020304"/>
              </a:rPr>
              <a:t> </a:t>
            </a:r>
            <a:r>
              <a:rPr sz="2300" spc="-20" dirty="0">
                <a:solidFill>
                  <a:srgbClr val="252525"/>
                </a:solidFill>
                <a:latin typeface="Times New Roman" panose="02020603050405020304"/>
                <a:cs typeface="Times New Roman" panose="02020603050405020304"/>
              </a:rPr>
              <a:t>command</a:t>
            </a:r>
            <a:r>
              <a:rPr sz="2300" dirty="0">
                <a:solidFill>
                  <a:srgbClr val="252525"/>
                </a:solidFill>
                <a:latin typeface="Times New Roman" panose="02020603050405020304"/>
                <a:cs typeface="Times New Roman" panose="02020603050405020304"/>
              </a:rPr>
              <a:t> </a:t>
            </a:r>
            <a:r>
              <a:rPr sz="2300" spc="-25" dirty="0">
                <a:solidFill>
                  <a:srgbClr val="252525"/>
                </a:solidFill>
                <a:latin typeface="Times New Roman" panose="02020603050405020304"/>
                <a:cs typeface="Times New Roman" panose="02020603050405020304"/>
              </a:rPr>
              <a:t>an</a:t>
            </a:r>
            <a:r>
              <a:rPr sz="2300" spc="-20" dirty="0">
                <a:solidFill>
                  <a:srgbClr val="252525"/>
                </a:solidFill>
                <a:latin typeface="Times New Roman" panose="02020603050405020304"/>
                <a:cs typeface="Times New Roman" panose="02020603050405020304"/>
              </a:rPr>
              <a:t>d</a:t>
            </a:r>
            <a:r>
              <a:rPr sz="2300" spc="-5" dirty="0">
                <a:solidFill>
                  <a:srgbClr val="252525"/>
                </a:solidFill>
                <a:latin typeface="Times New Roman" panose="02020603050405020304"/>
                <a:cs typeface="Times New Roman" panose="02020603050405020304"/>
              </a:rPr>
              <a:t> </a:t>
            </a:r>
            <a:r>
              <a:rPr sz="2300" spc="10" dirty="0">
                <a:solidFill>
                  <a:srgbClr val="252525"/>
                </a:solidFill>
                <a:latin typeface="Times New Roman" panose="02020603050405020304"/>
                <a:cs typeface="Times New Roman" panose="02020603050405020304"/>
              </a:rPr>
              <a:t>pr</a:t>
            </a:r>
            <a:r>
              <a:rPr sz="2300" spc="-15" dirty="0">
                <a:solidFill>
                  <a:srgbClr val="252525"/>
                </a:solidFill>
                <a:latin typeface="Times New Roman" panose="02020603050405020304"/>
                <a:cs typeface="Times New Roman" panose="02020603050405020304"/>
              </a:rPr>
              <a:t>o</a:t>
            </a:r>
            <a:r>
              <a:rPr sz="2300" spc="-65" dirty="0">
                <a:solidFill>
                  <a:srgbClr val="252525"/>
                </a:solidFill>
                <a:latin typeface="Times New Roman" panose="02020603050405020304"/>
                <a:cs typeface="Times New Roman" panose="02020603050405020304"/>
              </a:rPr>
              <a:t>vide</a:t>
            </a:r>
            <a:r>
              <a:rPr sz="2300" dirty="0">
                <a:solidFill>
                  <a:srgbClr val="252525"/>
                </a:solidFill>
                <a:latin typeface="Times New Roman" panose="02020603050405020304"/>
                <a:cs typeface="Times New Roman" panose="02020603050405020304"/>
              </a:rPr>
              <a:t>	</a:t>
            </a:r>
            <a:r>
              <a:rPr sz="2300" spc="-10" dirty="0">
                <a:solidFill>
                  <a:srgbClr val="252525"/>
                </a:solidFill>
                <a:latin typeface="Times New Roman" panose="02020603050405020304"/>
                <a:cs typeface="Times New Roman" panose="02020603050405020304"/>
              </a:rPr>
              <a:t>comfo</a:t>
            </a:r>
            <a:r>
              <a:rPr sz="2300" spc="40" dirty="0">
                <a:solidFill>
                  <a:srgbClr val="252525"/>
                </a:solidFill>
                <a:latin typeface="Times New Roman" panose="02020603050405020304"/>
                <a:cs typeface="Times New Roman" panose="02020603050405020304"/>
              </a:rPr>
              <a:t>r</a:t>
            </a:r>
            <a:r>
              <a:rPr sz="2300" spc="-40" dirty="0">
                <a:solidFill>
                  <a:srgbClr val="252525"/>
                </a:solidFill>
                <a:latin typeface="Times New Roman" panose="02020603050405020304"/>
                <a:cs typeface="Times New Roman" panose="02020603050405020304"/>
              </a:rPr>
              <a:t>table  </a:t>
            </a:r>
            <a:r>
              <a:rPr sz="2300" spc="-60" dirty="0">
                <a:solidFill>
                  <a:srgbClr val="252525"/>
                </a:solidFill>
                <a:latin typeface="Times New Roman" panose="02020603050405020304"/>
                <a:cs typeface="Times New Roman" panose="02020603050405020304"/>
              </a:rPr>
              <a:t>driving</a:t>
            </a:r>
            <a:r>
              <a:rPr sz="2300" spc="-15" dirty="0">
                <a:solidFill>
                  <a:srgbClr val="252525"/>
                </a:solidFill>
                <a:latin typeface="Times New Roman" panose="02020603050405020304"/>
                <a:cs typeface="Times New Roman" panose="02020603050405020304"/>
              </a:rPr>
              <a:t> </a:t>
            </a:r>
            <a:r>
              <a:rPr sz="2300" spc="-85" dirty="0">
                <a:solidFill>
                  <a:srgbClr val="252525"/>
                </a:solidFill>
                <a:latin typeface="Times New Roman" panose="02020603050405020304"/>
                <a:cs typeface="Times New Roman" panose="02020603050405020304"/>
              </a:rPr>
              <a:t>facility</a:t>
            </a:r>
            <a:r>
              <a:rPr sz="2300" spc="-75" dirty="0">
                <a:solidFill>
                  <a:srgbClr val="252525"/>
                </a:solidFill>
                <a:latin typeface="Times New Roman" panose="02020603050405020304"/>
                <a:cs typeface="Times New Roman" panose="02020603050405020304"/>
              </a:rPr>
              <a:t>.</a:t>
            </a:r>
            <a:endParaRPr sz="2300" dirty="0">
              <a:latin typeface="Times New Roman" panose="02020603050405020304"/>
              <a:cs typeface="Times New Roman" panose="02020603050405020304"/>
            </a:endParaRPr>
          </a:p>
          <a:p>
            <a:pPr marL="299085" indent="-287020">
              <a:lnSpc>
                <a:spcPts val="2620"/>
              </a:lnSpc>
              <a:spcBef>
                <a:spcPts val="840"/>
              </a:spcBef>
              <a:buClr>
                <a:srgbClr val="B05E28"/>
              </a:buClr>
              <a:buSzPct val="115000"/>
              <a:buFont typeface="Arial" panose="020B0604020202020204"/>
              <a:buChar char="•"/>
              <a:tabLst>
                <a:tab pos="299085" algn="l"/>
                <a:tab pos="299720" algn="l"/>
              </a:tabLst>
            </a:pPr>
            <a:r>
              <a:rPr sz="2300" spc="-35" dirty="0">
                <a:solidFill>
                  <a:srgbClr val="252525"/>
                </a:solidFill>
                <a:latin typeface="Times New Roman" panose="02020603050405020304"/>
                <a:cs typeface="Times New Roman" panose="02020603050405020304"/>
              </a:rPr>
              <a:t>THREATS:-The </a:t>
            </a:r>
            <a:r>
              <a:rPr sz="2300" spc="-70" dirty="0">
                <a:solidFill>
                  <a:srgbClr val="252525"/>
                </a:solidFill>
                <a:latin typeface="Times New Roman" panose="02020603050405020304"/>
                <a:cs typeface="Times New Roman" panose="02020603050405020304"/>
              </a:rPr>
              <a:t>voice </a:t>
            </a:r>
            <a:r>
              <a:rPr sz="2300" spc="-20" dirty="0">
                <a:solidFill>
                  <a:srgbClr val="252525"/>
                </a:solidFill>
                <a:latin typeface="Times New Roman" panose="02020603050405020304"/>
                <a:cs typeface="Times New Roman" panose="02020603050405020304"/>
              </a:rPr>
              <a:t>command </a:t>
            </a:r>
            <a:r>
              <a:rPr sz="2300" spc="-80" dirty="0">
                <a:solidFill>
                  <a:srgbClr val="252525"/>
                </a:solidFill>
                <a:latin typeface="Times New Roman" panose="02020603050405020304"/>
                <a:cs typeface="Times New Roman" panose="02020603050405020304"/>
              </a:rPr>
              <a:t>fails </a:t>
            </a:r>
            <a:r>
              <a:rPr sz="2300" spc="-35" dirty="0">
                <a:solidFill>
                  <a:srgbClr val="252525"/>
                </a:solidFill>
                <a:latin typeface="Times New Roman" panose="02020603050405020304"/>
                <a:cs typeface="Times New Roman" panose="02020603050405020304"/>
              </a:rPr>
              <a:t>when </a:t>
            </a:r>
            <a:r>
              <a:rPr sz="2300" spc="-85" dirty="0">
                <a:solidFill>
                  <a:srgbClr val="252525"/>
                </a:solidFill>
                <a:latin typeface="Times New Roman" panose="02020603050405020304"/>
                <a:cs typeface="Times New Roman" panose="02020603050405020304"/>
              </a:rPr>
              <a:t>a </a:t>
            </a:r>
            <a:r>
              <a:rPr sz="2300" spc="-40" dirty="0">
                <a:solidFill>
                  <a:srgbClr val="252525"/>
                </a:solidFill>
                <a:latin typeface="Times New Roman" panose="02020603050405020304"/>
                <a:cs typeface="Times New Roman" panose="02020603050405020304"/>
              </a:rPr>
              <a:t>wrong </a:t>
            </a:r>
            <a:r>
              <a:rPr sz="2300" spc="-20" dirty="0">
                <a:solidFill>
                  <a:srgbClr val="252525"/>
                </a:solidFill>
                <a:latin typeface="Times New Roman" panose="02020603050405020304"/>
                <a:cs typeface="Times New Roman" panose="02020603050405020304"/>
              </a:rPr>
              <a:t>command </a:t>
            </a:r>
            <a:r>
              <a:rPr sz="2300" spc="-85" dirty="0">
                <a:solidFill>
                  <a:srgbClr val="252525"/>
                </a:solidFill>
                <a:latin typeface="Times New Roman" panose="02020603050405020304"/>
                <a:cs typeface="Times New Roman" panose="02020603050405020304"/>
              </a:rPr>
              <a:t>is </a:t>
            </a:r>
            <a:r>
              <a:rPr sz="2300" spc="-90" dirty="0">
                <a:solidFill>
                  <a:srgbClr val="252525"/>
                </a:solidFill>
                <a:latin typeface="Times New Roman" panose="02020603050405020304"/>
                <a:cs typeface="Times New Roman" panose="02020603050405020304"/>
              </a:rPr>
              <a:t>given </a:t>
            </a:r>
            <a:r>
              <a:rPr sz="2300" spc="-25" dirty="0">
                <a:solidFill>
                  <a:srgbClr val="252525"/>
                </a:solidFill>
                <a:latin typeface="Times New Roman" panose="02020603050405020304"/>
                <a:cs typeface="Times New Roman" panose="02020603050405020304"/>
              </a:rPr>
              <a:t>and</a:t>
            </a:r>
            <a:r>
              <a:rPr sz="2300" spc="520" dirty="0">
                <a:solidFill>
                  <a:srgbClr val="252525"/>
                </a:solidFill>
                <a:latin typeface="Times New Roman" panose="02020603050405020304"/>
                <a:cs typeface="Times New Roman" panose="02020603050405020304"/>
              </a:rPr>
              <a:t> </a:t>
            </a:r>
            <a:r>
              <a:rPr sz="2300" spc="-30" dirty="0">
                <a:solidFill>
                  <a:srgbClr val="252525"/>
                </a:solidFill>
                <a:latin typeface="Times New Roman" panose="02020603050405020304"/>
                <a:cs typeface="Times New Roman" panose="02020603050405020304"/>
              </a:rPr>
              <a:t>this</a:t>
            </a:r>
            <a:endParaRPr sz="2300" dirty="0">
              <a:latin typeface="Times New Roman" panose="02020603050405020304"/>
              <a:cs typeface="Times New Roman" panose="02020603050405020304"/>
            </a:endParaRPr>
          </a:p>
          <a:p>
            <a:pPr marL="299085">
              <a:lnSpc>
                <a:spcPts val="2620"/>
              </a:lnSpc>
            </a:pPr>
            <a:r>
              <a:rPr sz="2300" spc="-110" dirty="0">
                <a:solidFill>
                  <a:srgbClr val="252525"/>
                </a:solidFill>
                <a:latin typeface="Times New Roman" panose="02020603050405020304"/>
                <a:cs typeface="Times New Roman" panose="02020603050405020304"/>
              </a:rPr>
              <a:t>may </a:t>
            </a:r>
            <a:r>
              <a:rPr sz="2300" spc="-65" dirty="0">
                <a:solidFill>
                  <a:srgbClr val="252525"/>
                </a:solidFill>
                <a:latin typeface="Times New Roman" panose="02020603050405020304"/>
                <a:cs typeface="Times New Roman" panose="02020603050405020304"/>
              </a:rPr>
              <a:t>lead </a:t>
            </a:r>
            <a:r>
              <a:rPr sz="2300" spc="30" dirty="0">
                <a:solidFill>
                  <a:srgbClr val="252525"/>
                </a:solidFill>
                <a:latin typeface="Times New Roman" panose="02020603050405020304"/>
                <a:cs typeface="Times New Roman" panose="02020603050405020304"/>
              </a:rPr>
              <a:t>to</a:t>
            </a:r>
            <a:r>
              <a:rPr sz="2300" spc="175" dirty="0">
                <a:solidFill>
                  <a:srgbClr val="252525"/>
                </a:solidFill>
                <a:latin typeface="Times New Roman" panose="02020603050405020304"/>
                <a:cs typeface="Times New Roman" panose="02020603050405020304"/>
              </a:rPr>
              <a:t> </a:t>
            </a:r>
            <a:r>
              <a:rPr sz="2300" spc="-50" dirty="0">
                <a:solidFill>
                  <a:srgbClr val="252525"/>
                </a:solidFill>
                <a:latin typeface="Times New Roman" panose="02020603050405020304"/>
                <a:cs typeface="Times New Roman" panose="02020603050405020304"/>
              </a:rPr>
              <a:t>accidents</a:t>
            </a:r>
            <a:endParaRPr sz="2300"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1659" y="1339553"/>
            <a:ext cx="3947795" cy="567055"/>
          </a:xfrm>
          <a:prstGeom prst="rect">
            <a:avLst/>
          </a:prstGeom>
        </p:spPr>
        <p:txBody>
          <a:bodyPr vert="horz" wrap="square" lIns="0" tIns="13335" rIns="0" bIns="0" rtlCol="0">
            <a:spAutoFit/>
          </a:bodyPr>
          <a:lstStyle/>
          <a:p>
            <a:pPr marL="12700">
              <a:lnSpc>
                <a:spcPct val="100000"/>
              </a:lnSpc>
              <a:spcBef>
                <a:spcPts val="105"/>
              </a:spcBef>
            </a:pPr>
            <a:r>
              <a:rPr b="1" spc="-40" dirty="0"/>
              <a:t>APPLICATIONS</a:t>
            </a:r>
          </a:p>
        </p:txBody>
      </p:sp>
      <p:sp>
        <p:nvSpPr>
          <p:cNvPr id="5" name="object 5"/>
          <p:cNvSpPr txBox="1">
            <a:spLocks noGrp="1"/>
          </p:cNvSpPr>
          <p:nvPr>
            <p:ph type="dt" sz="half" idx="10"/>
          </p:nvPr>
        </p:nvSpPr>
        <p:spPr>
          <a:xfrm flipV="1">
            <a:off x="609600" y="6245225"/>
            <a:ext cx="2844800" cy="194310"/>
          </a:xfrm>
          <a:prstGeom prst="rect">
            <a:avLst/>
          </a:prstGeom>
        </p:spPr>
        <p:txBody>
          <a:bodyPr vert="horz" wrap="square" lIns="0" tIns="0" rIns="0" bIns="0" rtlCol="0">
            <a:spAutoFit/>
          </a:bodyPr>
          <a:lstStyle/>
          <a:p>
            <a:pPr marL="12700">
              <a:lnSpc>
                <a:spcPts val="1160"/>
              </a:lnSpc>
            </a:pPr>
            <a:endParaRPr spc="15" dirty="0"/>
          </a:p>
        </p:txBody>
      </p:sp>
      <p:sp>
        <p:nvSpPr>
          <p:cNvPr id="4" name="object 4"/>
          <p:cNvSpPr txBox="1">
            <a:spLocks noGrp="1"/>
          </p:cNvSpPr>
          <p:nvPr>
            <p:ph type="ftr" sz="quarter" idx="11"/>
          </p:nvPr>
        </p:nvSpPr>
        <p:spPr>
          <a:xfrm flipV="1">
            <a:off x="4283710" y="6826250"/>
            <a:ext cx="3860800" cy="194310"/>
          </a:xfrm>
          <a:prstGeom prst="rect">
            <a:avLst/>
          </a:prstGeom>
        </p:spPr>
        <p:txBody>
          <a:bodyPr vert="horz" wrap="square" lIns="0" tIns="0" rIns="0" bIns="0" rtlCol="0">
            <a:spAutoFit/>
          </a:bodyPr>
          <a:lstStyle/>
          <a:p>
            <a:pPr marL="12700">
              <a:lnSpc>
                <a:spcPts val="1160"/>
              </a:lnSpc>
            </a:pPr>
            <a:endParaRPr spc="-5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8</a:t>
            </a:fld>
            <a:endParaRPr spc="-35" dirty="0"/>
          </a:p>
        </p:txBody>
      </p:sp>
      <p:sp>
        <p:nvSpPr>
          <p:cNvPr id="3" name="object 3"/>
          <p:cNvSpPr txBox="1"/>
          <p:nvPr/>
        </p:nvSpPr>
        <p:spPr>
          <a:xfrm>
            <a:off x="1374395" y="2566161"/>
            <a:ext cx="9387205" cy="2167260"/>
          </a:xfrm>
          <a:prstGeom prst="rect">
            <a:avLst/>
          </a:prstGeom>
        </p:spPr>
        <p:txBody>
          <a:bodyPr vert="horz" wrap="square" lIns="0" tIns="12700" rIns="0" bIns="0" rtlCol="0">
            <a:spAutoFit/>
          </a:bodyPr>
          <a:lstStyle/>
          <a:p>
            <a:pPr marL="299085" marR="5080" indent="-287020">
              <a:lnSpc>
                <a:spcPct val="100000"/>
              </a:lnSpc>
              <a:spcBef>
                <a:spcPts val="100"/>
              </a:spcBef>
              <a:buClr>
                <a:srgbClr val="B05E28"/>
              </a:buClr>
              <a:buSzPct val="115000"/>
              <a:buFont typeface="Arial" panose="020B0604020202020204"/>
              <a:buChar char="•"/>
              <a:tabLst>
                <a:tab pos="299085" algn="l"/>
                <a:tab pos="299720" algn="l"/>
              </a:tabLst>
            </a:pPr>
            <a:r>
              <a:rPr sz="2400" spc="-5" dirty="0">
                <a:solidFill>
                  <a:srgbClr val="252525"/>
                </a:solidFill>
                <a:latin typeface="Times New Roman" panose="02020603050405020304"/>
                <a:cs typeface="Times New Roman" panose="02020603050405020304"/>
              </a:rPr>
              <a:t>The </a:t>
            </a:r>
            <a:r>
              <a:rPr sz="2400" spc="15" dirty="0">
                <a:solidFill>
                  <a:srgbClr val="252525"/>
                </a:solidFill>
                <a:latin typeface="Times New Roman" panose="02020603050405020304"/>
                <a:cs typeface="Times New Roman" panose="02020603050405020304"/>
              </a:rPr>
              <a:t>robot </a:t>
            </a:r>
            <a:r>
              <a:rPr sz="2400" spc="-90" dirty="0">
                <a:solidFill>
                  <a:srgbClr val="252525"/>
                </a:solidFill>
                <a:latin typeface="Times New Roman" panose="02020603050405020304"/>
                <a:cs typeface="Times New Roman" panose="02020603050405020304"/>
              </a:rPr>
              <a:t>is </a:t>
            </a:r>
            <a:r>
              <a:rPr sz="2400" spc="-55" dirty="0">
                <a:solidFill>
                  <a:srgbClr val="252525"/>
                </a:solidFill>
                <a:latin typeface="Times New Roman" panose="02020603050405020304"/>
                <a:cs typeface="Times New Roman" panose="02020603050405020304"/>
              </a:rPr>
              <a:t>useful </a:t>
            </a:r>
            <a:r>
              <a:rPr sz="2400" spc="-50" dirty="0">
                <a:solidFill>
                  <a:srgbClr val="252525"/>
                </a:solidFill>
                <a:latin typeface="Times New Roman" panose="02020603050405020304"/>
                <a:cs typeface="Times New Roman" panose="02020603050405020304"/>
              </a:rPr>
              <a:t>in </a:t>
            </a:r>
            <a:r>
              <a:rPr sz="2400" spc="-70" dirty="0">
                <a:solidFill>
                  <a:srgbClr val="252525"/>
                </a:solidFill>
                <a:latin typeface="Times New Roman" panose="02020603050405020304"/>
                <a:cs typeface="Times New Roman" panose="02020603050405020304"/>
              </a:rPr>
              <a:t>places </a:t>
            </a:r>
            <a:r>
              <a:rPr sz="2400" spc="-55" dirty="0">
                <a:solidFill>
                  <a:srgbClr val="252525"/>
                </a:solidFill>
                <a:latin typeface="Times New Roman" panose="02020603050405020304"/>
                <a:cs typeface="Times New Roman" panose="02020603050405020304"/>
              </a:rPr>
              <a:t>where </a:t>
            </a:r>
            <a:r>
              <a:rPr sz="2400" spc="-30" dirty="0">
                <a:solidFill>
                  <a:srgbClr val="252525"/>
                </a:solidFill>
                <a:latin typeface="Times New Roman" panose="02020603050405020304"/>
                <a:cs typeface="Times New Roman" panose="02020603050405020304"/>
              </a:rPr>
              <a:t>humans find </a:t>
            </a:r>
            <a:r>
              <a:rPr sz="2400" spc="-55" dirty="0">
                <a:solidFill>
                  <a:srgbClr val="252525"/>
                </a:solidFill>
                <a:latin typeface="Times New Roman" panose="02020603050405020304"/>
                <a:cs typeface="Times New Roman" panose="02020603050405020304"/>
              </a:rPr>
              <a:t>difficult </a:t>
            </a:r>
            <a:r>
              <a:rPr sz="2400" spc="25" dirty="0">
                <a:solidFill>
                  <a:srgbClr val="252525"/>
                </a:solidFill>
                <a:latin typeface="Times New Roman" panose="02020603050405020304"/>
                <a:cs typeface="Times New Roman" panose="02020603050405020304"/>
              </a:rPr>
              <a:t>to </a:t>
            </a:r>
            <a:r>
              <a:rPr sz="2400" spc="-50" dirty="0">
                <a:solidFill>
                  <a:srgbClr val="252525"/>
                </a:solidFill>
                <a:latin typeface="Times New Roman" panose="02020603050405020304"/>
                <a:cs typeface="Times New Roman" panose="02020603050405020304"/>
              </a:rPr>
              <a:t>reach </a:t>
            </a:r>
            <a:r>
              <a:rPr sz="2400" spc="5" dirty="0">
                <a:solidFill>
                  <a:srgbClr val="252525"/>
                </a:solidFill>
                <a:latin typeface="Times New Roman" panose="02020603050405020304"/>
                <a:cs typeface="Times New Roman" panose="02020603050405020304"/>
              </a:rPr>
              <a:t>but </a:t>
            </a:r>
            <a:r>
              <a:rPr sz="2400" spc="-25" dirty="0">
                <a:solidFill>
                  <a:srgbClr val="252525"/>
                </a:solidFill>
                <a:latin typeface="Times New Roman" panose="02020603050405020304"/>
                <a:cs typeface="Times New Roman" panose="02020603050405020304"/>
              </a:rPr>
              <a:t>human  </a:t>
            </a:r>
            <a:r>
              <a:rPr sz="2400" spc="-75" dirty="0">
                <a:solidFill>
                  <a:srgbClr val="252525"/>
                </a:solidFill>
                <a:latin typeface="Times New Roman" panose="02020603050405020304"/>
                <a:cs typeface="Times New Roman" panose="02020603050405020304"/>
              </a:rPr>
              <a:t>voice</a:t>
            </a:r>
            <a:r>
              <a:rPr sz="2400" spc="5"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reaches</a:t>
            </a:r>
            <a:r>
              <a:rPr sz="2400" spc="5" dirty="0">
                <a:solidFill>
                  <a:srgbClr val="252525"/>
                </a:solidFill>
                <a:latin typeface="Times New Roman" panose="02020603050405020304"/>
                <a:cs typeface="Times New Roman" panose="02020603050405020304"/>
              </a:rPr>
              <a:t> </a:t>
            </a:r>
            <a:r>
              <a:rPr sz="2400" spc="-75" dirty="0">
                <a:solidFill>
                  <a:srgbClr val="252525"/>
                </a:solidFill>
                <a:latin typeface="Times New Roman" panose="02020603050405020304"/>
                <a:cs typeface="Times New Roman" panose="02020603050405020304"/>
              </a:rPr>
              <a:t>.E.g.</a:t>
            </a:r>
            <a:r>
              <a:rPr sz="2400" dirty="0">
                <a:solidFill>
                  <a:srgbClr val="252525"/>
                </a:solidFill>
                <a:latin typeface="Times New Roman" panose="02020603050405020304"/>
                <a:cs typeface="Times New Roman" panose="02020603050405020304"/>
              </a:rPr>
              <a:t> </a:t>
            </a:r>
            <a:r>
              <a:rPr sz="2400" spc="-50" dirty="0">
                <a:solidFill>
                  <a:srgbClr val="252525"/>
                </a:solidFill>
                <a:latin typeface="Times New Roman" panose="02020603050405020304"/>
                <a:cs typeface="Times New Roman" panose="02020603050405020304"/>
              </a:rPr>
              <a:t>in</a:t>
            </a:r>
            <a:r>
              <a:rPr sz="2400" spc="5" dirty="0">
                <a:solidFill>
                  <a:srgbClr val="252525"/>
                </a:solidFill>
                <a:latin typeface="Times New Roman" panose="02020603050405020304"/>
                <a:cs typeface="Times New Roman" panose="02020603050405020304"/>
              </a:rPr>
              <a:t> </a:t>
            </a:r>
            <a:r>
              <a:rPr sz="2400" spc="-95" dirty="0">
                <a:solidFill>
                  <a:srgbClr val="252525"/>
                </a:solidFill>
                <a:latin typeface="Times New Roman" panose="02020603050405020304"/>
                <a:cs typeface="Times New Roman" panose="02020603050405020304"/>
              </a:rPr>
              <a:t>a</a:t>
            </a:r>
            <a:r>
              <a:rPr sz="2400" spc="5" dirty="0">
                <a:solidFill>
                  <a:srgbClr val="252525"/>
                </a:solidFill>
                <a:latin typeface="Times New Roman" panose="02020603050405020304"/>
                <a:cs typeface="Times New Roman" panose="02020603050405020304"/>
              </a:rPr>
              <a:t> </a:t>
            </a:r>
            <a:r>
              <a:rPr sz="2400" spc="-80" dirty="0">
                <a:solidFill>
                  <a:srgbClr val="252525"/>
                </a:solidFill>
                <a:latin typeface="Times New Roman" panose="02020603050405020304"/>
                <a:cs typeface="Times New Roman" panose="02020603050405020304"/>
              </a:rPr>
              <a:t>small</a:t>
            </a:r>
            <a:r>
              <a:rPr sz="2400" spc="10"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pipeline</a:t>
            </a:r>
            <a:r>
              <a:rPr sz="2400" spc="15" dirty="0">
                <a:solidFill>
                  <a:srgbClr val="252525"/>
                </a:solidFill>
                <a:latin typeface="Times New Roman" panose="02020603050405020304"/>
                <a:cs typeface="Times New Roman" panose="02020603050405020304"/>
              </a:rPr>
              <a:t> </a:t>
            </a:r>
            <a:r>
              <a:rPr sz="2400" spc="-75" dirty="0">
                <a:solidFill>
                  <a:srgbClr val="252525"/>
                </a:solidFill>
                <a:latin typeface="Times New Roman" panose="02020603050405020304"/>
                <a:cs typeface="Times New Roman" panose="02020603050405020304"/>
              </a:rPr>
              <a:t>,</a:t>
            </a:r>
            <a:r>
              <a:rPr sz="2400" spc="-5" dirty="0">
                <a:solidFill>
                  <a:srgbClr val="252525"/>
                </a:solidFill>
                <a:latin typeface="Times New Roman" panose="02020603050405020304"/>
                <a:cs typeface="Times New Roman" panose="02020603050405020304"/>
              </a:rPr>
              <a:t> </a:t>
            </a:r>
            <a:r>
              <a:rPr sz="2400" spc="-50" dirty="0">
                <a:solidFill>
                  <a:srgbClr val="252525"/>
                </a:solidFill>
                <a:latin typeface="Times New Roman" panose="02020603050405020304"/>
                <a:cs typeface="Times New Roman" panose="02020603050405020304"/>
              </a:rPr>
              <a:t>in</a:t>
            </a:r>
            <a:r>
              <a:rPr sz="2400" spc="10" dirty="0">
                <a:solidFill>
                  <a:srgbClr val="252525"/>
                </a:solidFill>
                <a:latin typeface="Times New Roman" panose="02020603050405020304"/>
                <a:cs typeface="Times New Roman" panose="02020603050405020304"/>
              </a:rPr>
              <a:t> </a:t>
            </a:r>
            <a:r>
              <a:rPr sz="2400" spc="-95" dirty="0">
                <a:solidFill>
                  <a:srgbClr val="252525"/>
                </a:solidFill>
                <a:latin typeface="Times New Roman" panose="02020603050405020304"/>
                <a:cs typeface="Times New Roman" panose="02020603050405020304"/>
              </a:rPr>
              <a:t>a</a:t>
            </a:r>
            <a:r>
              <a:rPr sz="2400" spc="15" dirty="0">
                <a:solidFill>
                  <a:srgbClr val="252525"/>
                </a:solidFill>
                <a:latin typeface="Times New Roman" panose="02020603050405020304"/>
                <a:cs typeface="Times New Roman" panose="02020603050405020304"/>
              </a:rPr>
              <a:t> </a:t>
            </a:r>
            <a:r>
              <a:rPr sz="2400" spc="-40" dirty="0">
                <a:solidFill>
                  <a:srgbClr val="252525"/>
                </a:solidFill>
                <a:latin typeface="Times New Roman" panose="02020603050405020304"/>
                <a:cs typeface="Times New Roman" panose="02020603050405020304"/>
              </a:rPr>
              <a:t>fire-situations</a:t>
            </a:r>
            <a:r>
              <a:rPr sz="2400" spc="-5"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,in</a:t>
            </a:r>
            <a:r>
              <a:rPr sz="2400" spc="10" dirty="0">
                <a:solidFill>
                  <a:srgbClr val="252525"/>
                </a:solidFill>
                <a:latin typeface="Times New Roman" panose="02020603050405020304"/>
                <a:cs typeface="Times New Roman" panose="02020603050405020304"/>
              </a:rPr>
              <a:t> </a:t>
            </a:r>
            <a:r>
              <a:rPr sz="2400" spc="-90" dirty="0">
                <a:solidFill>
                  <a:srgbClr val="252525"/>
                </a:solidFill>
                <a:latin typeface="Times New Roman" panose="02020603050405020304"/>
                <a:cs typeface="Times New Roman" panose="02020603050405020304"/>
              </a:rPr>
              <a:t>highly</a:t>
            </a:r>
            <a:r>
              <a:rPr sz="2400" spc="-5"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toxic</a:t>
            </a:r>
            <a:r>
              <a:rPr sz="2400" spc="25" dirty="0">
                <a:solidFill>
                  <a:srgbClr val="252525"/>
                </a:solidFill>
                <a:latin typeface="Times New Roman" panose="02020603050405020304"/>
                <a:cs typeface="Times New Roman" panose="02020603050405020304"/>
              </a:rPr>
              <a:t> </a:t>
            </a:r>
            <a:r>
              <a:rPr sz="2400" spc="-70" dirty="0">
                <a:solidFill>
                  <a:srgbClr val="252525"/>
                </a:solidFill>
                <a:latin typeface="Times New Roman" panose="02020603050405020304"/>
                <a:cs typeface="Times New Roman" panose="02020603050405020304"/>
              </a:rPr>
              <a:t>area</a:t>
            </a:r>
            <a:endParaRPr sz="2400">
              <a:latin typeface="Times New Roman" panose="02020603050405020304"/>
              <a:cs typeface="Times New Roman" panose="02020603050405020304"/>
            </a:endParaRPr>
          </a:p>
          <a:p>
            <a:pPr marL="299085" indent="-287020">
              <a:lnSpc>
                <a:spcPct val="100000"/>
              </a:lnSpc>
              <a:spcBef>
                <a:spcPts val="1175"/>
              </a:spcBef>
              <a:buClr>
                <a:srgbClr val="B05E28"/>
              </a:buClr>
              <a:buSzPct val="115000"/>
              <a:buFont typeface="Arial" panose="020B0604020202020204"/>
              <a:buChar char="•"/>
              <a:tabLst>
                <a:tab pos="299085" algn="l"/>
                <a:tab pos="299720" algn="l"/>
              </a:tabLst>
            </a:pPr>
            <a:r>
              <a:rPr sz="2400" spc="-30" dirty="0">
                <a:solidFill>
                  <a:srgbClr val="252525"/>
                </a:solidFill>
                <a:latin typeface="Times New Roman" panose="02020603050405020304"/>
                <a:cs typeface="Times New Roman" panose="02020603050405020304"/>
              </a:rPr>
              <a:t>Command </a:t>
            </a:r>
            <a:r>
              <a:rPr sz="2400" spc="-25" dirty="0">
                <a:solidFill>
                  <a:srgbClr val="252525"/>
                </a:solidFill>
                <a:latin typeface="Times New Roman" panose="02020603050405020304"/>
                <a:cs typeface="Times New Roman" panose="02020603050405020304"/>
              </a:rPr>
              <a:t>and </a:t>
            </a:r>
            <a:r>
              <a:rPr sz="2400" spc="-15" dirty="0">
                <a:solidFill>
                  <a:srgbClr val="252525"/>
                </a:solidFill>
                <a:latin typeface="Times New Roman" panose="02020603050405020304"/>
                <a:cs typeface="Times New Roman" panose="02020603050405020304"/>
              </a:rPr>
              <a:t>control </a:t>
            </a:r>
            <a:r>
              <a:rPr sz="2400" spc="-5" dirty="0">
                <a:solidFill>
                  <a:srgbClr val="252525"/>
                </a:solidFill>
                <a:latin typeface="Times New Roman" panose="02020603050405020304"/>
                <a:cs typeface="Times New Roman" panose="02020603050405020304"/>
              </a:rPr>
              <a:t>of </a:t>
            </a:r>
            <a:r>
              <a:rPr sz="2400" spc="-60" dirty="0">
                <a:solidFill>
                  <a:srgbClr val="252525"/>
                </a:solidFill>
                <a:latin typeface="Times New Roman" panose="02020603050405020304"/>
                <a:cs typeface="Times New Roman" panose="02020603050405020304"/>
              </a:rPr>
              <a:t>appliances </a:t>
            </a:r>
            <a:r>
              <a:rPr sz="2400" spc="-25" dirty="0">
                <a:solidFill>
                  <a:srgbClr val="252525"/>
                </a:solidFill>
                <a:latin typeface="Times New Roman" panose="02020603050405020304"/>
                <a:cs typeface="Times New Roman" panose="02020603050405020304"/>
              </a:rPr>
              <a:t>and</a:t>
            </a:r>
            <a:r>
              <a:rPr sz="2400" spc="-160" dirty="0">
                <a:solidFill>
                  <a:srgbClr val="252525"/>
                </a:solidFill>
                <a:latin typeface="Times New Roman" panose="02020603050405020304"/>
                <a:cs typeface="Times New Roman" panose="02020603050405020304"/>
              </a:rPr>
              <a:t> </a:t>
            </a:r>
            <a:r>
              <a:rPr sz="2400" spc="-35" dirty="0">
                <a:solidFill>
                  <a:srgbClr val="252525"/>
                </a:solidFill>
                <a:latin typeface="Times New Roman" panose="02020603050405020304"/>
                <a:cs typeface="Times New Roman" panose="02020603050405020304"/>
              </a:rPr>
              <a:t>equipment.</a:t>
            </a:r>
            <a:endParaRPr sz="2400">
              <a:latin typeface="Times New Roman" panose="02020603050405020304"/>
              <a:cs typeface="Times New Roman" panose="02020603050405020304"/>
            </a:endParaRPr>
          </a:p>
          <a:p>
            <a:pPr marL="299085" marR="321310" indent="-287020">
              <a:lnSpc>
                <a:spcPct val="100000"/>
              </a:lnSpc>
              <a:spcBef>
                <a:spcPts val="1180"/>
              </a:spcBef>
              <a:buClr>
                <a:srgbClr val="B05E28"/>
              </a:buClr>
              <a:buSzPct val="115000"/>
              <a:buFont typeface="Arial" panose="020B0604020202020204"/>
              <a:buChar char="•"/>
              <a:tabLst>
                <a:tab pos="299085" algn="l"/>
                <a:tab pos="299720" algn="l"/>
              </a:tabLst>
            </a:pPr>
            <a:r>
              <a:rPr sz="2400" spc="-35" dirty="0">
                <a:solidFill>
                  <a:srgbClr val="252525"/>
                </a:solidFill>
                <a:latin typeface="Times New Roman" panose="02020603050405020304"/>
                <a:cs typeface="Times New Roman" panose="02020603050405020304"/>
              </a:rPr>
              <a:t>This </a:t>
            </a:r>
            <a:r>
              <a:rPr sz="2400" spc="-55" dirty="0">
                <a:solidFill>
                  <a:srgbClr val="252525"/>
                </a:solidFill>
                <a:latin typeface="Times New Roman" panose="02020603050405020304"/>
                <a:cs typeface="Times New Roman" panose="02020603050405020304"/>
              </a:rPr>
              <a:t>car </a:t>
            </a:r>
            <a:r>
              <a:rPr sz="2400" spc="-45" dirty="0">
                <a:solidFill>
                  <a:srgbClr val="252525"/>
                </a:solidFill>
                <a:latin typeface="Times New Roman" panose="02020603050405020304"/>
                <a:cs typeface="Times New Roman" panose="02020603050405020304"/>
              </a:rPr>
              <a:t>can </a:t>
            </a:r>
            <a:r>
              <a:rPr sz="2400" spc="-25" dirty="0">
                <a:solidFill>
                  <a:srgbClr val="252525"/>
                </a:solidFill>
                <a:latin typeface="Times New Roman" panose="02020603050405020304"/>
                <a:cs typeface="Times New Roman" panose="02020603050405020304"/>
              </a:rPr>
              <a:t>be </a:t>
            </a:r>
            <a:r>
              <a:rPr sz="2400" spc="-40" dirty="0">
                <a:solidFill>
                  <a:srgbClr val="252525"/>
                </a:solidFill>
                <a:latin typeface="Times New Roman" panose="02020603050405020304"/>
                <a:cs typeface="Times New Roman" panose="02020603050405020304"/>
              </a:rPr>
              <a:t>used </a:t>
            </a:r>
            <a:r>
              <a:rPr sz="2400" spc="-80" dirty="0">
                <a:solidFill>
                  <a:srgbClr val="252525"/>
                </a:solidFill>
                <a:latin typeface="Times New Roman" panose="02020603050405020304"/>
                <a:cs typeface="Times New Roman" panose="02020603050405020304"/>
              </a:rPr>
              <a:t>as </a:t>
            </a:r>
            <a:r>
              <a:rPr sz="2400" spc="-10" dirty="0">
                <a:solidFill>
                  <a:srgbClr val="252525"/>
                </a:solidFill>
                <a:latin typeface="Times New Roman" panose="02020603050405020304"/>
                <a:cs typeface="Times New Roman" panose="02020603050405020304"/>
              </a:rPr>
              <a:t>the </a:t>
            </a:r>
            <a:r>
              <a:rPr sz="2400" spc="-80" dirty="0">
                <a:solidFill>
                  <a:srgbClr val="252525"/>
                </a:solidFill>
                <a:latin typeface="Times New Roman" panose="02020603050405020304"/>
                <a:cs typeface="Times New Roman" panose="02020603050405020304"/>
              </a:rPr>
              <a:t>vehicle </a:t>
            </a:r>
            <a:r>
              <a:rPr sz="2400" dirty="0">
                <a:solidFill>
                  <a:srgbClr val="252525"/>
                </a:solidFill>
                <a:latin typeface="Times New Roman" panose="02020603050405020304"/>
                <a:cs typeface="Times New Roman" panose="02020603050405020304"/>
              </a:rPr>
              <a:t>for </a:t>
            </a:r>
            <a:r>
              <a:rPr sz="2400" spc="-5" dirty="0">
                <a:solidFill>
                  <a:srgbClr val="252525"/>
                </a:solidFill>
                <a:latin typeface="Times New Roman" panose="02020603050405020304"/>
                <a:cs typeface="Times New Roman" panose="02020603050405020304"/>
              </a:rPr>
              <a:t>the </a:t>
            </a:r>
            <a:r>
              <a:rPr sz="2400" spc="-65" dirty="0">
                <a:solidFill>
                  <a:srgbClr val="252525"/>
                </a:solidFill>
                <a:latin typeface="Times New Roman" panose="02020603050405020304"/>
                <a:cs typeface="Times New Roman" panose="02020603050405020304"/>
              </a:rPr>
              <a:t>disable </a:t>
            </a:r>
            <a:r>
              <a:rPr sz="2400" spc="-25" dirty="0">
                <a:solidFill>
                  <a:srgbClr val="252525"/>
                </a:solidFill>
                <a:latin typeface="Times New Roman" panose="02020603050405020304"/>
                <a:cs typeface="Times New Roman" panose="02020603050405020304"/>
              </a:rPr>
              <a:t>persons </a:t>
            </a:r>
            <a:r>
              <a:rPr sz="2400" spc="-105" dirty="0">
                <a:solidFill>
                  <a:srgbClr val="252525"/>
                </a:solidFill>
                <a:latin typeface="Times New Roman" panose="02020603050405020304"/>
                <a:cs typeface="Times New Roman" panose="02020603050405020304"/>
              </a:rPr>
              <a:t>like </a:t>
            </a:r>
            <a:r>
              <a:rPr sz="2400" spc="-35" dirty="0">
                <a:solidFill>
                  <a:srgbClr val="252525"/>
                </a:solidFill>
                <a:latin typeface="Times New Roman" panose="02020603050405020304"/>
                <a:cs typeface="Times New Roman" panose="02020603050405020304"/>
              </a:rPr>
              <a:t>people </a:t>
            </a:r>
            <a:r>
              <a:rPr sz="2400" spc="-30" dirty="0">
                <a:solidFill>
                  <a:srgbClr val="252525"/>
                </a:solidFill>
                <a:latin typeface="Times New Roman" panose="02020603050405020304"/>
                <a:cs typeface="Times New Roman" panose="02020603050405020304"/>
              </a:rPr>
              <a:t>who  </a:t>
            </a:r>
            <a:r>
              <a:rPr sz="2400" spc="-70" dirty="0">
                <a:solidFill>
                  <a:srgbClr val="252525"/>
                </a:solidFill>
                <a:latin typeface="Times New Roman" panose="02020603050405020304"/>
                <a:cs typeface="Times New Roman" panose="02020603050405020304"/>
              </a:rPr>
              <a:t>don’t </a:t>
            </a:r>
            <a:r>
              <a:rPr sz="2400" spc="-80" dirty="0">
                <a:solidFill>
                  <a:srgbClr val="252525"/>
                </a:solidFill>
                <a:latin typeface="Times New Roman" panose="02020603050405020304"/>
                <a:cs typeface="Times New Roman" panose="02020603050405020304"/>
              </a:rPr>
              <a:t>have</a:t>
            </a:r>
            <a:r>
              <a:rPr sz="2400" spc="65" dirty="0">
                <a:solidFill>
                  <a:srgbClr val="252525"/>
                </a:solidFill>
                <a:latin typeface="Times New Roman" panose="02020603050405020304"/>
                <a:cs typeface="Times New Roman" panose="02020603050405020304"/>
              </a:rPr>
              <a:t> </a:t>
            </a:r>
            <a:r>
              <a:rPr sz="2400" spc="-60" dirty="0">
                <a:solidFill>
                  <a:srgbClr val="252525"/>
                </a:solidFill>
                <a:latin typeface="Times New Roman" panose="02020603050405020304"/>
                <a:cs typeface="Times New Roman" panose="02020603050405020304"/>
              </a:rPr>
              <a:t>limbs</a:t>
            </a:r>
            <a:endParaRPr sz="240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0697" y="1339553"/>
            <a:ext cx="4074795" cy="567055"/>
          </a:xfrm>
          <a:prstGeom prst="rect">
            <a:avLst/>
          </a:prstGeom>
        </p:spPr>
        <p:txBody>
          <a:bodyPr vert="horz" wrap="square" lIns="0" tIns="13335" rIns="0" bIns="0" rtlCol="0">
            <a:spAutoFit/>
          </a:bodyPr>
          <a:lstStyle/>
          <a:p>
            <a:pPr marL="12700">
              <a:lnSpc>
                <a:spcPct val="100000"/>
              </a:lnSpc>
              <a:spcBef>
                <a:spcPts val="105"/>
              </a:spcBef>
            </a:pPr>
            <a:r>
              <a:rPr b="1" spc="-10" dirty="0"/>
              <a:t>FUTURE</a:t>
            </a:r>
            <a:r>
              <a:rPr b="1" spc="-105" dirty="0"/>
              <a:t> </a:t>
            </a:r>
            <a:r>
              <a:rPr b="1" spc="5" dirty="0"/>
              <a:t>SCOPE</a:t>
            </a:r>
          </a:p>
        </p:txBody>
      </p:sp>
      <p:sp>
        <p:nvSpPr>
          <p:cNvPr id="5" name="object 5"/>
          <p:cNvSpPr txBox="1">
            <a:spLocks noGrp="1"/>
          </p:cNvSpPr>
          <p:nvPr>
            <p:ph type="dt" sz="half" idx="10"/>
          </p:nvPr>
        </p:nvSpPr>
        <p:spPr>
          <a:prstGeom prst="rect">
            <a:avLst/>
          </a:prstGeom>
        </p:spPr>
        <p:txBody>
          <a:bodyPr vert="horz" wrap="square" lIns="0" tIns="0" rIns="0" bIns="0" rtlCol="0">
            <a:spAutoFit/>
          </a:bodyPr>
          <a:lstStyle/>
          <a:p>
            <a:pPr marL="12700">
              <a:lnSpc>
                <a:spcPts val="1160"/>
              </a:lnSpc>
            </a:pPr>
            <a:endParaRPr spc="15" dirty="0"/>
          </a:p>
        </p:txBody>
      </p:sp>
      <p:sp>
        <p:nvSpPr>
          <p:cNvPr id="4" name="object 4"/>
          <p:cNvSpPr txBox="1">
            <a:spLocks noGrp="1"/>
          </p:cNvSpPr>
          <p:nvPr>
            <p:ph type="ftr" sz="quarter" idx="11"/>
          </p:nvPr>
        </p:nvSpPr>
        <p:spPr>
          <a:xfrm>
            <a:off x="4165600" y="6245225"/>
            <a:ext cx="3860800" cy="148590"/>
          </a:xfrm>
          <a:prstGeom prst="rect">
            <a:avLst/>
          </a:prstGeom>
        </p:spPr>
        <p:txBody>
          <a:bodyPr vert="horz" wrap="square" lIns="0" tIns="0" rIns="0" bIns="0" rtlCol="0">
            <a:spAutoFit/>
          </a:bodyPr>
          <a:lstStyle/>
          <a:p>
            <a:pPr marL="12700">
              <a:lnSpc>
                <a:spcPts val="1160"/>
              </a:lnSpc>
            </a:pPr>
            <a:endParaRPr spc="-50"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60"/>
              </a:lnSpc>
            </a:pPr>
            <a:fld id="{81D60167-4931-47E6-BA6A-407CBD079E47}" type="slidenum">
              <a:rPr spc="-35" dirty="0"/>
              <a:t>9</a:t>
            </a:fld>
            <a:endParaRPr spc="-35" dirty="0"/>
          </a:p>
        </p:txBody>
      </p:sp>
      <p:sp>
        <p:nvSpPr>
          <p:cNvPr id="3" name="object 3"/>
          <p:cNvSpPr txBox="1"/>
          <p:nvPr/>
        </p:nvSpPr>
        <p:spPr>
          <a:xfrm>
            <a:off x="1374395" y="2534158"/>
            <a:ext cx="9142095" cy="3036729"/>
          </a:xfrm>
          <a:prstGeom prst="rect">
            <a:avLst/>
          </a:prstGeom>
        </p:spPr>
        <p:txBody>
          <a:bodyPr vert="horz" wrap="square" lIns="0" tIns="53340" rIns="0" bIns="0" rtlCol="0">
            <a:spAutoFit/>
          </a:bodyPr>
          <a:lstStyle/>
          <a:p>
            <a:pPr marL="299085" marR="107315" indent="-287020" algn="just">
              <a:lnSpc>
                <a:spcPts val="2480"/>
              </a:lnSpc>
              <a:spcBef>
                <a:spcPts val="420"/>
              </a:spcBef>
              <a:buClr>
                <a:srgbClr val="B05E28"/>
              </a:buClr>
              <a:buSzPct val="115000"/>
              <a:buFont typeface="Arial" panose="020B0604020202020204"/>
              <a:buChar char="•"/>
              <a:tabLst>
                <a:tab pos="372745" algn="l"/>
              </a:tabLst>
            </a:pPr>
            <a:r>
              <a:rPr dirty="0"/>
              <a:t>	</a:t>
            </a:r>
            <a:r>
              <a:rPr sz="2300" spc="-30" dirty="0">
                <a:solidFill>
                  <a:srgbClr val="252525"/>
                </a:solidFill>
                <a:latin typeface="Times New Roman" panose="02020603050405020304"/>
                <a:cs typeface="Times New Roman" panose="02020603050405020304"/>
              </a:rPr>
              <a:t>This </a:t>
            </a:r>
            <a:r>
              <a:rPr sz="2300" spc="-50" dirty="0">
                <a:solidFill>
                  <a:srgbClr val="252525"/>
                </a:solidFill>
                <a:latin typeface="Times New Roman" panose="02020603050405020304"/>
                <a:cs typeface="Times New Roman" panose="02020603050405020304"/>
              </a:rPr>
              <a:t>research </a:t>
            </a:r>
            <a:r>
              <a:rPr sz="2300" spc="-60" dirty="0">
                <a:solidFill>
                  <a:srgbClr val="252525"/>
                </a:solidFill>
                <a:latin typeface="Times New Roman" panose="02020603050405020304"/>
                <a:cs typeface="Times New Roman" panose="02020603050405020304"/>
              </a:rPr>
              <a:t>work </a:t>
            </a:r>
            <a:r>
              <a:rPr sz="2300" spc="-45" dirty="0">
                <a:solidFill>
                  <a:srgbClr val="252525"/>
                </a:solidFill>
                <a:latin typeface="Times New Roman" panose="02020603050405020304"/>
                <a:cs typeface="Times New Roman" panose="02020603050405020304"/>
              </a:rPr>
              <a:t>has </a:t>
            </a:r>
            <a:r>
              <a:rPr sz="2300" spc="-25" dirty="0">
                <a:solidFill>
                  <a:srgbClr val="252525"/>
                </a:solidFill>
                <a:latin typeface="Times New Roman" panose="02020603050405020304"/>
                <a:cs typeface="Times New Roman" panose="02020603050405020304"/>
              </a:rPr>
              <a:t>been </a:t>
            </a:r>
            <a:r>
              <a:rPr sz="2300" spc="-35" dirty="0">
                <a:solidFill>
                  <a:srgbClr val="252525"/>
                </a:solidFill>
                <a:latin typeface="Times New Roman" panose="02020603050405020304"/>
                <a:cs typeface="Times New Roman" panose="02020603050405020304"/>
              </a:rPr>
              <a:t>narrowed </a:t>
            </a:r>
            <a:r>
              <a:rPr sz="2300" spc="-30" dirty="0">
                <a:solidFill>
                  <a:srgbClr val="252525"/>
                </a:solidFill>
                <a:latin typeface="Times New Roman" panose="02020603050405020304"/>
                <a:cs typeface="Times New Roman" panose="02020603050405020304"/>
              </a:rPr>
              <a:t>down </a:t>
            </a:r>
            <a:r>
              <a:rPr sz="2300" spc="25" dirty="0">
                <a:solidFill>
                  <a:srgbClr val="252525"/>
                </a:solidFill>
                <a:latin typeface="Times New Roman" panose="02020603050405020304"/>
                <a:cs typeface="Times New Roman" panose="02020603050405020304"/>
              </a:rPr>
              <a:t>to </a:t>
            </a:r>
            <a:r>
              <a:rPr sz="2300" spc="15" dirty="0">
                <a:solidFill>
                  <a:srgbClr val="252525"/>
                </a:solidFill>
                <a:latin typeface="Times New Roman" panose="02020603050405020304"/>
                <a:cs typeface="Times New Roman" panose="02020603050405020304"/>
              </a:rPr>
              <a:t>short </a:t>
            </a:r>
            <a:r>
              <a:rPr sz="2300" spc="-45" dirty="0">
                <a:solidFill>
                  <a:srgbClr val="252525"/>
                </a:solidFill>
                <a:latin typeface="Times New Roman" panose="02020603050405020304"/>
                <a:cs typeface="Times New Roman" panose="02020603050405020304"/>
              </a:rPr>
              <a:t>range </a:t>
            </a:r>
            <a:r>
              <a:rPr sz="2300" spc="-65" dirty="0">
                <a:solidFill>
                  <a:srgbClr val="252525"/>
                </a:solidFill>
                <a:latin typeface="Times New Roman" panose="02020603050405020304"/>
                <a:cs typeface="Times New Roman" panose="02020603050405020304"/>
              </a:rPr>
              <a:t>ZigBee </a:t>
            </a:r>
            <a:r>
              <a:rPr sz="2300" spc="-45" dirty="0">
                <a:solidFill>
                  <a:srgbClr val="252525"/>
                </a:solidFill>
                <a:latin typeface="Times New Roman" panose="02020603050405020304"/>
                <a:cs typeface="Times New Roman" panose="02020603050405020304"/>
              </a:rPr>
              <a:t>module.  </a:t>
            </a:r>
            <a:r>
              <a:rPr sz="2300" spc="-65" dirty="0">
                <a:solidFill>
                  <a:srgbClr val="252525"/>
                </a:solidFill>
                <a:latin typeface="Times New Roman" panose="02020603050405020304"/>
                <a:cs typeface="Times New Roman" panose="02020603050405020304"/>
              </a:rPr>
              <a:t>Using </a:t>
            </a:r>
            <a:r>
              <a:rPr sz="2300" spc="-85" dirty="0">
                <a:solidFill>
                  <a:srgbClr val="252525"/>
                </a:solidFill>
                <a:latin typeface="Times New Roman" panose="02020603050405020304"/>
                <a:cs typeface="Times New Roman" panose="02020603050405020304"/>
              </a:rPr>
              <a:t>a </a:t>
            </a:r>
            <a:r>
              <a:rPr sz="2300" spc="-45" dirty="0">
                <a:solidFill>
                  <a:srgbClr val="252525"/>
                </a:solidFill>
                <a:latin typeface="Times New Roman" panose="02020603050405020304"/>
                <a:cs typeface="Times New Roman" panose="02020603050405020304"/>
              </a:rPr>
              <a:t>long range </a:t>
            </a:r>
            <a:r>
              <a:rPr sz="2300" spc="-35" dirty="0">
                <a:solidFill>
                  <a:srgbClr val="252525"/>
                </a:solidFill>
                <a:latin typeface="Times New Roman" panose="02020603050405020304"/>
                <a:cs typeface="Times New Roman" panose="02020603050405020304"/>
              </a:rPr>
              <a:t>modules </a:t>
            </a:r>
            <a:r>
              <a:rPr sz="2300" spc="-114" dirty="0">
                <a:solidFill>
                  <a:srgbClr val="252525"/>
                </a:solidFill>
                <a:latin typeface="Times New Roman" panose="02020603050405020304"/>
                <a:cs typeface="Times New Roman" panose="02020603050405020304"/>
              </a:rPr>
              <a:t>will </a:t>
            </a:r>
            <a:r>
              <a:rPr sz="2300" spc="-40" dirty="0">
                <a:solidFill>
                  <a:srgbClr val="252525"/>
                </a:solidFill>
                <a:latin typeface="Times New Roman" panose="02020603050405020304"/>
                <a:cs typeface="Times New Roman" panose="02020603050405020304"/>
              </a:rPr>
              <a:t>result </a:t>
            </a:r>
            <a:r>
              <a:rPr sz="2300" spc="-45" dirty="0">
                <a:solidFill>
                  <a:srgbClr val="252525"/>
                </a:solidFill>
                <a:latin typeface="Times New Roman" panose="02020603050405020304"/>
                <a:cs typeface="Times New Roman" panose="02020603050405020304"/>
              </a:rPr>
              <a:t>in </a:t>
            </a:r>
            <a:r>
              <a:rPr sz="2300" spc="-50" dirty="0">
                <a:solidFill>
                  <a:srgbClr val="252525"/>
                </a:solidFill>
                <a:latin typeface="Times New Roman" panose="02020603050405020304"/>
                <a:cs typeface="Times New Roman" panose="02020603050405020304"/>
              </a:rPr>
              <a:t>connectivity </a:t>
            </a:r>
            <a:r>
              <a:rPr sz="2300" spc="-45" dirty="0">
                <a:solidFill>
                  <a:srgbClr val="252525"/>
                </a:solidFill>
                <a:latin typeface="Times New Roman" panose="02020603050405020304"/>
                <a:cs typeface="Times New Roman" panose="02020603050405020304"/>
              </a:rPr>
              <a:t>with </a:t>
            </a:r>
            <a:r>
              <a:rPr sz="2300" spc="-5" dirty="0">
                <a:solidFill>
                  <a:srgbClr val="252525"/>
                </a:solidFill>
                <a:latin typeface="Times New Roman" panose="02020603050405020304"/>
                <a:cs typeface="Times New Roman" panose="02020603050405020304"/>
              </a:rPr>
              <a:t>the </a:t>
            </a:r>
            <a:r>
              <a:rPr sz="2300" spc="15" dirty="0">
                <a:solidFill>
                  <a:srgbClr val="252525"/>
                </a:solidFill>
                <a:latin typeface="Times New Roman" panose="02020603050405020304"/>
                <a:cs typeface="Times New Roman" panose="02020603050405020304"/>
              </a:rPr>
              <a:t>robot </a:t>
            </a:r>
            <a:r>
              <a:rPr sz="2300" dirty="0">
                <a:solidFill>
                  <a:srgbClr val="252525"/>
                </a:solidFill>
                <a:latin typeface="Times New Roman" panose="02020603050405020304"/>
                <a:cs typeface="Times New Roman" panose="02020603050405020304"/>
              </a:rPr>
              <a:t>for </a:t>
            </a:r>
            <a:r>
              <a:rPr sz="2300" spc="-45" dirty="0">
                <a:solidFill>
                  <a:srgbClr val="252525"/>
                </a:solidFill>
                <a:latin typeface="Times New Roman" panose="02020603050405020304"/>
                <a:cs typeface="Times New Roman" panose="02020603050405020304"/>
              </a:rPr>
              <a:t>long  </a:t>
            </a:r>
            <a:r>
              <a:rPr sz="2300" spc="-55" dirty="0">
                <a:solidFill>
                  <a:srgbClr val="252525"/>
                </a:solidFill>
                <a:latin typeface="Times New Roman" panose="02020603050405020304"/>
                <a:cs typeface="Times New Roman" panose="02020603050405020304"/>
              </a:rPr>
              <a:t>distances.</a:t>
            </a:r>
            <a:endParaRPr sz="2300" dirty="0">
              <a:latin typeface="Times New Roman" panose="02020603050405020304"/>
              <a:cs typeface="Times New Roman" panose="02020603050405020304"/>
            </a:endParaRPr>
          </a:p>
          <a:p>
            <a:pPr marL="372110" indent="-360045" algn="just">
              <a:lnSpc>
                <a:spcPct val="100000"/>
              </a:lnSpc>
              <a:spcBef>
                <a:spcPts val="845"/>
              </a:spcBef>
              <a:buClr>
                <a:srgbClr val="B05E28"/>
              </a:buClr>
              <a:buSzPct val="115000"/>
              <a:buFont typeface="Arial" panose="020B0604020202020204"/>
              <a:buChar char="•"/>
              <a:tabLst>
                <a:tab pos="372745" algn="l"/>
              </a:tabLst>
            </a:pPr>
            <a:r>
              <a:rPr sz="2300" spc="-65" dirty="0">
                <a:solidFill>
                  <a:srgbClr val="252525"/>
                </a:solidFill>
                <a:latin typeface="Times New Roman" panose="02020603050405020304"/>
                <a:cs typeface="Times New Roman" panose="02020603050405020304"/>
              </a:rPr>
              <a:t>Power </a:t>
            </a:r>
            <a:r>
              <a:rPr sz="2300" spc="-20" dirty="0">
                <a:solidFill>
                  <a:srgbClr val="252525"/>
                </a:solidFill>
                <a:latin typeface="Times New Roman" panose="02020603050405020304"/>
                <a:cs typeface="Times New Roman" panose="02020603050405020304"/>
              </a:rPr>
              <a:t>Optimization </a:t>
            </a:r>
            <a:r>
              <a:rPr sz="2300" spc="-40" dirty="0">
                <a:solidFill>
                  <a:srgbClr val="252525"/>
                </a:solidFill>
                <a:latin typeface="Times New Roman" panose="02020603050405020304"/>
                <a:cs typeface="Times New Roman" panose="02020603050405020304"/>
              </a:rPr>
              <a:t>such </a:t>
            </a:r>
            <a:r>
              <a:rPr sz="2300" spc="-50" dirty="0">
                <a:solidFill>
                  <a:srgbClr val="252525"/>
                </a:solidFill>
                <a:latin typeface="Times New Roman" panose="02020603050405020304"/>
                <a:cs typeface="Times New Roman" panose="02020603050405020304"/>
              </a:rPr>
              <a:t>sleep </a:t>
            </a:r>
            <a:r>
              <a:rPr sz="2300" spc="-25" dirty="0">
                <a:solidFill>
                  <a:srgbClr val="252525"/>
                </a:solidFill>
                <a:latin typeface="Times New Roman" panose="02020603050405020304"/>
                <a:cs typeface="Times New Roman" panose="02020603050405020304"/>
              </a:rPr>
              <a:t>and </a:t>
            </a:r>
            <a:r>
              <a:rPr sz="2300" spc="-70" dirty="0">
                <a:solidFill>
                  <a:srgbClr val="252525"/>
                </a:solidFill>
                <a:latin typeface="Times New Roman" panose="02020603050405020304"/>
                <a:cs typeface="Times New Roman" panose="02020603050405020304"/>
              </a:rPr>
              <a:t>wakeup </a:t>
            </a:r>
            <a:r>
              <a:rPr sz="2300" spc="-55" dirty="0">
                <a:solidFill>
                  <a:srgbClr val="252525"/>
                </a:solidFill>
                <a:latin typeface="Times New Roman" panose="02020603050405020304"/>
                <a:cs typeface="Times New Roman" panose="02020603050405020304"/>
              </a:rPr>
              <a:t>schedules </a:t>
            </a:r>
            <a:r>
              <a:rPr sz="2300" spc="-40" dirty="0">
                <a:solidFill>
                  <a:srgbClr val="252525"/>
                </a:solidFill>
                <a:latin typeface="Times New Roman" panose="02020603050405020304"/>
                <a:cs typeface="Times New Roman" panose="02020603050405020304"/>
              </a:rPr>
              <a:t>can </a:t>
            </a:r>
            <a:r>
              <a:rPr sz="2300" spc="-20" dirty="0">
                <a:solidFill>
                  <a:srgbClr val="252525"/>
                </a:solidFill>
                <a:latin typeface="Times New Roman" panose="02020603050405020304"/>
                <a:cs typeface="Times New Roman" panose="02020603050405020304"/>
              </a:rPr>
              <a:t>be</a:t>
            </a:r>
            <a:r>
              <a:rPr sz="2300" spc="340" dirty="0">
                <a:solidFill>
                  <a:srgbClr val="252525"/>
                </a:solidFill>
                <a:latin typeface="Times New Roman" panose="02020603050405020304"/>
                <a:cs typeface="Times New Roman" panose="02020603050405020304"/>
              </a:rPr>
              <a:t> </a:t>
            </a:r>
            <a:r>
              <a:rPr sz="2300" spc="-20" dirty="0">
                <a:solidFill>
                  <a:srgbClr val="252525"/>
                </a:solidFill>
                <a:latin typeface="Times New Roman" panose="02020603050405020304"/>
                <a:cs typeface="Times New Roman" panose="02020603050405020304"/>
              </a:rPr>
              <a:t>incorporated.</a:t>
            </a:r>
            <a:endParaRPr sz="2300" dirty="0">
              <a:latin typeface="Times New Roman" panose="02020603050405020304"/>
              <a:cs typeface="Times New Roman" panose="02020603050405020304"/>
            </a:endParaRPr>
          </a:p>
          <a:p>
            <a:pPr marL="299085" marR="5080" indent="-287020" algn="just">
              <a:lnSpc>
                <a:spcPts val="2480"/>
              </a:lnSpc>
              <a:spcBef>
                <a:spcPts val="1195"/>
              </a:spcBef>
              <a:buClr>
                <a:srgbClr val="B05E28"/>
              </a:buClr>
              <a:buSzPct val="115000"/>
              <a:buFont typeface="Arial" panose="020B0604020202020204"/>
              <a:buChar char="•"/>
              <a:tabLst>
                <a:tab pos="299720" algn="l"/>
              </a:tabLst>
            </a:pPr>
            <a:r>
              <a:rPr sz="2300" spc="-40" dirty="0">
                <a:solidFill>
                  <a:srgbClr val="252525"/>
                </a:solidFill>
                <a:latin typeface="Times New Roman" panose="02020603050405020304"/>
                <a:cs typeface="Times New Roman" panose="02020603050405020304"/>
              </a:rPr>
              <a:t>Image </a:t>
            </a:r>
            <a:r>
              <a:rPr sz="2300" spc="-45" dirty="0">
                <a:solidFill>
                  <a:srgbClr val="252525"/>
                </a:solidFill>
                <a:latin typeface="Times New Roman" panose="02020603050405020304"/>
                <a:cs typeface="Times New Roman" panose="02020603050405020304"/>
              </a:rPr>
              <a:t>processing can </a:t>
            </a:r>
            <a:r>
              <a:rPr sz="2300" spc="-25" dirty="0">
                <a:solidFill>
                  <a:srgbClr val="252525"/>
                </a:solidFill>
                <a:latin typeface="Times New Roman" panose="02020603050405020304"/>
                <a:cs typeface="Times New Roman" panose="02020603050405020304"/>
              </a:rPr>
              <a:t>be </a:t>
            </a:r>
            <a:r>
              <a:rPr sz="2300" spc="-35" dirty="0">
                <a:solidFill>
                  <a:srgbClr val="252525"/>
                </a:solidFill>
                <a:latin typeface="Times New Roman" panose="02020603050405020304"/>
                <a:cs typeface="Times New Roman" panose="02020603050405020304"/>
              </a:rPr>
              <a:t>implemented </a:t>
            </a:r>
            <a:r>
              <a:rPr sz="2300" spc="-45" dirty="0">
                <a:solidFill>
                  <a:srgbClr val="252525"/>
                </a:solidFill>
                <a:latin typeface="Times New Roman" panose="02020603050405020304"/>
                <a:cs typeface="Times New Roman" panose="02020603050405020304"/>
              </a:rPr>
              <a:t>in </a:t>
            </a:r>
            <a:r>
              <a:rPr sz="2300" spc="-5" dirty="0">
                <a:solidFill>
                  <a:srgbClr val="252525"/>
                </a:solidFill>
                <a:latin typeface="Times New Roman" panose="02020603050405020304"/>
                <a:cs typeface="Times New Roman" panose="02020603050405020304"/>
              </a:rPr>
              <a:t>the </a:t>
            </a:r>
            <a:r>
              <a:rPr sz="2300" spc="15" dirty="0">
                <a:solidFill>
                  <a:srgbClr val="252525"/>
                </a:solidFill>
                <a:latin typeface="Times New Roman" panose="02020603050405020304"/>
                <a:cs typeface="Times New Roman" panose="02020603050405020304"/>
              </a:rPr>
              <a:t>robot </a:t>
            </a:r>
            <a:r>
              <a:rPr sz="2300" spc="25" dirty="0">
                <a:solidFill>
                  <a:srgbClr val="252525"/>
                </a:solidFill>
                <a:latin typeface="Times New Roman" panose="02020603050405020304"/>
                <a:cs typeface="Times New Roman" panose="02020603050405020304"/>
              </a:rPr>
              <a:t>to </a:t>
            </a:r>
            <a:r>
              <a:rPr sz="2300" spc="-20" dirty="0">
                <a:solidFill>
                  <a:srgbClr val="252525"/>
                </a:solidFill>
                <a:latin typeface="Times New Roman" panose="02020603050405020304"/>
                <a:cs typeface="Times New Roman" panose="02020603050405020304"/>
              </a:rPr>
              <a:t>detect </a:t>
            </a:r>
            <a:r>
              <a:rPr sz="2300" spc="-5" dirty="0">
                <a:solidFill>
                  <a:srgbClr val="252525"/>
                </a:solidFill>
                <a:latin typeface="Times New Roman" panose="02020603050405020304"/>
                <a:cs typeface="Times New Roman" panose="02020603050405020304"/>
              </a:rPr>
              <a:t>the </a:t>
            </a:r>
            <a:r>
              <a:rPr sz="2300" spc="-25" dirty="0">
                <a:solidFill>
                  <a:srgbClr val="252525"/>
                </a:solidFill>
                <a:latin typeface="Times New Roman" panose="02020603050405020304"/>
                <a:cs typeface="Times New Roman" panose="02020603050405020304"/>
              </a:rPr>
              <a:t>color and </a:t>
            </a:r>
            <a:r>
              <a:rPr sz="2300" spc="-5" dirty="0">
                <a:solidFill>
                  <a:srgbClr val="252525"/>
                </a:solidFill>
                <a:latin typeface="Times New Roman" panose="02020603050405020304"/>
                <a:cs typeface="Times New Roman" panose="02020603050405020304"/>
              </a:rPr>
              <a:t>the  </a:t>
            </a:r>
            <a:r>
              <a:rPr sz="2300" spc="-50" dirty="0">
                <a:solidFill>
                  <a:srgbClr val="252525"/>
                </a:solidFill>
                <a:latin typeface="Times New Roman" panose="02020603050405020304"/>
                <a:cs typeface="Times New Roman" panose="02020603050405020304"/>
              </a:rPr>
              <a:t>objects.</a:t>
            </a:r>
            <a:endParaRPr sz="2300" dirty="0">
              <a:latin typeface="Times New Roman" panose="02020603050405020304"/>
              <a:cs typeface="Times New Roman" panose="02020603050405020304"/>
            </a:endParaRPr>
          </a:p>
          <a:p>
            <a:pPr marL="299085" indent="-287020" algn="just">
              <a:lnSpc>
                <a:spcPts val="2620"/>
              </a:lnSpc>
              <a:spcBef>
                <a:spcPts val="845"/>
              </a:spcBef>
              <a:buClr>
                <a:srgbClr val="B05E28"/>
              </a:buClr>
              <a:buSzPct val="115000"/>
              <a:buFont typeface="Arial" panose="020B0604020202020204"/>
              <a:buChar char="•"/>
              <a:tabLst>
                <a:tab pos="299720" algn="l"/>
              </a:tabLst>
            </a:pPr>
            <a:r>
              <a:rPr sz="2300" spc="-40" dirty="0">
                <a:solidFill>
                  <a:srgbClr val="252525"/>
                </a:solidFill>
                <a:latin typeface="Times New Roman" panose="02020603050405020304"/>
                <a:cs typeface="Times New Roman" panose="02020603050405020304"/>
              </a:rPr>
              <a:t>Automatic </a:t>
            </a:r>
            <a:r>
              <a:rPr sz="2300" spc="-60" dirty="0">
                <a:solidFill>
                  <a:srgbClr val="252525"/>
                </a:solidFill>
                <a:latin typeface="Times New Roman" panose="02020603050405020304"/>
                <a:cs typeface="Times New Roman" panose="02020603050405020304"/>
              </a:rPr>
              <a:t>Targeting </a:t>
            </a:r>
            <a:r>
              <a:rPr sz="2300" spc="-80" dirty="0">
                <a:solidFill>
                  <a:srgbClr val="252525"/>
                </a:solidFill>
                <a:latin typeface="Times New Roman" panose="02020603050405020304"/>
                <a:cs typeface="Times New Roman" panose="02020603050405020304"/>
              </a:rPr>
              <a:t>System </a:t>
            </a:r>
            <a:r>
              <a:rPr sz="2300" spc="-45" dirty="0">
                <a:solidFill>
                  <a:srgbClr val="252525"/>
                </a:solidFill>
                <a:latin typeface="Times New Roman" panose="02020603050405020304"/>
                <a:cs typeface="Times New Roman" panose="02020603050405020304"/>
              </a:rPr>
              <a:t>can </a:t>
            </a:r>
            <a:r>
              <a:rPr sz="2300" spc="-25" dirty="0">
                <a:solidFill>
                  <a:srgbClr val="252525"/>
                </a:solidFill>
                <a:latin typeface="Times New Roman" panose="02020603050405020304"/>
                <a:cs typeface="Times New Roman" panose="02020603050405020304"/>
              </a:rPr>
              <a:t>be </a:t>
            </a:r>
            <a:r>
              <a:rPr sz="2300" spc="-35" dirty="0">
                <a:solidFill>
                  <a:srgbClr val="252525"/>
                </a:solidFill>
                <a:latin typeface="Times New Roman" panose="02020603050405020304"/>
                <a:cs typeface="Times New Roman" panose="02020603050405020304"/>
              </a:rPr>
              <a:t>implemented </a:t>
            </a:r>
            <a:r>
              <a:rPr sz="2300" spc="-45" dirty="0">
                <a:solidFill>
                  <a:srgbClr val="252525"/>
                </a:solidFill>
                <a:latin typeface="Times New Roman" panose="02020603050405020304"/>
                <a:cs typeface="Times New Roman" panose="02020603050405020304"/>
              </a:rPr>
              <a:t>in </a:t>
            </a:r>
            <a:r>
              <a:rPr sz="2300" spc="-5" dirty="0">
                <a:solidFill>
                  <a:srgbClr val="252525"/>
                </a:solidFill>
                <a:latin typeface="Times New Roman" panose="02020603050405020304"/>
                <a:cs typeface="Times New Roman" panose="02020603050405020304"/>
              </a:rPr>
              <a:t>the </a:t>
            </a:r>
            <a:r>
              <a:rPr sz="2300" spc="15" dirty="0">
                <a:solidFill>
                  <a:srgbClr val="252525"/>
                </a:solidFill>
                <a:latin typeface="Times New Roman" panose="02020603050405020304"/>
                <a:cs typeface="Times New Roman" panose="02020603050405020304"/>
              </a:rPr>
              <a:t>robot </a:t>
            </a:r>
            <a:r>
              <a:rPr sz="2300" dirty="0">
                <a:solidFill>
                  <a:srgbClr val="252525"/>
                </a:solidFill>
                <a:latin typeface="Times New Roman" panose="02020603050405020304"/>
                <a:cs typeface="Times New Roman" panose="02020603050405020304"/>
              </a:rPr>
              <a:t>for </a:t>
            </a:r>
            <a:r>
              <a:rPr sz="2300" spc="-60" dirty="0">
                <a:solidFill>
                  <a:srgbClr val="252525"/>
                </a:solidFill>
                <a:latin typeface="Times New Roman" panose="02020603050405020304"/>
                <a:cs typeface="Times New Roman" panose="02020603050405020304"/>
              </a:rPr>
              <a:t>tracking</a:t>
            </a:r>
            <a:r>
              <a:rPr sz="2300" spc="370" dirty="0">
                <a:solidFill>
                  <a:srgbClr val="252525"/>
                </a:solidFill>
                <a:latin typeface="Times New Roman" panose="02020603050405020304"/>
                <a:cs typeface="Times New Roman" panose="02020603050405020304"/>
              </a:rPr>
              <a:t> </a:t>
            </a:r>
            <a:r>
              <a:rPr sz="2300" spc="-5" dirty="0">
                <a:solidFill>
                  <a:srgbClr val="252525"/>
                </a:solidFill>
                <a:latin typeface="Times New Roman" panose="02020603050405020304"/>
                <a:cs typeface="Times New Roman" panose="02020603050405020304"/>
              </a:rPr>
              <a:t>the</a:t>
            </a:r>
            <a:endParaRPr sz="2300" dirty="0">
              <a:latin typeface="Times New Roman" panose="02020603050405020304"/>
              <a:cs typeface="Times New Roman" panose="02020603050405020304"/>
            </a:endParaRPr>
          </a:p>
          <a:p>
            <a:pPr marL="299085">
              <a:lnSpc>
                <a:spcPts val="2620"/>
              </a:lnSpc>
            </a:pPr>
            <a:r>
              <a:rPr sz="2300" spc="-35" dirty="0">
                <a:solidFill>
                  <a:srgbClr val="252525"/>
                </a:solidFill>
                <a:latin typeface="Times New Roman" panose="02020603050405020304"/>
                <a:cs typeface="Times New Roman" panose="02020603050405020304"/>
              </a:rPr>
              <a:t>target.</a:t>
            </a:r>
            <a:endParaRPr sz="2300" dirty="0">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2</TotalTime>
  <Words>819</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Gill Sans Ultra Bold</vt:lpstr>
      <vt:lpstr>Times New Roman</vt:lpstr>
      <vt:lpstr>Blue Waves</vt:lpstr>
      <vt:lpstr>VOICE CONTROLLED AUTONOMOUS VEHICLE</vt:lpstr>
      <vt:lpstr>INTRODUCTION</vt:lpstr>
      <vt:lpstr>PowerPoint Presentation</vt:lpstr>
      <vt:lpstr>PowerPoint Presentation</vt:lpstr>
      <vt:lpstr>SOLUTION TO THE   PROBLEM</vt:lpstr>
      <vt:lpstr>PRODUCT LAYOUT</vt:lpstr>
      <vt:lpstr>SWOT  ANALYSIS</vt:lpstr>
      <vt:lpstr>APPLICATIONS</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VOICE  CONTROLLED CAR</dc:title>
  <dc:creator>new</dc:creator>
  <cp:lastModifiedBy> </cp:lastModifiedBy>
  <cp:revision>15</cp:revision>
  <dcterms:created xsi:type="dcterms:W3CDTF">2019-12-30T09:20:00Z</dcterms:created>
  <dcterms:modified xsi:type="dcterms:W3CDTF">2020-05-14T17:00:29Z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2018-11-11T00:00:00Z</vt:filetime>
  </property>
  <property fmtid="{D5CDD505-2E9C-101B-9397-08002B2CF9AE}" pid="3" name="Creator">
    <vt:lpwstr>Microsoft® PowerPoint® 2013</vt:lpwstr>
  </property>
  <property fmtid="{D5CDD505-2E9C-101B-9397-08002B2CF9AE}" pid="4" name="LastSaved">
    <vt:filetime>2019-12-30T00:00:00Z</vt:filetime>
  </property>
  <property fmtid="{D5CDD505-2E9C-101B-9397-08002B2CF9AE}" pid="5" name="KSOProductBuildVer">
    <vt:lpwstr>1033-11.2.0.9075</vt:lpwstr>
  </property>
</Properties>
</file>