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02" r:id="rId3"/>
    <p:sldId id="301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  <p:sldId id="325" r:id="rId39"/>
    <p:sldId id="326" r:id="rId40"/>
    <p:sldId id="327" r:id="rId41"/>
    <p:sldId id="328" r:id="rId42"/>
    <p:sldId id="330" r:id="rId43"/>
    <p:sldId id="331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3" autoAdjust="0"/>
    <p:restoredTop sz="79695" autoAdjust="0"/>
  </p:normalViewPr>
  <p:slideViewPr>
    <p:cSldViewPr snapToGrid="0">
      <p:cViewPr varScale="1">
        <p:scale>
          <a:sx n="79" d="100"/>
          <a:sy n="79" d="100"/>
        </p:scale>
        <p:origin x="135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B5165-3C9A-437D-AAA4-4D206A491369}" type="datetimeFigureOut">
              <a:rPr lang="pt-BR" smtClean="0"/>
              <a:t>17/08/16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1977-37CF-482F-856F-B0707E0FD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8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A18-F431-41CC-BAF1-7BFAFF39E4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085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7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Instância</a:t>
            </a:r>
            <a:r>
              <a:rPr lang="pt-BR" baseline="0" dirty="0" smtClean="0"/>
              <a:t> da classe Empresa está associada a 1 ou mais instâncias de Pessoa (1 empresa possui 1 ou mais pessoas ligadas a ela)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1 Instância da classe Pessoa está relacionada a apenas 1 instância da classe Empresa (1 pessoa está ligada a apenas 1 empresa)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7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0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princípios do paradigma OO</a:t>
            </a:r>
          </a:p>
          <a:p>
            <a:r>
              <a:rPr lang="pt-BR" baseline="0" dirty="0" smtClean="0"/>
              <a:t>Apresentar os conceitos de OO com a notação UML correspondente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46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4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10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7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7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relacionamentos</a:t>
            </a:r>
            <a:r>
              <a:rPr lang="en-US" dirty="0" smtClean="0"/>
              <a:t> </a:t>
            </a:r>
            <a:r>
              <a:rPr lang="en-US" dirty="0" err="1" smtClean="0"/>
              <a:t>estruturais</a:t>
            </a:r>
            <a:r>
              <a:rPr lang="en-US" dirty="0" smtClean="0"/>
              <a:t> entre classes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implicam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das classes </a:t>
            </a:r>
            <a:r>
              <a:rPr lang="en-US" dirty="0" err="1" smtClean="0"/>
              <a:t>participantes</a:t>
            </a:r>
            <a:r>
              <a:rPr lang="en-US" dirty="0" smtClean="0"/>
              <a:t> do </a:t>
            </a:r>
            <a:r>
              <a:rPr lang="en-US" dirty="0" err="1" smtClean="0"/>
              <a:t>relacionamento</a:t>
            </a:r>
            <a:r>
              <a:rPr lang="en-US" baseline="0" dirty="0" smtClean="0"/>
              <a:t> (com o </a:t>
            </a:r>
            <a:r>
              <a:rPr lang="en-US" baseline="0" dirty="0" err="1" smtClean="0"/>
              <a:t>acréscimo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atributo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D05975-D6E5-634F-BE22-86D8B95951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agregação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D05975-D6E5-634F-BE22-86D8B95951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5B61-0393-4143-BCD3-8EBD13564334}" type="datetime1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DBB9-9178-4947-B670-778CC6461002}" type="datetime1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2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705D-D7BD-4E40-AF68-C492C0362BFB}" type="datetime1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D32D-492F-432D-9A31-A2624C6A5513}" type="datetime1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4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734B-839D-41AC-B82F-EFE299DE8D6E}" type="datetime1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5603-69FC-4F03-9444-5BFD43BA68EC}" type="datetime1">
              <a:rPr lang="pt-BR" smtClean="0"/>
              <a:t>17/08/16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898-AB6E-4F0B-A7D8-B85E49C78CAD}" type="datetime1">
              <a:rPr lang="pt-BR" smtClean="0"/>
              <a:t>17/08/16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981-584F-4CE6-A0D7-0F747FFA7AF1}" type="datetime1">
              <a:rPr lang="pt-BR" smtClean="0"/>
              <a:t>17/08/16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0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4508-B48D-4B6E-877F-9508E43547A5}" type="datetime1">
              <a:rPr lang="pt-BR" smtClean="0"/>
              <a:t>17/08/16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6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40CD-915E-4988-86F7-309AB5E8A69D}" type="datetime1">
              <a:rPr lang="pt-BR" smtClean="0"/>
              <a:t>17/08/16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6650-F57F-4C87-A8CD-8C06318E9951}" type="datetime1">
              <a:rPr lang="pt-BR" smtClean="0"/>
              <a:t>17/08/16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8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90DF-02A2-44BE-8126-B881D4BA1627}" type="datetime1">
              <a:rPr lang="pt-BR" smtClean="0"/>
              <a:t>17/08/16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MATA62 - 2015.1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5029200" y="0"/>
            <a:ext cx="68580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1" y="1392948"/>
            <a:ext cx="4114799" cy="189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7000"/>
              </a:lnSpc>
            </a:pPr>
            <a:r>
              <a:rPr lang="pt-BR" sz="49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engenharia de</a:t>
            </a:r>
          </a:p>
          <a:p>
            <a:pPr algn="r">
              <a:lnSpc>
                <a:spcPts val="7000"/>
              </a:lnSpc>
            </a:pPr>
            <a:r>
              <a:rPr lang="pt-BR" sz="80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software</a:t>
            </a:r>
            <a:endParaRPr lang="pt-BR" sz="8000" dirty="0">
              <a:solidFill>
                <a:srgbClr val="FFC0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0961" y="4050134"/>
            <a:ext cx="2746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Jonatas Bastos</a:t>
            </a:r>
            <a:endParaRPr lang="pt-BR" sz="2500" dirty="0" smtClean="0">
              <a:solidFill>
                <a:schemeClr val="accent1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FF0000"/>
                </a:solidFill>
                <a:cs typeface="Century Gothic"/>
              </a:rPr>
              <a:t>Pontos Importantes</a:t>
            </a:r>
            <a:endParaRPr lang="pt-BR" sz="48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cs typeface="Century Gothic"/>
              </a:rPr>
              <a:t>Os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casos de uso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 descrevem as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interações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entre 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sistema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 </a:t>
            </a:r>
            <a:r>
              <a:rPr lang="pt-BR" b="1" dirty="0">
                <a:solidFill>
                  <a:schemeClr val="tx1"/>
                </a:solidFill>
                <a:cs typeface="Century Gothic"/>
              </a:rPr>
              <a:t>atores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 </a:t>
            </a:r>
            <a:r>
              <a:rPr lang="pt-BR" b="1" dirty="0">
                <a:solidFill>
                  <a:schemeClr val="tx1"/>
                </a:solidFill>
                <a:cs typeface="Century Gothic"/>
              </a:rPr>
              <a:t>externos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;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diagramas de sequência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adicionam mais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informações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a esses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mostrando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as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interações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entre os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objetos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do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sistema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.</a:t>
            </a:r>
          </a:p>
          <a:p>
            <a:pPr algn="just"/>
            <a:endParaRPr lang="pt-BR" dirty="0">
              <a:solidFill>
                <a:schemeClr val="tx1"/>
              </a:solidFill>
              <a:cs typeface="Century Gothic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cs typeface="Century Gothic"/>
              </a:rPr>
              <a:t>Os 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modelos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estruturais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mostram a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organização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arquitetura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de 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sistema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. </a:t>
            </a:r>
            <a:endParaRPr lang="pt-BR" dirty="0" smtClean="0">
              <a:solidFill>
                <a:schemeClr val="tx1"/>
              </a:solidFill>
              <a:cs typeface="Century Gothic"/>
            </a:endParaRPr>
          </a:p>
          <a:p>
            <a:pPr algn="just"/>
            <a:endParaRPr lang="pt-BR" dirty="0">
              <a:solidFill>
                <a:schemeClr val="tx1"/>
              </a:solidFill>
              <a:cs typeface="Century Gothic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cs typeface="Century Gothic"/>
              </a:rPr>
              <a:t>Os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diagramas de classe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são usados para definir a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estrutura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estática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de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classes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em 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sistema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 suas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associações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5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Relacionamentos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Simples</a:t>
            </a:r>
          </a:p>
          <a:p>
            <a:pPr lvl="1"/>
            <a:r>
              <a:rPr lang="en-US" sz="2800" dirty="0" err="1"/>
              <a:t>Agregação</a:t>
            </a:r>
            <a:endParaRPr lang="en-US" sz="2800" dirty="0"/>
          </a:p>
          <a:p>
            <a:pPr lvl="1"/>
            <a:r>
              <a:rPr lang="en-US" sz="2800" dirty="0" err="1" smtClean="0"/>
              <a:t>Composição</a:t>
            </a:r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Generalização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14" y="1143000"/>
            <a:ext cx="5471885" cy="41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Associação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estrutural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entre </a:t>
            </a:r>
            <a:r>
              <a:rPr lang="en-US" b="1" dirty="0">
                <a:solidFill>
                  <a:srgbClr val="0070C0"/>
                </a:solidFill>
              </a:rPr>
              <a:t>classes</a:t>
            </a:r>
          </a:p>
        </p:txBody>
      </p:sp>
      <p:pic>
        <p:nvPicPr>
          <p:cNvPr id="6" name="Picture 5" descr="Screen Shot 2014-09-29 at 11.51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83" y="3363676"/>
            <a:ext cx="4860818" cy="1410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8993" y="3631202"/>
            <a:ext cx="91242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i="1" dirty="0" err="1"/>
              <a:t>trabalha</a:t>
            </a:r>
            <a:endParaRPr lang="en-US" sz="1633" i="1" dirty="0"/>
          </a:p>
        </p:txBody>
      </p:sp>
      <p:sp>
        <p:nvSpPr>
          <p:cNvPr id="8" name="Right Arrow 7"/>
          <p:cNvSpPr/>
          <p:nvPr/>
        </p:nvSpPr>
        <p:spPr>
          <a:xfrm>
            <a:off x="6357297" y="3690298"/>
            <a:ext cx="195973" cy="261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7746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Agregação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especial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b="1" dirty="0" err="1" smtClean="0">
                <a:solidFill>
                  <a:srgbClr val="0070C0"/>
                </a:solidFill>
              </a:rPr>
              <a:t>associação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Relacionamento</a:t>
            </a:r>
            <a:r>
              <a:rPr lang="en-US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-parte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possui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um </a:t>
            </a:r>
            <a:r>
              <a:rPr lang="en-US" b="1" dirty="0" err="1" smtClean="0">
                <a:solidFill>
                  <a:srgbClr val="0070C0"/>
                </a:solidFill>
              </a:rPr>
              <a:t>nível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b="1" dirty="0" err="1" smtClean="0">
                <a:solidFill>
                  <a:srgbClr val="0070C0"/>
                </a:solidFill>
              </a:rPr>
              <a:t>abstração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parte</a:t>
            </a:r>
            <a:endParaRPr lang="en-US" dirty="0"/>
          </a:p>
        </p:txBody>
      </p:sp>
      <p:pic>
        <p:nvPicPr>
          <p:cNvPr id="7" name="Picture 6" descr="Screen Shot 2014-09-29 at 11.54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75" y="4474190"/>
            <a:ext cx="5291272" cy="12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Composição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especial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b="1" dirty="0" err="1" smtClean="0">
                <a:solidFill>
                  <a:srgbClr val="0070C0"/>
                </a:solidFill>
              </a:rPr>
              <a:t>agregação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b="1" dirty="0" smtClean="0">
                <a:solidFill>
                  <a:srgbClr val="0070C0"/>
                </a:solidFill>
              </a:rPr>
              <a:t>posse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forte</a:t>
            </a:r>
          </a:p>
          <a:p>
            <a:r>
              <a:rPr lang="en-US" dirty="0" smtClean="0"/>
              <a:t>O </a:t>
            </a:r>
            <a:r>
              <a:rPr lang="en-US" b="1" dirty="0" err="1" smtClean="0">
                <a:solidFill>
                  <a:srgbClr val="0070C0"/>
                </a:solidFill>
              </a:rPr>
              <a:t>todo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responsável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criação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da </a:t>
            </a:r>
            <a:r>
              <a:rPr lang="en-US" b="1" dirty="0" smtClean="0">
                <a:solidFill>
                  <a:srgbClr val="0070C0"/>
                </a:solidFill>
              </a:rPr>
              <a:t>parte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parte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vive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sem</a:t>
            </a:r>
            <a:r>
              <a:rPr lang="en-US" dirty="0" smtClean="0"/>
              <a:t> o </a:t>
            </a:r>
            <a:r>
              <a:rPr lang="en-US" b="1" dirty="0" err="1" smtClean="0">
                <a:solidFill>
                  <a:srgbClr val="0070C0"/>
                </a:solidFill>
              </a:rPr>
              <a:t>todo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compartilhamento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 descr="Screen Shot 2014-09-29 at 11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26" y="4996785"/>
            <a:ext cx="5158240" cy="1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Associação</a:t>
            </a:r>
            <a:r>
              <a:rPr lang="en-US" dirty="0" smtClean="0"/>
              <a:t> x </a:t>
            </a:r>
            <a:r>
              <a:rPr lang="en-US" dirty="0" err="1" smtClean="0"/>
              <a:t>Agregação</a:t>
            </a:r>
            <a:r>
              <a:rPr lang="en-US" dirty="0" smtClean="0"/>
              <a:t> x </a:t>
            </a:r>
            <a:r>
              <a:rPr lang="en-US" dirty="0" err="1" smtClean="0"/>
              <a:t>Composição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modelaria</a:t>
            </a:r>
            <a:r>
              <a:rPr lang="en-US" dirty="0"/>
              <a:t>?</a:t>
            </a:r>
          </a:p>
          <a:p>
            <a:pPr lvl="1"/>
            <a:r>
              <a:rPr lang="en-US" sz="2800" dirty="0" err="1"/>
              <a:t>Dependente</a:t>
            </a:r>
            <a:r>
              <a:rPr lang="en-US" sz="2800" dirty="0"/>
              <a:t> e </a:t>
            </a:r>
            <a:r>
              <a:rPr lang="en-US" sz="2800" dirty="0" err="1"/>
              <a:t>Funcionário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Pedido</a:t>
            </a:r>
            <a:r>
              <a:rPr lang="en-US" sz="2800" dirty="0"/>
              <a:t> e Item do </a:t>
            </a:r>
            <a:r>
              <a:rPr lang="en-US" sz="2800" dirty="0" err="1"/>
              <a:t>pedido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Funcionário</a:t>
            </a:r>
            <a:r>
              <a:rPr lang="en-US" sz="2800" dirty="0"/>
              <a:t> e </a:t>
            </a:r>
            <a:r>
              <a:rPr lang="en-US" sz="2800" dirty="0" err="1"/>
              <a:t>Cartão</a:t>
            </a:r>
            <a:r>
              <a:rPr lang="en-US" sz="2800" dirty="0"/>
              <a:t> de Ponto?</a:t>
            </a:r>
          </a:p>
          <a:p>
            <a:pPr lvl="1"/>
            <a:r>
              <a:rPr lang="en-US" sz="2800" dirty="0" err="1"/>
              <a:t>Carro</a:t>
            </a:r>
            <a:r>
              <a:rPr lang="en-US" sz="2800" dirty="0"/>
              <a:t>, </a:t>
            </a:r>
            <a:r>
              <a:rPr lang="en-US" sz="2800" dirty="0" err="1"/>
              <a:t>Roda</a:t>
            </a:r>
            <a:r>
              <a:rPr lang="en-US" sz="2800" dirty="0"/>
              <a:t>, </a:t>
            </a:r>
            <a:r>
              <a:rPr lang="en-US" sz="2800" dirty="0" err="1"/>
              <a:t>Direção</a:t>
            </a:r>
            <a:r>
              <a:rPr lang="en-US" sz="2800" dirty="0"/>
              <a:t> e </a:t>
            </a:r>
            <a:r>
              <a:rPr lang="en-US" sz="2800" dirty="0" err="1"/>
              <a:t>Carburador</a:t>
            </a:r>
            <a:r>
              <a:rPr lang="en-US" sz="28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7053" y="5127434"/>
            <a:ext cx="4886722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Na </a:t>
            </a:r>
            <a:r>
              <a:rPr lang="en-US" sz="2903" dirty="0" err="1">
                <a:solidFill>
                  <a:srgbClr val="FF0000"/>
                </a:solidFill>
              </a:rPr>
              <a:t>dúvida</a:t>
            </a:r>
            <a:r>
              <a:rPr lang="en-US" sz="2903" dirty="0">
                <a:solidFill>
                  <a:srgbClr val="FF0000"/>
                </a:solidFill>
              </a:rPr>
              <a:t>, use </a:t>
            </a:r>
            <a:r>
              <a:rPr lang="en-US" sz="2903" dirty="0" err="1">
                <a:solidFill>
                  <a:srgbClr val="FF0000"/>
                </a:solidFill>
              </a:rPr>
              <a:t>agregação</a:t>
            </a:r>
            <a:r>
              <a:rPr lang="en-US" sz="2903" dirty="0">
                <a:solidFill>
                  <a:srgbClr val="FF0000"/>
                </a:solidFill>
              </a:rPr>
              <a:t>!</a:t>
            </a:r>
          </a:p>
          <a:p>
            <a:pPr marL="482461" indent="167061"/>
            <a:r>
              <a:rPr lang="en-US" sz="2903" dirty="0">
                <a:solidFill>
                  <a:srgbClr val="FF0000"/>
                </a:solidFill>
              </a:rPr>
              <a:t>Na </a:t>
            </a:r>
            <a:r>
              <a:rPr lang="en-US" sz="2903" dirty="0" err="1">
                <a:solidFill>
                  <a:srgbClr val="FF0000"/>
                </a:solidFill>
              </a:rPr>
              <a:t>dúvida</a:t>
            </a:r>
            <a:r>
              <a:rPr lang="en-US" sz="2903" dirty="0">
                <a:solidFill>
                  <a:srgbClr val="FF0000"/>
                </a:solidFill>
              </a:rPr>
              <a:t>, use </a:t>
            </a:r>
            <a:r>
              <a:rPr lang="en-US" sz="2903" dirty="0" err="1">
                <a:solidFill>
                  <a:srgbClr val="FF0000"/>
                </a:solidFill>
              </a:rPr>
              <a:t>associação</a:t>
            </a:r>
            <a:r>
              <a:rPr lang="en-US" sz="2903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50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- </a:t>
            </a:r>
            <a:r>
              <a:rPr lang="en-US" dirty="0" err="1" smtClean="0"/>
              <a:t>Relacionamentos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Modele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relacionamentos</a:t>
            </a:r>
            <a:r>
              <a:rPr lang="en-US" sz="3200" dirty="0" smtClean="0"/>
              <a:t> </a:t>
            </a:r>
            <a:r>
              <a:rPr lang="en-US" sz="3200" dirty="0" err="1" smtClean="0"/>
              <a:t>existentes</a:t>
            </a:r>
            <a:r>
              <a:rPr lang="en-US" sz="3200" dirty="0" smtClean="0"/>
              <a:t> entre as classes </a:t>
            </a:r>
            <a:r>
              <a:rPr lang="en-US" sz="3200" dirty="0" err="1" smtClean="0"/>
              <a:t>abaixo</a:t>
            </a:r>
            <a:endParaRPr lang="en-US" sz="3200" dirty="0"/>
          </a:p>
        </p:txBody>
      </p:sp>
      <p:pic>
        <p:nvPicPr>
          <p:cNvPr id="6" name="Picture 5" descr="Screen Shot 2014-09-29 at 11.5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83" y="3559649"/>
            <a:ext cx="6948005" cy="2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r>
              <a:rPr lang="en-US" dirty="0" smtClean="0"/>
              <a:t> do </a:t>
            </a:r>
            <a:r>
              <a:rPr lang="en-US" dirty="0" err="1" smtClean="0"/>
              <a:t>exercício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6" name="Picture 5" descr="Screen Shot 2014-09-29 at 12.0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82" y="2057189"/>
            <a:ext cx="6859057" cy="42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FF0000"/>
                </a:solidFill>
              </a:rPr>
              <a:t>Multiplicidade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 smtClean="0"/>
              <a:t>Define </a:t>
            </a:r>
            <a:r>
              <a:rPr lang="pt-BR" b="1" dirty="0" smtClean="0">
                <a:solidFill>
                  <a:srgbClr val="FF0000"/>
                </a:solidFill>
              </a:rPr>
              <a:t>quantos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objetos </a:t>
            </a:r>
            <a:r>
              <a:rPr lang="pt-BR" b="1" dirty="0" smtClean="0">
                <a:solidFill>
                  <a:srgbClr val="FF0000"/>
                </a:solidFill>
              </a:rPr>
              <a:t>participam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do </a:t>
            </a:r>
            <a:r>
              <a:rPr lang="pt-BR" b="1" dirty="0" smtClean="0"/>
              <a:t>relacionamento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O número de instâncias de uma classe relacionada a uma instância de outra classe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Especificado em cada uma das pontas da associação</a:t>
            </a:r>
          </a:p>
          <a:p>
            <a:pPr>
              <a:lnSpc>
                <a:spcPct val="120000"/>
              </a:lnSpc>
            </a:pPr>
            <a:r>
              <a:rPr lang="pt-BR" dirty="0" smtClean="0"/>
              <a:t>Indica, numa </a:t>
            </a:r>
            <a:r>
              <a:rPr lang="pt-BR" b="1" dirty="0" smtClean="0">
                <a:solidFill>
                  <a:srgbClr val="FF0000"/>
                </a:solidFill>
              </a:rPr>
              <a:t>associação</a:t>
            </a:r>
            <a:r>
              <a:rPr lang="pt-BR" dirty="0" smtClean="0"/>
              <a:t>, quantos </a:t>
            </a:r>
            <a:r>
              <a:rPr lang="pt-BR" b="1" dirty="0" smtClean="0">
                <a:solidFill>
                  <a:srgbClr val="FF0000"/>
                </a:solidFill>
              </a:rPr>
              <a:t>objetos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de uma </a:t>
            </a:r>
            <a:r>
              <a:rPr lang="pt-BR" b="1" dirty="0" smtClean="0">
                <a:solidFill>
                  <a:srgbClr val="FF0000"/>
                </a:solidFill>
              </a:rPr>
              <a:t>classe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podem estar </a:t>
            </a:r>
            <a:r>
              <a:rPr lang="pt-BR" b="1" dirty="0" smtClean="0">
                <a:solidFill>
                  <a:srgbClr val="FF0000"/>
                </a:solidFill>
              </a:rPr>
              <a:t>associados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com uma </a:t>
            </a:r>
            <a:r>
              <a:rPr lang="pt-BR" b="1" dirty="0" smtClean="0">
                <a:solidFill>
                  <a:srgbClr val="FF0000"/>
                </a:solidFill>
              </a:rPr>
              <a:t>instância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da outra classe </a:t>
            </a:r>
            <a:r>
              <a:rPr lang="pt-BR" b="1" dirty="0" smtClean="0">
                <a:solidFill>
                  <a:srgbClr val="FF0000"/>
                </a:solidFill>
              </a:rPr>
              <a:t>participante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da associação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Multiplicidade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especificada</a:t>
            </a:r>
          </a:p>
          <a:p>
            <a:r>
              <a:rPr lang="pt-BR" dirty="0" smtClean="0"/>
              <a:t>Exatamente um</a:t>
            </a:r>
          </a:p>
          <a:p>
            <a:r>
              <a:rPr lang="pt-BR" dirty="0" smtClean="0"/>
              <a:t>Zero ou mais</a:t>
            </a:r>
          </a:p>
          <a:p>
            <a:r>
              <a:rPr lang="pt-BR" dirty="0" smtClean="0"/>
              <a:t>Muitos (mesmo que 0..*)</a:t>
            </a:r>
          </a:p>
          <a:p>
            <a:r>
              <a:rPr lang="pt-BR" dirty="0" smtClean="0"/>
              <a:t>Um ou mais</a:t>
            </a:r>
          </a:p>
          <a:p>
            <a:r>
              <a:rPr lang="pt-BR" dirty="0" smtClean="0"/>
              <a:t>Zero ou um</a:t>
            </a:r>
          </a:p>
          <a:p>
            <a:r>
              <a:rPr lang="pt-BR" dirty="0" smtClean="0"/>
              <a:t>Intervalo determinado</a:t>
            </a:r>
          </a:p>
          <a:p>
            <a:r>
              <a:rPr lang="pt-BR" dirty="0" smtClean="0"/>
              <a:t>Valores múltiplos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83300" y="2006600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2510869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8700" y="2510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108700" y="3015137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1400" y="301513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0..*</a:t>
            </a:r>
            <a:endParaRPr lang="pt-BR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113493" y="3519404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34660" y="35194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108700" y="4023670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1400" y="402367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1..*</a:t>
            </a:r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108700" y="4527935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21400" y="452793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0..1</a:t>
            </a:r>
            <a:endParaRPr lang="pt-BR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108700" y="5032194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21400" y="503219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2..4</a:t>
            </a:r>
            <a:endParaRPr lang="pt-BR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108700" y="5536453"/>
            <a:ext cx="4025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21400" y="55364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2, 4..6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3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6" grpId="0"/>
      <p:bldP spid="28" grpId="0"/>
      <p:bldP spid="30" grpId="0"/>
      <p:bldP spid="32" grpId="0"/>
      <p:bldP spid="34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CcjAXHHW8AASaJa.jpg:lar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7"/>
          <a:stretch/>
        </p:blipFill>
        <p:spPr bwMode="auto">
          <a:xfrm>
            <a:off x="842370" y="0"/>
            <a:ext cx="1045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4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Multiplicidade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78734" y="2520266"/>
            <a:ext cx="20345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Multiplicidade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951" t="47901" r="62118" b="41729"/>
          <a:stretch/>
        </p:blipFill>
        <p:spPr>
          <a:xfrm>
            <a:off x="2552700" y="3492500"/>
            <a:ext cx="6642100" cy="15541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978400" y="2998232"/>
            <a:ext cx="774700" cy="837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37300" y="2998232"/>
            <a:ext cx="525897" cy="735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- Multiplicidade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Acrescente a multiplicidade nos relacionamentos do exercício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8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FF0000"/>
                </a:solidFill>
                <a:cs typeface="Century Gothic"/>
              </a:rPr>
              <a:t>Generalização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Relacionamento</a:t>
            </a:r>
            <a:r>
              <a:rPr lang="pt-BR" dirty="0" smtClean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entre classes onde uma 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classe</a:t>
            </a:r>
            <a:r>
              <a:rPr lang="pt-BR" dirty="0" smtClean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compartilha</a:t>
            </a:r>
            <a:r>
              <a:rPr lang="pt-BR" dirty="0" smtClean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estrutura (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atributos e relacionamentos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) e comportamento (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operações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) de outras classes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Define uma 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hierarquia</a:t>
            </a:r>
            <a:r>
              <a:rPr lang="pt-BR" dirty="0" smtClean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de 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abstrações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Relacionamento “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é um tipo de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” (</a:t>
            </a:r>
            <a:r>
              <a:rPr lang="pt-BR" dirty="0" err="1" smtClean="0">
                <a:solidFill>
                  <a:schemeClr val="tx1"/>
                </a:solidFill>
                <a:cs typeface="Century Gothic"/>
              </a:rPr>
              <a:t>is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-a-</a:t>
            </a:r>
            <a:r>
              <a:rPr lang="pt-BR" dirty="0" err="1" smtClean="0">
                <a:solidFill>
                  <a:schemeClr val="tx1"/>
                </a:solidFill>
                <a:cs typeface="Century Gothic"/>
              </a:rPr>
              <a:t>kind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-</a:t>
            </a:r>
            <a:r>
              <a:rPr lang="pt-BR" dirty="0" err="1" smtClean="0">
                <a:solidFill>
                  <a:schemeClr val="tx1"/>
                </a:solidFill>
                <a:cs typeface="Century Gothic"/>
              </a:rPr>
              <a:t>of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)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Leitura: “</a:t>
            </a:r>
            <a:r>
              <a:rPr lang="pt-BR" b="1" dirty="0" smtClean="0">
                <a:solidFill>
                  <a:srgbClr val="0070C0"/>
                </a:solidFill>
                <a:cs typeface="Century Gothic"/>
              </a:rPr>
              <a:t>é um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”</a:t>
            </a:r>
            <a:endParaRPr lang="pt-BR" dirty="0">
              <a:solidFill>
                <a:schemeClr val="tx1"/>
              </a:solidFill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Generalização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dirty="0"/>
              <a:t>Se “</a:t>
            </a:r>
            <a:r>
              <a:rPr lang="en-US" dirty="0" err="1"/>
              <a:t>Gerente</a:t>
            </a:r>
            <a:r>
              <a:rPr lang="en-US" dirty="0"/>
              <a:t>” </a:t>
            </a:r>
            <a:r>
              <a:rPr lang="en-US" dirty="0" err="1"/>
              <a:t>é</a:t>
            </a:r>
            <a:r>
              <a:rPr lang="en-US" dirty="0"/>
              <a:t> um “</a:t>
            </a:r>
            <a:r>
              <a:rPr lang="en-US" dirty="0" err="1"/>
              <a:t>Funcionário</a:t>
            </a:r>
            <a:r>
              <a:rPr lang="en-US" dirty="0"/>
              <a:t>”</a:t>
            </a:r>
          </a:p>
          <a:p>
            <a:pPr lvl="1">
              <a:lnSpc>
                <a:spcPct val="13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b="1" dirty="0" err="1">
                <a:solidFill>
                  <a:srgbClr val="FF0000"/>
                </a:solidFill>
              </a:rPr>
              <a:t>operações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 </a:t>
            </a:r>
            <a:r>
              <a:rPr lang="en-US" sz="2800" dirty="0" err="1"/>
              <a:t>propriedades</a:t>
            </a:r>
            <a:r>
              <a:rPr lang="en-US" sz="2800" dirty="0"/>
              <a:t> (</a:t>
            </a:r>
            <a:r>
              <a:rPr lang="en-US" sz="2800" b="1" dirty="0" err="1">
                <a:solidFill>
                  <a:srgbClr val="0070C0"/>
                </a:solidFill>
              </a:rPr>
              <a:t>não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privadas</a:t>
            </a:r>
            <a:r>
              <a:rPr lang="en-US" sz="2800" dirty="0"/>
              <a:t>) de </a:t>
            </a:r>
            <a:r>
              <a:rPr lang="en-US" sz="2800" dirty="0" err="1"/>
              <a:t>Funcionário</a:t>
            </a:r>
            <a:r>
              <a:rPr lang="en-US" sz="2800" dirty="0"/>
              <a:t> </a:t>
            </a:r>
            <a:r>
              <a:rPr lang="en-US" sz="2800" dirty="0" err="1"/>
              <a:t>vão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disponíveis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Gerente</a:t>
            </a:r>
            <a:endParaRPr lang="en-US" sz="2800" dirty="0"/>
          </a:p>
          <a:p>
            <a:pPr lvl="1">
              <a:lnSpc>
                <a:spcPct val="13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2800" dirty="0"/>
              <a:t>Toda </a:t>
            </a:r>
            <a:r>
              <a:rPr lang="en-US" sz="2800" dirty="0" err="1"/>
              <a:t>instância</a:t>
            </a:r>
            <a:r>
              <a:rPr lang="en-US" sz="2800" dirty="0"/>
              <a:t> de </a:t>
            </a:r>
            <a:r>
              <a:rPr lang="en-US" sz="2800" b="1" dirty="0" err="1">
                <a:solidFill>
                  <a:srgbClr val="0070C0"/>
                </a:solidFill>
              </a:rPr>
              <a:t>Gerente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utilizada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aonde</a:t>
            </a:r>
            <a:r>
              <a:rPr lang="en-US" sz="2800" dirty="0"/>
              <a:t> se </a:t>
            </a:r>
            <a:r>
              <a:rPr lang="en-US" sz="2800" dirty="0" err="1"/>
              <a:t>espera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instâncias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de </a:t>
            </a:r>
            <a:r>
              <a:rPr lang="en-US" sz="2800" b="1" dirty="0" err="1">
                <a:solidFill>
                  <a:srgbClr val="0070C0"/>
                </a:solidFill>
              </a:rPr>
              <a:t>Funcionário</a:t>
            </a:r>
            <a:endParaRPr lang="en-US" sz="2800" b="1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2800" dirty="0"/>
              <a:t>Gera o </a:t>
            </a:r>
            <a:r>
              <a:rPr lang="en-US" sz="2800" dirty="0" err="1"/>
              <a:t>efeito</a:t>
            </a:r>
            <a:r>
              <a:rPr lang="en-US" sz="2800" dirty="0"/>
              <a:t> de </a:t>
            </a:r>
            <a:r>
              <a:rPr lang="en-US" sz="2800" b="1" dirty="0" err="1">
                <a:solidFill>
                  <a:srgbClr val="0070C0"/>
                </a:solidFill>
              </a:rPr>
              <a:t>Herança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e </a:t>
            </a:r>
            <a:r>
              <a:rPr lang="en-US" sz="2800" b="1" dirty="0" err="1">
                <a:solidFill>
                  <a:srgbClr val="0070C0"/>
                </a:solidFill>
              </a:rPr>
              <a:t>Polimorfismo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quando</a:t>
            </a:r>
            <a:r>
              <a:rPr lang="en-US" sz="2800" dirty="0"/>
              <a:t> </a:t>
            </a:r>
            <a:r>
              <a:rPr lang="en-US" sz="2800" dirty="0" err="1"/>
              <a:t>mapeado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código</a:t>
            </a:r>
            <a:endParaRPr lang="en-US" sz="2800" dirty="0"/>
          </a:p>
        </p:txBody>
      </p:sp>
      <p:pic>
        <p:nvPicPr>
          <p:cNvPr id="6" name="Picture 5" descr="Screen Shot 2014-10-03 at 12.2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69" y="3135005"/>
            <a:ext cx="1845431" cy="26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FF0000"/>
                </a:solidFill>
                <a:cs typeface="Century Gothic"/>
              </a:rPr>
              <a:t>Generalização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pt-BR" sz="3200" dirty="0">
                <a:cs typeface="Century Gothic"/>
              </a:rPr>
              <a:t>Uma subclasse </a:t>
            </a:r>
            <a:r>
              <a:rPr lang="pt-BR" sz="3200" b="1" dirty="0">
                <a:solidFill>
                  <a:srgbClr val="0070C0"/>
                </a:solidFill>
                <a:cs typeface="Century Gothic"/>
              </a:rPr>
              <a:t>pode</a:t>
            </a:r>
          </a:p>
          <a:p>
            <a:pPr lvl="1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pt-BR" sz="3200" b="1" dirty="0">
                <a:solidFill>
                  <a:srgbClr val="0070C0"/>
                </a:solidFill>
                <a:cs typeface="Century Gothic"/>
              </a:rPr>
              <a:t>Adicionar</a:t>
            </a:r>
            <a:r>
              <a:rPr lang="pt-BR" sz="3200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sz="3200" dirty="0">
                <a:cs typeface="Century Gothic"/>
              </a:rPr>
              <a:t>atributos, operações e relacionamentos</a:t>
            </a:r>
          </a:p>
          <a:p>
            <a:pPr lvl="1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pt-BR" sz="3200" b="1" dirty="0">
                <a:solidFill>
                  <a:srgbClr val="0070C0"/>
                </a:solidFill>
                <a:cs typeface="Century Gothic"/>
              </a:rPr>
              <a:t>Redefinir</a:t>
            </a:r>
            <a:r>
              <a:rPr lang="pt-BR" sz="3200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sz="3200" dirty="0">
                <a:cs typeface="Century Gothic"/>
              </a:rPr>
              <a:t>operações herdadas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pt-BR" sz="3200" dirty="0">
                <a:cs typeface="Century Gothic"/>
              </a:rPr>
              <a:t>Tipos de herança: </a:t>
            </a:r>
            <a:r>
              <a:rPr lang="pt-BR" sz="3200" b="1" dirty="0">
                <a:solidFill>
                  <a:srgbClr val="0070C0"/>
                </a:solidFill>
                <a:cs typeface="Century Gothic"/>
              </a:rPr>
              <a:t>simples</a:t>
            </a:r>
            <a:r>
              <a:rPr lang="pt-BR" sz="3200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sz="3200" dirty="0">
                <a:cs typeface="Century Gothic"/>
              </a:rPr>
              <a:t>e </a:t>
            </a:r>
            <a:r>
              <a:rPr lang="pt-BR" sz="3200" b="1" dirty="0">
                <a:solidFill>
                  <a:srgbClr val="0070C0"/>
                </a:solidFill>
                <a:cs typeface="Century Gothic"/>
              </a:rPr>
              <a:t>múltipla</a:t>
            </a:r>
          </a:p>
        </p:txBody>
      </p:sp>
    </p:spTree>
    <p:extLst>
      <p:ext uri="{BB962C8B-B14F-4D97-AF65-F5344CB8AC3E}">
        <p14:creationId xmlns:p14="http://schemas.microsoft.com/office/powerpoint/2010/main" val="6467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FF0000"/>
                </a:solidFill>
                <a:cs typeface="Century Gothic"/>
              </a:rPr>
              <a:t>Herança simples</a:t>
            </a:r>
            <a:endParaRPr lang="pt-BR" sz="5400" dirty="0">
              <a:solidFill>
                <a:srgbClr val="FF0000"/>
              </a:solidFill>
              <a:cs typeface="Century Gothic"/>
            </a:endParaRPr>
          </a:p>
        </p:txBody>
      </p:sp>
      <p:pic>
        <p:nvPicPr>
          <p:cNvPr id="8" name="Picture 7" descr="Screen Shot 2014-09-29 at 11.3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04" y="1547364"/>
            <a:ext cx="5103896" cy="45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Herança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Múltipla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9-29 at 11.4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90" y="2645108"/>
            <a:ext cx="8229816" cy="26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cs typeface="Century Gothic"/>
              </a:rPr>
              <a:t>Uma hierarquia de generalização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35" y="2012865"/>
            <a:ext cx="6115259" cy="43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Calibri Light" panose="020F0302020204030204" pitchFamily="34" charset="0"/>
                <a:cs typeface="Century Gothic"/>
              </a:rPr>
              <a:t>Uma hierarquia de generalização com detalhes adicionais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0" y="2012971"/>
            <a:ext cx="5018380" cy="40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Dependência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Deixa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70C0"/>
                </a:solidFill>
              </a:rPr>
              <a:t>explícito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mudanças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classe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conseqüências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classe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Exemplos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Uma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chama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métodos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de </a:t>
            </a:r>
            <a:r>
              <a:rPr lang="en-US" sz="2800" b="1" dirty="0" err="1">
                <a:solidFill>
                  <a:srgbClr val="0070C0"/>
                </a:solidFill>
              </a:rPr>
              <a:t>outra</a:t>
            </a:r>
            <a:endParaRPr lang="en-US" sz="2800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Uma </a:t>
            </a:r>
            <a:r>
              <a:rPr lang="en-US" sz="2800" dirty="0" err="1"/>
              <a:t>classe</a:t>
            </a:r>
            <a:r>
              <a:rPr lang="en-US" sz="2800" dirty="0"/>
              <a:t> tem </a:t>
            </a:r>
            <a:r>
              <a:rPr lang="en-US" sz="2800" b="1" dirty="0" err="1">
                <a:solidFill>
                  <a:srgbClr val="0070C0"/>
                </a:solidFill>
              </a:rPr>
              <a:t>operações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retornam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outra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classe</a:t>
            </a:r>
            <a:endParaRPr lang="en-US" sz="2800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Uma </a:t>
            </a:r>
            <a:r>
              <a:rPr lang="en-US" sz="2800" dirty="0" err="1"/>
              <a:t>classe</a:t>
            </a:r>
            <a:r>
              <a:rPr lang="en-US" sz="2800" dirty="0"/>
              <a:t> tem </a:t>
            </a:r>
            <a:r>
              <a:rPr lang="en-US" sz="2800" b="1" dirty="0" err="1">
                <a:solidFill>
                  <a:srgbClr val="0070C0"/>
                </a:solidFill>
              </a:rPr>
              <a:t>operações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esperam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parâmetro</a:t>
            </a:r>
            <a:r>
              <a:rPr lang="en-US" sz="2800" dirty="0"/>
              <a:t> </a:t>
            </a:r>
            <a:r>
              <a:rPr lang="en-US" sz="2800" dirty="0" err="1"/>
              <a:t>outra</a:t>
            </a:r>
            <a:r>
              <a:rPr lang="en-US" sz="2800" dirty="0"/>
              <a:t> </a:t>
            </a:r>
            <a:r>
              <a:rPr lang="en-US" sz="2800" dirty="0" err="1" smtClean="0"/>
              <a:t>Classe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tente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dependências</a:t>
            </a:r>
            <a:r>
              <a:rPr lang="en-US" dirty="0"/>
              <a:t> no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!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 descr="Screen Shot 2014-10-03 at 12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77" y="365125"/>
            <a:ext cx="5007529" cy="12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1656080"/>
            <a:ext cx="5993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latin typeface="Franklin Gothic Demi Cond" panose="020B0706030402020204" pitchFamily="34" charset="0"/>
              </a:rPr>
              <a:t>Diagrama de Classe</a:t>
            </a:r>
          </a:p>
        </p:txBody>
      </p:sp>
      <p:pic>
        <p:nvPicPr>
          <p:cNvPr id="1028" name="Picture 4" descr="https://upload.wikimedia.org/wikipedia/en/2/2d/UML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15" y="3395980"/>
            <a:ext cx="3783822" cy="26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23208" y="2458862"/>
            <a:ext cx="21659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UML</a:t>
            </a:r>
            <a:endParaRPr lang="pt-BR" sz="72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Classes de </a:t>
            </a:r>
            <a:r>
              <a:rPr lang="en-US" sz="5400" dirty="0" err="1" smtClean="0">
                <a:solidFill>
                  <a:srgbClr val="FF0000"/>
                </a:solidFill>
              </a:rPr>
              <a:t>Associação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Permitem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 err="1" smtClean="0"/>
              <a:t>adição</a:t>
            </a:r>
            <a:r>
              <a:rPr lang="en-US" dirty="0" smtClean="0"/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informações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associação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transformadas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em</a:t>
            </a:r>
            <a:r>
              <a:rPr lang="en-US" dirty="0" smtClean="0"/>
              <a:t> classes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posteriormente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viabilizar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implementação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 descr="Screen Shot 2014-10-03 at 12.2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23" y="4016919"/>
            <a:ext cx="4376732" cy="12001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6918" y="5323406"/>
            <a:ext cx="3384132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 err="1"/>
              <a:t>Qual</a:t>
            </a:r>
            <a:r>
              <a:rPr lang="en-US" sz="1633" dirty="0"/>
              <a:t> o valor total </a:t>
            </a:r>
            <a:r>
              <a:rPr lang="en-US" sz="1633" dirty="0" err="1"/>
              <a:t>gasto</a:t>
            </a:r>
            <a:r>
              <a:rPr lang="en-US" sz="1633" dirty="0"/>
              <a:t> </a:t>
            </a:r>
            <a:r>
              <a:rPr lang="en-US" sz="1633" dirty="0" err="1"/>
              <a:t>em</a:t>
            </a:r>
            <a:r>
              <a:rPr lang="en-US" sz="1633" dirty="0"/>
              <a:t> </a:t>
            </a:r>
            <a:r>
              <a:rPr lang="en-US" sz="1633" dirty="0" err="1"/>
              <a:t>cada</a:t>
            </a:r>
            <a:r>
              <a:rPr lang="en-US" sz="1633" dirty="0"/>
              <a:t> </a:t>
            </a:r>
            <a:r>
              <a:rPr lang="en-US" sz="1633" dirty="0" err="1"/>
              <a:t>loja</a:t>
            </a:r>
            <a:r>
              <a:rPr lang="en-US" sz="1633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4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de </a:t>
            </a:r>
            <a:r>
              <a:rPr lang="en-US" dirty="0" err="1" smtClean="0"/>
              <a:t>Associação</a:t>
            </a:r>
            <a:endParaRPr lang="en-US" dirty="0"/>
          </a:p>
        </p:txBody>
      </p:sp>
      <p:pic>
        <p:nvPicPr>
          <p:cNvPr id="9" name="Picture 8" descr="Screen Shot 2014-10-03 at 12.3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12" y="2057188"/>
            <a:ext cx="4899326" cy="2135285"/>
          </a:xfrm>
          <a:prstGeom prst="rect">
            <a:avLst/>
          </a:prstGeom>
        </p:spPr>
      </p:pic>
      <p:pic>
        <p:nvPicPr>
          <p:cNvPr id="12" name="Picture 11" descr="Screen Shot 2014-10-03 at 12.38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09" y="4676634"/>
            <a:ext cx="7185679" cy="11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Propriedades</a:t>
            </a:r>
            <a:r>
              <a:rPr lang="en-US" sz="5400" dirty="0" smtClean="0">
                <a:solidFill>
                  <a:srgbClr val="FF0000"/>
                </a:solidFill>
              </a:rPr>
              <a:t> de Classes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Classes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descritas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via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Primitivas</a:t>
            </a:r>
            <a:r>
              <a:rPr lang="en-US" dirty="0"/>
              <a:t>: </a:t>
            </a:r>
            <a:r>
              <a:rPr lang="en-US" dirty="0" err="1"/>
              <a:t>representadas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Compostas</a:t>
            </a:r>
            <a:r>
              <a:rPr lang="en-US" dirty="0"/>
              <a:t>: </a:t>
            </a:r>
            <a:r>
              <a:rPr lang="en-US" dirty="0" err="1"/>
              <a:t>representadas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associações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smtClean="0"/>
              <a:t>classes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70C0"/>
                </a:solidFill>
              </a:rPr>
              <a:t>transformadas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código</a:t>
            </a:r>
            <a:r>
              <a:rPr lang="en-US" dirty="0"/>
              <a:t>, as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se </a:t>
            </a:r>
            <a:r>
              <a:rPr lang="en-US" dirty="0" err="1"/>
              <a:t>tornam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Atributos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São </a:t>
            </a:r>
            <a:r>
              <a:rPr lang="en-US" dirty="0" err="1"/>
              <a:t>descritos</a:t>
            </a:r>
            <a:r>
              <a:rPr lang="en-US" dirty="0"/>
              <a:t> via</a:t>
            </a:r>
          </a:p>
          <a:p>
            <a:pPr lvl="1"/>
            <a:r>
              <a:rPr lang="en-US" dirty="0" err="1" smtClean="0"/>
              <a:t>Visibilidade</a:t>
            </a:r>
            <a:endParaRPr lang="en-US" dirty="0"/>
          </a:p>
          <a:p>
            <a:pPr lvl="1"/>
            <a:r>
              <a:rPr lang="en-US" dirty="0" smtClean="0"/>
              <a:t>Nome</a:t>
            </a:r>
            <a:endParaRPr lang="en-US" dirty="0"/>
          </a:p>
          <a:p>
            <a:pPr lvl="1"/>
            <a:r>
              <a:rPr lang="en-US" dirty="0" err="1" smtClean="0"/>
              <a:t>Tipo</a:t>
            </a:r>
            <a:endParaRPr lang="en-US" dirty="0"/>
          </a:p>
          <a:p>
            <a:pPr lvl="1"/>
            <a:r>
              <a:rPr lang="en-US" dirty="0" err="1" smtClean="0"/>
              <a:t>Multiplicidade</a:t>
            </a:r>
            <a:endParaRPr lang="en-US" dirty="0"/>
          </a:p>
          <a:p>
            <a:pPr lvl="1"/>
            <a:r>
              <a:rPr lang="en-US" dirty="0" smtClean="0"/>
              <a:t>Valor </a:t>
            </a:r>
            <a:r>
              <a:rPr lang="en-US" dirty="0" err="1"/>
              <a:t>padrão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(</a:t>
            </a:r>
            <a:r>
              <a:rPr lang="en-US" dirty="0" err="1" smtClean="0"/>
              <a:t>Visibilidade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Privado</a:t>
            </a:r>
            <a:r>
              <a:rPr lang="en-US" b="1" dirty="0"/>
              <a:t> (-)</a:t>
            </a:r>
          </a:p>
          <a:p>
            <a:pPr lvl="1"/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atributo</a:t>
            </a:r>
            <a:endParaRPr lang="en-US" dirty="0"/>
          </a:p>
          <a:p>
            <a:pPr lvl="1"/>
            <a:r>
              <a:rPr lang="en-US" dirty="0" err="1" smtClean="0"/>
              <a:t>Indicado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casos</a:t>
            </a:r>
            <a:endParaRPr lang="en-US" dirty="0"/>
          </a:p>
          <a:p>
            <a:r>
              <a:rPr lang="en-US" b="1" dirty="0" err="1" smtClean="0"/>
              <a:t>Pacote</a:t>
            </a:r>
            <a:r>
              <a:rPr lang="en-US" b="1" dirty="0" smtClean="0"/>
              <a:t> </a:t>
            </a:r>
            <a:r>
              <a:rPr lang="en-US" b="1" dirty="0"/>
              <a:t>(~)</a:t>
            </a:r>
          </a:p>
          <a:p>
            <a:pPr lvl="1"/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 smtClean="0"/>
              <a:t>Atributo</a:t>
            </a:r>
            <a:endParaRPr lang="en-US" dirty="0"/>
          </a:p>
          <a:p>
            <a:r>
              <a:rPr lang="en-US" b="1" dirty="0" err="1" smtClean="0"/>
              <a:t>Protegido</a:t>
            </a:r>
            <a:r>
              <a:rPr lang="en-US" b="1" dirty="0" smtClean="0"/>
              <a:t> </a:t>
            </a:r>
            <a:r>
              <a:rPr lang="en-US" b="1" dirty="0"/>
              <a:t>(#)</a:t>
            </a:r>
          </a:p>
          <a:p>
            <a:pPr lvl="1"/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atributo</a:t>
            </a:r>
            <a:endParaRPr lang="en-US" dirty="0"/>
          </a:p>
          <a:p>
            <a:r>
              <a:rPr lang="en-US" b="1" dirty="0" err="1" smtClean="0"/>
              <a:t>Publico</a:t>
            </a:r>
            <a:r>
              <a:rPr lang="en-US" b="1" dirty="0" smtClean="0"/>
              <a:t> </a:t>
            </a:r>
            <a:r>
              <a:rPr lang="en-US" b="1" dirty="0"/>
              <a:t>(+)</a:t>
            </a:r>
          </a:p>
          <a:p>
            <a:pPr lvl="1"/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atributo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5486" y="6107299"/>
            <a:ext cx="2572692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b="1" dirty="0"/>
              <a:t>- </a:t>
            </a:r>
            <a:r>
              <a:rPr lang="en-US" sz="2540" b="1" dirty="0" err="1"/>
              <a:t>endereco</a:t>
            </a:r>
            <a:r>
              <a:rPr lang="en-US" sz="2540" b="1" dirty="0"/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818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Atributos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</a:t>
            </a:r>
            <a:r>
              <a:rPr lang="en-US" sz="5400" dirty="0" err="1" smtClean="0">
                <a:solidFill>
                  <a:srgbClr val="FF0000"/>
                </a:solidFill>
              </a:rPr>
              <a:t>nome</a:t>
            </a:r>
            <a:r>
              <a:rPr lang="en-US" sz="5400" dirty="0" smtClean="0">
                <a:solidFill>
                  <a:srgbClr val="FF0000"/>
                </a:solidFill>
              </a:rPr>
              <a:t> e </a:t>
            </a:r>
            <a:r>
              <a:rPr lang="en-US" sz="5400" dirty="0" err="1" smtClean="0">
                <a:solidFill>
                  <a:srgbClr val="FF0000"/>
                </a:solidFill>
              </a:rPr>
              <a:t>tipo</a:t>
            </a:r>
            <a:r>
              <a:rPr lang="en-US" sz="5400" dirty="0" smtClean="0">
                <a:solidFill>
                  <a:srgbClr val="FF0000"/>
                </a:solidFill>
              </a:rPr>
              <a:t>)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/>
              <a:t>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aceitável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com </a:t>
            </a:r>
            <a:r>
              <a:rPr lang="en-US" dirty="0" err="1"/>
              <a:t>espaço</a:t>
            </a:r>
            <a:r>
              <a:rPr lang="en-US" dirty="0"/>
              <a:t> e </a:t>
            </a:r>
            <a:r>
              <a:rPr lang="en-US" dirty="0" err="1"/>
              <a:t>acentos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 smtClean="0"/>
              <a:t>Análise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/>
              <a:t>tipo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/>
              <a:t>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/>
              <a:t>primitivos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endParaRPr lang="en-US" dirty="0"/>
          </a:p>
          <a:p>
            <a:pPr lvl="1"/>
            <a:r>
              <a:rPr lang="en-US" dirty="0" smtClean="0"/>
              <a:t>Classes </a:t>
            </a:r>
            <a:r>
              <a:rPr lang="en-US" dirty="0"/>
              <a:t>de </a:t>
            </a:r>
            <a:r>
              <a:rPr lang="en-US" dirty="0" err="1"/>
              <a:t>apoio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(String, Date, Money, etc.)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5486" y="6107299"/>
            <a:ext cx="2572692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b="1" dirty="0"/>
              <a:t>- </a:t>
            </a:r>
            <a:r>
              <a:rPr lang="en-US" sz="2540" b="1" dirty="0" err="1"/>
              <a:t>endereco</a:t>
            </a:r>
            <a:r>
              <a:rPr lang="en-US" sz="2540" b="1" dirty="0"/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13762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São </a:t>
            </a:r>
            <a:r>
              <a:rPr lang="en-US" dirty="0" err="1"/>
              <a:t>descritas</a:t>
            </a:r>
            <a:r>
              <a:rPr lang="en-US" dirty="0"/>
              <a:t> via</a:t>
            </a:r>
          </a:p>
          <a:p>
            <a:pPr lvl="1"/>
            <a:r>
              <a:rPr lang="en-US" dirty="0" err="1" smtClean="0"/>
              <a:t>Visibilidade</a:t>
            </a:r>
            <a:endParaRPr lang="en-US" dirty="0"/>
          </a:p>
          <a:p>
            <a:pPr lvl="1"/>
            <a:r>
              <a:rPr lang="en-US" dirty="0" smtClean="0"/>
              <a:t>Nome</a:t>
            </a:r>
            <a:endParaRPr lang="en-US" dirty="0"/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parâmetros</a:t>
            </a:r>
            <a:endParaRPr lang="en-US" dirty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retorno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r>
              <a:rPr lang="en-US" dirty="0" smtClean="0"/>
              <a:t> (</a:t>
            </a:r>
            <a:r>
              <a:rPr lang="en-US" dirty="0" err="1" smtClean="0"/>
              <a:t>visibilidade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Valem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visibilidade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endParaRPr lang="en-US" dirty="0"/>
          </a:p>
          <a:p>
            <a:r>
              <a:rPr lang="en-US" b="1" dirty="0" err="1" smtClean="0"/>
              <a:t>Privado</a:t>
            </a:r>
            <a:r>
              <a:rPr lang="en-US" b="1" dirty="0" smtClean="0"/>
              <a:t> </a:t>
            </a:r>
            <a:r>
              <a:rPr lang="en-US" b="1" dirty="0"/>
              <a:t>(-)</a:t>
            </a:r>
          </a:p>
          <a:p>
            <a:pPr lvl="1"/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b="1" dirty="0" err="1" smtClean="0"/>
              <a:t>Pacote</a:t>
            </a:r>
            <a:r>
              <a:rPr lang="en-US" b="1" dirty="0" smtClean="0"/>
              <a:t> </a:t>
            </a:r>
            <a:r>
              <a:rPr lang="en-US" b="1" dirty="0"/>
              <a:t>(~)</a:t>
            </a:r>
          </a:p>
          <a:p>
            <a:pPr lvl="1"/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apoio</a:t>
            </a:r>
            <a:r>
              <a:rPr lang="en-US" dirty="0"/>
              <a:t> a </a:t>
            </a:r>
            <a:r>
              <a:rPr lang="en-US" dirty="0" err="1"/>
              <a:t>outras</a:t>
            </a:r>
            <a:r>
              <a:rPr lang="en-US" dirty="0"/>
              <a:t> classes do </a:t>
            </a:r>
            <a:r>
              <a:rPr lang="en-US" dirty="0" err="1"/>
              <a:t>pacote</a:t>
            </a:r>
            <a:r>
              <a:rPr lang="en-US" dirty="0"/>
              <a:t> (ex. </a:t>
            </a:r>
            <a:r>
              <a:rPr lang="en-US" dirty="0" err="1" smtClean="0"/>
              <a:t>construção</a:t>
            </a:r>
            <a:r>
              <a:rPr lang="en-US" dirty="0" smtClean="0"/>
              <a:t> </a:t>
            </a:r>
            <a:r>
              <a:rPr lang="en-US" dirty="0"/>
              <a:t>de um </a:t>
            </a:r>
            <a:r>
              <a:rPr lang="en-US" dirty="0" err="1"/>
              <a:t>componente</a:t>
            </a:r>
            <a:r>
              <a:rPr lang="en-US" dirty="0"/>
              <a:t>)</a:t>
            </a:r>
          </a:p>
          <a:p>
            <a:r>
              <a:rPr lang="en-US" b="1" dirty="0" err="1" smtClean="0"/>
              <a:t>Protegido</a:t>
            </a:r>
            <a:r>
              <a:rPr lang="en-US" b="1" dirty="0" smtClean="0"/>
              <a:t> </a:t>
            </a:r>
            <a:r>
              <a:rPr lang="en-US" b="1" dirty="0"/>
              <a:t>(#)</a:t>
            </a:r>
          </a:p>
          <a:p>
            <a:pPr lvl="1"/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precisam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estendidas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classes </a:t>
            </a:r>
            <a:r>
              <a:rPr lang="en-US" dirty="0" smtClean="0"/>
              <a:t>(</a:t>
            </a:r>
            <a:r>
              <a:rPr lang="en-US" dirty="0"/>
              <a:t>ex. </a:t>
            </a:r>
            <a:r>
              <a:rPr lang="en-US" dirty="0" err="1"/>
              <a:t>construção</a:t>
            </a:r>
            <a:r>
              <a:rPr lang="en-US" dirty="0"/>
              <a:t> de um framework)</a:t>
            </a:r>
          </a:p>
          <a:p>
            <a:r>
              <a:rPr lang="en-US" b="1" dirty="0" err="1" smtClean="0"/>
              <a:t>Publico</a:t>
            </a:r>
            <a:r>
              <a:rPr lang="en-US" b="1" dirty="0" smtClean="0"/>
              <a:t> </a:t>
            </a:r>
            <a:r>
              <a:rPr lang="en-US" b="1" dirty="0"/>
              <a:t>(+)</a:t>
            </a:r>
          </a:p>
          <a:p>
            <a:pPr lvl="1"/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/>
              <a:t>visíveis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classes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2892" y="6237947"/>
            <a:ext cx="3093989" cy="37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14" b="1" dirty="0"/>
              <a:t>+ </a:t>
            </a:r>
            <a:r>
              <a:rPr lang="en-US" sz="1814" b="1" dirty="0" err="1"/>
              <a:t>finaliza</a:t>
            </a:r>
            <a:r>
              <a:rPr lang="en-US" sz="1814" b="1" dirty="0"/>
              <a:t>(data : Date) : Money</a:t>
            </a:r>
          </a:p>
        </p:txBody>
      </p:sp>
    </p:spTree>
    <p:extLst>
      <p:ext uri="{BB962C8B-B14F-4D97-AF65-F5344CB8AC3E}">
        <p14:creationId xmlns:p14="http://schemas.microsoft.com/office/powerpoint/2010/main" val="28683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Valem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 </a:t>
            </a:r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vistas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...</a:t>
            </a:r>
          </a:p>
          <a:p>
            <a:pPr lvl="1"/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verbo</a:t>
            </a:r>
            <a:r>
              <a:rPr lang="en-US" dirty="0"/>
              <a:t> (</a:t>
            </a:r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seguido</a:t>
            </a:r>
            <a:r>
              <a:rPr lang="en-US" dirty="0"/>
              <a:t> de </a:t>
            </a:r>
            <a:r>
              <a:rPr lang="en-US" dirty="0" err="1"/>
              <a:t>substantivo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ausência</a:t>
            </a:r>
            <a:r>
              <a:rPr lang="en-US" dirty="0"/>
              <a:t> de um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nada (i.e., void)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2242" y="4866136"/>
            <a:ext cx="4245586" cy="48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40" b="1" dirty="0"/>
              <a:t>+ </a:t>
            </a:r>
            <a:r>
              <a:rPr lang="en-US" sz="2540" b="1" dirty="0" err="1"/>
              <a:t>finaliza</a:t>
            </a:r>
            <a:r>
              <a:rPr lang="en-US" sz="2540" b="1" dirty="0"/>
              <a:t>(data : Date) : Money</a:t>
            </a:r>
          </a:p>
        </p:txBody>
      </p:sp>
    </p:spTree>
    <p:extLst>
      <p:ext uri="{BB962C8B-B14F-4D97-AF65-F5344CB8AC3E}">
        <p14:creationId xmlns:p14="http://schemas.microsoft.com/office/powerpoint/2010/main" val="19631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zero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vírgula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Parâmetro</a:t>
            </a:r>
            <a:r>
              <a:rPr lang="en-US" dirty="0"/>
              <a:t>: [</a:t>
            </a:r>
            <a:r>
              <a:rPr lang="en-US" dirty="0" err="1"/>
              <a:t>direção</a:t>
            </a:r>
            <a:r>
              <a:rPr lang="en-US" dirty="0"/>
              <a:t>] </a:t>
            </a:r>
            <a:r>
              <a:rPr lang="en-US" dirty="0" err="1"/>
              <a:t>nome</a:t>
            </a:r>
            <a:r>
              <a:rPr lang="en-US" dirty="0"/>
              <a:t> : </a:t>
            </a:r>
            <a:r>
              <a:rPr lang="en-US" dirty="0" err="1"/>
              <a:t>tipo</a:t>
            </a:r>
            <a:r>
              <a:rPr lang="en-US" dirty="0"/>
              <a:t> [= valor </a:t>
            </a:r>
            <a:r>
              <a:rPr lang="en-US" dirty="0" err="1"/>
              <a:t>padrão</a:t>
            </a:r>
            <a:r>
              <a:rPr lang="en-US" dirty="0"/>
              <a:t>]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opcional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(default)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out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 smtClean="0"/>
              <a:t>inout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Nome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Tipo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 smtClean="0"/>
              <a:t>Primitivo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 smtClean="0"/>
              <a:t>Classe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Valor </a:t>
            </a:r>
            <a:r>
              <a:rPr lang="en-US" dirty="0" err="1"/>
              <a:t>padrão</a:t>
            </a:r>
            <a:r>
              <a:rPr lang="en-US" dirty="0"/>
              <a:t> (</a:t>
            </a:r>
            <a:r>
              <a:rPr lang="en-US" dirty="0" err="1"/>
              <a:t>opcional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2242" y="4866136"/>
            <a:ext cx="4245586" cy="48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40" b="1" dirty="0"/>
              <a:t>+ </a:t>
            </a:r>
            <a:r>
              <a:rPr lang="en-US" sz="2540" b="1" dirty="0" err="1"/>
              <a:t>finaliza</a:t>
            </a:r>
            <a:r>
              <a:rPr lang="en-US" sz="2540" b="1" dirty="0"/>
              <a:t>(data : Date) : Money</a:t>
            </a:r>
          </a:p>
        </p:txBody>
      </p:sp>
    </p:spTree>
    <p:extLst>
      <p:ext uri="{BB962C8B-B14F-4D97-AF65-F5344CB8AC3E}">
        <p14:creationId xmlns:p14="http://schemas.microsoft.com/office/powerpoint/2010/main" val="152877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rgbClr val="FF0000"/>
                </a:solidFill>
                <a:cs typeface="Century Gothic"/>
              </a:rPr>
              <a:t>Diagramas de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Usados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quando se está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desenvolvendo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modelo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de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sistema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orientado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a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objetos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para mostrar as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classes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em 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sistema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 as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associações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entre as classes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pt-BR" dirty="0">
              <a:solidFill>
                <a:schemeClr val="tx1"/>
              </a:solidFill>
              <a:cs typeface="Century Gothic"/>
            </a:endParaRPr>
          </a:p>
          <a:p>
            <a:pPr algn="just">
              <a:lnSpc>
                <a:spcPct val="100000"/>
              </a:lnSpc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Uma </a:t>
            </a:r>
            <a:r>
              <a:rPr lang="pt-BR" b="1" dirty="0">
                <a:solidFill>
                  <a:srgbClr val="FF0000"/>
                </a:solidFill>
                <a:cs typeface="Century Gothic"/>
              </a:rPr>
              <a:t>classe</a:t>
            </a:r>
            <a:r>
              <a:rPr lang="pt-BR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de objeto pode ser </a:t>
            </a:r>
            <a:r>
              <a:rPr lang="pt-BR" b="1" dirty="0">
                <a:solidFill>
                  <a:srgbClr val="FF0000"/>
                </a:solidFill>
                <a:cs typeface="Century Gothic"/>
              </a:rPr>
              <a:t>considerada</a:t>
            </a:r>
            <a:r>
              <a:rPr lang="pt-BR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como uma </a:t>
            </a:r>
            <a:r>
              <a:rPr lang="pt-BR" b="1" dirty="0">
                <a:solidFill>
                  <a:srgbClr val="FF0000"/>
                </a:solidFill>
                <a:cs typeface="Century Gothic"/>
              </a:rPr>
              <a:t>definição</a:t>
            </a:r>
            <a:r>
              <a:rPr lang="pt-BR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geral de um </a:t>
            </a:r>
            <a:r>
              <a:rPr lang="pt-BR" b="1" dirty="0">
                <a:solidFill>
                  <a:srgbClr val="FF0000"/>
                </a:solidFill>
                <a:cs typeface="Century Gothic"/>
              </a:rPr>
              <a:t>tipo</a:t>
            </a:r>
            <a:r>
              <a:rPr lang="pt-BR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de </a:t>
            </a:r>
            <a:r>
              <a:rPr lang="pt-BR" b="1" dirty="0">
                <a:solidFill>
                  <a:srgbClr val="FF0000"/>
                </a:solidFill>
                <a:cs typeface="Century Gothic"/>
              </a:rPr>
              <a:t>objeto</a:t>
            </a:r>
            <a:r>
              <a:rPr lang="pt-BR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do </a:t>
            </a:r>
            <a:r>
              <a:rPr lang="pt-BR" b="1" dirty="0">
                <a:solidFill>
                  <a:srgbClr val="FF0000"/>
                </a:solidFill>
                <a:cs typeface="Century Gothic"/>
              </a:rPr>
              <a:t>sistema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pt-BR" dirty="0">
              <a:solidFill>
                <a:schemeClr val="tx1"/>
              </a:solidFill>
              <a:cs typeface="Century Gothic"/>
            </a:endParaRPr>
          </a:p>
          <a:p>
            <a:pPr algn="just">
              <a:lnSpc>
                <a:spcPct val="100000"/>
              </a:lnSpc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Uma </a:t>
            </a:r>
            <a:r>
              <a:rPr lang="pt-BR" b="1" dirty="0">
                <a:solidFill>
                  <a:schemeClr val="tx1"/>
                </a:solidFill>
                <a:cs typeface="Century Gothic"/>
              </a:rPr>
              <a:t>associação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 é uma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ligação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entre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classes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que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indica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que há algum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relacionamento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entre essas classes</a:t>
            </a:r>
            <a:r>
              <a:rPr lang="pt-BR" dirty="0" smtClean="0">
                <a:solidFill>
                  <a:schemeClr val="tx1"/>
                </a:solidFill>
                <a:cs typeface="Century Gothic"/>
              </a:rPr>
              <a:t>.</a:t>
            </a:r>
            <a:endParaRPr lang="pt-BR" dirty="0">
              <a:solidFill>
                <a:schemeClr val="tx1"/>
              </a:solidFill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11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atenha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detalhes</a:t>
            </a:r>
            <a:endParaRPr lang="en-US" dirty="0"/>
          </a:p>
          <a:p>
            <a:pPr lvl="1"/>
            <a:r>
              <a:rPr lang="en-US" dirty="0" err="1" smtClean="0"/>
              <a:t>Visibilidade</a:t>
            </a:r>
            <a:endParaRPr lang="en-US" dirty="0"/>
          </a:p>
          <a:p>
            <a:pPr lvl="1"/>
            <a:r>
              <a:rPr lang="en-US" dirty="0" err="1" smtClean="0"/>
              <a:t>Navegabilidade</a:t>
            </a:r>
            <a:endParaRPr lang="en-US" dirty="0"/>
          </a:p>
          <a:p>
            <a:pPr lvl="1"/>
            <a:r>
              <a:rPr lang="en-US" dirty="0" err="1" smtClean="0"/>
              <a:t>Tipo</a:t>
            </a:r>
            <a:endParaRPr lang="en-US" dirty="0"/>
          </a:p>
          <a:p>
            <a:r>
              <a:rPr lang="en-US" dirty="0" err="1" smtClean="0"/>
              <a:t>Visibilidade</a:t>
            </a:r>
            <a:r>
              <a:rPr lang="en-US" dirty="0" smtClean="0"/>
              <a:t> </a:t>
            </a:r>
            <a:r>
              <a:rPr lang="en-US" dirty="0" err="1"/>
              <a:t>pública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endParaRPr lang="en-US" dirty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campo </a:t>
            </a:r>
            <a:r>
              <a:rPr lang="en-US" dirty="0" err="1"/>
              <a:t>privado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(get e </a:t>
            </a:r>
            <a:r>
              <a:rPr lang="en-US" dirty="0" smtClean="0"/>
              <a:t>set</a:t>
            </a:r>
            <a:r>
              <a:rPr lang="en-US" dirty="0"/>
              <a:t>)</a:t>
            </a:r>
          </a:p>
          <a:p>
            <a:r>
              <a:rPr lang="en-US" dirty="0" err="1" smtClean="0"/>
              <a:t>Operações</a:t>
            </a:r>
            <a:endParaRPr lang="en-US" dirty="0"/>
          </a:p>
          <a:p>
            <a:pPr lvl="1"/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r>
              <a:rPr lang="en-US" dirty="0" err="1"/>
              <a:t>obvias</a:t>
            </a:r>
            <a:r>
              <a:rPr lang="en-US" dirty="0"/>
              <a:t> das classes</a:t>
            </a:r>
          </a:p>
        </p:txBody>
      </p:sp>
    </p:spTree>
    <p:extLst>
      <p:ext uri="{BB962C8B-B14F-4D97-AF65-F5344CB8AC3E}">
        <p14:creationId xmlns:p14="http://schemas.microsoft.com/office/powerpoint/2010/main" val="15929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Inicie</a:t>
            </a:r>
            <a:r>
              <a:rPr lang="en-US" dirty="0"/>
              <a:t> com um </a:t>
            </a:r>
            <a:r>
              <a:rPr lang="en-US" dirty="0" err="1"/>
              <a:t>diagrama</a:t>
            </a:r>
            <a:r>
              <a:rPr lang="en-US" dirty="0"/>
              <a:t> simples</a:t>
            </a:r>
          </a:p>
          <a:p>
            <a:r>
              <a:rPr lang="en-US" dirty="0" smtClean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 tem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diagrama</a:t>
            </a:r>
            <a:endParaRPr lang="en-US" dirty="0"/>
          </a:p>
          <a:p>
            <a:pPr lvl="1"/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err="1" smtClean="0"/>
              <a:t>Atributos</a:t>
            </a:r>
            <a:endParaRPr lang="en-US" dirty="0"/>
          </a:p>
          <a:p>
            <a:pPr lvl="1"/>
            <a:r>
              <a:rPr lang="en-US" dirty="0" err="1" smtClean="0"/>
              <a:t>Operações</a:t>
            </a:r>
            <a:endParaRPr lang="en-US" dirty="0"/>
          </a:p>
          <a:p>
            <a:pPr lvl="1"/>
            <a:r>
              <a:rPr lang="en-US" dirty="0" err="1" smtClean="0"/>
              <a:t>Associações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necessário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Dicas (possíveis candidatos)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Atributos</a:t>
            </a:r>
          </a:p>
          <a:p>
            <a:pPr lvl="1"/>
            <a:r>
              <a:rPr lang="en-US" smtClean="0"/>
              <a:t>Informação primitiva que precisa ser memorizada (ex.: Preço)</a:t>
            </a:r>
          </a:p>
          <a:p>
            <a:r>
              <a:rPr lang="en-US" smtClean="0"/>
              <a:t>Associações</a:t>
            </a:r>
          </a:p>
          <a:p>
            <a:pPr lvl="1"/>
            <a:r>
              <a:rPr lang="en-US" smtClean="0"/>
              <a:t>A classe A precisa se relacionar com a classe B para atender a operações específicas (ex.: Cliente – Pedido)</a:t>
            </a:r>
          </a:p>
          <a:p>
            <a:r>
              <a:rPr lang="en-US" smtClean="0"/>
              <a:t>Operações</a:t>
            </a:r>
          </a:p>
          <a:p>
            <a:pPr lvl="1"/>
            <a:r>
              <a:rPr lang="en-US" smtClean="0"/>
              <a:t>Funcionalidades que devem ser providas por uma classe para viabilizar o uso do sistema (ex.: calculaTotal em Pedido)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63963" y="365125"/>
            <a:ext cx="7983537" cy="6134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2000" dirty="0" err="1"/>
              <a:t>Elabore</a:t>
            </a:r>
            <a:r>
              <a:rPr lang="en-US" sz="2000" dirty="0"/>
              <a:t> um </a:t>
            </a:r>
            <a:r>
              <a:rPr lang="en-US" sz="2000" dirty="0" err="1"/>
              <a:t>diagrama</a:t>
            </a:r>
            <a:r>
              <a:rPr lang="en-US" sz="2000" dirty="0"/>
              <a:t> de classes </a:t>
            </a:r>
            <a:r>
              <a:rPr lang="en-US" sz="2000" dirty="0" err="1"/>
              <a:t>para</a:t>
            </a:r>
            <a:r>
              <a:rPr lang="en-US" sz="2000" dirty="0"/>
              <a:t> um </a:t>
            </a:r>
            <a:r>
              <a:rPr lang="en-US" sz="2000" dirty="0" err="1"/>
              <a:t>sistema</a:t>
            </a:r>
            <a:r>
              <a:rPr lang="en-US" sz="2000" dirty="0"/>
              <a:t> de </a:t>
            </a:r>
            <a:r>
              <a:rPr lang="en-US" sz="2000" dirty="0" err="1"/>
              <a:t>ponto</a:t>
            </a:r>
            <a:r>
              <a:rPr lang="en-US" sz="2000" dirty="0"/>
              <a:t> de </a:t>
            </a:r>
            <a:r>
              <a:rPr lang="en-US" sz="2000" dirty="0" err="1"/>
              <a:t>vendas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R01</a:t>
            </a:r>
            <a:r>
              <a:rPr lang="en-US" sz="1600" dirty="0"/>
              <a:t>. O </a:t>
            </a:r>
            <a:r>
              <a:rPr lang="en-US" sz="1600" dirty="0" err="1"/>
              <a:t>gerente</a:t>
            </a:r>
            <a:r>
              <a:rPr lang="en-US" sz="1600" dirty="0"/>
              <a:t> </a:t>
            </a:r>
            <a:r>
              <a:rPr lang="en-US" sz="1600" dirty="0" err="1"/>
              <a:t>deve</a:t>
            </a:r>
            <a:r>
              <a:rPr lang="en-US" sz="1600" dirty="0"/>
              <a:t> </a:t>
            </a:r>
            <a:r>
              <a:rPr lang="en-US" sz="1600" dirty="0" err="1"/>
              <a:t>fazer</a:t>
            </a:r>
            <a:r>
              <a:rPr lang="en-US" sz="1600" dirty="0"/>
              <a:t> login com um ID e </a:t>
            </a:r>
            <a:r>
              <a:rPr lang="en-US" sz="1600" dirty="0" err="1"/>
              <a:t>senha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iniciar</a:t>
            </a:r>
            <a:r>
              <a:rPr lang="en-US" sz="1600" dirty="0"/>
              <a:t> e </a:t>
            </a:r>
            <a:r>
              <a:rPr lang="en-US" sz="1600" dirty="0" err="1"/>
              <a:t>finalizar</a:t>
            </a:r>
            <a:r>
              <a:rPr lang="en-US" sz="1600" dirty="0"/>
              <a:t> o </a:t>
            </a:r>
            <a:r>
              <a:rPr lang="en-US" sz="1600" dirty="0" err="1"/>
              <a:t>sistema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R02</a:t>
            </a:r>
            <a:r>
              <a:rPr lang="en-US" sz="1600" dirty="0"/>
              <a:t>. O </a:t>
            </a:r>
            <a:r>
              <a:rPr lang="en-US" sz="1600" dirty="0" err="1"/>
              <a:t>caixa</a:t>
            </a:r>
            <a:r>
              <a:rPr lang="en-US" sz="1600" dirty="0"/>
              <a:t> (</a:t>
            </a:r>
            <a:r>
              <a:rPr lang="en-US" sz="1600" dirty="0" err="1"/>
              <a:t>operador</a:t>
            </a:r>
            <a:r>
              <a:rPr lang="en-US" sz="1600" dirty="0"/>
              <a:t>) </a:t>
            </a:r>
            <a:r>
              <a:rPr lang="en-US" sz="1600" dirty="0" err="1"/>
              <a:t>deve</a:t>
            </a:r>
            <a:r>
              <a:rPr lang="en-US" sz="1600" dirty="0"/>
              <a:t> </a:t>
            </a:r>
            <a:r>
              <a:rPr lang="en-US" sz="1600" dirty="0" err="1"/>
              <a:t>fazer</a:t>
            </a:r>
            <a:r>
              <a:rPr lang="en-US" sz="1600" dirty="0"/>
              <a:t> login com um ID e </a:t>
            </a:r>
            <a:r>
              <a:rPr lang="en-US" sz="1600" dirty="0" err="1"/>
              <a:t>senha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poder</a:t>
            </a:r>
            <a:r>
              <a:rPr lang="en-US" sz="1600" dirty="0"/>
              <a:t> </a:t>
            </a:r>
            <a:r>
              <a:rPr lang="en-US" sz="1600" dirty="0" err="1"/>
              <a:t>utilizar</a:t>
            </a:r>
            <a:r>
              <a:rPr lang="en-US" sz="1600" dirty="0"/>
              <a:t> o </a:t>
            </a:r>
            <a:r>
              <a:rPr lang="en-US" sz="1600" dirty="0" err="1"/>
              <a:t>sistema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R03</a:t>
            </a:r>
            <a:r>
              <a:rPr lang="en-US" sz="1600" dirty="0"/>
              <a:t>. Registrar a </a:t>
            </a:r>
            <a:r>
              <a:rPr lang="en-US" sz="1600" dirty="0" err="1"/>
              <a:t>venda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andamento</a:t>
            </a:r>
            <a:r>
              <a:rPr lang="en-US" sz="1600" dirty="0"/>
              <a:t> –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itens</a:t>
            </a:r>
            <a:r>
              <a:rPr lang="en-US" sz="1600" dirty="0"/>
              <a:t> </a:t>
            </a:r>
            <a:r>
              <a:rPr lang="en-US" sz="1600" dirty="0" err="1"/>
              <a:t>comprados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R04</a:t>
            </a:r>
            <a:r>
              <a:rPr lang="en-US" sz="1600" dirty="0"/>
              <a:t>. </a:t>
            </a:r>
            <a:r>
              <a:rPr lang="en-US" sz="1600" dirty="0" err="1"/>
              <a:t>Exibir</a:t>
            </a:r>
            <a:r>
              <a:rPr lang="en-US" sz="1600" dirty="0"/>
              <a:t> a </a:t>
            </a:r>
            <a:r>
              <a:rPr lang="en-US" sz="1600" dirty="0" err="1"/>
              <a:t>descrição</a:t>
            </a:r>
            <a:r>
              <a:rPr lang="en-US" sz="1600" dirty="0"/>
              <a:t> e </a:t>
            </a:r>
            <a:r>
              <a:rPr lang="en-US" sz="1600" dirty="0" err="1"/>
              <a:t>preço</a:t>
            </a:r>
            <a:r>
              <a:rPr lang="en-US" sz="1600" dirty="0"/>
              <a:t> e do item </a:t>
            </a:r>
            <a:r>
              <a:rPr lang="en-US" sz="1600" dirty="0" err="1"/>
              <a:t>registrado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R05</a:t>
            </a:r>
            <a:r>
              <a:rPr lang="en-US" sz="1600" dirty="0"/>
              <a:t>. </a:t>
            </a:r>
            <a:r>
              <a:rPr lang="en-US" sz="1600" dirty="0" err="1"/>
              <a:t>Calcular</a:t>
            </a:r>
            <a:r>
              <a:rPr lang="en-US" sz="1600" dirty="0"/>
              <a:t> o total da </a:t>
            </a:r>
            <a:r>
              <a:rPr lang="en-US" sz="1600" dirty="0" err="1"/>
              <a:t>venda</a:t>
            </a:r>
            <a:r>
              <a:rPr lang="en-US" sz="1600" dirty="0"/>
              <a:t> </a:t>
            </a:r>
            <a:r>
              <a:rPr lang="en-US" sz="1600" dirty="0" err="1"/>
              <a:t>corrente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R06</a:t>
            </a:r>
            <a:r>
              <a:rPr lang="en-US" sz="1600" dirty="0"/>
              <a:t>. </a:t>
            </a:r>
            <a:r>
              <a:rPr lang="en-US" sz="1600" dirty="0" err="1"/>
              <a:t>Tratar</a:t>
            </a:r>
            <a:r>
              <a:rPr lang="en-US" sz="1600" dirty="0"/>
              <a:t> </a:t>
            </a:r>
            <a:r>
              <a:rPr lang="en-US" sz="1600" dirty="0" err="1"/>
              <a:t>pagamento</a:t>
            </a:r>
            <a:r>
              <a:rPr lang="en-US" sz="1600" dirty="0"/>
              <a:t> com </a:t>
            </a:r>
            <a:r>
              <a:rPr lang="en-US" sz="1600" dirty="0" err="1"/>
              <a:t>dinheiro</a:t>
            </a:r>
            <a:r>
              <a:rPr lang="en-US" sz="1600" dirty="0"/>
              <a:t> – </a:t>
            </a:r>
            <a:r>
              <a:rPr lang="en-US" sz="1600" dirty="0" err="1"/>
              <a:t>capturar</a:t>
            </a:r>
            <a:r>
              <a:rPr lang="en-US" sz="1600" dirty="0"/>
              <a:t> a </a:t>
            </a:r>
            <a:r>
              <a:rPr lang="en-US" sz="1600" dirty="0" err="1"/>
              <a:t>quantidade</a:t>
            </a:r>
            <a:r>
              <a:rPr lang="en-US" sz="1600" dirty="0"/>
              <a:t> </a:t>
            </a:r>
            <a:r>
              <a:rPr lang="en-US" sz="1600" dirty="0" err="1"/>
              <a:t>recebida</a:t>
            </a:r>
            <a:r>
              <a:rPr lang="en-US" sz="1600" dirty="0"/>
              <a:t> e </a:t>
            </a:r>
            <a:r>
              <a:rPr lang="en-US" sz="1600" dirty="0" err="1"/>
              <a:t>calcular</a:t>
            </a:r>
            <a:r>
              <a:rPr lang="en-US" sz="1600" dirty="0"/>
              <a:t> o </a:t>
            </a:r>
            <a:r>
              <a:rPr lang="en-US" sz="1600" dirty="0" err="1"/>
              <a:t>troco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R07</a:t>
            </a:r>
            <a:r>
              <a:rPr lang="en-US" sz="1600" dirty="0"/>
              <a:t>. </a:t>
            </a:r>
            <a:r>
              <a:rPr lang="en-US" sz="1600" dirty="0" err="1"/>
              <a:t>Tratar</a:t>
            </a:r>
            <a:r>
              <a:rPr lang="en-US" sz="1600" dirty="0"/>
              <a:t> </a:t>
            </a:r>
            <a:r>
              <a:rPr lang="en-US" sz="1600" dirty="0" err="1"/>
              <a:t>pagamento</a:t>
            </a:r>
            <a:r>
              <a:rPr lang="en-US" sz="1600" dirty="0"/>
              <a:t> com </a:t>
            </a:r>
            <a:r>
              <a:rPr lang="en-US" sz="1600" dirty="0" err="1"/>
              <a:t>cartão</a:t>
            </a:r>
            <a:r>
              <a:rPr lang="en-US" sz="1600" dirty="0"/>
              <a:t> de </a:t>
            </a:r>
            <a:r>
              <a:rPr lang="en-US" sz="1600" dirty="0" err="1"/>
              <a:t>crédito</a:t>
            </a:r>
            <a:r>
              <a:rPr lang="en-US" sz="1600" dirty="0"/>
              <a:t> – </a:t>
            </a:r>
            <a:r>
              <a:rPr lang="en-US" sz="1600" dirty="0" err="1"/>
              <a:t>capturar</a:t>
            </a:r>
            <a:r>
              <a:rPr lang="en-US" sz="1600" dirty="0"/>
              <a:t> a </a:t>
            </a:r>
            <a:r>
              <a:rPr lang="en-US" sz="1600" dirty="0" err="1"/>
              <a:t>informação</a:t>
            </a:r>
            <a:r>
              <a:rPr lang="en-US" sz="1600" dirty="0"/>
              <a:t> do </a:t>
            </a:r>
            <a:r>
              <a:rPr lang="en-US" sz="1600" dirty="0" err="1"/>
              <a:t>cartão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um </a:t>
            </a:r>
            <a:r>
              <a:rPr lang="en-US" sz="1600" dirty="0" smtClean="0"/>
              <a:t> </a:t>
            </a:r>
            <a:r>
              <a:rPr lang="en-US" sz="1600" dirty="0" err="1" smtClean="0"/>
              <a:t>eitor</a:t>
            </a:r>
            <a:r>
              <a:rPr lang="en-US" sz="1600" dirty="0" smtClean="0"/>
              <a:t> </a:t>
            </a:r>
            <a:r>
              <a:rPr lang="en-US" sz="1600" dirty="0"/>
              <a:t>de </a:t>
            </a:r>
            <a:r>
              <a:rPr lang="en-US" sz="1600" dirty="0" err="1"/>
              <a:t>cartões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entrada</a:t>
            </a:r>
            <a:r>
              <a:rPr lang="en-US" sz="1600" dirty="0"/>
              <a:t> manual e </a:t>
            </a:r>
            <a:r>
              <a:rPr lang="en-US" sz="1600" dirty="0" err="1"/>
              <a:t>autorizar</a:t>
            </a:r>
            <a:r>
              <a:rPr lang="en-US" sz="1600" dirty="0"/>
              <a:t> o </a:t>
            </a:r>
            <a:r>
              <a:rPr lang="en-US" sz="1600" dirty="0" err="1"/>
              <a:t>pagamento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autorização</a:t>
            </a:r>
            <a:r>
              <a:rPr lang="en-US" sz="1600" dirty="0"/>
              <a:t> </a:t>
            </a:r>
            <a:r>
              <a:rPr lang="en-US" sz="1600" dirty="0" smtClean="0"/>
              <a:t> de </a:t>
            </a:r>
            <a:r>
              <a:rPr lang="en-US" sz="1600" dirty="0" err="1"/>
              <a:t>crédito</a:t>
            </a:r>
            <a:r>
              <a:rPr lang="en-US" sz="1600" dirty="0"/>
              <a:t> (</a:t>
            </a:r>
            <a:r>
              <a:rPr lang="en-US" sz="1600" dirty="0" err="1"/>
              <a:t>externo</a:t>
            </a:r>
            <a:r>
              <a:rPr lang="en-US" sz="1600" dirty="0"/>
              <a:t>) via </a:t>
            </a:r>
            <a:r>
              <a:rPr lang="en-US" sz="1600" dirty="0" err="1"/>
              <a:t>conexão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modem;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R08</a:t>
            </a:r>
            <a:r>
              <a:rPr lang="en-US" sz="1600" dirty="0"/>
              <a:t>. </a:t>
            </a:r>
            <a:r>
              <a:rPr lang="en-US" sz="1600" dirty="0" err="1"/>
              <a:t>Tratar</a:t>
            </a:r>
            <a:r>
              <a:rPr lang="en-US" sz="1600" dirty="0"/>
              <a:t> </a:t>
            </a:r>
            <a:r>
              <a:rPr lang="en-US" sz="1600" dirty="0" err="1"/>
              <a:t>pagamento</a:t>
            </a:r>
            <a:r>
              <a:rPr lang="en-US" sz="1600" dirty="0"/>
              <a:t> com </a:t>
            </a:r>
            <a:r>
              <a:rPr lang="en-US" sz="1600" dirty="0" err="1"/>
              <a:t>cheque</a:t>
            </a:r>
            <a:r>
              <a:rPr lang="en-US" sz="1600" dirty="0"/>
              <a:t> – </a:t>
            </a:r>
            <a:r>
              <a:rPr lang="en-US" sz="1600" dirty="0" err="1"/>
              <a:t>capturar</a:t>
            </a:r>
            <a:r>
              <a:rPr lang="en-US" sz="1600" dirty="0"/>
              <a:t> o </a:t>
            </a:r>
            <a:r>
              <a:rPr lang="en-US" sz="1600" dirty="0" err="1"/>
              <a:t>número</a:t>
            </a:r>
            <a:r>
              <a:rPr lang="en-US" sz="1600" dirty="0"/>
              <a:t> da </a:t>
            </a:r>
            <a:r>
              <a:rPr lang="en-US" sz="1600" dirty="0" err="1"/>
              <a:t>carteira</a:t>
            </a:r>
            <a:r>
              <a:rPr lang="en-US" sz="1600" dirty="0"/>
              <a:t> de </a:t>
            </a:r>
            <a:r>
              <a:rPr lang="en-US" sz="1600" dirty="0" err="1"/>
              <a:t>identidade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entrada</a:t>
            </a:r>
            <a:r>
              <a:rPr lang="en-US" sz="1600" dirty="0"/>
              <a:t> </a:t>
            </a:r>
            <a:r>
              <a:rPr lang="en-US" sz="1600" dirty="0" smtClean="0"/>
              <a:t> manual </a:t>
            </a:r>
            <a:r>
              <a:rPr lang="en-US" sz="1600" dirty="0"/>
              <a:t>e </a:t>
            </a:r>
            <a:r>
              <a:rPr lang="en-US" sz="1600" dirty="0" err="1"/>
              <a:t>autorizar</a:t>
            </a:r>
            <a:r>
              <a:rPr lang="en-US" sz="1600" dirty="0"/>
              <a:t> o </a:t>
            </a:r>
            <a:r>
              <a:rPr lang="en-US" sz="1600" dirty="0" err="1"/>
              <a:t>pagamento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autorização</a:t>
            </a:r>
            <a:r>
              <a:rPr lang="en-US" sz="1600" dirty="0"/>
              <a:t> de </a:t>
            </a:r>
            <a:r>
              <a:rPr lang="en-US" sz="1600" dirty="0" err="1"/>
              <a:t>cheque</a:t>
            </a:r>
            <a:r>
              <a:rPr lang="en-US" sz="1600" dirty="0"/>
              <a:t> (</a:t>
            </a:r>
            <a:r>
              <a:rPr lang="en-US" sz="1600" dirty="0" err="1"/>
              <a:t>externo</a:t>
            </a:r>
            <a:r>
              <a:rPr lang="en-US" sz="1600" dirty="0"/>
              <a:t>) via </a:t>
            </a:r>
            <a:r>
              <a:rPr lang="en-US" sz="1600" dirty="0" smtClean="0"/>
              <a:t> </a:t>
            </a:r>
            <a:r>
              <a:rPr lang="en-US" sz="1600" dirty="0" err="1" smtClean="0"/>
              <a:t>conexão</a:t>
            </a:r>
            <a:r>
              <a:rPr lang="en-US" sz="1600" dirty="0" smtClean="0"/>
              <a:t> </a:t>
            </a:r>
            <a:r>
              <a:rPr lang="en-US" sz="1600" dirty="0" err="1"/>
              <a:t>por</a:t>
            </a:r>
            <a:r>
              <a:rPr lang="en-US" sz="1600" dirty="0"/>
              <a:t> modem;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R09</a:t>
            </a:r>
            <a:r>
              <a:rPr lang="en-US" sz="1600" dirty="0"/>
              <a:t>. </a:t>
            </a:r>
            <a:r>
              <a:rPr lang="en-US" sz="1600" dirty="0" err="1"/>
              <a:t>Reduzir</a:t>
            </a:r>
            <a:r>
              <a:rPr lang="en-US" sz="1600" dirty="0"/>
              <a:t> as </a:t>
            </a:r>
            <a:r>
              <a:rPr lang="en-US" sz="1600" dirty="0" err="1"/>
              <a:t>quantidades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estoque</a:t>
            </a:r>
            <a:r>
              <a:rPr lang="en-US" sz="1600" dirty="0"/>
              <a:t> </a:t>
            </a:r>
            <a:r>
              <a:rPr lang="en-US" sz="1600" dirty="0" err="1"/>
              <a:t>quando</a:t>
            </a:r>
            <a:r>
              <a:rPr lang="en-US" sz="1600" dirty="0"/>
              <a:t> a </a:t>
            </a:r>
            <a:r>
              <a:rPr lang="en-US" sz="1600" dirty="0" err="1"/>
              <a:t>venda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confirmada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R10</a:t>
            </a:r>
            <a:r>
              <a:rPr lang="en-US" sz="1600" dirty="0"/>
              <a:t>. Registrar as </a:t>
            </a:r>
            <a:r>
              <a:rPr lang="en-US" sz="1600" dirty="0" err="1"/>
              <a:t>vendas</a:t>
            </a:r>
            <a:r>
              <a:rPr lang="en-US" sz="1600" dirty="0"/>
              <a:t> </a:t>
            </a:r>
            <a:r>
              <a:rPr lang="en-US" sz="1600" dirty="0" err="1"/>
              <a:t>completadas</a:t>
            </a:r>
            <a:r>
              <a:rPr lang="en-US" sz="1600" dirty="0"/>
              <a:t>;</a:t>
            </a:r>
          </a:p>
          <a:p>
            <a:pPr lvl="1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1600" dirty="0" smtClean="0"/>
              <a:t>R11</a:t>
            </a:r>
            <a:r>
              <a:rPr lang="en-US" sz="1600" dirty="0"/>
              <a:t>. </a:t>
            </a:r>
            <a:r>
              <a:rPr lang="en-US" sz="1600" dirty="0" err="1"/>
              <a:t>Permitir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diversas</a:t>
            </a:r>
            <a:r>
              <a:rPr lang="en-US" sz="1600" dirty="0"/>
              <a:t> </a:t>
            </a:r>
            <a:r>
              <a:rPr lang="en-US" sz="1600" dirty="0" err="1"/>
              <a:t>lojas</a:t>
            </a:r>
            <a:r>
              <a:rPr lang="en-US" sz="1600" dirty="0"/>
              <a:t> </a:t>
            </a:r>
            <a:r>
              <a:rPr lang="en-US" sz="1600" dirty="0" err="1"/>
              <a:t>utilizem</a:t>
            </a:r>
            <a:r>
              <a:rPr lang="en-US" sz="1600" dirty="0"/>
              <a:t> o </a:t>
            </a:r>
            <a:r>
              <a:rPr lang="en-US" sz="1600" dirty="0" err="1"/>
              <a:t>sistema</a:t>
            </a:r>
            <a:r>
              <a:rPr lang="en-US" sz="1600" dirty="0"/>
              <a:t>, com </a:t>
            </a:r>
            <a:r>
              <a:rPr lang="en-US" sz="1600" dirty="0" err="1"/>
              <a:t>catálogo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e </a:t>
            </a:r>
            <a:r>
              <a:rPr lang="en-US" sz="1600" dirty="0" err="1"/>
              <a:t>preços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unificado</a:t>
            </a:r>
            <a:r>
              <a:rPr lang="en-US" sz="1600" dirty="0"/>
              <a:t>, </a:t>
            </a:r>
            <a:r>
              <a:rPr lang="en-US" sz="1600" dirty="0" err="1"/>
              <a:t>porém</a:t>
            </a:r>
            <a:r>
              <a:rPr lang="en-US" sz="1600" dirty="0"/>
              <a:t> </a:t>
            </a:r>
            <a:r>
              <a:rPr lang="en-US" sz="1600" dirty="0" err="1"/>
              <a:t>estoques</a:t>
            </a:r>
            <a:r>
              <a:rPr lang="en-US" sz="1600" dirty="0"/>
              <a:t> </a:t>
            </a:r>
            <a:r>
              <a:rPr lang="en-US" sz="1600" dirty="0" err="1"/>
              <a:t>separados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61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rgbClr val="FF0000"/>
                </a:solidFill>
                <a:cs typeface="Century Gothic"/>
              </a:rPr>
              <a:t>Diagramas de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612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 smtClean="0">
                <a:solidFill>
                  <a:schemeClr val="tx1"/>
                </a:solidFill>
                <a:cs typeface="Century Gothic"/>
              </a:rPr>
              <a:t>Quando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se está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desenvolvendo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os modelos durante os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primeiros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estágios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do processo de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engenharia de software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, os objetos representam alguma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coisa</a:t>
            </a:r>
            <a:r>
              <a:rPr lang="pt-BR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no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mundo real 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como 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paciente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, uma receita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médica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, um </a:t>
            </a:r>
            <a:r>
              <a:rPr lang="pt-BR" b="1" dirty="0">
                <a:solidFill>
                  <a:srgbClr val="0070C0"/>
                </a:solidFill>
                <a:cs typeface="Century Gothic"/>
              </a:rPr>
              <a:t>médico</a:t>
            </a:r>
            <a:r>
              <a:rPr lang="pt-BR" dirty="0">
                <a:solidFill>
                  <a:schemeClr val="tx1"/>
                </a:solidFill>
                <a:cs typeface="Century Gothic"/>
              </a:rPr>
              <a:t>, etc.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5" y="1690688"/>
            <a:ext cx="4927075" cy="37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  <a:cs typeface="Century Gothic"/>
              </a:rPr>
              <a:t>Classes e associação em UML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20" y="3076576"/>
            <a:ext cx="5735963" cy="101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98" y="673766"/>
            <a:ext cx="7477020" cy="52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1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cs typeface="Century Gothic"/>
              </a:rPr>
              <a:t>A classe Consulta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68" y="1807117"/>
            <a:ext cx="2772066" cy="475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FF0000"/>
                </a:solidFill>
                <a:cs typeface="Century Gothic"/>
              </a:rPr>
              <a:t>Pontos Importantes</a:t>
            </a:r>
            <a:endParaRPr lang="pt-BR" sz="5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>
                <a:solidFill>
                  <a:schemeClr val="tx1"/>
                </a:solidFill>
                <a:cs typeface="Century Gothic"/>
              </a:rPr>
              <a:t>Um modelo é uma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visão abstrata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de um sistema que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ignora</a:t>
            </a:r>
            <a:r>
              <a:rPr lang="pt-BR" sz="36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alguns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detalhes do sistema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. </a:t>
            </a:r>
            <a:endParaRPr lang="pt-BR" sz="3600" dirty="0">
              <a:cs typeface="Century Gothic"/>
            </a:endParaRPr>
          </a:p>
          <a:p>
            <a:pPr algn="just"/>
            <a:endParaRPr lang="pt-BR" sz="3600" dirty="0">
              <a:solidFill>
                <a:schemeClr val="tx1"/>
              </a:solidFill>
              <a:cs typeface="Century Gothic"/>
            </a:endParaRPr>
          </a:p>
          <a:p>
            <a:pPr algn="just"/>
            <a:r>
              <a:rPr lang="pt-BR" sz="3600" dirty="0" smtClean="0">
                <a:solidFill>
                  <a:schemeClr val="tx1"/>
                </a:solidFill>
                <a:cs typeface="Century Gothic"/>
              </a:rPr>
              <a:t>Os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modelos de </a:t>
            </a:r>
            <a:r>
              <a:rPr lang="pt-BR" sz="3600" b="1" dirty="0">
                <a:solidFill>
                  <a:srgbClr val="0070C0"/>
                </a:solidFill>
                <a:cs typeface="Century Gothic"/>
              </a:rPr>
              <a:t>contexto</a:t>
            </a:r>
            <a:r>
              <a:rPr lang="pt-BR" sz="3600" dirty="0">
                <a:solidFill>
                  <a:srgbClr val="0070C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mostram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como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 um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sistema</a:t>
            </a:r>
            <a:r>
              <a:rPr lang="pt-BR" sz="36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que está sendo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modelado</a:t>
            </a:r>
            <a:r>
              <a:rPr lang="pt-BR" sz="36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está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posicionado</a:t>
            </a:r>
            <a:r>
              <a:rPr lang="pt-BR" sz="36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em um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ambiente</a:t>
            </a:r>
            <a:r>
              <a:rPr lang="pt-BR" sz="36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com outros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sistemas</a:t>
            </a:r>
            <a:r>
              <a:rPr lang="pt-BR" sz="3600" dirty="0">
                <a:solidFill>
                  <a:srgbClr val="FF0000"/>
                </a:solidFill>
                <a:cs typeface="Century Gothic"/>
              </a:rPr>
              <a:t> </a:t>
            </a:r>
            <a:r>
              <a:rPr lang="pt-BR" sz="3600" dirty="0">
                <a:solidFill>
                  <a:schemeClr val="tx1"/>
                </a:solidFill>
                <a:cs typeface="Century Gothic"/>
              </a:rPr>
              <a:t>e </a:t>
            </a:r>
            <a:r>
              <a:rPr lang="pt-BR" sz="3600" b="1" dirty="0">
                <a:solidFill>
                  <a:srgbClr val="FF0000"/>
                </a:solidFill>
                <a:cs typeface="Century Gothic"/>
              </a:rPr>
              <a:t>processos</a:t>
            </a:r>
            <a:r>
              <a:rPr lang="pt-BR" sz="3600" dirty="0" smtClean="0">
                <a:solidFill>
                  <a:schemeClr val="tx1"/>
                </a:solidFill>
                <a:cs typeface="Century Gothic"/>
              </a:rPr>
              <a:t>.</a:t>
            </a:r>
            <a:endParaRPr lang="pt-BR" sz="3600" dirty="0">
              <a:solidFill>
                <a:schemeClr val="tx1"/>
              </a:solidFill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9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1490</Words>
  <Application>Microsoft Macintosh PowerPoint</Application>
  <PresentationFormat>Widescreen</PresentationFormat>
  <Paragraphs>233</Paragraphs>
  <Slides>43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Calibri Light</vt:lpstr>
      <vt:lpstr>Century Gothic</vt:lpstr>
      <vt:lpstr>Franklin Gothic Demi</vt:lpstr>
      <vt:lpstr>Franklin Gothic Demi Cond</vt:lpstr>
      <vt:lpstr>Arial</vt:lpstr>
      <vt:lpstr>Office Theme</vt:lpstr>
      <vt:lpstr>PowerPoint Presentation</vt:lpstr>
      <vt:lpstr>PowerPoint Presentation</vt:lpstr>
      <vt:lpstr>PowerPoint Presentation</vt:lpstr>
      <vt:lpstr>Diagramas de classe</vt:lpstr>
      <vt:lpstr>Diagramas de classe</vt:lpstr>
      <vt:lpstr>Classes e associação em UML</vt:lpstr>
      <vt:lpstr>PowerPoint Presentation</vt:lpstr>
      <vt:lpstr>A classe Consulta</vt:lpstr>
      <vt:lpstr>Pontos Importantes</vt:lpstr>
      <vt:lpstr>Pontos Importantes</vt:lpstr>
      <vt:lpstr>Relacionamentos</vt:lpstr>
      <vt:lpstr>Associação</vt:lpstr>
      <vt:lpstr>Agregação</vt:lpstr>
      <vt:lpstr>Composição</vt:lpstr>
      <vt:lpstr>Associação x Agregação x Composição</vt:lpstr>
      <vt:lpstr>Exercício - Relacionamentos</vt:lpstr>
      <vt:lpstr>Resposta do exercício 1</vt:lpstr>
      <vt:lpstr>Multiplicidade</vt:lpstr>
      <vt:lpstr>Tipos de Multiplicidade</vt:lpstr>
      <vt:lpstr>Exemplo: Multiplicidade</vt:lpstr>
      <vt:lpstr>Exercício - Multiplicidade</vt:lpstr>
      <vt:lpstr>Generalização</vt:lpstr>
      <vt:lpstr>Generalização</vt:lpstr>
      <vt:lpstr>Generalização</vt:lpstr>
      <vt:lpstr>Herança simples</vt:lpstr>
      <vt:lpstr>Herança Múltipla</vt:lpstr>
      <vt:lpstr>Uma hierarquia de generalização</vt:lpstr>
      <vt:lpstr>Uma hierarquia de generalização com detalhes adicionais</vt:lpstr>
      <vt:lpstr>Dependência</vt:lpstr>
      <vt:lpstr>Classes de Associação</vt:lpstr>
      <vt:lpstr>Classes de Associação</vt:lpstr>
      <vt:lpstr>Propriedades de Classes</vt:lpstr>
      <vt:lpstr>Atributos</vt:lpstr>
      <vt:lpstr>Atributos (Visibilidade)</vt:lpstr>
      <vt:lpstr>Atributos (nome e tipo)</vt:lpstr>
      <vt:lpstr>Operações</vt:lpstr>
      <vt:lpstr>Operações (visibilidade)</vt:lpstr>
      <vt:lpstr>Operações (nome e tipo de retorno)</vt:lpstr>
      <vt:lpstr>Operações (lista de parâmetros)</vt:lpstr>
      <vt:lpstr>Em análise</vt:lpstr>
      <vt:lpstr>Dicas</vt:lpstr>
      <vt:lpstr>Dicas (possíveis candidatos)</vt:lpstr>
      <vt:lpstr>Exercício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Machado</dc:creator>
  <cp:lastModifiedBy>Microsoft Office User</cp:lastModifiedBy>
  <cp:revision>68</cp:revision>
  <dcterms:created xsi:type="dcterms:W3CDTF">2016-03-02T22:36:58Z</dcterms:created>
  <dcterms:modified xsi:type="dcterms:W3CDTF">2016-08-22T02:10:37Z</dcterms:modified>
</cp:coreProperties>
</file>