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34" r:id="rId3"/>
    <p:sldId id="352" r:id="rId4"/>
    <p:sldId id="353" r:id="rId5"/>
    <p:sldId id="354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57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32" r:id="rId29"/>
    <p:sldId id="331" r:id="rId30"/>
    <p:sldId id="333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8" autoAdjust="0"/>
    <p:restoredTop sz="79695" autoAdjust="0"/>
  </p:normalViewPr>
  <p:slideViewPr>
    <p:cSldViewPr snapToGrid="0">
      <p:cViewPr varScale="1">
        <p:scale>
          <a:sx n="79" d="100"/>
          <a:sy n="79" d="100"/>
        </p:scale>
        <p:origin x="144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B5165-3C9A-437D-AAA4-4D206A491369}" type="datetimeFigureOut">
              <a:rPr lang="pt-BR" smtClean="0"/>
              <a:t>24/08/16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E1977-37CF-482F-856F-B0707E0FDA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8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A18-F431-41CC-BAF1-7BFAFF39E4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085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D90E3799-605B-4BF5-8F78-C8369DB1D0D9}" type="slidenum">
              <a:t>10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8679" y="4416120"/>
            <a:ext cx="5505480" cy="4183559"/>
          </a:xfrm>
        </p:spPr>
        <p:txBody>
          <a:bodyPr/>
          <a:lstStyle/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6569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E6CBC9FD-6A01-429D-B722-9D46397BDAD7}" type="slidenum">
              <a:t>11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8679" y="4416120"/>
            <a:ext cx="5505480" cy="4183559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124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1CEB9D4A-FC61-4AD4-AC88-561299DFE9B9}" type="slidenum">
              <a:t>12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8679" y="4416120"/>
            <a:ext cx="5505480" cy="4183559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9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EB0DC314-CEDC-45E4-9475-4147CCEF7AFC}" type="slidenum">
              <a:t>13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8679" y="4416120"/>
            <a:ext cx="5505480" cy="4183559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9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2D6719DE-804B-4BAF-B527-8857140F9F29}" type="slidenum">
              <a:t>14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8679" y="4416120"/>
            <a:ext cx="5505480" cy="4183559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90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DE2FD97C-97FC-4AF8-B333-6AAAB35B394B}" type="slidenum">
              <a:t>15</a:t>
            </a:fld>
            <a:endParaRPr lang="pt-BR"/>
          </a:p>
        </p:txBody>
      </p:sp>
      <p:sp>
        <p:nvSpPr>
          <p:cNvPr id="2" name="Freeform 1"/>
          <p:cNvSpPr/>
          <p:nvPr/>
        </p:nvSpPr>
        <p:spPr>
          <a:xfrm>
            <a:off x="3897360" y="8829720"/>
            <a:ext cx="298296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marL="0" marR="0" lvl="0" indent="0" algn="r" rtl="0" hangingPunct="1">
              <a:buNone/>
              <a:tabLst/>
            </a:pPr>
            <a:fld id="{E28973BC-0EDB-48B4-AB69-BA7A84D9A363}" type="slidenum">
              <a:t>15</a:t>
            </a:fld>
            <a:endParaRPr lang="pt-BR" sz="1200"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8829720"/>
            <a:ext cx="298296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marL="0" marR="0" lvl="0" indent="0" rtl="0" hangingPunct="1">
              <a:buNone/>
              <a:tabLst/>
            </a:pPr>
            <a:endParaRPr lang="pt-BR" sz="1200"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298296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0">
            <a:noAutofit/>
          </a:bodyPr>
          <a:lstStyle/>
          <a:p>
            <a:pPr marL="0" marR="0" lvl="0" indent="0" rtl="0" hangingPunct="1">
              <a:buNone/>
              <a:tabLst/>
            </a:pPr>
            <a:endParaRPr lang="pt-BR" sz="1200"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897360" y="0"/>
            <a:ext cx="298296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0">
            <a:noAutofit/>
          </a:bodyPr>
          <a:lstStyle/>
          <a:p>
            <a:pPr marL="0" marR="0" lvl="0" indent="0" algn="r" rtl="0" hangingPunct="1">
              <a:buNone/>
              <a:tabLst/>
            </a:pPr>
            <a:endParaRPr lang="pt-BR" sz="1200"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71475" y="692150"/>
            <a:ext cx="6138863" cy="34544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Notes Placeholder 6"/>
          <p:cNvSpPr txBox="1">
            <a:spLocks noGrp="1"/>
          </p:cNvSpPr>
          <p:nvPr>
            <p:ph type="body" sz="quarter" idx="1"/>
          </p:nvPr>
        </p:nvSpPr>
        <p:spPr>
          <a:xfrm>
            <a:off x="917640" y="4379760"/>
            <a:ext cx="5046480" cy="4228559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780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B14AE6D2-0BDF-4622-A0B7-3EB92A4E2D24}" type="slidenum">
              <a:t>16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8679" y="4416120"/>
            <a:ext cx="5505480" cy="4183559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419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D16D8E02-8107-4298-9CF5-68E8A2EB8C2F}" type="slidenum">
              <a:t>17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9040" y="4416120"/>
            <a:ext cx="5503679" cy="4182119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396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2CA7D617-E07A-4287-9B71-62F5BE6A85F8}" type="slidenum">
              <a:t>18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9040" y="4416120"/>
            <a:ext cx="5503679" cy="4182119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157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17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0FC783DF-FA12-4231-B7EF-942FDD523285}" type="slidenum">
              <a:t>2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8679" y="4416120"/>
            <a:ext cx="5505480" cy="4183559"/>
          </a:xfrm>
        </p:spPr>
        <p:txBody>
          <a:bodyPr/>
          <a:lstStyle/>
          <a:p>
            <a:endParaRPr lang="pt-BR" kern="1200"/>
          </a:p>
        </p:txBody>
      </p:sp>
    </p:spTree>
    <p:extLst>
      <p:ext uri="{BB962C8B-B14F-4D97-AF65-F5344CB8AC3E}">
        <p14:creationId xmlns:p14="http://schemas.microsoft.com/office/powerpoint/2010/main" val="599510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Normalmente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diagramas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interação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fluxo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principal do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Poré</a:t>
            </a:r>
            <a:r>
              <a:rPr lang="en-US" baseline="0" dirty="0" smtClean="0"/>
              <a:t>, se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apresentar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secundários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complexos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elaborar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diagramas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interação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5D05975-D6E5-634F-BE22-86D8B95951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6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35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sequencia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determinada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Escopo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cenário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variar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incluir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incluir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afetando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Um </a:t>
            </a:r>
            <a:r>
              <a:rPr lang="en-US" baseline="0" dirty="0" err="1" smtClean="0"/>
              <a:t>cenário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registro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histórico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real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experimento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teórica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proposto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5D05975-D6E5-634F-BE22-86D8B95951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declarações</a:t>
            </a:r>
            <a:r>
              <a:rPr lang="en-US" dirty="0" smtClean="0"/>
              <a:t> </a:t>
            </a:r>
            <a:r>
              <a:rPr lang="en-US" dirty="0" err="1" smtClean="0"/>
              <a:t>textuais</a:t>
            </a:r>
            <a:endParaRPr lang="en-US" dirty="0" smtClean="0"/>
          </a:p>
          <a:p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entre </a:t>
            </a:r>
            <a:r>
              <a:rPr lang="en-US" dirty="0" err="1" smtClean="0"/>
              <a:t>objetos</a:t>
            </a:r>
            <a:r>
              <a:rPr lang="en-US" dirty="0" smtClean="0"/>
              <a:t>,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as </a:t>
            </a:r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 smtClean="0"/>
              <a:t>transmite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outro.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5D05975-D6E5-634F-BE22-86D8B95951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E1977-37CF-482F-856F-B0707E0FDA7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93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76CF3F50-5047-41CE-8C85-386B5650273C}" type="slidenum">
              <a:t>6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8679" y="4416120"/>
            <a:ext cx="5505480" cy="4183559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02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4AFFDBF3-CBBA-4F03-97EB-F409C9D55D03}" type="slidenum">
              <a:t>7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8679" y="4416120"/>
            <a:ext cx="5505480" cy="4183559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99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14FE5842-582C-4CEC-82A0-2EA3506C637C}" type="slidenum">
              <a:t>8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8679" y="4416120"/>
            <a:ext cx="5505480" cy="4183559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6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2520" tIns="46080" rIns="92520" bIns="46080" anchor="b" anchorCtr="0" compatLnSpc="0">
            <a:noAutofit/>
          </a:bodyPr>
          <a:lstStyle/>
          <a:p>
            <a:pPr lvl="0"/>
            <a:fld id="{5F000BC9-F8FA-443F-92BF-591ABA54C2F6}" type="slidenum">
              <a:t>9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8679" y="4416120"/>
            <a:ext cx="5505480" cy="4183559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28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FF1-4C33-4F38-9782-04F88A9EE7B6}" type="datetime1">
              <a:rPr lang="pt-BR" smtClean="0"/>
              <a:t>24/08/16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68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0E9E-5EF8-4BF2-B2AC-242D4F2F2E94}" type="datetime1">
              <a:rPr lang="pt-BR" smtClean="0"/>
              <a:t>24/08/16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2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9FAF-E3D7-401D-BF70-FAB7A4CA523C}" type="datetime1">
              <a:rPr lang="pt-BR" smtClean="0"/>
              <a:t>24/08/16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2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27D9-3525-4D09-9274-A73B203071FD}" type="datetime1">
              <a:rPr lang="pt-BR" smtClean="0"/>
              <a:t>24/08/16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94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719B-DF3A-4909-93B3-8EB74457CC7A}" type="datetime1">
              <a:rPr lang="pt-BR" smtClean="0"/>
              <a:t>24/08/16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56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6AF1-B86B-4FCC-AB6B-83F7E3E22474}" type="datetime1">
              <a:rPr lang="pt-BR" smtClean="0"/>
              <a:t>24/08/16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5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24D7-3186-4129-BD05-46A666247C0A}" type="datetime1">
              <a:rPr lang="pt-BR" smtClean="0"/>
              <a:t>24/08/16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34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9F83-D0E2-4007-A845-8E696E4E435B}" type="datetime1">
              <a:rPr lang="pt-BR" smtClean="0"/>
              <a:t>24/08/16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0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77AC-791C-4BA6-9D11-BFB69E072DEE}" type="datetime1">
              <a:rPr lang="pt-BR" smtClean="0"/>
              <a:t>24/08/16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36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85A-8CE7-48ED-84E5-BE21253605C2}" type="datetime1">
              <a:rPr lang="pt-BR" smtClean="0"/>
              <a:t>24/08/16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3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A081-790B-4478-AF84-0B5B6AA2B8EF}" type="datetime1">
              <a:rPr lang="pt-BR" smtClean="0"/>
              <a:t>24/08/16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8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BC07-FD08-414D-8525-ECFE4978339A}" type="datetime1">
              <a:rPr lang="pt-BR" smtClean="0"/>
              <a:t>24/08/16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MATA63 - 2014.2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7400-FDA2-4590-9872-34D2029F1C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5029200" y="0"/>
            <a:ext cx="68580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1" y="1392948"/>
            <a:ext cx="4114799" cy="1899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7000"/>
              </a:lnSpc>
            </a:pPr>
            <a:r>
              <a:rPr lang="pt-BR" sz="49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engenharia de</a:t>
            </a:r>
          </a:p>
          <a:p>
            <a:pPr algn="r">
              <a:lnSpc>
                <a:spcPts val="7000"/>
              </a:lnSpc>
            </a:pPr>
            <a:r>
              <a:rPr lang="pt-BR" sz="80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software</a:t>
            </a:r>
            <a:endParaRPr lang="pt-BR" sz="8000" dirty="0">
              <a:solidFill>
                <a:srgbClr val="FFC00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0961" y="4050134"/>
            <a:ext cx="398763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Jonatas Bastos	</a:t>
            </a:r>
          </a:p>
          <a:p>
            <a:r>
              <a:rPr lang="pt-BR" sz="25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Demi" panose="020B0703020102020204" pitchFamily="34" charset="0"/>
              </a:rPr>
              <a:t>jonatasfbastos@gmail.com</a:t>
            </a:r>
            <a:endParaRPr lang="pt-BR" sz="2500" dirty="0" smtClean="0">
              <a:solidFill>
                <a:schemeClr val="accent1">
                  <a:lumMod val="60000"/>
                  <a:lumOff val="4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07791"/>
            <a:ext cx="10515600" cy="840230"/>
          </a:xfrm>
        </p:spPr>
        <p:txBody>
          <a:bodyPr wrap="square">
            <a:spAutoFit/>
          </a:bodyPr>
          <a:lstStyle/>
          <a:p>
            <a:pPr lvl="0"/>
            <a:r>
              <a:rPr lang="pt-BR" sz="5400">
                <a:solidFill>
                  <a:srgbClr val="FF0000"/>
                </a:solidFill>
              </a:rPr>
              <a:t>Linhas de Vida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508927"/>
          </a:xfrm>
        </p:spPr>
        <p:txBody>
          <a:bodyPr wrap="square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600"/>
              </a:spcBef>
              <a:buClr>
                <a:srgbClr val="009999"/>
              </a:buClr>
              <a:buSzPct val="100000"/>
              <a:tabLst>
                <a:tab pos="0" algn="l"/>
                <a:tab pos="554038" algn="l"/>
                <a:tab pos="627063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pt-BR" sz="3200" b="1" dirty="0"/>
              <a:t>Dimensão vertical</a:t>
            </a:r>
            <a:r>
              <a:rPr lang="pt-BR" sz="3200" dirty="0"/>
              <a:t> do diagrama</a:t>
            </a: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buClr>
                <a:srgbClr val="009999"/>
              </a:buClr>
              <a:buSzPct val="100000"/>
              <a:tabLst>
                <a:tab pos="0" algn="l"/>
                <a:tab pos="554038" algn="l"/>
                <a:tab pos="627063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pt-BR" sz="3200" dirty="0" smtClean="0"/>
              <a:t>Apresentam </a:t>
            </a:r>
            <a:r>
              <a:rPr lang="pt-BR" sz="3200" dirty="0"/>
              <a:t>o </a:t>
            </a:r>
            <a:r>
              <a:rPr lang="pt-BR" sz="3200" b="1" dirty="0"/>
              <a:t>tempo de vida</a:t>
            </a:r>
            <a:r>
              <a:rPr lang="pt-BR" sz="3200" dirty="0"/>
              <a:t> dos objetos</a:t>
            </a: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buClr>
                <a:srgbClr val="009999"/>
              </a:buClr>
              <a:buSzPct val="100000"/>
              <a:tabLst>
                <a:tab pos="0" algn="l"/>
                <a:tab pos="554038" algn="l"/>
                <a:tab pos="627063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pt-BR" sz="3200" dirty="0" smtClean="0"/>
              <a:t>Pode </a:t>
            </a:r>
            <a:r>
              <a:rPr lang="pt-BR" sz="3200" dirty="0"/>
              <a:t>apresentar a </a:t>
            </a:r>
            <a:r>
              <a:rPr lang="pt-BR" sz="3200" b="1" dirty="0"/>
              <a:t>ativação ou a desativação</a:t>
            </a:r>
            <a:r>
              <a:rPr lang="pt-BR" sz="3200" dirty="0"/>
              <a:t> dos objetos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Indicam que os objetos estão executando algo (foco de controle)</a:t>
            </a:r>
          </a:p>
          <a:p>
            <a:pPr marL="800100" lvl="2" indent="-342900">
              <a:lnSpc>
                <a:spcPct val="100000"/>
              </a:lnSpc>
              <a:spcBef>
                <a:spcPts val="600"/>
              </a:spcBef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b="1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Caixas de ativação podem ser empilhadas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(ver objeto josé no slide anterior)</a:t>
            </a:r>
          </a:p>
          <a:p>
            <a:pPr marL="342900" lvl="2" indent="-342900">
              <a:lnSpc>
                <a:spcPct val="100000"/>
              </a:lnSpc>
              <a:spcBef>
                <a:spcPts val="600"/>
              </a:spcBef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3200" dirty="0"/>
              <a:t>Indica </a:t>
            </a:r>
            <a:r>
              <a:rPr lang="pt-BR" sz="3200" b="1" dirty="0">
                <a:solidFill>
                  <a:srgbClr val="0070C0"/>
                </a:solidFill>
              </a:rPr>
              <a:t>chamada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de </a:t>
            </a:r>
            <a:r>
              <a:rPr lang="pt-BR" sz="3200" b="1" dirty="0">
                <a:solidFill>
                  <a:srgbClr val="0070C0"/>
                </a:solidFill>
              </a:rPr>
              <a:t>método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do próprio </a:t>
            </a:r>
            <a:r>
              <a:rPr lang="pt-BR" sz="3200" dirty="0" smtClean="0"/>
              <a:t>objeto</a:t>
            </a:r>
          </a:p>
          <a:p>
            <a:pPr marL="342900" lvl="2" indent="-342900">
              <a:lnSpc>
                <a:spcPct val="100000"/>
              </a:lnSpc>
              <a:spcBef>
                <a:spcPts val="600"/>
              </a:spcBef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3200" dirty="0" smtClean="0"/>
              <a:t>Podem </a:t>
            </a:r>
            <a:r>
              <a:rPr lang="pt-BR" sz="3200" b="1" dirty="0">
                <a:solidFill>
                  <a:srgbClr val="0070C0"/>
                </a:solidFill>
              </a:rPr>
              <a:t>representar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a criação</a:t>
            </a:r>
            <a:r>
              <a:rPr lang="pt-BR" sz="3200" dirty="0" smtClean="0"/>
              <a:t>...</a:t>
            </a:r>
          </a:p>
          <a:p>
            <a:pPr marL="342900" lvl="2" indent="-342900">
              <a:lnSpc>
                <a:spcPct val="100000"/>
              </a:lnSpc>
              <a:spcBef>
                <a:spcPts val="600"/>
              </a:spcBef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3200" dirty="0" smtClean="0"/>
              <a:t>...</a:t>
            </a:r>
            <a:r>
              <a:rPr lang="pt-BR" sz="3200" dirty="0"/>
              <a:t>e a destruição de </a:t>
            </a:r>
            <a:r>
              <a:rPr lang="pt-BR" sz="3200" b="1" dirty="0">
                <a:solidFill>
                  <a:srgbClr val="0070C0"/>
                </a:solidFill>
              </a:rPr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21320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4719" y="576361"/>
            <a:ext cx="6629400" cy="64627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566241"/>
            <a:ext cx="10515600" cy="923330"/>
          </a:xfrm>
        </p:spPr>
        <p:txBody>
          <a:bodyPr wrap="square">
            <a:spAutoFit/>
          </a:bodyPr>
          <a:lstStyle/>
          <a:p>
            <a:pPr lvl="0"/>
            <a:r>
              <a:rPr lang="pt-BR" sz="6000">
                <a:solidFill>
                  <a:srgbClr val="FF0000"/>
                </a:solidFill>
              </a:rPr>
              <a:t>Linhas de Vida</a:t>
            </a:r>
          </a:p>
        </p:txBody>
      </p:sp>
      <p:sp>
        <p:nvSpPr>
          <p:cNvPr id="4" name="Straight Connector 3"/>
          <p:cNvSpPr/>
          <p:nvPr/>
        </p:nvSpPr>
        <p:spPr>
          <a:xfrm flipH="1">
            <a:off x="8456520" y="2514601"/>
            <a:ext cx="689040" cy="380879"/>
          </a:xfrm>
          <a:prstGeom prst="line">
            <a:avLst/>
          </a:prstGeom>
          <a:noFill/>
          <a:ln w="936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 flipH="1">
            <a:off x="6322800" y="2514601"/>
            <a:ext cx="3965400" cy="1066679"/>
          </a:xfrm>
          <a:prstGeom prst="line">
            <a:avLst/>
          </a:prstGeom>
          <a:noFill/>
          <a:ln w="936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923080" y="2133721"/>
            <a:ext cx="1993664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A50021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A50021"/>
                </a:solidFill>
                <a:latin typeface="Times New Roman" pitchFamily="18"/>
                <a:ea typeface="Arial Unicode MS" pitchFamily="2"/>
                <a:cs typeface="Tahoma" pitchFamily="2"/>
              </a:rPr>
              <a:t>Linhas de vida</a:t>
            </a:r>
          </a:p>
        </p:txBody>
      </p:sp>
      <p:sp>
        <p:nvSpPr>
          <p:cNvPr id="7" name="Freeform 6"/>
          <p:cNvSpPr/>
          <p:nvPr/>
        </p:nvSpPr>
        <p:spPr>
          <a:xfrm>
            <a:off x="4649880" y="2413080"/>
            <a:ext cx="62424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1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new()</a:t>
            </a:r>
          </a:p>
        </p:txBody>
      </p:sp>
      <p:sp>
        <p:nvSpPr>
          <p:cNvPr id="8" name="Freeform 7"/>
          <p:cNvSpPr/>
          <p:nvPr/>
        </p:nvSpPr>
        <p:spPr>
          <a:xfrm>
            <a:off x="7477321" y="5338801"/>
            <a:ext cx="2762529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A50021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A50021"/>
                </a:solidFill>
                <a:latin typeface="Times New Roman" pitchFamily="18"/>
                <a:ea typeface="Arial Unicode MS" pitchFamily="2"/>
                <a:cs typeface="Tahoma" pitchFamily="2"/>
              </a:rPr>
              <a:t>(Caixas de) Ativação</a:t>
            </a:r>
          </a:p>
        </p:txBody>
      </p:sp>
      <p:sp>
        <p:nvSpPr>
          <p:cNvPr id="9" name="Straight Connector 8"/>
          <p:cNvSpPr/>
          <p:nvPr/>
        </p:nvSpPr>
        <p:spPr>
          <a:xfrm flipH="1" flipV="1">
            <a:off x="6246840" y="4951080"/>
            <a:ext cx="1908000" cy="384120"/>
          </a:xfrm>
          <a:prstGeom prst="line">
            <a:avLst/>
          </a:prstGeom>
          <a:noFill/>
          <a:ln w="936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 flipH="1" flipV="1">
            <a:off x="8380200" y="4951080"/>
            <a:ext cx="231481" cy="384120"/>
          </a:xfrm>
          <a:prstGeom prst="line">
            <a:avLst/>
          </a:prstGeom>
          <a:noFill/>
          <a:ln w="936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H="1" flipV="1">
            <a:off x="8380560" y="4036680"/>
            <a:ext cx="917280" cy="1298521"/>
          </a:xfrm>
          <a:prstGeom prst="line">
            <a:avLst/>
          </a:prstGeom>
          <a:noFill/>
          <a:ln w="936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724400" y="5105521"/>
            <a:ext cx="540702" cy="3009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1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kill()</a:t>
            </a:r>
          </a:p>
        </p:txBody>
      </p:sp>
      <p:sp>
        <p:nvSpPr>
          <p:cNvPr id="13" name="Freeform 12"/>
          <p:cNvSpPr/>
          <p:nvPr/>
        </p:nvSpPr>
        <p:spPr>
          <a:xfrm>
            <a:off x="2306640" y="2514601"/>
            <a:ext cx="1138686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A50021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A50021"/>
                </a:solidFill>
                <a:latin typeface="Times New Roman" pitchFamily="18"/>
                <a:ea typeface="Arial Unicode MS" pitchFamily="2"/>
                <a:cs typeface="Tahoma" pitchFamily="2"/>
              </a:rPr>
              <a:t>Criação</a:t>
            </a:r>
          </a:p>
        </p:txBody>
      </p:sp>
      <p:sp>
        <p:nvSpPr>
          <p:cNvPr id="14" name="Freeform 13"/>
          <p:cNvSpPr/>
          <p:nvPr/>
        </p:nvSpPr>
        <p:spPr>
          <a:xfrm>
            <a:off x="2065081" y="5029201"/>
            <a:ext cx="1514815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A50021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A50021"/>
                </a:solidFill>
                <a:latin typeface="Times New Roman" pitchFamily="18"/>
                <a:ea typeface="Arial Unicode MS" pitchFamily="2"/>
                <a:cs typeface="Tahoma" pitchFamily="2"/>
              </a:rPr>
              <a:t>Destruição</a:t>
            </a:r>
          </a:p>
        </p:txBody>
      </p:sp>
      <p:sp>
        <p:nvSpPr>
          <p:cNvPr id="15" name="Straight Connector 14"/>
          <p:cNvSpPr/>
          <p:nvPr/>
        </p:nvSpPr>
        <p:spPr>
          <a:xfrm flipV="1">
            <a:off x="3276480" y="2665441"/>
            <a:ext cx="1524241" cy="79199"/>
          </a:xfrm>
          <a:prstGeom prst="line">
            <a:avLst/>
          </a:prstGeom>
          <a:noFill/>
          <a:ln w="936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3352800" y="5257800"/>
            <a:ext cx="2819520" cy="533520"/>
          </a:xfrm>
          <a:prstGeom prst="line">
            <a:avLst/>
          </a:prstGeom>
          <a:noFill/>
          <a:ln w="936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44919" y="3352680"/>
            <a:ext cx="5889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118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07791"/>
            <a:ext cx="10515600" cy="840230"/>
          </a:xfrm>
        </p:spPr>
        <p:txBody>
          <a:bodyPr wrap="square">
            <a:spAutoFit/>
          </a:bodyPr>
          <a:lstStyle/>
          <a:p>
            <a:pPr lvl="0"/>
            <a:r>
              <a:rPr lang="pt-BR" sz="5400">
                <a:solidFill>
                  <a:srgbClr val="FF0000"/>
                </a:solidFill>
              </a:rPr>
              <a:t>Mensagens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08324"/>
          </a:xfrm>
        </p:spPr>
        <p:txBody>
          <a:bodyPr wrap="square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9999"/>
              </a:buClr>
              <a:buSzPct val="100000"/>
              <a:buFont typeface="Verdana" pitchFamily="34"/>
              <a:buChar char="•"/>
              <a:tabLst>
                <a:tab pos="273050" algn="l"/>
                <a:tab pos="355600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pt-BR" b="1" dirty="0"/>
              <a:t>Objetos interagem através da troca de </a:t>
            </a:r>
            <a:r>
              <a:rPr lang="pt-BR" b="1" dirty="0" smtClean="0"/>
              <a:t>mensagens</a:t>
            </a:r>
          </a:p>
          <a:p>
            <a:pPr marL="804863" lvl="1" indent="-3540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9999"/>
              </a:buClr>
              <a:buSzPct val="100000"/>
              <a:buFont typeface="Verdana" pitchFamily="34"/>
              <a:buChar char="•"/>
              <a:tabLst>
                <a:tab pos="0" algn="l"/>
                <a:tab pos="104775" algn="l"/>
                <a:tab pos="900113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pt-BR" dirty="0" smtClean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Setas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sólidas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que vão do objeto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solicitante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para o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solicitado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(ou para o próprio objeto: </a:t>
            </a:r>
            <a:r>
              <a:rPr lang="pt-BR" b="1" dirty="0" smtClean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auto-delegação</a:t>
            </a:r>
            <a:r>
              <a:rPr lang="pt-BR" dirty="0" smtClean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)</a:t>
            </a:r>
          </a:p>
          <a:p>
            <a:pPr marL="804863" lvl="1" indent="-3540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9999"/>
              </a:buClr>
              <a:buSzPct val="100000"/>
              <a:buFont typeface="Verdana" pitchFamily="34"/>
              <a:buChar char="•"/>
              <a:tabLst>
                <a:tab pos="0" algn="l"/>
                <a:tab pos="104775" algn="l"/>
                <a:tab pos="900113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pt-BR" dirty="0" smtClean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São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rotulados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com os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nomes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dos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estímulos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mais os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argumentos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(ou valores dos argumentos) do estímulo</a:t>
            </a:r>
          </a:p>
        </p:txBody>
      </p:sp>
    </p:spTree>
    <p:extLst>
      <p:ext uri="{BB962C8B-B14F-4D97-AF65-F5344CB8AC3E}">
        <p14:creationId xmlns:p14="http://schemas.microsoft.com/office/powerpoint/2010/main" val="34175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07791"/>
            <a:ext cx="10515600" cy="840230"/>
          </a:xfrm>
        </p:spPr>
        <p:txBody>
          <a:bodyPr wrap="square">
            <a:spAutoFit/>
          </a:bodyPr>
          <a:lstStyle/>
          <a:p>
            <a:pPr lvl="0"/>
            <a:r>
              <a:rPr lang="pt-BR" sz="5400">
                <a:solidFill>
                  <a:srgbClr val="FF0000"/>
                </a:solidFill>
              </a:rPr>
              <a:t>Mensagens - Tipos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244752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spcBef>
                <a:spcPts val="598"/>
              </a:spcBef>
              <a:buClr>
                <a:srgbClr val="009999"/>
              </a:buClr>
              <a:buSzPct val="100000"/>
              <a:buFont typeface="Verdana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2400" dirty="0"/>
              <a:t>Tipos de ação que uma </a:t>
            </a:r>
            <a:r>
              <a:rPr lang="pt-BR" sz="2400" b="1" dirty="0">
                <a:solidFill>
                  <a:srgbClr val="0070C0"/>
                </a:solidFill>
              </a:rPr>
              <a:t>mensagem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/>
              <a:t>pode </a:t>
            </a:r>
            <a:r>
              <a:rPr lang="pt-BR" sz="2400" b="1" dirty="0">
                <a:solidFill>
                  <a:srgbClr val="0070C0"/>
                </a:solidFill>
              </a:rPr>
              <a:t>representar</a:t>
            </a:r>
            <a:r>
              <a:rPr lang="pt-BR" sz="2400" dirty="0"/>
              <a:t>:</a:t>
            </a:r>
          </a:p>
          <a:p>
            <a:pPr marL="341280" indent="-341280">
              <a:lnSpc>
                <a:spcPct val="80000"/>
              </a:lnSpc>
              <a:spcBef>
                <a:spcPts val="598"/>
              </a:spcBef>
              <a:tabLst>
                <a:tab pos="34128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39" algn="l"/>
                <a:tab pos="4041720" algn="l"/>
                <a:tab pos="4490999" algn="l"/>
                <a:tab pos="4939920" algn="l"/>
                <a:tab pos="5389200" algn="l"/>
                <a:tab pos="5838480" algn="l"/>
                <a:tab pos="6287760" algn="l"/>
                <a:tab pos="6737039" algn="l"/>
                <a:tab pos="7186320" algn="l"/>
                <a:tab pos="7635599" algn="l"/>
                <a:tab pos="8084880" algn="l"/>
                <a:tab pos="8534160" algn="l"/>
                <a:tab pos="8983440" algn="l"/>
              </a:tabLst>
            </a:pPr>
            <a:endParaRPr lang="pt-BR" sz="2400" dirty="0"/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9999"/>
              </a:buClr>
              <a:buSzPct val="100000"/>
              <a:buFont typeface="Verdana" pitchFamily="34"/>
              <a:buChar char="–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2000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Chamada</a:t>
            </a:r>
          </a:p>
          <a:p>
            <a:pPr marL="273050" lvl="2" indent="-273050">
              <a:lnSpc>
                <a:spcPct val="80000"/>
              </a:lnSpc>
              <a:spcBef>
                <a:spcPts val="448"/>
              </a:spcBef>
              <a:buClr>
                <a:srgbClr val="009999"/>
              </a:buClr>
              <a:buSzPct val="100000"/>
              <a:buFont typeface="Verdana" pitchFamily="34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Invocação a uma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operação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em um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objeto</a:t>
            </a:r>
          </a:p>
          <a:p>
            <a:pPr marL="273050" lvl="3" indent="-273050">
              <a:lnSpc>
                <a:spcPct val="80000"/>
              </a:lnSpc>
              <a:spcBef>
                <a:spcPts val="400"/>
              </a:spcBef>
              <a:buClr>
                <a:srgbClr val="009999"/>
              </a:buClr>
              <a:buSzPct val="100000"/>
              <a:buFont typeface="Verdana" pitchFamily="34"/>
              <a:buChar char="–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Um objeto pode mandar uma chamada para si próprio</a:t>
            </a:r>
          </a:p>
          <a:p>
            <a:pPr marL="273050" lvl="4" indent="-273050">
              <a:lnSpc>
                <a:spcPct val="80000"/>
              </a:lnSpc>
              <a:spcBef>
                <a:spcPts val="400"/>
              </a:spcBef>
              <a:buClr>
                <a:srgbClr val="009999"/>
              </a:buClr>
              <a:buSzPct val="100000"/>
              <a:buFont typeface="Verdana" pitchFamily="34"/>
              <a:buChar char="»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Resultando na execução local de uma operação</a:t>
            </a:r>
          </a:p>
          <a:p>
            <a:pPr lvl="2">
              <a:lnSpc>
                <a:spcPct val="80000"/>
              </a:lnSpc>
              <a:spcBef>
                <a:spcPts val="448"/>
              </a:spcBef>
              <a:buNone/>
              <a:tabLst>
                <a:tab pos="1143000" algn="l"/>
                <a:tab pos="1249200" algn="l"/>
                <a:tab pos="1698480" algn="l"/>
                <a:tab pos="2147760" algn="l"/>
                <a:tab pos="2597040" algn="l"/>
                <a:tab pos="3046320" algn="l"/>
                <a:tab pos="3495600" algn="l"/>
                <a:tab pos="3944880" algn="l"/>
                <a:tab pos="4394159" algn="l"/>
                <a:tab pos="4843440" algn="l"/>
                <a:tab pos="5292719" algn="l"/>
                <a:tab pos="5741640" algn="l"/>
                <a:tab pos="6190920" algn="l"/>
                <a:tab pos="6640200" algn="l"/>
                <a:tab pos="7089480" algn="l"/>
                <a:tab pos="7538759" algn="l"/>
                <a:tab pos="7988040" algn="l"/>
                <a:tab pos="8437319" algn="l"/>
                <a:tab pos="8886600" algn="l"/>
                <a:tab pos="9335880" algn="l"/>
                <a:tab pos="9785160" algn="l"/>
              </a:tabLst>
            </a:pPr>
            <a:endParaRPr lang="pt-BR" sz="1800" dirty="0">
              <a:solidFill>
                <a:srgbClr val="000000"/>
              </a:solidFill>
              <a:latin typeface="Verdana" pitchFamily="34"/>
              <a:ea typeface="Microsoft YaHei" pitchFamily="2"/>
            </a:endParaRP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9999"/>
              </a:buClr>
              <a:buSzPct val="100000"/>
              <a:buFont typeface="Verdana" pitchFamily="34"/>
              <a:buChar char="–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2000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Retorno</a:t>
            </a:r>
          </a:p>
          <a:p>
            <a:pPr marL="273050" lvl="2" indent="-273050">
              <a:lnSpc>
                <a:spcPct val="80000"/>
              </a:lnSpc>
              <a:spcBef>
                <a:spcPts val="448"/>
              </a:spcBef>
              <a:buClr>
                <a:srgbClr val="009999"/>
              </a:buClr>
              <a:buSzPct val="100000"/>
              <a:buFont typeface="Verdana" pitchFamily="34"/>
              <a:tabLst>
                <a:tab pos="273050" algn="l"/>
                <a:tab pos="355600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Representa o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retorno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de um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valor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para o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objeto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que </a:t>
            </a:r>
            <a:r>
              <a:rPr lang="pt-BR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chamou</a:t>
            </a:r>
            <a:r>
              <a:rPr lang="pt-BR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a operação. Pode ou não ser representada.</a:t>
            </a:r>
          </a:p>
          <a:p>
            <a:pPr lvl="2">
              <a:lnSpc>
                <a:spcPct val="80000"/>
              </a:lnSpc>
              <a:spcBef>
                <a:spcPts val="448"/>
              </a:spcBef>
              <a:buNone/>
              <a:tabLst>
                <a:tab pos="1143000" algn="l"/>
                <a:tab pos="1249200" algn="l"/>
                <a:tab pos="1698480" algn="l"/>
                <a:tab pos="2147760" algn="l"/>
                <a:tab pos="2597040" algn="l"/>
                <a:tab pos="3046320" algn="l"/>
                <a:tab pos="3495600" algn="l"/>
                <a:tab pos="3944880" algn="l"/>
                <a:tab pos="4394159" algn="l"/>
                <a:tab pos="4843440" algn="l"/>
                <a:tab pos="5292719" algn="l"/>
                <a:tab pos="5741640" algn="l"/>
                <a:tab pos="6190920" algn="l"/>
                <a:tab pos="6640200" algn="l"/>
                <a:tab pos="7089480" algn="l"/>
                <a:tab pos="7538759" algn="l"/>
                <a:tab pos="7988040" algn="l"/>
                <a:tab pos="8437319" algn="l"/>
                <a:tab pos="8886600" algn="l"/>
                <a:tab pos="9335880" algn="l"/>
                <a:tab pos="9785160" algn="l"/>
              </a:tabLst>
            </a:pPr>
            <a:endParaRPr lang="pt-BR" sz="1800" dirty="0">
              <a:solidFill>
                <a:srgbClr val="000000"/>
              </a:solidFill>
              <a:latin typeface="Verdana" pitchFamily="34"/>
              <a:ea typeface="Microsoft YaHei" pitchFamily="2"/>
            </a:endParaRP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9999"/>
              </a:buClr>
              <a:buSzPct val="100000"/>
              <a:buFont typeface="Verdana" pitchFamily="34"/>
              <a:buChar char="–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Criação</a:t>
            </a:r>
          </a:p>
          <a:p>
            <a:pPr marL="741239" lvl="1" indent="-284040">
              <a:lnSpc>
                <a:spcPct val="80000"/>
              </a:lnSpc>
              <a:spcBef>
                <a:spcPts val="499"/>
              </a:spcBef>
              <a:buNone/>
              <a:tabLst>
                <a:tab pos="741239" algn="l"/>
                <a:tab pos="847439" algn="l"/>
                <a:tab pos="1296719" algn="l"/>
                <a:tab pos="1745999" algn="l"/>
                <a:tab pos="2195279" algn="l"/>
                <a:tab pos="2644559" algn="l"/>
                <a:tab pos="3093839" algn="l"/>
                <a:tab pos="3543119" algn="l"/>
                <a:tab pos="3992398" algn="l"/>
                <a:tab pos="4441679" algn="l"/>
                <a:tab pos="4890958" algn="l"/>
                <a:tab pos="5339879" algn="l"/>
                <a:tab pos="5789159" algn="l"/>
                <a:tab pos="6238439" algn="l"/>
                <a:tab pos="6687719" algn="l"/>
                <a:tab pos="7136998" algn="l"/>
                <a:tab pos="7586279" algn="l"/>
                <a:tab pos="8035558" algn="l"/>
                <a:tab pos="8484839" algn="l"/>
                <a:tab pos="8934119" algn="l"/>
                <a:tab pos="9383399" algn="l"/>
              </a:tabLst>
            </a:pPr>
            <a:endParaRPr lang="pt-BR" sz="2000" dirty="0">
              <a:solidFill>
                <a:srgbClr val="000000"/>
              </a:solidFill>
              <a:latin typeface="Verdana" pitchFamily="34"/>
              <a:ea typeface="Microsoft YaHei" pitchFamily="2"/>
            </a:endParaRP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9999"/>
              </a:buClr>
              <a:buSzPct val="100000"/>
              <a:buFont typeface="Verdana" pitchFamily="34"/>
              <a:buChar char="–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Destruição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4038600" y="5105520"/>
            <a:ext cx="1981080" cy="1440"/>
          </a:xfrm>
          <a:prstGeom prst="line">
            <a:avLst/>
          </a:prstGeom>
          <a:noFill/>
          <a:ln w="5724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484639" y="4724281"/>
            <a:ext cx="899390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A50021"/>
                </a:solidFill>
                <a:latin typeface="Times New Roman" pitchFamily="18"/>
                <a:ea typeface="Arial Unicode MS" pitchFamily="2"/>
                <a:cs typeface="Tahoma" pitchFamily="2"/>
              </a:rPr>
              <a:t>new()</a:t>
            </a:r>
          </a:p>
        </p:txBody>
      </p:sp>
      <p:sp>
        <p:nvSpPr>
          <p:cNvPr id="6" name="Freeform 5"/>
          <p:cNvSpPr/>
          <p:nvPr/>
        </p:nvSpPr>
        <p:spPr>
          <a:xfrm>
            <a:off x="6705480" y="4724281"/>
            <a:ext cx="1610354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A50021"/>
                </a:solidFill>
                <a:latin typeface="Times New Roman" pitchFamily="18"/>
                <a:ea typeface="Arial Unicode MS" pitchFamily="2"/>
                <a:cs typeface="Tahoma" pitchFamily="2"/>
              </a:rPr>
              <a:t>&lt;&lt;create&gt;&gt;</a:t>
            </a:r>
          </a:p>
        </p:txBody>
      </p:sp>
      <p:sp>
        <p:nvSpPr>
          <p:cNvPr id="7" name="Straight Connector 6"/>
          <p:cNvSpPr/>
          <p:nvPr/>
        </p:nvSpPr>
        <p:spPr>
          <a:xfrm>
            <a:off x="4419480" y="5715000"/>
            <a:ext cx="1981441" cy="1440"/>
          </a:xfrm>
          <a:prstGeom prst="line">
            <a:avLst/>
          </a:prstGeom>
          <a:noFill/>
          <a:ln w="5724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956240" y="5334121"/>
            <a:ext cx="797183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A50021"/>
                </a:solidFill>
                <a:latin typeface="Times New Roman" pitchFamily="18"/>
                <a:ea typeface="Arial Unicode MS" pitchFamily="2"/>
                <a:cs typeface="Tahoma" pitchFamily="2"/>
              </a:rPr>
              <a:t>kill()</a:t>
            </a:r>
          </a:p>
        </p:txBody>
      </p:sp>
      <p:sp>
        <p:nvSpPr>
          <p:cNvPr id="9" name="Freeform 8"/>
          <p:cNvSpPr/>
          <p:nvPr/>
        </p:nvSpPr>
        <p:spPr>
          <a:xfrm>
            <a:off x="7088160" y="5334121"/>
            <a:ext cx="1782068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A50021"/>
                </a:solidFill>
                <a:latin typeface="Times New Roman" pitchFamily="18"/>
                <a:ea typeface="Arial Unicode MS" pitchFamily="2"/>
                <a:cs typeface="Tahoma" pitchFamily="2"/>
              </a:rPr>
              <a:t>&lt;&lt;destroy&gt;&gt;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6476881" y="5105520"/>
            <a:ext cx="1981439" cy="1440"/>
          </a:xfrm>
          <a:prstGeom prst="line">
            <a:avLst/>
          </a:prstGeom>
          <a:noFill/>
          <a:ln w="5724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6781800" y="5715000"/>
            <a:ext cx="1981080" cy="1440"/>
          </a:xfrm>
          <a:prstGeom prst="line">
            <a:avLst/>
          </a:prstGeom>
          <a:noFill/>
          <a:ln w="5724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7567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</p:spPr>
        <p:txBody>
          <a:bodyPr wrap="square">
            <a:spAutoFit/>
          </a:bodyPr>
          <a:lstStyle/>
          <a:p>
            <a:pPr lvl="0"/>
            <a:r>
              <a:rPr lang="pt-BR" sz="5400" dirty="0">
                <a:solidFill>
                  <a:srgbClr val="FF0000"/>
                </a:solidFill>
              </a:rPr>
              <a:t>Mensagens</a:t>
            </a:r>
          </a:p>
        </p:txBody>
      </p:sp>
      <p:sp>
        <p:nvSpPr>
          <p:cNvPr id="3" name="Freeform 2"/>
          <p:cNvSpPr/>
          <p:nvPr/>
        </p:nvSpPr>
        <p:spPr>
          <a:xfrm>
            <a:off x="5113201" y="6026041"/>
            <a:ext cx="1532127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A50021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A50021"/>
                </a:solidFill>
                <a:latin typeface="Times New Roman" pitchFamily="18"/>
                <a:ea typeface="Arial Unicode MS" pitchFamily="2"/>
                <a:cs typeface="Tahoma" pitchFamily="2"/>
              </a:rPr>
              <a:t>mensagens</a:t>
            </a:r>
          </a:p>
        </p:txBody>
      </p:sp>
      <p:sp>
        <p:nvSpPr>
          <p:cNvPr id="4" name="Straight Connector 3"/>
          <p:cNvSpPr/>
          <p:nvPr/>
        </p:nvSpPr>
        <p:spPr>
          <a:xfrm flipH="1" flipV="1">
            <a:off x="5179800" y="5033521"/>
            <a:ext cx="384120" cy="993959"/>
          </a:xfrm>
          <a:prstGeom prst="line">
            <a:avLst/>
          </a:prstGeom>
          <a:noFill/>
          <a:ln w="936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5560680" y="4424400"/>
            <a:ext cx="460441" cy="1603440"/>
          </a:xfrm>
          <a:prstGeom prst="line">
            <a:avLst/>
          </a:prstGeom>
          <a:noFill/>
          <a:ln w="936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H="1" flipV="1">
            <a:off x="3808560" y="3738241"/>
            <a:ext cx="1450800" cy="2289239"/>
          </a:xfrm>
          <a:prstGeom prst="line">
            <a:avLst/>
          </a:prstGeom>
          <a:noFill/>
          <a:ln w="936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027601" y="1758961"/>
            <a:ext cx="2129855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A50021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A50021"/>
                </a:solidFill>
                <a:latin typeface="Times New Roman" pitchFamily="18"/>
                <a:ea typeface="Arial Unicode MS" pitchFamily="2"/>
                <a:cs typeface="Tahoma" pitchFamily="2"/>
              </a:rPr>
              <a:t>Auto-delegação</a:t>
            </a:r>
          </a:p>
        </p:txBody>
      </p:sp>
      <p:sp>
        <p:nvSpPr>
          <p:cNvPr id="8" name="Straight Connector 7"/>
          <p:cNvSpPr/>
          <p:nvPr/>
        </p:nvSpPr>
        <p:spPr>
          <a:xfrm flipH="1">
            <a:off x="5256120" y="2216161"/>
            <a:ext cx="1679760" cy="1600199"/>
          </a:xfrm>
          <a:prstGeom prst="line">
            <a:avLst/>
          </a:prstGeom>
          <a:noFill/>
          <a:ln w="9360">
            <a:solidFill>
              <a:srgbClr val="A50021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9600" y="1828801"/>
            <a:ext cx="9829800" cy="4730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2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07791"/>
            <a:ext cx="10515600" cy="840230"/>
          </a:xfrm>
        </p:spPr>
        <p:txBody>
          <a:bodyPr wrap="square">
            <a:spAutoFit/>
          </a:bodyPr>
          <a:lstStyle/>
          <a:p>
            <a:pPr lvl="0"/>
            <a:r>
              <a:rPr lang="pt-BR" sz="5400">
                <a:solidFill>
                  <a:srgbClr val="FF0000"/>
                </a:solidFill>
              </a:rPr>
              <a:t>Mensagens – Condições de Guarda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838200" y="1587700"/>
            <a:ext cx="10515600" cy="933589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spcBef>
                <a:spcPts val="448"/>
              </a:spcBef>
              <a:buClr>
                <a:srgbClr val="009999"/>
              </a:buClr>
              <a:buSzPct val="100000"/>
              <a:buFont typeface="Verdana" pitchFamily="34"/>
              <a:buChar char="•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2400" b="1" dirty="0">
                <a:solidFill>
                  <a:srgbClr val="0070C0"/>
                </a:solidFill>
              </a:rPr>
              <a:t>Mensagens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/>
              <a:t>podem </a:t>
            </a:r>
            <a:r>
              <a:rPr lang="pt-BR" sz="2400" b="1" dirty="0">
                <a:solidFill>
                  <a:srgbClr val="0070C0"/>
                </a:solidFill>
              </a:rPr>
              <a:t>apresentar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b="1" dirty="0"/>
              <a:t>condições de guarda</a:t>
            </a:r>
          </a:p>
          <a:p>
            <a:pPr marL="0" lvl="1" indent="0">
              <a:lnSpc>
                <a:spcPct val="80000"/>
              </a:lnSpc>
              <a:spcBef>
                <a:spcPts val="400"/>
              </a:spcBef>
              <a:buClr>
                <a:srgbClr val="009999"/>
              </a:buClr>
              <a:buSzPct val="100000"/>
              <a:buFont typeface="Verdana" pitchFamily="34"/>
              <a:buChar char="–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18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condições em que a mensagem é </a:t>
            </a:r>
            <a:r>
              <a:rPr lang="pt-BR" sz="1800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enviada</a:t>
            </a:r>
          </a:p>
          <a:p>
            <a:pPr marL="0" lvl="1" indent="0">
              <a:lnSpc>
                <a:spcPct val="80000"/>
              </a:lnSpc>
              <a:spcBef>
                <a:spcPts val="400"/>
              </a:spcBef>
              <a:buClr>
                <a:srgbClr val="009999"/>
              </a:buClr>
              <a:buSzPct val="100000"/>
              <a:buFont typeface="Verdana" pitchFamily="34"/>
              <a:buChar char="–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18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[condição de guarda]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76480" y="2971800"/>
            <a:ext cx="5713559" cy="3579840"/>
            <a:chOff x="1752479" y="2971800"/>
            <a:chExt cx="5713559" cy="3579840"/>
          </a:xfrm>
        </p:grpSpPr>
        <p:sp>
          <p:nvSpPr>
            <p:cNvPr id="5" name="Freeform 4"/>
            <p:cNvSpPr/>
            <p:nvPr/>
          </p:nvSpPr>
          <p:spPr>
            <a:xfrm>
              <a:off x="1752479" y="2971800"/>
              <a:ext cx="912959" cy="45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algn="ctr" hangingPunct="0"/>
              <a:r>
                <a:rPr lang="en-US" sz="1600" u="sng">
                  <a:latin typeface="Courier New" pitchFamily="49"/>
                  <a:ea typeface="Arial Unicode MS" pitchFamily="2"/>
                  <a:cs typeface="Tahoma" pitchFamily="2"/>
                </a:rPr>
                <a:t>:Aluno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581279" y="2971800"/>
              <a:ext cx="1217880" cy="45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algn="ctr" hangingPunct="0"/>
              <a:r>
                <a:rPr lang="en-US" sz="1600" u="sng">
                  <a:latin typeface="Courier New" pitchFamily="49"/>
                  <a:ea typeface="Arial Unicode MS" pitchFamily="2"/>
                  <a:cs typeface="Tahoma" pitchFamily="2"/>
                </a:rPr>
                <a:t>:Sistema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019919" y="3048120"/>
              <a:ext cx="1446119" cy="45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algn="ctr" hangingPunct="0"/>
              <a:r>
                <a:rPr lang="en-US" sz="1600" u="sng">
                  <a:latin typeface="Courier New" pitchFamily="49"/>
                  <a:ea typeface="Arial Unicode MS" pitchFamily="2"/>
                  <a:cs typeface="Tahoma" pitchFamily="2"/>
                </a:rPr>
                <a:t>:Impressora</a:t>
              </a: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2209680" y="3429000"/>
              <a:ext cx="0" cy="31226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400000" sp="100000"/>
              </a:custDash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4191120" y="3429000"/>
              <a:ext cx="0" cy="31226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400000" sp="100000"/>
              </a:custDash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6705720" y="3505319"/>
              <a:ext cx="0" cy="30463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400000" sp="100000"/>
              </a:custDash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3720" y="3657600"/>
              <a:ext cx="150840" cy="2817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14800" y="3809880"/>
              <a:ext cx="150840" cy="532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14800" y="4724280"/>
              <a:ext cx="150840" cy="159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29400" y="5867279"/>
              <a:ext cx="150840" cy="45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2286000" y="3809880"/>
              <a:ext cx="182736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 flipH="1">
              <a:off x="2284560" y="4343400"/>
              <a:ext cx="183024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400000" sp="100000"/>
              </a:custDash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2286000" y="4748040"/>
              <a:ext cx="182736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 flipH="1">
              <a:off x="2284560" y="5486399"/>
              <a:ext cx="183024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400000" sp="100000"/>
              </a:custDash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 flipH="1">
              <a:off x="2284560" y="6324479"/>
              <a:ext cx="183024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400000" sp="100000"/>
              </a:custDash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4267080" y="6095880"/>
              <a:ext cx="236088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lvl="0" rtl="0" hangingPunct="0">
                <a:buNone/>
                <a:tabLst/>
              </a:pPr>
              <a:endParaRPr lang="pt-BR" sz="2400">
                <a:latin typeface="Times New Roman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806200" y="3544920"/>
              <a:ext cx="1034279" cy="337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/>
              <a:r>
                <a:rPr lang="pt-BR" sz="1600">
                  <a:latin typeface="Courier New" pitchFamily="49"/>
                  <a:ea typeface="Arial Unicode MS" pitchFamily="2"/>
                  <a:cs typeface="Tahoma" pitchFamily="2"/>
                </a:rPr>
                <a:t>l</a:t>
              </a:r>
              <a:r>
                <a:rPr lang="en-US" sz="1600">
                  <a:latin typeface="Courier New" pitchFamily="49"/>
                  <a:ea typeface="Arial Unicode MS" pitchFamily="2"/>
                  <a:cs typeface="Tahoma" pitchFamily="2"/>
                </a:rPr>
                <a:t>ogin()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653560" y="4040279"/>
              <a:ext cx="1278000" cy="337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/>
              <a:r>
                <a:rPr lang="pt-BR" sz="1600">
                  <a:latin typeface="Courier New" pitchFamily="49"/>
                  <a:ea typeface="Arial Unicode MS" pitchFamily="2"/>
                  <a:cs typeface="Tahoma" pitchFamily="2"/>
                </a:rPr>
                <a:t>s</a:t>
              </a:r>
              <a:r>
                <a:rPr lang="en-US" sz="1600">
                  <a:latin typeface="Courier New" pitchFamily="49"/>
                  <a:ea typeface="Arial Unicode MS" pitchFamily="2"/>
                  <a:cs typeface="Tahoma" pitchFamily="2"/>
                </a:rPr>
                <a:t>istemaOk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593440" y="4483080"/>
              <a:ext cx="1522080" cy="337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/>
              <a:r>
                <a:rPr lang="pt-BR" sz="1600">
                  <a:latin typeface="Courier New" pitchFamily="49"/>
                  <a:ea typeface="Arial Unicode MS" pitchFamily="2"/>
                  <a:cs typeface="Tahoma" pitchFamily="2"/>
                </a:rPr>
                <a:t>m</a:t>
              </a:r>
              <a:r>
                <a:rPr lang="en-US" sz="1600">
                  <a:latin typeface="Courier New" pitchFamily="49"/>
                  <a:ea typeface="Arial Unicode MS" pitchFamily="2"/>
                  <a:cs typeface="Tahoma" pitchFamily="2"/>
                </a:rPr>
                <a:t>atricula()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561399" y="5235480"/>
              <a:ext cx="1400040" cy="337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/>
              <a:r>
                <a:rPr lang="pt-BR" sz="1600">
                  <a:latin typeface="Courier New" pitchFamily="49"/>
                  <a:ea typeface="Arial Unicode MS" pitchFamily="2"/>
                  <a:cs typeface="Tahoma" pitchFamily="2"/>
                </a:rPr>
                <a:t>t</a:t>
              </a:r>
              <a:r>
                <a:rPr lang="en-US" sz="1600">
                  <a:latin typeface="Courier New" pitchFamily="49"/>
                  <a:ea typeface="Arial Unicode MS" pitchFamily="2"/>
                  <a:cs typeface="Tahoma" pitchFamily="2"/>
                </a:rPr>
                <a:t>urmaCheia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821680" y="4997520"/>
              <a:ext cx="1400040" cy="337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/>
              <a:r>
                <a:rPr lang="en-US" sz="1600">
                  <a:latin typeface="Courier New" pitchFamily="49"/>
                  <a:ea typeface="Arial Unicode MS" pitchFamily="2"/>
                  <a:cs typeface="Tahoma" pitchFamily="2"/>
                </a:rPr>
                <a:t>[sem vaga]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577599" y="6021360"/>
              <a:ext cx="1522080" cy="337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/>
              <a:r>
                <a:rPr lang="pt-BR" sz="1600">
                  <a:latin typeface="Courier New" pitchFamily="49"/>
                  <a:ea typeface="Arial Unicode MS" pitchFamily="2"/>
                  <a:cs typeface="Tahoma" pitchFamily="2"/>
                </a:rPr>
                <a:t>m</a:t>
              </a:r>
              <a:r>
                <a:rPr lang="en-US" sz="1600">
                  <a:latin typeface="Courier New" pitchFamily="49"/>
                  <a:ea typeface="Arial Unicode MS" pitchFamily="2"/>
                  <a:cs typeface="Tahoma" pitchFamily="2"/>
                </a:rPr>
                <a:t>atriculado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203000" y="5792760"/>
              <a:ext cx="2497320" cy="337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/>
              <a:r>
                <a:rPr lang="pt-BR" sz="1600">
                  <a:latin typeface="Courier New" pitchFamily="49"/>
                  <a:ea typeface="Arial Unicode MS" pitchFamily="2"/>
                  <a:cs typeface="Tahoma" pitchFamily="2"/>
                </a:rPr>
                <a:t>i</a:t>
              </a:r>
              <a:r>
                <a:rPr lang="en-US" sz="1600">
                  <a:latin typeface="Courier New" pitchFamily="49"/>
                  <a:ea typeface="Arial Unicode MS" pitchFamily="2"/>
                  <a:cs typeface="Tahoma" pitchFamily="2"/>
                </a:rPr>
                <a:t>mprimirRelatório()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193279" y="5530680"/>
              <a:ext cx="1400040" cy="337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/>
              <a:r>
                <a:rPr lang="en-US" sz="1600">
                  <a:latin typeface="Courier New" pitchFamily="49"/>
                  <a:ea typeface="Arial Unicode MS" pitchFamily="2"/>
                  <a:cs typeface="Tahoma" pitchFamily="2"/>
                </a:rPr>
                <a:t>[com vaga]</a:t>
              </a:r>
            </a:p>
          </p:txBody>
        </p:sp>
      </p:grpSp>
      <p:sp>
        <p:nvSpPr>
          <p:cNvPr id="29" name="Freeform 28"/>
          <p:cNvSpPr/>
          <p:nvPr/>
        </p:nvSpPr>
        <p:spPr>
          <a:xfrm>
            <a:off x="5486520" y="5562720"/>
            <a:ext cx="1904760" cy="30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9360">
            <a:solidFill>
              <a:srgbClr val="A50021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982641" y="4343401"/>
            <a:ext cx="1378111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latin typeface="Times New Roman" pitchFamily="18"/>
                <a:ea typeface="Arial Unicode MS" pitchFamily="2"/>
                <a:cs typeface="Tahoma" pitchFamily="2"/>
              </a:rPr>
              <a:t>Matrícula</a:t>
            </a:r>
          </a:p>
        </p:txBody>
      </p:sp>
      <p:sp>
        <p:nvSpPr>
          <p:cNvPr id="31" name="Freeform 30"/>
          <p:cNvSpPr/>
          <p:nvPr/>
        </p:nvSpPr>
        <p:spPr>
          <a:xfrm>
            <a:off x="4190880" y="5029200"/>
            <a:ext cx="1905120" cy="304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9360">
            <a:solidFill>
              <a:srgbClr val="A50021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7573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34862"/>
            <a:ext cx="10515600" cy="840230"/>
          </a:xfrm>
        </p:spPr>
        <p:txBody>
          <a:bodyPr wrap="square">
            <a:spAutoFit/>
          </a:bodyPr>
          <a:lstStyle/>
          <a:p>
            <a:pPr lvl="0"/>
            <a:r>
              <a:rPr lang="pt-BR" sz="5400">
                <a:solidFill>
                  <a:srgbClr val="FF0000"/>
                </a:solidFill>
              </a:rPr>
              <a:t>Blog: Diagrama de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4000" y="560520"/>
            <a:ext cx="8858160" cy="6354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3"/>
          <p:cNvSpPr/>
          <p:nvPr/>
        </p:nvSpPr>
        <p:spPr>
          <a:xfrm>
            <a:off x="5181600" y="5977080"/>
            <a:ext cx="106668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181600" y="6553080"/>
            <a:ext cx="914400" cy="152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9083641" y="6119640"/>
            <a:ext cx="1079639" cy="152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397521" y="2209680"/>
            <a:ext cx="358127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52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</p:spPr>
        <p:txBody>
          <a:bodyPr wrap="square">
            <a:spAutoFit/>
          </a:bodyPr>
          <a:lstStyle/>
          <a:p>
            <a:pPr lvl="0"/>
            <a:r>
              <a:rPr lang="pt-BR" sz="5400">
                <a:solidFill>
                  <a:srgbClr val="FF0000"/>
                </a:solidFill>
              </a:rPr>
              <a:t>Criar blog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54120" y="1447919"/>
            <a:ext cx="9144000" cy="459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01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</p:spPr>
        <p:txBody>
          <a:bodyPr wrap="square">
            <a:spAutoFit/>
          </a:bodyPr>
          <a:lstStyle/>
          <a:p>
            <a:pPr lvl="0"/>
            <a:r>
              <a:rPr lang="pt-BR" sz="5400">
                <a:solidFill>
                  <a:srgbClr val="FF0000"/>
                </a:solidFill>
              </a:rPr>
              <a:t>Criar Nota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4000" y="1295280"/>
            <a:ext cx="9524880" cy="5613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6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417702" y="4147568"/>
            <a:ext cx="35928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33810" y="2971730"/>
            <a:ext cx="1567784" cy="5879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/>
              <a:t>:</a:t>
            </a:r>
            <a:r>
              <a:rPr lang="en-US" sz="1633" dirty="0" err="1"/>
              <a:t>Cliente</a:t>
            </a:r>
            <a:endParaRPr lang="en-US" sz="1633" dirty="0"/>
          </a:p>
        </p:txBody>
      </p:sp>
      <p:sp>
        <p:nvSpPr>
          <p:cNvPr id="7" name="Rectangle 6"/>
          <p:cNvSpPr/>
          <p:nvPr/>
        </p:nvSpPr>
        <p:spPr>
          <a:xfrm>
            <a:off x="6291973" y="2971730"/>
            <a:ext cx="1567784" cy="5879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/>
              <a:t>:</a:t>
            </a:r>
            <a:r>
              <a:rPr lang="en-US" sz="1633" dirty="0" err="1"/>
              <a:t>Fornecedor</a:t>
            </a:r>
            <a:endParaRPr lang="en-US" sz="1633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3417702" y="3559649"/>
            <a:ext cx="0" cy="235167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75865" y="3559649"/>
            <a:ext cx="0" cy="23516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377" y="3951595"/>
            <a:ext cx="130649" cy="15024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4" name="Rectangle 13"/>
          <p:cNvSpPr/>
          <p:nvPr/>
        </p:nvSpPr>
        <p:spPr>
          <a:xfrm>
            <a:off x="7010541" y="3951595"/>
            <a:ext cx="130649" cy="15024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grpSp>
        <p:nvGrpSpPr>
          <p:cNvPr id="60" name="Group 59"/>
          <p:cNvGrpSpPr/>
          <p:nvPr/>
        </p:nvGrpSpPr>
        <p:grpSpPr>
          <a:xfrm>
            <a:off x="7141190" y="4408865"/>
            <a:ext cx="457270" cy="326622"/>
            <a:chOff x="6192440" y="4859957"/>
            <a:chExt cx="504056" cy="36004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192440" y="4859957"/>
              <a:ext cx="50405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696496" y="4859957"/>
              <a:ext cx="0" cy="3600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192440" y="5219997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198612" y="3879760"/>
            <a:ext cx="2019272" cy="28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70" b="1" dirty="0"/>
              <a:t>1: Realize </a:t>
            </a:r>
            <a:r>
              <a:rPr lang="en-US" sz="1270" b="1" dirty="0" err="1"/>
              <a:t>responsabilidade</a:t>
            </a:r>
            <a:endParaRPr lang="en-US" sz="127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598460" y="4408866"/>
            <a:ext cx="2547877" cy="28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70" b="1" dirty="0"/>
              <a:t>1.1: Realize </a:t>
            </a:r>
            <a:r>
              <a:rPr lang="en-US" sz="1270" b="1" dirty="0" err="1"/>
              <a:t>outra</a:t>
            </a:r>
            <a:r>
              <a:rPr lang="en-US" sz="1270" b="1" dirty="0"/>
              <a:t> </a:t>
            </a:r>
            <a:r>
              <a:rPr lang="en-US" sz="1270" b="1" dirty="0" err="1"/>
              <a:t>responsabilidade</a:t>
            </a:r>
            <a:endParaRPr lang="en-US" sz="1270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3809648" y="4212893"/>
            <a:ext cx="1045190" cy="614393"/>
            <a:chOff x="2520032" y="4643933"/>
            <a:chExt cx="1152128" cy="677255"/>
          </a:xfrm>
        </p:grpSpPr>
        <p:sp>
          <p:nvSpPr>
            <p:cNvPr id="35" name="TextBox 34"/>
            <p:cNvSpPr txBox="1"/>
            <p:nvPr/>
          </p:nvSpPr>
          <p:spPr>
            <a:xfrm>
              <a:off x="2520032" y="5003974"/>
              <a:ext cx="1018154" cy="31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70" i="1" dirty="0" err="1">
                  <a:solidFill>
                    <a:srgbClr val="008000"/>
                  </a:solidFill>
                </a:rPr>
                <a:t>Mensagem</a:t>
              </a:r>
              <a:endParaRPr lang="en-US" sz="1270" i="1" dirty="0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312120" y="4643933"/>
              <a:ext cx="360040" cy="36004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598462" y="3755622"/>
            <a:ext cx="2238279" cy="522595"/>
            <a:chOff x="6696496" y="4139877"/>
            <a:chExt cx="2467288" cy="576064"/>
          </a:xfrm>
        </p:grpSpPr>
        <p:sp>
          <p:nvSpPr>
            <p:cNvPr id="38" name="TextBox 37"/>
            <p:cNvSpPr txBox="1"/>
            <p:nvPr/>
          </p:nvSpPr>
          <p:spPr>
            <a:xfrm>
              <a:off x="7488584" y="4139877"/>
              <a:ext cx="1675200" cy="31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70" i="1" dirty="0" err="1">
                  <a:solidFill>
                    <a:srgbClr val="008000"/>
                  </a:solidFill>
                </a:rPr>
                <a:t>Mensagem</a:t>
              </a:r>
              <a:r>
                <a:rPr lang="en-US" sz="1270" i="1" dirty="0">
                  <a:solidFill>
                    <a:srgbClr val="008000"/>
                  </a:solidFill>
                </a:rPr>
                <a:t> </a:t>
              </a:r>
              <a:r>
                <a:rPr lang="en-US" sz="1270" i="1" dirty="0" err="1">
                  <a:solidFill>
                    <a:srgbClr val="008000"/>
                  </a:solidFill>
                </a:rPr>
                <a:t>reflexiva</a:t>
              </a:r>
              <a:endParaRPr lang="en-US" sz="1270" i="1" dirty="0">
                <a:solidFill>
                  <a:srgbClr val="008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6696496" y="4287482"/>
              <a:ext cx="792088" cy="42845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7752564" y="4735486"/>
            <a:ext cx="2093586" cy="1071128"/>
            <a:chOff x="6866366" y="5219997"/>
            <a:chExt cx="2307791" cy="1180720"/>
          </a:xfrm>
        </p:grpSpPr>
        <p:sp>
          <p:nvSpPr>
            <p:cNvPr id="49" name="TextBox 48"/>
            <p:cNvSpPr txBox="1"/>
            <p:nvPr/>
          </p:nvSpPr>
          <p:spPr>
            <a:xfrm>
              <a:off x="6866366" y="5868069"/>
              <a:ext cx="2307791" cy="53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70" i="1" dirty="0" err="1">
                  <a:solidFill>
                    <a:srgbClr val="008000"/>
                  </a:solidFill>
                </a:rPr>
                <a:t>Numeração</a:t>
              </a:r>
              <a:r>
                <a:rPr lang="en-US" sz="1270" i="1" dirty="0">
                  <a:solidFill>
                    <a:srgbClr val="008000"/>
                  </a:solidFill>
                </a:rPr>
                <a:t> </a:t>
              </a:r>
              <a:r>
                <a:rPr lang="en-US" sz="1270" i="1" dirty="0" err="1">
                  <a:solidFill>
                    <a:srgbClr val="008000"/>
                  </a:solidFill>
                </a:rPr>
                <a:t>hierárquica</a:t>
              </a:r>
              <a:r>
                <a:rPr lang="en-US" sz="1270" i="1" dirty="0">
                  <a:solidFill>
                    <a:srgbClr val="008000"/>
                  </a:solidFill>
                </a:rPr>
                <a:t> </a:t>
              </a:r>
              <a:r>
                <a:rPr lang="en-US" sz="1270" i="1" dirty="0" err="1">
                  <a:solidFill>
                    <a:srgbClr val="008000"/>
                  </a:solidFill>
                </a:rPr>
                <a:t>para</a:t>
              </a:r>
              <a:endParaRPr lang="en-US" sz="1270" i="1" dirty="0">
                <a:solidFill>
                  <a:srgbClr val="008000"/>
                </a:solidFill>
              </a:endParaRPr>
            </a:p>
            <a:p>
              <a:r>
                <a:rPr lang="en-US" sz="1270" i="1" dirty="0">
                  <a:solidFill>
                    <a:srgbClr val="008000"/>
                  </a:solidFill>
                </a:rPr>
                <a:t>as </a:t>
              </a:r>
              <a:r>
                <a:rPr lang="en-US" sz="1270" i="1" dirty="0" err="1">
                  <a:solidFill>
                    <a:srgbClr val="008000"/>
                  </a:solidFill>
                </a:rPr>
                <a:t>mensagens</a:t>
              </a:r>
              <a:endParaRPr lang="en-US" sz="1270" i="1" dirty="0">
                <a:solidFill>
                  <a:srgbClr val="008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7056536" y="5219997"/>
              <a:ext cx="504056" cy="648072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568485" y="2253162"/>
            <a:ext cx="1095364" cy="587919"/>
            <a:chOff x="1151880" y="2483693"/>
            <a:chExt cx="1207436" cy="648072"/>
          </a:xfrm>
        </p:grpSpPr>
        <p:sp>
          <p:nvSpPr>
            <p:cNvPr id="54" name="TextBox 53"/>
            <p:cNvSpPr txBox="1"/>
            <p:nvPr/>
          </p:nvSpPr>
          <p:spPr>
            <a:xfrm>
              <a:off x="1151880" y="2483693"/>
              <a:ext cx="1207436" cy="31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70" i="1" dirty="0" err="1">
                  <a:solidFill>
                    <a:srgbClr val="008000"/>
                  </a:solidFill>
                </a:rPr>
                <a:t>Objeto</a:t>
              </a:r>
              <a:r>
                <a:rPr lang="en-US" sz="1270" i="1" dirty="0">
                  <a:solidFill>
                    <a:srgbClr val="008000"/>
                  </a:solidFill>
                </a:rPr>
                <a:t> </a:t>
              </a:r>
              <a:r>
                <a:rPr lang="en-US" sz="1270" i="1" dirty="0" err="1">
                  <a:solidFill>
                    <a:srgbClr val="008000"/>
                  </a:solidFill>
                </a:rPr>
                <a:t>cliente</a:t>
              </a:r>
              <a:endParaRPr lang="en-US" sz="1270" i="1" dirty="0">
                <a:solidFill>
                  <a:srgbClr val="008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1943968" y="2771725"/>
              <a:ext cx="144016" cy="36004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357298" y="2253162"/>
            <a:ext cx="1379417" cy="587919"/>
            <a:chOff x="5328344" y="2483693"/>
            <a:chExt cx="1520552" cy="648072"/>
          </a:xfrm>
        </p:grpSpPr>
        <p:sp>
          <p:nvSpPr>
            <p:cNvPr id="58" name="TextBox 57"/>
            <p:cNvSpPr txBox="1"/>
            <p:nvPr/>
          </p:nvSpPr>
          <p:spPr>
            <a:xfrm>
              <a:off x="5328344" y="2483693"/>
              <a:ext cx="1520552" cy="31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70" i="1" dirty="0" err="1">
                  <a:solidFill>
                    <a:srgbClr val="008000"/>
                  </a:solidFill>
                </a:rPr>
                <a:t>Objeto</a:t>
              </a:r>
              <a:r>
                <a:rPr lang="en-US" sz="1270" i="1" dirty="0">
                  <a:solidFill>
                    <a:srgbClr val="008000"/>
                  </a:solidFill>
                </a:rPr>
                <a:t> </a:t>
              </a:r>
              <a:r>
                <a:rPr lang="en-US" sz="1270" i="1" dirty="0" err="1">
                  <a:solidFill>
                    <a:srgbClr val="008000"/>
                  </a:solidFill>
                </a:rPr>
                <a:t>fornecedor</a:t>
              </a:r>
              <a:endParaRPr lang="en-US" sz="1270" i="1" dirty="0">
                <a:solidFill>
                  <a:srgbClr val="008000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120432" y="2771725"/>
              <a:ext cx="144016" cy="36004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Forma </a:t>
            </a:r>
            <a:r>
              <a:rPr lang="en-US" sz="4800" dirty="0" err="1" smtClean="0">
                <a:solidFill>
                  <a:srgbClr val="FF0000"/>
                </a:solidFill>
              </a:rPr>
              <a:t>Geral</a:t>
            </a:r>
            <a:r>
              <a:rPr lang="en-US" sz="4800" dirty="0" smtClean="0">
                <a:solidFill>
                  <a:srgbClr val="FF0000"/>
                </a:solidFill>
              </a:rPr>
              <a:t> dos </a:t>
            </a:r>
            <a:r>
              <a:rPr lang="en-US" sz="4800" dirty="0" err="1" smtClean="0">
                <a:solidFill>
                  <a:srgbClr val="FF0000"/>
                </a:solidFill>
              </a:rPr>
              <a:t>Diagramas</a:t>
            </a:r>
            <a:r>
              <a:rPr lang="en-US" sz="4800" dirty="0" smtClean="0">
                <a:solidFill>
                  <a:srgbClr val="FF0000"/>
                </a:solidFill>
              </a:rPr>
              <a:t> de </a:t>
            </a:r>
            <a:r>
              <a:rPr lang="en-US" sz="4800" dirty="0" err="1" smtClean="0">
                <a:solidFill>
                  <a:srgbClr val="FF0000"/>
                </a:solidFill>
              </a:rPr>
              <a:t>Sequência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678999" y="5382219"/>
            <a:ext cx="3135569" cy="679717"/>
            <a:chOff x="2376016" y="5932900"/>
            <a:chExt cx="3456384" cy="749262"/>
          </a:xfrm>
        </p:grpSpPr>
        <p:sp>
          <p:nvSpPr>
            <p:cNvPr id="42" name="TextBox 41"/>
            <p:cNvSpPr txBox="1"/>
            <p:nvPr/>
          </p:nvSpPr>
          <p:spPr>
            <a:xfrm>
              <a:off x="3415572" y="6364948"/>
              <a:ext cx="1395942" cy="31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70" i="1" dirty="0" err="1">
                  <a:solidFill>
                    <a:srgbClr val="008000"/>
                  </a:solidFill>
                </a:rPr>
                <a:t>Foco</a:t>
              </a:r>
              <a:r>
                <a:rPr lang="en-US" sz="1270" i="1" dirty="0">
                  <a:solidFill>
                    <a:srgbClr val="008000"/>
                  </a:solidFill>
                </a:rPr>
                <a:t> de </a:t>
              </a:r>
              <a:r>
                <a:rPr lang="en-US" sz="1270" i="1" dirty="0" err="1">
                  <a:solidFill>
                    <a:srgbClr val="008000"/>
                  </a:solidFill>
                </a:rPr>
                <a:t>controle</a:t>
              </a:r>
              <a:endParaRPr lang="en-US" sz="1270" i="1" dirty="0">
                <a:solidFill>
                  <a:srgbClr val="008000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752280" y="5932900"/>
              <a:ext cx="1080120" cy="43204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2376016" y="5932900"/>
              <a:ext cx="1080120" cy="43204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6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gilemodeling.com/images/models/sequenceDiagramServiceLeve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"/>
          <a:stretch/>
        </p:blipFill>
        <p:spPr bwMode="auto">
          <a:xfrm>
            <a:off x="-13648" y="0"/>
            <a:ext cx="122056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746078" y="3659422"/>
            <a:ext cx="10704394" cy="2389025"/>
          </a:xfrm>
          <a:solidFill>
            <a:schemeClr val="tx1">
              <a:alpha val="66000"/>
            </a:schemeClr>
          </a:solidFill>
        </p:spPr>
        <p:txBody>
          <a:bodyPr wrap="square" lIns="504000" tIns="360000" rIns="864000" bIns="360000">
            <a:spAutoFit/>
          </a:bodyPr>
          <a:lstStyle/>
          <a:p>
            <a:pPr lvl="0" algn="l"/>
            <a:r>
              <a:rPr lang="pt-BR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UML</a:t>
            </a:r>
            <a:br>
              <a:rPr lang="pt-BR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Diagramas </a:t>
            </a:r>
            <a:r>
              <a:rPr lang="pt-BR" dirty="0">
                <a:solidFill>
                  <a:schemeClr val="bg1"/>
                </a:solidFill>
                <a:latin typeface="Franklin Gothic Demi" panose="020B0703020102020204" pitchFamily="34" charset="0"/>
              </a:rPr>
              <a:t>de </a:t>
            </a:r>
            <a:r>
              <a:rPr lang="pt-BR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Sequência</a:t>
            </a:r>
            <a:endParaRPr lang="pt-BR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Cenário</a:t>
            </a:r>
            <a:r>
              <a:rPr lang="en-US" sz="5400" dirty="0" smtClean="0">
                <a:solidFill>
                  <a:srgbClr val="FF0000"/>
                </a:solidFill>
              </a:rPr>
              <a:t> de </a:t>
            </a:r>
            <a:r>
              <a:rPr lang="en-US" sz="5400" dirty="0" err="1">
                <a:solidFill>
                  <a:srgbClr val="FF0000"/>
                </a:solidFill>
              </a:rPr>
              <a:t>compra</a:t>
            </a:r>
            <a:r>
              <a:rPr lang="en-US" sz="5400" dirty="0">
                <a:solidFill>
                  <a:srgbClr val="FF0000"/>
                </a:solidFill>
              </a:rPr>
              <a:t> de </a:t>
            </a:r>
            <a:r>
              <a:rPr lang="en-US" sz="5400" dirty="0" err="1">
                <a:solidFill>
                  <a:srgbClr val="FF0000"/>
                </a:solidFill>
              </a:rPr>
              <a:t>ações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9269" y="2122513"/>
            <a:ext cx="1567784" cy="5225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2" dirty="0"/>
              <a:t>:</a:t>
            </a:r>
            <a:r>
              <a:rPr lang="en-US" sz="1452" dirty="0" err="1"/>
              <a:t>Cliente</a:t>
            </a:r>
            <a:endParaRPr lang="en-US" sz="1452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2503161" y="2645108"/>
            <a:ext cx="0" cy="37234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37836" y="2841081"/>
            <a:ext cx="130649" cy="35275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1" name="Rectangle 10"/>
          <p:cNvSpPr/>
          <p:nvPr/>
        </p:nvSpPr>
        <p:spPr>
          <a:xfrm>
            <a:off x="4920162" y="2122513"/>
            <a:ext cx="1567784" cy="5225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0" dirty="0"/>
              <a:t>:</a:t>
            </a:r>
            <a:r>
              <a:rPr lang="en-US" sz="1270" dirty="0" err="1"/>
              <a:t>SistemaCorretora</a:t>
            </a:r>
            <a:endParaRPr lang="en-US" sz="1270" dirty="0"/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>
            <a:off x="5704054" y="2645108"/>
            <a:ext cx="0" cy="37234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38729" y="2841081"/>
            <a:ext cx="130649" cy="35275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4" name="Rectangle 13"/>
          <p:cNvSpPr/>
          <p:nvPr/>
        </p:nvSpPr>
        <p:spPr>
          <a:xfrm>
            <a:off x="8055731" y="2122513"/>
            <a:ext cx="1567784" cy="5225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2" dirty="0"/>
              <a:t>:</a:t>
            </a:r>
            <a:r>
              <a:rPr lang="en-US" sz="1452" dirty="0" err="1"/>
              <a:t>BolsaValores</a:t>
            </a:r>
            <a:endParaRPr lang="en-US" sz="1452" dirty="0"/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>
            <a:off x="8839623" y="2645108"/>
            <a:ext cx="0" cy="37234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74298" y="2841081"/>
            <a:ext cx="130649" cy="35275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68485" y="3422771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33809" y="4147568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633809" y="5584704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68485" y="4866136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63932" y="3102378"/>
            <a:ext cx="2240100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inserir</a:t>
            </a:r>
            <a:r>
              <a:rPr lang="en-US" sz="1633" dirty="0"/>
              <a:t> dados da </a:t>
            </a:r>
            <a:r>
              <a:rPr lang="en-US" sz="1633" dirty="0" err="1"/>
              <a:t>compra</a:t>
            </a:r>
            <a:endParaRPr lang="en-US" sz="1633" dirty="0"/>
          </a:p>
        </p:txBody>
      </p:sp>
      <p:sp>
        <p:nvSpPr>
          <p:cNvPr id="35" name="TextBox 34"/>
          <p:cNvSpPr txBox="1"/>
          <p:nvPr/>
        </p:nvSpPr>
        <p:spPr>
          <a:xfrm>
            <a:off x="2930044" y="3820946"/>
            <a:ext cx="210788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requisitar</a:t>
            </a:r>
            <a:r>
              <a:rPr lang="en-US" sz="1633" dirty="0"/>
              <a:t> </a:t>
            </a:r>
            <a:r>
              <a:rPr lang="en-US" sz="1633" dirty="0" err="1"/>
              <a:t>confirmação</a:t>
            </a:r>
            <a:endParaRPr lang="en-US" sz="1633" dirty="0"/>
          </a:p>
        </p:txBody>
      </p:sp>
      <p:sp>
        <p:nvSpPr>
          <p:cNvPr id="36" name="TextBox 35"/>
          <p:cNvSpPr txBox="1"/>
          <p:nvPr/>
        </p:nvSpPr>
        <p:spPr>
          <a:xfrm>
            <a:off x="3128299" y="4545743"/>
            <a:ext cx="171136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confirmar</a:t>
            </a:r>
            <a:r>
              <a:rPr lang="en-US" sz="1633" dirty="0"/>
              <a:t> </a:t>
            </a:r>
            <a:r>
              <a:rPr lang="en-US" sz="1633" dirty="0" err="1"/>
              <a:t>compra</a:t>
            </a:r>
            <a:endParaRPr lang="en-US" sz="1633" dirty="0"/>
          </a:p>
        </p:txBody>
      </p:sp>
      <p:sp>
        <p:nvSpPr>
          <p:cNvPr id="37" name="TextBox 36"/>
          <p:cNvSpPr txBox="1"/>
          <p:nvPr/>
        </p:nvSpPr>
        <p:spPr>
          <a:xfrm>
            <a:off x="2838538" y="5258082"/>
            <a:ext cx="229088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exibir</a:t>
            </a:r>
            <a:r>
              <a:rPr lang="en-US" sz="1633" dirty="0"/>
              <a:t> </a:t>
            </a:r>
            <a:r>
              <a:rPr lang="en-US" sz="1633" dirty="0" err="1"/>
              <a:t>número</a:t>
            </a:r>
            <a:r>
              <a:rPr lang="en-US" sz="1633" dirty="0"/>
              <a:t> do </a:t>
            </a:r>
            <a:r>
              <a:rPr lang="en-US" sz="1633" dirty="0" err="1"/>
              <a:t>pedido</a:t>
            </a:r>
            <a:endParaRPr lang="en-US" sz="1633" dirty="0"/>
          </a:p>
        </p:txBody>
      </p:sp>
      <p:sp>
        <p:nvSpPr>
          <p:cNvPr id="43" name="TextBox 42"/>
          <p:cNvSpPr txBox="1"/>
          <p:nvPr/>
        </p:nvSpPr>
        <p:spPr>
          <a:xfrm>
            <a:off x="5799129" y="3559649"/>
            <a:ext cx="164442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/>
              <a:t>{</a:t>
            </a:r>
            <a:r>
              <a:rPr lang="en-US" sz="1633" dirty="0" err="1"/>
              <a:t>verificar</a:t>
            </a:r>
            <a:r>
              <a:rPr lang="en-US" sz="1633" dirty="0"/>
              <a:t> </a:t>
            </a:r>
            <a:r>
              <a:rPr lang="en-US" sz="1633" dirty="0" err="1"/>
              <a:t>fundos</a:t>
            </a:r>
            <a:r>
              <a:rPr lang="en-US" sz="1633" dirty="0"/>
              <a:t>}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769378" y="5584704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06776" y="5264310"/>
            <a:ext cx="135620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enviar</a:t>
            </a:r>
            <a:r>
              <a:rPr lang="en-US" sz="1633" dirty="0"/>
              <a:t> </a:t>
            </a:r>
            <a:r>
              <a:rPr lang="en-US" sz="1633" dirty="0" err="1"/>
              <a:t>pedido</a:t>
            </a:r>
            <a:endParaRPr lang="en-US" sz="1633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769378" y="6237947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60418" y="5917554"/>
            <a:ext cx="2767552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informar</a:t>
            </a:r>
            <a:r>
              <a:rPr lang="en-US" sz="1633" dirty="0"/>
              <a:t> </a:t>
            </a:r>
            <a:r>
              <a:rPr lang="en-US" sz="1633" dirty="0" err="1"/>
              <a:t>resultado</a:t>
            </a:r>
            <a:r>
              <a:rPr lang="en-US" sz="1633" dirty="0"/>
              <a:t> do </a:t>
            </a:r>
            <a:r>
              <a:rPr lang="en-US" sz="1633" dirty="0" err="1"/>
              <a:t>negócio</a:t>
            </a:r>
            <a:endParaRPr lang="en-US" sz="1633" dirty="0"/>
          </a:p>
        </p:txBody>
      </p:sp>
      <p:sp>
        <p:nvSpPr>
          <p:cNvPr id="48" name="TextBox 47"/>
          <p:cNvSpPr txBox="1"/>
          <p:nvPr/>
        </p:nvSpPr>
        <p:spPr>
          <a:xfrm>
            <a:off x="8976492" y="5721581"/>
            <a:ext cx="1691489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/>
              <a:t>{</a:t>
            </a:r>
            <a:r>
              <a:rPr lang="en-US" sz="1633" dirty="0" err="1"/>
              <a:t>executar</a:t>
            </a:r>
            <a:r>
              <a:rPr lang="en-US" sz="1633" dirty="0"/>
              <a:t> </a:t>
            </a:r>
            <a:r>
              <a:rPr lang="en-US" sz="1633" dirty="0" err="1"/>
              <a:t>pedido</a:t>
            </a:r>
            <a:r>
              <a:rPr lang="en-US" sz="1633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1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Cenário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>
                <a:solidFill>
                  <a:srgbClr val="FF0000"/>
                </a:solidFill>
              </a:rPr>
              <a:t>de </a:t>
            </a:r>
            <a:r>
              <a:rPr lang="en-US" sz="5400" dirty="0" err="1">
                <a:solidFill>
                  <a:srgbClr val="FF0000"/>
                </a:solidFill>
              </a:rPr>
              <a:t>cotação</a:t>
            </a:r>
            <a:r>
              <a:rPr lang="en-US" sz="5400" dirty="0">
                <a:solidFill>
                  <a:srgbClr val="FF0000"/>
                </a:solidFill>
              </a:rPr>
              <a:t> de </a:t>
            </a:r>
            <a:r>
              <a:rPr lang="en-US" sz="5400" dirty="0" err="1">
                <a:solidFill>
                  <a:srgbClr val="FF0000"/>
                </a:solidFill>
              </a:rPr>
              <a:t>uma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r>
              <a:rPr lang="en-US" sz="5400" dirty="0" err="1">
                <a:solidFill>
                  <a:srgbClr val="FF0000"/>
                </a:solidFill>
              </a:rPr>
              <a:t>ação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5890" y="2122513"/>
            <a:ext cx="1567784" cy="5225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2" dirty="0"/>
              <a:t>:</a:t>
            </a:r>
            <a:r>
              <a:rPr lang="en-US" sz="1452" dirty="0" err="1"/>
              <a:t>Cliente</a:t>
            </a:r>
            <a:endParaRPr lang="en-US" sz="1452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2829782" y="2645108"/>
            <a:ext cx="0" cy="37234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64458" y="2841081"/>
            <a:ext cx="130649" cy="32008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1" name="Rectangle 10"/>
          <p:cNvSpPr/>
          <p:nvPr/>
        </p:nvSpPr>
        <p:spPr>
          <a:xfrm>
            <a:off x="5246784" y="2122513"/>
            <a:ext cx="1567784" cy="5225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0" dirty="0"/>
              <a:t>:</a:t>
            </a:r>
            <a:r>
              <a:rPr lang="en-US" sz="1270" dirty="0" err="1"/>
              <a:t>SistemaCorretora</a:t>
            </a:r>
            <a:endParaRPr lang="en-US" sz="1270" dirty="0"/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>
            <a:off x="6030676" y="2645108"/>
            <a:ext cx="0" cy="37234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65351" y="2841081"/>
            <a:ext cx="130649" cy="32008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4" name="Rectangle 13"/>
          <p:cNvSpPr/>
          <p:nvPr/>
        </p:nvSpPr>
        <p:spPr>
          <a:xfrm>
            <a:off x="8382353" y="2122513"/>
            <a:ext cx="1567784" cy="5225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2" dirty="0"/>
              <a:t>:</a:t>
            </a:r>
            <a:r>
              <a:rPr lang="en-US" sz="1452" dirty="0" err="1"/>
              <a:t>BolsaValores</a:t>
            </a:r>
            <a:endParaRPr lang="en-US" sz="1452" dirty="0"/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>
            <a:off x="9166245" y="2645108"/>
            <a:ext cx="0" cy="37234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00920" y="2841081"/>
            <a:ext cx="130649" cy="32008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95107" y="3422771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60431" y="5584704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32492" y="3102378"/>
            <a:ext cx="2156231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inserir</a:t>
            </a:r>
            <a:r>
              <a:rPr lang="en-US" sz="1633" dirty="0"/>
              <a:t> </a:t>
            </a:r>
            <a:r>
              <a:rPr lang="en-US" sz="1633" dirty="0" err="1"/>
              <a:t>símbolo</a:t>
            </a:r>
            <a:r>
              <a:rPr lang="en-US" sz="1633" dirty="0"/>
              <a:t> da </a:t>
            </a:r>
            <a:r>
              <a:rPr lang="en-US" sz="1633" dirty="0" err="1"/>
              <a:t>ação</a:t>
            </a:r>
            <a:endParaRPr lang="en-US" sz="1633" dirty="0"/>
          </a:p>
        </p:txBody>
      </p:sp>
      <p:sp>
        <p:nvSpPr>
          <p:cNvPr id="37" name="TextBox 36"/>
          <p:cNvSpPr txBox="1"/>
          <p:nvPr/>
        </p:nvSpPr>
        <p:spPr>
          <a:xfrm>
            <a:off x="3625736" y="5258082"/>
            <a:ext cx="13697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exibir</a:t>
            </a:r>
            <a:r>
              <a:rPr lang="en-US" sz="1633" dirty="0"/>
              <a:t> </a:t>
            </a:r>
            <a:r>
              <a:rPr lang="en-US" sz="1633" dirty="0" err="1"/>
              <a:t>cotação</a:t>
            </a:r>
            <a:endParaRPr lang="en-US" sz="1633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096000" y="4141339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75938" y="3820946"/>
            <a:ext cx="227113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requisitar</a:t>
            </a:r>
            <a:r>
              <a:rPr lang="en-US" sz="1633" dirty="0"/>
              <a:t> dados da </a:t>
            </a:r>
            <a:r>
              <a:rPr lang="en-US" sz="1633" dirty="0" err="1"/>
              <a:t>ação</a:t>
            </a:r>
            <a:endParaRPr lang="en-US" sz="1633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096000" y="4866136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72278" y="4474190"/>
            <a:ext cx="219707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informar</a:t>
            </a:r>
            <a:r>
              <a:rPr lang="en-US" sz="1633" dirty="0"/>
              <a:t> dados da </a:t>
            </a:r>
            <a:r>
              <a:rPr lang="en-US" sz="1633" dirty="0" err="1"/>
              <a:t>ação</a:t>
            </a:r>
            <a:endParaRPr lang="en-US" sz="1633" dirty="0"/>
          </a:p>
        </p:txBody>
      </p:sp>
    </p:spTree>
    <p:extLst>
      <p:ext uri="{BB962C8B-B14F-4D97-AF65-F5344CB8AC3E}">
        <p14:creationId xmlns:p14="http://schemas.microsoft.com/office/powerpoint/2010/main" val="17102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Cenário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de </a:t>
            </a:r>
            <a:r>
              <a:rPr lang="en-US" sz="4800" dirty="0" err="1">
                <a:solidFill>
                  <a:srgbClr val="FF0000"/>
                </a:solidFill>
              </a:rPr>
              <a:t>compras</a:t>
            </a:r>
            <a:r>
              <a:rPr lang="en-US" sz="4800" dirty="0">
                <a:solidFill>
                  <a:srgbClr val="FF0000"/>
                </a:solidFill>
              </a:rPr>
              <a:t> de </a:t>
            </a:r>
            <a:r>
              <a:rPr lang="en-US" sz="4800" dirty="0" err="1">
                <a:solidFill>
                  <a:srgbClr val="FF0000"/>
                </a:solidFill>
              </a:rPr>
              <a:t>ação</a:t>
            </a:r>
            <a:r>
              <a:rPr lang="en-US" sz="4800" dirty="0">
                <a:solidFill>
                  <a:srgbClr val="FF0000"/>
                </a:solidFill>
              </a:rPr>
              <a:t> que </a:t>
            </a:r>
            <a:r>
              <a:rPr lang="en-US" sz="4800" dirty="0" err="1">
                <a:solidFill>
                  <a:srgbClr val="FF0000"/>
                </a:solidFill>
              </a:rPr>
              <a:t>falha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5890" y="2122513"/>
            <a:ext cx="1567784" cy="5225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2" dirty="0"/>
              <a:t>:</a:t>
            </a:r>
            <a:r>
              <a:rPr lang="en-US" sz="1452" dirty="0" err="1"/>
              <a:t>Cliente</a:t>
            </a:r>
            <a:endParaRPr lang="en-US" sz="1452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2829782" y="2645108"/>
            <a:ext cx="0" cy="37234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64458" y="2841081"/>
            <a:ext cx="130649" cy="32008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1" name="Rectangle 10"/>
          <p:cNvSpPr/>
          <p:nvPr/>
        </p:nvSpPr>
        <p:spPr>
          <a:xfrm>
            <a:off x="5246784" y="2122513"/>
            <a:ext cx="1567784" cy="5225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0" dirty="0"/>
              <a:t>:</a:t>
            </a:r>
            <a:r>
              <a:rPr lang="en-US" sz="1270" dirty="0" err="1"/>
              <a:t>SistemaCorretora</a:t>
            </a:r>
            <a:endParaRPr lang="en-US" sz="1270" dirty="0"/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>
            <a:off x="6030676" y="2645108"/>
            <a:ext cx="0" cy="37234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65351" y="2841081"/>
            <a:ext cx="130649" cy="32008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4" name="Rectangle 13"/>
          <p:cNvSpPr/>
          <p:nvPr/>
        </p:nvSpPr>
        <p:spPr>
          <a:xfrm>
            <a:off x="8382353" y="2122513"/>
            <a:ext cx="1567784" cy="5225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2" dirty="0"/>
              <a:t>:</a:t>
            </a:r>
            <a:r>
              <a:rPr lang="en-US" sz="1452" dirty="0" err="1"/>
              <a:t>BolsaValores</a:t>
            </a:r>
            <a:endParaRPr lang="en-US" sz="1452" dirty="0"/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>
            <a:off x="9166245" y="2645108"/>
            <a:ext cx="0" cy="37234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00920" y="2841081"/>
            <a:ext cx="130649" cy="32008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45" name="TextBox 44"/>
          <p:cNvSpPr txBox="1"/>
          <p:nvPr/>
        </p:nvSpPr>
        <p:spPr>
          <a:xfrm>
            <a:off x="6291974" y="3462828"/>
            <a:ext cx="1634807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{</a:t>
            </a:r>
            <a:r>
              <a:rPr lang="en-US" sz="1633" dirty="0" err="1"/>
              <a:t>verificar</a:t>
            </a:r>
            <a:r>
              <a:rPr lang="en-US" sz="1633" dirty="0"/>
              <a:t> </a:t>
            </a:r>
            <a:r>
              <a:rPr lang="en-US" sz="1633" dirty="0" err="1"/>
              <a:t>fundos</a:t>
            </a:r>
            <a:r>
              <a:rPr lang="en-US" sz="1633" dirty="0"/>
              <a:t>:</a:t>
            </a:r>
          </a:p>
          <a:p>
            <a:r>
              <a:rPr lang="en-US" sz="1633" dirty="0" err="1"/>
              <a:t>insuficiente</a:t>
            </a:r>
            <a:r>
              <a:rPr lang="en-US" sz="1633" dirty="0"/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5107" y="3422771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960431" y="4147568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95107" y="4866136"/>
            <a:ext cx="3004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0554" y="3102378"/>
            <a:ext cx="2240100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inserir</a:t>
            </a:r>
            <a:r>
              <a:rPr lang="en-US" sz="1633" dirty="0"/>
              <a:t> dados da </a:t>
            </a:r>
            <a:r>
              <a:rPr lang="en-US" sz="1633" dirty="0" err="1"/>
              <a:t>compra</a:t>
            </a:r>
            <a:endParaRPr lang="en-US" sz="1633" dirty="0"/>
          </a:p>
        </p:txBody>
      </p:sp>
      <p:sp>
        <p:nvSpPr>
          <p:cNvPr id="26" name="TextBox 25"/>
          <p:cNvSpPr txBox="1"/>
          <p:nvPr/>
        </p:nvSpPr>
        <p:spPr>
          <a:xfrm>
            <a:off x="3561912" y="3820946"/>
            <a:ext cx="1497398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rejeitar</a:t>
            </a:r>
            <a:r>
              <a:rPr lang="en-US" sz="1633" dirty="0"/>
              <a:t> </a:t>
            </a:r>
            <a:r>
              <a:rPr lang="en-US" sz="1633" dirty="0" err="1"/>
              <a:t>compra</a:t>
            </a:r>
            <a:endParaRPr lang="en-US" sz="1633" dirty="0"/>
          </a:p>
        </p:txBody>
      </p:sp>
      <p:sp>
        <p:nvSpPr>
          <p:cNvPr id="28" name="TextBox 27"/>
          <p:cNvSpPr txBox="1"/>
          <p:nvPr/>
        </p:nvSpPr>
        <p:spPr>
          <a:xfrm>
            <a:off x="3515226" y="4545743"/>
            <a:ext cx="159075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33" dirty="0" err="1"/>
              <a:t>cancelar</a:t>
            </a:r>
            <a:r>
              <a:rPr lang="en-US" sz="1633" dirty="0"/>
              <a:t> </a:t>
            </a:r>
            <a:r>
              <a:rPr lang="en-US" sz="1633" dirty="0" err="1"/>
              <a:t>compra</a:t>
            </a:r>
            <a:endParaRPr lang="en-US" sz="1633" dirty="0"/>
          </a:p>
        </p:txBody>
      </p:sp>
    </p:spTree>
    <p:extLst>
      <p:ext uri="{BB962C8B-B14F-4D97-AF65-F5344CB8AC3E}">
        <p14:creationId xmlns:p14="http://schemas.microsoft.com/office/powerpoint/2010/main" val="39305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Orientações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Prepare </a:t>
            </a:r>
            <a:r>
              <a:rPr lang="en-US" sz="3200" dirty="0" err="1" smtClean="0"/>
              <a:t>pelo</a:t>
            </a:r>
            <a:r>
              <a:rPr lang="en-US" sz="3200" dirty="0" smtClean="0"/>
              <a:t> </a:t>
            </a:r>
            <a:r>
              <a:rPr lang="en-US" sz="3200" dirty="0" err="1" smtClean="0"/>
              <a:t>menos</a:t>
            </a:r>
            <a:r>
              <a:rPr lang="en-US" sz="3200" dirty="0" smtClean="0"/>
              <a:t> um </a:t>
            </a:r>
            <a:r>
              <a:rPr lang="en-US" sz="3200" dirty="0" err="1" smtClean="0"/>
              <a:t>cenário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caso</a:t>
            </a:r>
            <a:r>
              <a:rPr lang="en-US" sz="3200" dirty="0" smtClean="0"/>
              <a:t> de </a:t>
            </a:r>
            <a:r>
              <a:rPr lang="en-US" sz="3200" dirty="0" err="1" smtClean="0"/>
              <a:t>uso</a:t>
            </a:r>
            <a:endParaRPr lang="en-US" sz="3200" dirty="0" smtClean="0"/>
          </a:p>
          <a:p>
            <a:r>
              <a:rPr lang="en-US" sz="3200" dirty="0" err="1" smtClean="0"/>
              <a:t>Abstraia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cenários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diagramas</a:t>
            </a:r>
            <a:r>
              <a:rPr lang="en-US" sz="3200" dirty="0" smtClean="0"/>
              <a:t> de </a:t>
            </a:r>
            <a:r>
              <a:rPr lang="en-US" sz="3200" dirty="0" err="1" smtClean="0"/>
              <a:t>sequência</a:t>
            </a:r>
            <a:endParaRPr lang="en-US" sz="3200" dirty="0" smtClean="0"/>
          </a:p>
          <a:p>
            <a:r>
              <a:rPr lang="en-US" sz="3200" dirty="0" err="1" smtClean="0"/>
              <a:t>Divida</a:t>
            </a:r>
            <a:r>
              <a:rPr lang="en-US" sz="3200" dirty="0" smtClean="0"/>
              <a:t> as </a:t>
            </a:r>
            <a:r>
              <a:rPr lang="en-US" sz="3200" dirty="0" err="1" smtClean="0"/>
              <a:t>interações</a:t>
            </a:r>
            <a:r>
              <a:rPr lang="en-US" sz="3200" dirty="0" smtClean="0"/>
              <a:t> </a:t>
            </a:r>
            <a:r>
              <a:rPr lang="en-US" sz="3200" dirty="0" err="1" smtClean="0"/>
              <a:t>complexas</a:t>
            </a:r>
            <a:endParaRPr lang="en-US" sz="3200" dirty="0" smtClean="0"/>
          </a:p>
          <a:p>
            <a:r>
              <a:rPr lang="en-US" sz="3200" dirty="0" smtClean="0"/>
              <a:t>Prepare um </a:t>
            </a:r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sequência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cada</a:t>
            </a:r>
            <a:r>
              <a:rPr lang="en-US" sz="3200" dirty="0" smtClean="0"/>
              <a:t> </a:t>
            </a:r>
            <a:r>
              <a:rPr lang="en-US" sz="3200" dirty="0" err="1" smtClean="0"/>
              <a:t>condição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erro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74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diagramas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necessários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modelar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do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o </a:t>
            </a:r>
            <a:r>
              <a:rPr lang="en-US" dirty="0" err="1" smtClean="0"/>
              <a:t>fluxo</a:t>
            </a:r>
            <a:r>
              <a:rPr lang="en-US" dirty="0" smtClean="0"/>
              <a:t> principal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modelado</a:t>
            </a:r>
            <a:endParaRPr lang="en-US" dirty="0" smtClean="0"/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modelar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fluxos</a:t>
            </a:r>
            <a:endParaRPr lang="en-US" dirty="0" smtClean="0"/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fluxos</a:t>
            </a:r>
            <a:r>
              <a:rPr lang="en-US" dirty="0" smtClean="0"/>
              <a:t> </a:t>
            </a:r>
            <a:r>
              <a:rPr lang="en-US" dirty="0" err="1" smtClean="0"/>
              <a:t>secundários</a:t>
            </a:r>
            <a:r>
              <a:rPr lang="en-US" dirty="0" smtClean="0"/>
              <a:t> </a:t>
            </a:r>
            <a:r>
              <a:rPr lang="en-US" dirty="0" err="1" smtClean="0"/>
              <a:t>geralmente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acrescentam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modelagem</a:t>
            </a:r>
            <a:r>
              <a:rPr lang="en-US" dirty="0" smtClean="0"/>
              <a:t> do principal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exemplificar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responsabilidades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cs typeface="Century Gothic"/>
              </a:rPr>
              <a:t>Cenário ‘</a:t>
            </a:r>
            <a:r>
              <a:rPr lang="pt-BR" sz="4000" dirty="0">
                <a:cs typeface="Century Gothic"/>
              </a:rPr>
              <a:t>Ver informações de pacientes’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54" y="2001866"/>
            <a:ext cx="6640920" cy="469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69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cs typeface="Century Gothic"/>
              </a:rPr>
              <a:t>Cenário ‘</a:t>
            </a:r>
            <a:r>
              <a:rPr lang="pt-BR" sz="4000" dirty="0">
                <a:cs typeface="Century Gothic"/>
              </a:rPr>
              <a:t>Transferir dados’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65" y="1795892"/>
            <a:ext cx="6429184" cy="497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72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63476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sz="2400" dirty="0" err="1">
                <a:latin typeface="Calibri"/>
                <a:cs typeface="Calibri"/>
              </a:rPr>
              <a:t>Considere</a:t>
            </a:r>
            <a:r>
              <a:rPr lang="en-US" sz="2400" dirty="0">
                <a:latin typeface="Calibri"/>
                <a:cs typeface="Calibri"/>
              </a:rPr>
              <a:t> um </a:t>
            </a:r>
            <a:r>
              <a:rPr lang="en-US" sz="2400" dirty="0" err="1">
                <a:latin typeface="Calibri"/>
                <a:cs typeface="Calibri"/>
              </a:rPr>
              <a:t>sistema</a:t>
            </a:r>
            <a:r>
              <a:rPr lang="en-US" sz="2400" dirty="0">
                <a:latin typeface="Calibri"/>
                <a:cs typeface="Calibri"/>
              </a:rPr>
              <a:t> de software </a:t>
            </a:r>
            <a:r>
              <a:rPr lang="en-US" sz="2400" dirty="0" err="1">
                <a:latin typeface="Calibri"/>
                <a:cs typeface="Calibri"/>
              </a:rPr>
              <a:t>para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dar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suporte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ao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acervo</a:t>
            </a:r>
            <a:r>
              <a:rPr lang="en-US" sz="2400" dirty="0">
                <a:latin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cs typeface="Calibri"/>
              </a:rPr>
              <a:t>materiais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em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uma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biblioteca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pública</a:t>
            </a:r>
            <a:endParaRPr lang="en-US" sz="2400" dirty="0">
              <a:latin typeface="Calibri"/>
              <a:cs typeface="Calibri"/>
            </a:endParaRPr>
          </a:p>
          <a:p>
            <a:pPr marL="643374" lvl="1" indent="-414772">
              <a:lnSpc>
                <a:spcPct val="11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2000" dirty="0" err="1">
                <a:latin typeface="Calibri"/>
                <a:cs typeface="Calibri"/>
              </a:rPr>
              <a:t>Liste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dois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atores</a:t>
            </a:r>
            <a:r>
              <a:rPr lang="en-US" sz="2000" dirty="0">
                <a:latin typeface="Calibri"/>
                <a:cs typeface="Calibri"/>
              </a:rPr>
              <a:t>. </a:t>
            </a:r>
            <a:r>
              <a:rPr lang="en-US" sz="2000" dirty="0" err="1">
                <a:latin typeface="Calibri"/>
                <a:cs typeface="Calibri"/>
              </a:rPr>
              <a:t>Explique</a:t>
            </a:r>
            <a:r>
              <a:rPr lang="en-US" sz="2000" dirty="0">
                <a:latin typeface="Calibri"/>
                <a:cs typeface="Calibri"/>
              </a:rPr>
              <a:t> a </a:t>
            </a:r>
            <a:r>
              <a:rPr lang="en-US" sz="2000" dirty="0" err="1">
                <a:latin typeface="Calibri"/>
                <a:cs typeface="Calibri"/>
              </a:rPr>
              <a:t>importância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cada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ator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  <a:p>
            <a:pPr marL="643374" lvl="1" indent="-414772">
              <a:lnSpc>
                <a:spcPct val="11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2000" dirty="0">
                <a:latin typeface="Calibri"/>
                <a:cs typeface="Calibri"/>
              </a:rPr>
              <a:t>Um </a:t>
            </a:r>
            <a:r>
              <a:rPr lang="en-US" sz="2000" dirty="0" err="1">
                <a:latin typeface="Calibri"/>
                <a:cs typeface="Calibri"/>
              </a:rPr>
              <a:t>caso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uso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é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i="1" dirty="0" err="1">
                <a:latin typeface="Calibri"/>
                <a:cs typeface="Calibri"/>
              </a:rPr>
              <a:t>pegar</a:t>
            </a:r>
            <a:r>
              <a:rPr lang="en-US" sz="2000" i="1" dirty="0">
                <a:latin typeface="Calibri"/>
                <a:cs typeface="Calibri"/>
              </a:rPr>
              <a:t> um item </a:t>
            </a:r>
            <a:r>
              <a:rPr lang="en-US" sz="2000" i="1" dirty="0" err="1">
                <a:latin typeface="Calibri"/>
                <a:cs typeface="Calibri"/>
              </a:rPr>
              <a:t>por</a:t>
            </a:r>
            <a:r>
              <a:rPr lang="en-US" sz="2000" i="1" dirty="0">
                <a:latin typeface="Calibri"/>
                <a:cs typeface="Calibri"/>
              </a:rPr>
              <a:t> </a:t>
            </a:r>
            <a:r>
              <a:rPr lang="en-US" sz="2000" i="1" dirty="0" err="1">
                <a:latin typeface="Calibri"/>
                <a:cs typeface="Calibri"/>
              </a:rPr>
              <a:t>empréstimo</a:t>
            </a:r>
            <a:r>
              <a:rPr lang="en-US" sz="2000" dirty="0">
                <a:latin typeface="Calibri"/>
                <a:cs typeface="Calibri"/>
              </a:rPr>
              <a:t>. </a:t>
            </a:r>
            <a:r>
              <a:rPr lang="en-US" sz="2000" dirty="0" err="1">
                <a:latin typeface="Calibri"/>
                <a:cs typeface="Calibri"/>
              </a:rPr>
              <a:t>Liste</a:t>
            </a:r>
            <a:r>
              <a:rPr lang="en-US" sz="2000" dirty="0">
                <a:latin typeface="Calibri"/>
                <a:cs typeface="Calibri"/>
              </a:rPr>
              <a:t> outros </a:t>
            </a:r>
            <a:r>
              <a:rPr lang="en-US" sz="2000" dirty="0" err="1">
                <a:latin typeface="Calibri"/>
                <a:cs typeface="Calibri"/>
              </a:rPr>
              <a:t>três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casos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uso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em</a:t>
            </a:r>
            <a:r>
              <a:rPr lang="en-US" sz="2000" dirty="0">
                <a:latin typeface="Calibri"/>
                <a:cs typeface="Calibri"/>
              </a:rPr>
              <a:t> um </a:t>
            </a:r>
            <a:r>
              <a:rPr lang="en-US" sz="2000" dirty="0" err="1">
                <a:latin typeface="Calibri"/>
                <a:cs typeface="Calibri"/>
              </a:rPr>
              <a:t>nível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abstração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equiparável</a:t>
            </a:r>
            <a:r>
              <a:rPr lang="en-US" sz="2000" dirty="0">
                <a:latin typeface="Calibri"/>
                <a:cs typeface="Calibri"/>
              </a:rPr>
              <a:t>. </a:t>
            </a:r>
            <a:r>
              <a:rPr lang="en-US" sz="2000" dirty="0" err="1">
                <a:latin typeface="Calibri"/>
                <a:cs typeface="Calibri"/>
              </a:rPr>
              <a:t>Resuma</a:t>
            </a:r>
            <a:r>
              <a:rPr lang="en-US" sz="2000" dirty="0">
                <a:latin typeface="Calibri"/>
                <a:cs typeface="Calibri"/>
              </a:rPr>
              <a:t> a </a:t>
            </a:r>
            <a:r>
              <a:rPr lang="en-US" sz="2000" dirty="0" err="1">
                <a:latin typeface="Calibri"/>
                <a:cs typeface="Calibri"/>
              </a:rPr>
              <a:t>finalidade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cada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caso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uso</a:t>
            </a:r>
            <a:r>
              <a:rPr lang="en-US" sz="2000" dirty="0">
                <a:latin typeface="Calibri"/>
                <a:cs typeface="Calibri"/>
              </a:rPr>
              <a:t> com </a:t>
            </a:r>
            <a:r>
              <a:rPr lang="en-US" sz="2000" dirty="0" err="1">
                <a:latin typeface="Calibri"/>
                <a:cs typeface="Calibri"/>
              </a:rPr>
              <a:t>uma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frase</a:t>
            </a:r>
            <a:endParaRPr lang="en-US" sz="2000" dirty="0">
              <a:latin typeface="Calibri"/>
              <a:cs typeface="Calibri"/>
            </a:endParaRPr>
          </a:p>
          <a:p>
            <a:pPr marL="643374" lvl="1" indent="-414772">
              <a:lnSpc>
                <a:spcPct val="11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2000" dirty="0" err="1">
                <a:latin typeface="Calibri"/>
                <a:cs typeface="Calibri"/>
              </a:rPr>
              <a:t>Elabore</a:t>
            </a:r>
            <a:r>
              <a:rPr lang="en-US" sz="2000" dirty="0">
                <a:latin typeface="Calibri"/>
                <a:cs typeface="Calibri"/>
              </a:rPr>
              <a:t> um </a:t>
            </a:r>
            <a:r>
              <a:rPr lang="en-US" sz="2000" dirty="0" err="1">
                <a:latin typeface="Calibri"/>
                <a:cs typeface="Calibri"/>
              </a:rPr>
              <a:t>diagrama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caso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uso</a:t>
            </a:r>
            <a:r>
              <a:rPr lang="en-US" sz="2000" dirty="0">
                <a:latin typeface="Calibri"/>
                <a:cs typeface="Calibri"/>
              </a:rPr>
              <a:t> do </a:t>
            </a:r>
            <a:r>
              <a:rPr lang="en-US" sz="2000" dirty="0" err="1">
                <a:latin typeface="Calibri"/>
                <a:cs typeface="Calibri"/>
              </a:rPr>
              <a:t>sistema</a:t>
            </a:r>
            <a:endParaRPr lang="en-US" sz="2000" dirty="0">
              <a:latin typeface="Calibri"/>
              <a:cs typeface="Calibri"/>
            </a:endParaRPr>
          </a:p>
          <a:p>
            <a:pPr marL="643374" lvl="1" indent="-414772">
              <a:lnSpc>
                <a:spcPct val="11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2000" dirty="0">
                <a:latin typeface="Calibri"/>
                <a:cs typeface="Calibri"/>
              </a:rPr>
              <a:t>Prepare um </a:t>
            </a:r>
            <a:r>
              <a:rPr lang="en-US" sz="2000" dirty="0" err="1">
                <a:latin typeface="Calibri"/>
                <a:cs typeface="Calibri"/>
              </a:rPr>
              <a:t>cenário</a:t>
            </a:r>
            <a:r>
              <a:rPr lang="en-US" sz="2000" dirty="0">
                <a:latin typeface="Calibri"/>
                <a:cs typeface="Calibri"/>
              </a:rPr>
              <a:t> normal </a:t>
            </a:r>
            <a:r>
              <a:rPr lang="en-US" sz="2000" dirty="0" err="1">
                <a:latin typeface="Calibri"/>
                <a:cs typeface="Calibri"/>
              </a:rPr>
              <a:t>para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cada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caso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uso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  <a:p>
            <a:pPr lvl="2">
              <a:lnSpc>
                <a:spcPct val="110000"/>
              </a:lnSpc>
              <a:spcBef>
                <a:spcPts val="544"/>
              </a:spcBef>
              <a:spcAft>
                <a:spcPts val="544"/>
              </a:spcAft>
            </a:pPr>
            <a:r>
              <a:rPr lang="en-US" dirty="0" err="1">
                <a:latin typeface="Calibri"/>
                <a:cs typeface="Calibri"/>
              </a:rPr>
              <a:t>Lembre</a:t>
            </a:r>
            <a:r>
              <a:rPr lang="en-US" dirty="0">
                <a:latin typeface="Calibri"/>
                <a:cs typeface="Calibri"/>
              </a:rPr>
              <a:t>-se </a:t>
            </a:r>
            <a:r>
              <a:rPr lang="en-US" dirty="0" err="1">
                <a:latin typeface="Calibri"/>
                <a:cs typeface="Calibri"/>
              </a:rPr>
              <a:t>que</a:t>
            </a:r>
            <a:r>
              <a:rPr lang="en-US" dirty="0">
                <a:latin typeface="Calibri"/>
                <a:cs typeface="Calibri"/>
              </a:rPr>
              <a:t> um </a:t>
            </a:r>
            <a:r>
              <a:rPr lang="en-US" dirty="0" err="1">
                <a:latin typeface="Calibri"/>
                <a:cs typeface="Calibri"/>
              </a:rPr>
              <a:t>cenário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é</a:t>
            </a:r>
            <a:r>
              <a:rPr lang="en-US" dirty="0">
                <a:latin typeface="Calibri"/>
                <a:cs typeface="Calibri"/>
              </a:rPr>
              <a:t> um </a:t>
            </a:r>
            <a:r>
              <a:rPr lang="en-US" dirty="0" err="1">
                <a:latin typeface="Calibri"/>
                <a:cs typeface="Calibri"/>
              </a:rPr>
              <a:t>exemplo</a:t>
            </a:r>
            <a:r>
              <a:rPr lang="en-US" dirty="0">
                <a:latin typeface="Calibri"/>
                <a:cs typeface="Calibri"/>
              </a:rPr>
              <a:t> e </a:t>
            </a:r>
            <a:r>
              <a:rPr lang="en-US" dirty="0" err="1">
                <a:latin typeface="Calibri"/>
                <a:cs typeface="Calibri"/>
              </a:rPr>
              <a:t>não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requer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exercitar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toda</a:t>
            </a:r>
            <a:r>
              <a:rPr lang="en-US" dirty="0">
                <a:latin typeface="Calibri"/>
                <a:cs typeface="Calibri"/>
              </a:rPr>
              <a:t> a </a:t>
            </a:r>
            <a:r>
              <a:rPr lang="en-US" dirty="0" err="1">
                <a:latin typeface="Calibri"/>
                <a:cs typeface="Calibri"/>
              </a:rPr>
              <a:t>funcionalidade</a:t>
            </a:r>
            <a:r>
              <a:rPr lang="en-US" dirty="0">
                <a:latin typeface="Calibri"/>
                <a:cs typeface="Calibri"/>
              </a:rPr>
              <a:t> do </a:t>
            </a:r>
            <a:r>
              <a:rPr lang="en-US" dirty="0" err="1">
                <a:latin typeface="Calibri"/>
                <a:cs typeface="Calibri"/>
              </a:rPr>
              <a:t>caso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uso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643374" lvl="1" indent="-414772">
              <a:lnSpc>
                <a:spcPct val="11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2000" dirty="0">
                <a:latin typeface="Calibri"/>
                <a:cs typeface="Calibri"/>
              </a:rPr>
              <a:t>Prepare um </a:t>
            </a:r>
            <a:r>
              <a:rPr lang="en-US" sz="2000" dirty="0" err="1">
                <a:latin typeface="Calibri"/>
                <a:cs typeface="Calibri"/>
              </a:rPr>
              <a:t>cenário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exceção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para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cada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caso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uso</a:t>
            </a:r>
            <a:endParaRPr lang="en-US" sz="2000" dirty="0">
              <a:latin typeface="Calibri"/>
              <a:cs typeface="Calibri"/>
            </a:endParaRPr>
          </a:p>
          <a:p>
            <a:pPr marL="643374" lvl="1" indent="-414772">
              <a:lnSpc>
                <a:spcPct val="11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2000" dirty="0" err="1">
                <a:latin typeface="Calibri"/>
                <a:cs typeface="Calibri"/>
              </a:rPr>
              <a:t>Elabore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diagramas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sequência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correspondente</a:t>
            </a:r>
            <a:r>
              <a:rPr lang="en-US" sz="2000" dirty="0">
                <a:latin typeface="Calibri"/>
                <a:cs typeface="Calibri"/>
              </a:rPr>
              <a:t> a </a:t>
            </a:r>
            <a:r>
              <a:rPr lang="en-US" sz="2000" dirty="0" err="1">
                <a:latin typeface="Calibri"/>
                <a:cs typeface="Calibri"/>
              </a:rPr>
              <a:t>cada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cenário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1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pireblog.org/wp-content/uploads/2013/04/chalkboard-660x3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9176" y="2156346"/>
            <a:ext cx="51619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dirty="0" smtClean="0">
                <a:solidFill>
                  <a:schemeClr val="bg1"/>
                </a:solidFill>
                <a:latin typeface="Freehand521 BT" panose="03080802030307080304" pitchFamily="66" charset="0"/>
              </a:rPr>
              <a:t>exercícios</a:t>
            </a:r>
            <a:endParaRPr lang="pt-BR" sz="10000" dirty="0">
              <a:solidFill>
                <a:schemeClr val="bg1"/>
              </a:solidFill>
              <a:latin typeface="Freehand521 BT" panose="0308080203030708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6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9559" y="365125"/>
            <a:ext cx="10959151" cy="61341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None/>
            </a:pPr>
            <a:r>
              <a:rPr lang="en-US" sz="2400" dirty="0" err="1"/>
              <a:t>Elabore</a:t>
            </a:r>
            <a:r>
              <a:rPr lang="en-US" sz="2400" dirty="0"/>
              <a:t> um </a:t>
            </a:r>
            <a:r>
              <a:rPr lang="en-US" sz="2400" dirty="0" err="1"/>
              <a:t>diagrama</a:t>
            </a:r>
            <a:r>
              <a:rPr lang="en-US" sz="2400" dirty="0"/>
              <a:t> de classes </a:t>
            </a:r>
            <a:r>
              <a:rPr lang="en-US" sz="2400" dirty="0" err="1"/>
              <a:t>para</a:t>
            </a:r>
            <a:r>
              <a:rPr lang="en-US" sz="2400" dirty="0"/>
              <a:t> um </a:t>
            </a:r>
            <a:r>
              <a:rPr lang="en-US" sz="2400" dirty="0" err="1"/>
              <a:t>sistema</a:t>
            </a:r>
            <a:r>
              <a:rPr lang="en-US" sz="2400" dirty="0"/>
              <a:t> de </a:t>
            </a:r>
            <a:r>
              <a:rPr lang="en-US" sz="2400" dirty="0" err="1"/>
              <a:t>ponto</a:t>
            </a:r>
            <a:r>
              <a:rPr lang="en-US" sz="2400" dirty="0"/>
              <a:t> de </a:t>
            </a:r>
            <a:r>
              <a:rPr lang="en-US" sz="2400" dirty="0" err="1"/>
              <a:t>vendas</a:t>
            </a:r>
            <a:endParaRPr lang="en-US" sz="2400" dirty="0"/>
          </a:p>
          <a:p>
            <a:pPr marL="800100" lvl="1" indent="-34290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1800" dirty="0" smtClean="0"/>
              <a:t>O </a:t>
            </a:r>
            <a:r>
              <a:rPr lang="en-US" sz="1800" dirty="0" err="1"/>
              <a:t>gerente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</a:t>
            </a:r>
            <a:r>
              <a:rPr lang="en-US" sz="1800" dirty="0" err="1"/>
              <a:t>fazer</a:t>
            </a:r>
            <a:r>
              <a:rPr lang="en-US" sz="1800" dirty="0"/>
              <a:t> login com um ID e </a:t>
            </a:r>
            <a:r>
              <a:rPr lang="en-US" sz="1800" dirty="0" err="1"/>
              <a:t>senha</a:t>
            </a:r>
            <a:r>
              <a:rPr lang="en-US" sz="1800" dirty="0"/>
              <a:t> para </a:t>
            </a:r>
            <a:r>
              <a:rPr lang="en-US" sz="1800" dirty="0" err="1"/>
              <a:t>iniciar</a:t>
            </a:r>
            <a:r>
              <a:rPr lang="en-US" sz="1800" dirty="0"/>
              <a:t> e </a:t>
            </a:r>
            <a:r>
              <a:rPr lang="en-US" sz="1800" dirty="0" err="1"/>
              <a:t>finalizar</a:t>
            </a:r>
            <a:r>
              <a:rPr lang="en-US" sz="1800" dirty="0"/>
              <a:t> o </a:t>
            </a:r>
            <a:r>
              <a:rPr lang="en-US" sz="1800" dirty="0" err="1"/>
              <a:t>sistema</a:t>
            </a:r>
            <a:r>
              <a:rPr lang="en-US" sz="1800" dirty="0"/>
              <a:t>;</a:t>
            </a:r>
          </a:p>
          <a:p>
            <a:pPr marL="800100" lvl="1" indent="-34290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1800" dirty="0" smtClean="0"/>
              <a:t>O </a:t>
            </a:r>
            <a:r>
              <a:rPr lang="en-US" sz="1800" dirty="0" err="1"/>
              <a:t>caixa</a:t>
            </a:r>
            <a:r>
              <a:rPr lang="en-US" sz="1800" dirty="0"/>
              <a:t> (</a:t>
            </a:r>
            <a:r>
              <a:rPr lang="en-US" sz="1800" dirty="0" err="1"/>
              <a:t>operador</a:t>
            </a:r>
            <a:r>
              <a:rPr lang="en-US" sz="1800" dirty="0"/>
              <a:t>) </a:t>
            </a:r>
            <a:r>
              <a:rPr lang="en-US" sz="1800" dirty="0" err="1"/>
              <a:t>deve</a:t>
            </a:r>
            <a:r>
              <a:rPr lang="en-US" sz="1800" dirty="0"/>
              <a:t> </a:t>
            </a:r>
            <a:r>
              <a:rPr lang="en-US" sz="1800" dirty="0" err="1"/>
              <a:t>fazer</a:t>
            </a:r>
            <a:r>
              <a:rPr lang="en-US" sz="1800" dirty="0"/>
              <a:t> login com um ID e </a:t>
            </a:r>
            <a:r>
              <a:rPr lang="en-US" sz="1800" dirty="0" err="1"/>
              <a:t>senha</a:t>
            </a:r>
            <a:r>
              <a:rPr lang="en-US" sz="1800" dirty="0"/>
              <a:t> para </a:t>
            </a:r>
            <a:r>
              <a:rPr lang="en-US" sz="1800" dirty="0" err="1"/>
              <a:t>poder</a:t>
            </a:r>
            <a:r>
              <a:rPr lang="en-US" sz="1800" dirty="0"/>
              <a:t> </a:t>
            </a:r>
            <a:r>
              <a:rPr lang="en-US" sz="1800" dirty="0" err="1"/>
              <a:t>utilizar</a:t>
            </a:r>
            <a:r>
              <a:rPr lang="en-US" sz="1800" dirty="0"/>
              <a:t> o </a:t>
            </a:r>
            <a:r>
              <a:rPr lang="en-US" sz="1800" dirty="0" err="1"/>
              <a:t>sistema</a:t>
            </a:r>
            <a:r>
              <a:rPr lang="en-US" sz="1800" dirty="0"/>
              <a:t>;</a:t>
            </a:r>
          </a:p>
          <a:p>
            <a:pPr marL="800100" lvl="1" indent="-34290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1800" dirty="0" smtClean="0"/>
              <a:t>Registrar </a:t>
            </a:r>
            <a:r>
              <a:rPr lang="en-US" sz="1800" dirty="0"/>
              <a:t>a </a:t>
            </a:r>
            <a:r>
              <a:rPr lang="en-US" sz="1800" dirty="0" err="1"/>
              <a:t>venda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andamento</a:t>
            </a:r>
            <a:r>
              <a:rPr lang="en-US" sz="1800" dirty="0"/>
              <a:t> –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itens</a:t>
            </a:r>
            <a:r>
              <a:rPr lang="en-US" sz="1800" dirty="0"/>
              <a:t> </a:t>
            </a:r>
            <a:r>
              <a:rPr lang="en-US" sz="1800" dirty="0" err="1"/>
              <a:t>comprados</a:t>
            </a:r>
            <a:r>
              <a:rPr lang="en-US" sz="1800" dirty="0"/>
              <a:t>;</a:t>
            </a:r>
          </a:p>
          <a:p>
            <a:pPr marL="800100" lvl="1" indent="-34290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1800" dirty="0" err="1" smtClean="0"/>
              <a:t>Exibir</a:t>
            </a:r>
            <a:r>
              <a:rPr lang="en-US" sz="1800" dirty="0" smtClean="0"/>
              <a:t> </a:t>
            </a:r>
            <a:r>
              <a:rPr lang="en-US" sz="1800" dirty="0"/>
              <a:t>a </a:t>
            </a:r>
            <a:r>
              <a:rPr lang="en-US" sz="1800" dirty="0" err="1"/>
              <a:t>descrição</a:t>
            </a:r>
            <a:r>
              <a:rPr lang="en-US" sz="1800" dirty="0"/>
              <a:t> e </a:t>
            </a:r>
            <a:r>
              <a:rPr lang="en-US" sz="1800" dirty="0" err="1"/>
              <a:t>preço</a:t>
            </a:r>
            <a:r>
              <a:rPr lang="en-US" sz="1800" dirty="0"/>
              <a:t> e do item </a:t>
            </a:r>
            <a:r>
              <a:rPr lang="en-US" sz="1800" dirty="0" err="1"/>
              <a:t>registrado</a:t>
            </a:r>
            <a:r>
              <a:rPr lang="en-US" sz="1800" dirty="0"/>
              <a:t>;</a:t>
            </a:r>
          </a:p>
          <a:p>
            <a:pPr marL="800100" lvl="1" indent="-34290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1800" dirty="0" err="1" smtClean="0"/>
              <a:t>Calcular</a:t>
            </a:r>
            <a:r>
              <a:rPr lang="en-US" sz="1800" dirty="0" smtClean="0"/>
              <a:t> </a:t>
            </a:r>
            <a:r>
              <a:rPr lang="en-US" sz="1800" dirty="0"/>
              <a:t>o total da </a:t>
            </a:r>
            <a:r>
              <a:rPr lang="en-US" sz="1800" dirty="0" err="1"/>
              <a:t>venda</a:t>
            </a:r>
            <a:r>
              <a:rPr lang="en-US" sz="1800" dirty="0"/>
              <a:t> </a:t>
            </a:r>
            <a:r>
              <a:rPr lang="en-US" sz="1800" dirty="0" err="1"/>
              <a:t>corrente</a:t>
            </a:r>
            <a:r>
              <a:rPr lang="en-US" sz="1800" dirty="0"/>
              <a:t>;</a:t>
            </a:r>
          </a:p>
          <a:p>
            <a:pPr marL="800100" lvl="1" indent="-34290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1800" dirty="0" err="1" smtClean="0"/>
              <a:t>Tratar</a:t>
            </a:r>
            <a:r>
              <a:rPr lang="en-US" sz="1800" dirty="0" smtClean="0"/>
              <a:t> </a:t>
            </a:r>
            <a:r>
              <a:rPr lang="en-US" sz="1800" dirty="0" err="1"/>
              <a:t>pagamento</a:t>
            </a:r>
            <a:r>
              <a:rPr lang="en-US" sz="1800" dirty="0"/>
              <a:t> com </a:t>
            </a:r>
            <a:r>
              <a:rPr lang="en-US" sz="1800" dirty="0" err="1"/>
              <a:t>dinheiro</a:t>
            </a:r>
            <a:r>
              <a:rPr lang="en-US" sz="1800" dirty="0"/>
              <a:t> – </a:t>
            </a:r>
            <a:r>
              <a:rPr lang="en-US" sz="1800" dirty="0" err="1"/>
              <a:t>capturar</a:t>
            </a:r>
            <a:r>
              <a:rPr lang="en-US" sz="1800" dirty="0"/>
              <a:t> a </a:t>
            </a:r>
            <a:r>
              <a:rPr lang="en-US" sz="1800" dirty="0" err="1"/>
              <a:t>quantidade</a:t>
            </a:r>
            <a:r>
              <a:rPr lang="en-US" sz="1800" dirty="0"/>
              <a:t> </a:t>
            </a:r>
            <a:r>
              <a:rPr lang="en-US" sz="1800" dirty="0" err="1"/>
              <a:t>recebida</a:t>
            </a:r>
            <a:r>
              <a:rPr lang="en-US" sz="1800" dirty="0"/>
              <a:t> e </a:t>
            </a:r>
            <a:r>
              <a:rPr lang="en-US" sz="1800" dirty="0" err="1"/>
              <a:t>calcular</a:t>
            </a:r>
            <a:r>
              <a:rPr lang="en-US" sz="1800" dirty="0"/>
              <a:t> o </a:t>
            </a:r>
            <a:r>
              <a:rPr lang="en-US" sz="1800" dirty="0" err="1"/>
              <a:t>troco</a:t>
            </a:r>
            <a:r>
              <a:rPr lang="en-US" sz="1800" dirty="0"/>
              <a:t>;</a:t>
            </a:r>
          </a:p>
          <a:p>
            <a:pPr marL="800100" lvl="1" indent="-34290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1800" dirty="0" err="1" smtClean="0"/>
              <a:t>Tratar</a:t>
            </a:r>
            <a:r>
              <a:rPr lang="en-US" sz="1800" dirty="0" smtClean="0"/>
              <a:t> </a:t>
            </a:r>
            <a:r>
              <a:rPr lang="en-US" sz="1800" dirty="0" err="1"/>
              <a:t>pagamento</a:t>
            </a:r>
            <a:r>
              <a:rPr lang="en-US" sz="1800" dirty="0"/>
              <a:t> com </a:t>
            </a:r>
            <a:r>
              <a:rPr lang="en-US" sz="1800" dirty="0" err="1"/>
              <a:t>cartão</a:t>
            </a:r>
            <a:r>
              <a:rPr lang="en-US" sz="1800" dirty="0"/>
              <a:t> de </a:t>
            </a:r>
            <a:r>
              <a:rPr lang="en-US" sz="1800" dirty="0" err="1"/>
              <a:t>crédito</a:t>
            </a:r>
            <a:r>
              <a:rPr lang="en-US" sz="1800" dirty="0"/>
              <a:t> – </a:t>
            </a:r>
            <a:r>
              <a:rPr lang="en-US" sz="1800" dirty="0" err="1"/>
              <a:t>capturar</a:t>
            </a:r>
            <a:r>
              <a:rPr lang="en-US" sz="1800" dirty="0"/>
              <a:t> a </a:t>
            </a:r>
            <a:r>
              <a:rPr lang="en-US" sz="1800" dirty="0" err="1"/>
              <a:t>informação</a:t>
            </a:r>
            <a:r>
              <a:rPr lang="en-US" sz="1800" dirty="0"/>
              <a:t> do </a:t>
            </a:r>
            <a:r>
              <a:rPr lang="en-US" sz="1800" dirty="0" err="1"/>
              <a:t>cartão</a:t>
            </a:r>
            <a:r>
              <a:rPr lang="en-US" sz="1800" dirty="0"/>
              <a:t> </a:t>
            </a:r>
            <a:r>
              <a:rPr lang="en-US" sz="1800" dirty="0" err="1"/>
              <a:t>através</a:t>
            </a:r>
            <a:r>
              <a:rPr lang="en-US" sz="1800" dirty="0"/>
              <a:t> de um </a:t>
            </a:r>
            <a:r>
              <a:rPr lang="en-US" sz="1800" dirty="0" smtClean="0"/>
              <a:t> </a:t>
            </a:r>
            <a:r>
              <a:rPr lang="en-US" sz="1800" dirty="0" err="1" smtClean="0"/>
              <a:t>eitor</a:t>
            </a:r>
            <a:r>
              <a:rPr lang="en-US" sz="1800" dirty="0" smtClean="0"/>
              <a:t> </a:t>
            </a:r>
            <a:r>
              <a:rPr lang="en-US" sz="1800" dirty="0"/>
              <a:t>de </a:t>
            </a:r>
            <a:r>
              <a:rPr lang="en-US" sz="1800" dirty="0" err="1"/>
              <a:t>cartões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entrada manual e </a:t>
            </a:r>
            <a:r>
              <a:rPr lang="en-US" sz="1800" dirty="0" err="1"/>
              <a:t>autorizar</a:t>
            </a:r>
            <a:r>
              <a:rPr lang="en-US" sz="1800" dirty="0"/>
              <a:t> o </a:t>
            </a:r>
            <a:r>
              <a:rPr lang="en-US" sz="1800" dirty="0" err="1"/>
              <a:t>pagamento</a:t>
            </a:r>
            <a:r>
              <a:rPr lang="en-US" sz="1800" dirty="0"/>
              <a:t> </a:t>
            </a:r>
            <a:r>
              <a:rPr lang="en-US" sz="1800" dirty="0" err="1"/>
              <a:t>utilizando</a:t>
            </a:r>
            <a:r>
              <a:rPr lang="en-US" sz="1800" dirty="0"/>
              <a:t> o </a:t>
            </a:r>
            <a:r>
              <a:rPr lang="en-US" sz="1800" dirty="0" err="1"/>
              <a:t>serviço</a:t>
            </a:r>
            <a:r>
              <a:rPr lang="en-US" sz="1800" dirty="0"/>
              <a:t> de </a:t>
            </a:r>
            <a:r>
              <a:rPr lang="en-US" sz="1800" dirty="0" err="1"/>
              <a:t>autorização</a:t>
            </a:r>
            <a:r>
              <a:rPr lang="en-US" sz="1800" dirty="0"/>
              <a:t> </a:t>
            </a:r>
            <a:r>
              <a:rPr lang="en-US" sz="1800" dirty="0" smtClean="0"/>
              <a:t> de </a:t>
            </a:r>
            <a:r>
              <a:rPr lang="en-US" sz="1800" dirty="0" err="1"/>
              <a:t>crédito</a:t>
            </a:r>
            <a:r>
              <a:rPr lang="en-US" sz="1800" dirty="0"/>
              <a:t> (</a:t>
            </a:r>
            <a:r>
              <a:rPr lang="en-US" sz="1800" dirty="0" err="1"/>
              <a:t>externo</a:t>
            </a:r>
            <a:r>
              <a:rPr lang="en-US" sz="1800" dirty="0"/>
              <a:t>) via </a:t>
            </a:r>
            <a:r>
              <a:rPr lang="en-US" sz="1800" dirty="0" err="1"/>
              <a:t>conexão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modem;</a:t>
            </a:r>
          </a:p>
          <a:p>
            <a:pPr marL="800100" lvl="1" indent="-34290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1800" dirty="0" err="1" smtClean="0"/>
              <a:t>Tratar</a:t>
            </a:r>
            <a:r>
              <a:rPr lang="en-US" sz="1800" dirty="0" smtClean="0"/>
              <a:t> </a:t>
            </a:r>
            <a:r>
              <a:rPr lang="en-US" sz="1800" dirty="0" err="1"/>
              <a:t>pagamento</a:t>
            </a:r>
            <a:r>
              <a:rPr lang="en-US" sz="1800" dirty="0"/>
              <a:t> com </a:t>
            </a:r>
            <a:r>
              <a:rPr lang="en-US" sz="1800" dirty="0" err="1"/>
              <a:t>cheque</a:t>
            </a:r>
            <a:r>
              <a:rPr lang="en-US" sz="1800" dirty="0"/>
              <a:t> – </a:t>
            </a:r>
            <a:r>
              <a:rPr lang="en-US" sz="1800" dirty="0" err="1"/>
              <a:t>capturar</a:t>
            </a:r>
            <a:r>
              <a:rPr lang="en-US" sz="1800" dirty="0"/>
              <a:t> o </a:t>
            </a:r>
            <a:r>
              <a:rPr lang="en-US" sz="1800" dirty="0" err="1"/>
              <a:t>número</a:t>
            </a:r>
            <a:r>
              <a:rPr lang="en-US" sz="1800" dirty="0"/>
              <a:t> da </a:t>
            </a:r>
            <a:r>
              <a:rPr lang="en-US" sz="1800" dirty="0" err="1"/>
              <a:t>carteira</a:t>
            </a:r>
            <a:r>
              <a:rPr lang="en-US" sz="1800" dirty="0"/>
              <a:t> de </a:t>
            </a:r>
            <a:r>
              <a:rPr lang="en-US" sz="1800" dirty="0" err="1"/>
              <a:t>identidade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entrada </a:t>
            </a:r>
            <a:r>
              <a:rPr lang="en-US" sz="1800" dirty="0" smtClean="0"/>
              <a:t> manual </a:t>
            </a:r>
            <a:r>
              <a:rPr lang="en-US" sz="1800" dirty="0"/>
              <a:t>e </a:t>
            </a:r>
            <a:r>
              <a:rPr lang="en-US" sz="1800" dirty="0" err="1" smtClean="0"/>
              <a:t>autorizar</a:t>
            </a:r>
            <a:r>
              <a:rPr lang="en-US" sz="1800" dirty="0" smtClean="0"/>
              <a:t> </a:t>
            </a:r>
            <a:r>
              <a:rPr lang="en-US" sz="1800" dirty="0"/>
              <a:t>o </a:t>
            </a:r>
            <a:r>
              <a:rPr lang="en-US" sz="1800" dirty="0" err="1"/>
              <a:t>pagamento</a:t>
            </a:r>
            <a:r>
              <a:rPr lang="en-US" sz="1800" dirty="0"/>
              <a:t> </a:t>
            </a:r>
            <a:r>
              <a:rPr lang="en-US" sz="1800" dirty="0" err="1"/>
              <a:t>utilizando</a:t>
            </a:r>
            <a:r>
              <a:rPr lang="en-US" sz="1800" dirty="0"/>
              <a:t> o </a:t>
            </a:r>
            <a:r>
              <a:rPr lang="en-US" sz="1800" dirty="0" err="1"/>
              <a:t>serviço</a:t>
            </a:r>
            <a:r>
              <a:rPr lang="en-US" sz="1800" dirty="0"/>
              <a:t> de </a:t>
            </a:r>
            <a:r>
              <a:rPr lang="en-US" sz="1800" dirty="0" err="1"/>
              <a:t>autorização</a:t>
            </a:r>
            <a:r>
              <a:rPr lang="en-US" sz="1800" dirty="0"/>
              <a:t> de </a:t>
            </a:r>
            <a:r>
              <a:rPr lang="en-US" sz="1800" dirty="0" err="1"/>
              <a:t>cheque</a:t>
            </a:r>
            <a:r>
              <a:rPr lang="en-US" sz="1800" dirty="0"/>
              <a:t> (</a:t>
            </a:r>
            <a:r>
              <a:rPr lang="en-US" sz="1800" dirty="0" err="1"/>
              <a:t>externo</a:t>
            </a:r>
            <a:r>
              <a:rPr lang="en-US" sz="1800" dirty="0"/>
              <a:t>) via </a:t>
            </a:r>
            <a:r>
              <a:rPr lang="en-US" sz="1800" dirty="0" smtClean="0"/>
              <a:t> </a:t>
            </a:r>
            <a:r>
              <a:rPr lang="en-US" sz="1800" dirty="0" err="1" smtClean="0"/>
              <a:t>conexão</a:t>
            </a:r>
            <a:r>
              <a:rPr lang="en-US" sz="1800" dirty="0" smtClean="0"/>
              <a:t> </a:t>
            </a:r>
            <a:r>
              <a:rPr lang="en-US" sz="1800" dirty="0" err="1"/>
              <a:t>por</a:t>
            </a:r>
            <a:r>
              <a:rPr lang="en-US" sz="1800" dirty="0"/>
              <a:t> modem;</a:t>
            </a:r>
          </a:p>
          <a:p>
            <a:pPr marL="800100" lvl="1" indent="-34290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1800" dirty="0" err="1" smtClean="0"/>
              <a:t>Reduzir</a:t>
            </a:r>
            <a:r>
              <a:rPr lang="en-US" sz="1800" dirty="0" smtClean="0"/>
              <a:t> </a:t>
            </a:r>
            <a:r>
              <a:rPr lang="en-US" sz="1800" dirty="0"/>
              <a:t>as </a:t>
            </a:r>
            <a:r>
              <a:rPr lang="en-US" sz="1800" dirty="0" err="1"/>
              <a:t>quantidades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estoque</a:t>
            </a:r>
            <a:r>
              <a:rPr lang="en-US" sz="1800" dirty="0"/>
              <a:t> </a:t>
            </a:r>
            <a:r>
              <a:rPr lang="en-US" sz="1800" dirty="0" err="1"/>
              <a:t>quando</a:t>
            </a:r>
            <a:r>
              <a:rPr lang="en-US" sz="1800" dirty="0"/>
              <a:t> a </a:t>
            </a:r>
            <a:r>
              <a:rPr lang="en-US" sz="1800" dirty="0" err="1"/>
              <a:t>venda</a:t>
            </a:r>
            <a:r>
              <a:rPr lang="en-US" sz="1800" dirty="0"/>
              <a:t> é </a:t>
            </a:r>
            <a:r>
              <a:rPr lang="en-US" sz="1800" dirty="0" err="1"/>
              <a:t>confirmada</a:t>
            </a:r>
            <a:r>
              <a:rPr lang="en-US" sz="1800" dirty="0"/>
              <a:t>;</a:t>
            </a:r>
          </a:p>
          <a:p>
            <a:pPr marL="800100" lvl="1" indent="-34290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1800" dirty="0" smtClean="0"/>
              <a:t>Registrar </a:t>
            </a:r>
            <a:r>
              <a:rPr lang="en-US" sz="1800" dirty="0"/>
              <a:t>as </a:t>
            </a:r>
            <a:r>
              <a:rPr lang="en-US" sz="1800" dirty="0" err="1"/>
              <a:t>vendas</a:t>
            </a:r>
            <a:r>
              <a:rPr lang="en-US" sz="1800" dirty="0"/>
              <a:t> </a:t>
            </a:r>
            <a:r>
              <a:rPr lang="en-US" sz="1800" dirty="0" err="1"/>
              <a:t>completadas</a:t>
            </a:r>
            <a:r>
              <a:rPr lang="en-US" sz="1800" dirty="0"/>
              <a:t>;</a:t>
            </a:r>
          </a:p>
          <a:p>
            <a:pPr marL="800100" lvl="1" indent="-342900">
              <a:lnSpc>
                <a:spcPct val="100000"/>
              </a:lnSpc>
              <a:spcBef>
                <a:spcPts val="544"/>
              </a:spcBef>
              <a:spcAft>
                <a:spcPts val="544"/>
              </a:spcAft>
              <a:buFont typeface="+mj-lt"/>
              <a:buAutoNum type="arabicPeriod"/>
            </a:pPr>
            <a:r>
              <a:rPr lang="en-US" sz="1800" dirty="0" err="1" smtClean="0"/>
              <a:t>Permitir</a:t>
            </a:r>
            <a:r>
              <a:rPr lang="en-US" sz="1800" dirty="0" smtClean="0"/>
              <a:t> </a:t>
            </a:r>
            <a:r>
              <a:rPr lang="en-US" sz="1800" dirty="0"/>
              <a:t>que </a:t>
            </a:r>
            <a:r>
              <a:rPr lang="en-US" sz="1800" dirty="0" err="1"/>
              <a:t>diversas</a:t>
            </a:r>
            <a:r>
              <a:rPr lang="en-US" sz="1800" dirty="0"/>
              <a:t> </a:t>
            </a:r>
            <a:r>
              <a:rPr lang="en-US" sz="1800" dirty="0" err="1"/>
              <a:t>lojas</a:t>
            </a:r>
            <a:r>
              <a:rPr lang="en-US" sz="1800" dirty="0"/>
              <a:t> </a:t>
            </a:r>
            <a:r>
              <a:rPr lang="en-US" sz="1800" dirty="0" err="1"/>
              <a:t>utilizem</a:t>
            </a:r>
            <a:r>
              <a:rPr lang="en-US" sz="1800" dirty="0"/>
              <a:t> o </a:t>
            </a:r>
            <a:r>
              <a:rPr lang="en-US" sz="1800" dirty="0" err="1"/>
              <a:t>sistema</a:t>
            </a:r>
            <a:r>
              <a:rPr lang="en-US" sz="1800" dirty="0"/>
              <a:t>, com </a:t>
            </a:r>
            <a:r>
              <a:rPr lang="en-US" sz="1800" dirty="0" err="1"/>
              <a:t>catálogo</a:t>
            </a:r>
            <a:r>
              <a:rPr lang="en-US" sz="1800" dirty="0"/>
              <a:t> de </a:t>
            </a:r>
            <a:r>
              <a:rPr lang="en-US" sz="1800" dirty="0" err="1"/>
              <a:t>produtos</a:t>
            </a:r>
            <a:r>
              <a:rPr lang="en-US" sz="1800" dirty="0"/>
              <a:t> e </a:t>
            </a:r>
            <a:r>
              <a:rPr lang="en-US" sz="1800" dirty="0" err="1"/>
              <a:t>preços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unificado</a:t>
            </a:r>
            <a:r>
              <a:rPr lang="en-US" sz="1800" dirty="0"/>
              <a:t>, </a:t>
            </a:r>
            <a:r>
              <a:rPr lang="en-US" sz="1800" dirty="0" err="1"/>
              <a:t>porém</a:t>
            </a:r>
            <a:r>
              <a:rPr lang="en-US" sz="1800" dirty="0"/>
              <a:t> </a:t>
            </a:r>
            <a:r>
              <a:rPr lang="en-US" sz="1800" dirty="0" err="1"/>
              <a:t>estoques</a:t>
            </a:r>
            <a:r>
              <a:rPr lang="en-US" sz="1800" dirty="0"/>
              <a:t> </a:t>
            </a:r>
            <a:r>
              <a:rPr lang="en-US" sz="1800" dirty="0" err="1"/>
              <a:t>separados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256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Modelos</a:t>
            </a:r>
            <a:r>
              <a:rPr lang="en-US" sz="5400" dirty="0" smtClean="0">
                <a:solidFill>
                  <a:srgbClr val="FF0000"/>
                </a:solidFill>
              </a:rPr>
              <a:t> de </a:t>
            </a:r>
            <a:r>
              <a:rPr lang="en-US" sz="5400" dirty="0" err="1" smtClean="0">
                <a:solidFill>
                  <a:srgbClr val="FF0000"/>
                </a:solidFill>
              </a:rPr>
              <a:t>Seqüência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</a:rPr>
              <a:t>Elabora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temas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dos </a:t>
            </a:r>
            <a:r>
              <a:rPr lang="en-US" sz="3200" b="1" dirty="0" err="1" smtClean="0">
                <a:solidFill>
                  <a:srgbClr val="0070C0"/>
                </a:solidFill>
              </a:rPr>
              <a:t>casos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de </a:t>
            </a:r>
            <a:r>
              <a:rPr lang="en-US" sz="3200" b="1" dirty="0" err="1" smtClean="0">
                <a:solidFill>
                  <a:srgbClr val="0070C0"/>
                </a:solidFill>
              </a:rPr>
              <a:t>uso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dirty="0" err="1" smtClean="0"/>
              <a:t>Existem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dois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tipos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modelos</a:t>
            </a:r>
            <a:r>
              <a:rPr lang="en-US" sz="3200" dirty="0" smtClean="0"/>
              <a:t> de </a:t>
            </a:r>
            <a:r>
              <a:rPr lang="en-US" sz="3200" dirty="0" err="1" smtClean="0"/>
              <a:t>sequência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cenários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lvl="2"/>
            <a:r>
              <a:rPr lang="en-US" sz="2800" dirty="0" err="1" smtClean="0"/>
              <a:t>Escopo</a:t>
            </a:r>
            <a:r>
              <a:rPr lang="en-US" sz="2800" dirty="0" smtClean="0"/>
              <a:t> </a:t>
            </a:r>
            <a:r>
              <a:rPr lang="en-US" sz="2800" b="1" dirty="0" err="1" smtClean="0"/>
              <a:t>variável</a:t>
            </a:r>
            <a:endParaRPr lang="en-US" sz="2800" b="1" dirty="0" smtClean="0"/>
          </a:p>
          <a:p>
            <a:pPr lvl="2"/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representar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i="1" dirty="0" err="1" smtClean="0"/>
              <a:t>registro</a:t>
            </a:r>
            <a:r>
              <a:rPr lang="en-US" sz="2800" b="1" i="1" dirty="0" smtClean="0"/>
              <a:t> </a:t>
            </a:r>
            <a:r>
              <a:rPr lang="en-US" sz="2800" b="1" i="1" dirty="0" err="1" smtClean="0">
                <a:solidFill>
                  <a:srgbClr val="0070C0"/>
                </a:solidFill>
              </a:rPr>
              <a:t>histórico</a:t>
            </a:r>
            <a:r>
              <a:rPr lang="en-US" sz="2800" b="1" i="1" dirty="0" smtClean="0">
                <a:solidFill>
                  <a:srgbClr val="0070C0"/>
                </a:solidFill>
              </a:rPr>
              <a:t> </a:t>
            </a:r>
            <a:r>
              <a:rPr lang="en-US" sz="2800" b="1" i="1" dirty="0" smtClean="0"/>
              <a:t>de </a:t>
            </a:r>
            <a:r>
              <a:rPr lang="en-US" sz="2800" b="1" i="1" dirty="0" err="1" smtClean="0"/>
              <a:t>execução</a:t>
            </a:r>
            <a:r>
              <a:rPr lang="en-US" sz="2800" b="1" i="1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execução</a:t>
            </a:r>
            <a:r>
              <a:rPr lang="en-US" sz="2800" b="1" i="1" dirty="0" smtClean="0"/>
              <a:t> </a:t>
            </a:r>
            <a:r>
              <a:rPr lang="en-US" sz="2800" b="1" i="1" dirty="0" err="1" smtClean="0">
                <a:solidFill>
                  <a:srgbClr val="0070C0"/>
                </a:solidFill>
              </a:rPr>
              <a:t>teórica</a:t>
            </a:r>
            <a:r>
              <a:rPr lang="en-US" sz="2800" b="1" i="1" dirty="0" smtClean="0">
                <a:solidFill>
                  <a:srgbClr val="0070C0"/>
                </a:solidFill>
              </a:rPr>
              <a:t> </a:t>
            </a:r>
            <a:r>
              <a:rPr lang="en-US" sz="2800" b="1" i="1" dirty="0" smtClean="0"/>
              <a:t>de </a:t>
            </a:r>
            <a:r>
              <a:rPr lang="en-US" sz="2800" b="1" i="1" dirty="0" err="1" smtClean="0"/>
              <a:t>proposta</a:t>
            </a:r>
            <a:endParaRPr lang="en-US" sz="2800" b="1" i="1" dirty="0" smtClean="0"/>
          </a:p>
          <a:p>
            <a:pPr lvl="1"/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diagramas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de </a:t>
            </a:r>
            <a:r>
              <a:rPr lang="en-US" sz="3200" dirty="0" err="1" smtClean="0">
                <a:solidFill>
                  <a:srgbClr val="0070C0"/>
                </a:solidFill>
              </a:rPr>
              <a:t>sequência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264" y="504170"/>
            <a:ext cx="11259402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Elaborar </a:t>
            </a:r>
            <a:r>
              <a:rPr lang="pt-BR" b="1" dirty="0"/>
              <a:t>o diagrama de classes para o sistema de controle de biblioteca descrito a seguir e preparar o diagrama de sequência do caso de uso “Realizar Reserva”.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pt-BR" sz="1600" dirty="0"/>
              <a:t>O sistema de biblioteca permite que quatro tipos de usuários (alunos de graduação, alunos de mestrado, alunos de doutorando e professores) realizem o empréstimo, devolução e reserva de materiais disponíveis.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pt-BR" sz="1600" dirty="0"/>
              <a:t>Os tipos de materiais disponíveis na biblioteca para empréstimo são: livros, revistas, DVDs e CDs. Um material específico, como, por exemplo, um livro, pode dispor na biblioteca de mais de um exemplar.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pt-BR" sz="1600" dirty="0"/>
              <a:t>Sempre que o empréstimo de um material é solicitado na biblioteca, é feito o registro daquela operação no sistema e é fixada uma data de devolução baseada no prazo de cada tipo de usuário. Tipos de usuários diferente podem ter prazos diferentes.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pt-BR" sz="1600" dirty="0"/>
              <a:t>Usuários têm também o direito de realizar reservas de materiais.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pt-BR" sz="1600" dirty="0"/>
              <a:t>Cada material (livro, revista, CD ou DVD) deve possuir um código que o identifique e um título. Os livros devem manter as seguintes informações adicionais: editora, autores, edição e ano da publicação. As revistas são descritas pela sua edição, mês e ano da publicação. Os CDs devem manter as informações adicionais de respectivos autores, faixas e ano da publicação. Já os DVDs devem ser descritos pelos respectivos autores, ano de publicação e região.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pt-BR" sz="1600" dirty="0"/>
              <a:t>O sistema deve permitir a realização de empréstimo.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pt-BR" sz="1600" dirty="0"/>
              <a:t>O sistema deve permitir a realização de reservas.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pt-BR" sz="1600" dirty="0"/>
              <a:t>O sistema deve permitir a devolução de um material.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pt-BR" sz="1600" dirty="0"/>
              <a:t>Nos três casos, o usuário informa seu código de identificação e o código do material.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pt-BR" sz="1600" dirty="0"/>
              <a:t>O sistema deve ter uma consulta dos empréstimos correntes e passados de um usuário.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pt-BR" sz="1600" dirty="0"/>
              <a:t>O sistema deve ter uma consulta de informações por material onde são mostrados os exemplares do material e sua situação (emprestado ou disponível), o nome do usuário de cada exemplar emprestado e as reservas para o material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564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1" y="2532688"/>
            <a:ext cx="3665561" cy="1325563"/>
          </a:xfrm>
        </p:spPr>
        <p:txBody>
          <a:bodyPr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Exemplo</a:t>
            </a:r>
            <a:r>
              <a:rPr lang="en-US" sz="5400" dirty="0" smtClean="0">
                <a:solidFill>
                  <a:srgbClr val="FF0000"/>
                </a:solidFill>
              </a:rPr>
              <a:t> de </a:t>
            </a:r>
            <a:r>
              <a:rPr lang="en-US" sz="5400" dirty="0" err="1" smtClean="0">
                <a:solidFill>
                  <a:srgbClr val="FF0000"/>
                </a:solidFill>
              </a:rPr>
              <a:t>Cenário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442" y="191068"/>
            <a:ext cx="7942997" cy="652363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err="1" smtClean="0"/>
              <a:t>João</a:t>
            </a:r>
            <a:r>
              <a:rPr lang="en-US" sz="2000" dirty="0" smtClean="0"/>
              <a:t> Silva </a:t>
            </a:r>
            <a:r>
              <a:rPr lang="en-US" sz="2000" dirty="0" err="1" smtClean="0"/>
              <a:t>efetua</a:t>
            </a:r>
            <a:r>
              <a:rPr lang="en-US" sz="2000" dirty="0" smtClean="0"/>
              <a:t> o login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estabelece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comunicação</a:t>
            </a:r>
            <a:r>
              <a:rPr lang="en-US" sz="2000" dirty="0" smtClean="0"/>
              <a:t> </a:t>
            </a:r>
            <a:r>
              <a:rPr lang="en-US" sz="2000" dirty="0" err="1" smtClean="0"/>
              <a:t>segura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exibe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informações</a:t>
            </a:r>
            <a:r>
              <a:rPr lang="en-US" sz="2000" dirty="0" smtClean="0"/>
              <a:t> de </a:t>
            </a:r>
            <a:r>
              <a:rPr lang="en-US" sz="2000" dirty="0" err="1" smtClean="0"/>
              <a:t>portfólio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err="1" smtClean="0"/>
              <a:t>João</a:t>
            </a:r>
            <a:r>
              <a:rPr lang="en-US" sz="2000" dirty="0" smtClean="0"/>
              <a:t> Silva </a:t>
            </a:r>
            <a:r>
              <a:rPr lang="en-US" sz="2000" dirty="0" err="1" smtClean="0"/>
              <a:t>insere</a:t>
            </a:r>
            <a:r>
              <a:rPr lang="en-US" sz="2000" dirty="0" smtClean="0"/>
              <a:t> um </a:t>
            </a:r>
            <a:r>
              <a:rPr lang="en-US" sz="2000" dirty="0" err="1" smtClean="0"/>
              <a:t>pedido</a:t>
            </a:r>
            <a:r>
              <a:rPr lang="en-US" sz="2000" dirty="0" smtClean="0"/>
              <a:t> de </a:t>
            </a:r>
            <a:r>
              <a:rPr lang="en-US" sz="2000" dirty="0" err="1" smtClean="0"/>
              <a:t>compra</a:t>
            </a:r>
            <a:r>
              <a:rPr lang="en-US" sz="2000" dirty="0" smtClean="0"/>
              <a:t> de 100 </a:t>
            </a:r>
            <a:r>
              <a:rPr lang="en-US" sz="2000" dirty="0" err="1" smtClean="0"/>
              <a:t>cotas</a:t>
            </a:r>
            <a:r>
              <a:rPr lang="en-US" sz="2000" dirty="0" smtClean="0"/>
              <a:t> da GE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preço</a:t>
            </a:r>
            <a:r>
              <a:rPr lang="en-US" sz="2000" dirty="0" smtClean="0"/>
              <a:t> de </a:t>
            </a:r>
            <a:r>
              <a:rPr lang="en-US" sz="2000" dirty="0" err="1" smtClean="0"/>
              <a:t>mercado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verifica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fundos</a:t>
            </a:r>
            <a:r>
              <a:rPr lang="en-US" sz="2000" dirty="0" smtClean="0"/>
              <a:t> </a:t>
            </a:r>
            <a:r>
              <a:rPr lang="en-US" sz="2000" dirty="0" err="1" smtClean="0"/>
              <a:t>necessários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a </a:t>
            </a:r>
            <a:r>
              <a:rPr lang="en-US" sz="2000" dirty="0" err="1" smtClean="0"/>
              <a:t>compra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exibe</a:t>
            </a:r>
            <a:r>
              <a:rPr lang="en-US" sz="2000" dirty="0" smtClean="0"/>
              <a:t> a </a:t>
            </a:r>
            <a:r>
              <a:rPr lang="en-US" sz="2000" dirty="0" err="1" smtClean="0"/>
              <a:t>tela</a:t>
            </a:r>
            <a:r>
              <a:rPr lang="en-US" sz="2000" dirty="0" smtClean="0"/>
              <a:t> de </a:t>
            </a:r>
            <a:r>
              <a:rPr lang="en-US" sz="2000" dirty="0" err="1" smtClean="0"/>
              <a:t>confirmação</a:t>
            </a:r>
            <a:r>
              <a:rPr lang="en-US" sz="2000" dirty="0" smtClean="0"/>
              <a:t> com o </a:t>
            </a:r>
            <a:r>
              <a:rPr lang="en-US" sz="2000" dirty="0" err="1" smtClean="0"/>
              <a:t>custo</a:t>
            </a:r>
            <a:r>
              <a:rPr lang="en-US" sz="2000" dirty="0" smtClean="0"/>
              <a:t> </a:t>
            </a:r>
            <a:r>
              <a:rPr lang="en-US" sz="2000" dirty="0" err="1" smtClean="0"/>
              <a:t>estimado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err="1" smtClean="0"/>
              <a:t>João</a:t>
            </a:r>
            <a:r>
              <a:rPr lang="en-US" sz="2000" dirty="0" smtClean="0"/>
              <a:t> Silva </a:t>
            </a:r>
            <a:r>
              <a:rPr lang="en-US" sz="2000" dirty="0" err="1" smtClean="0"/>
              <a:t>confirma</a:t>
            </a:r>
            <a:r>
              <a:rPr lang="en-US" sz="2000" dirty="0" smtClean="0"/>
              <a:t> a </a:t>
            </a:r>
            <a:r>
              <a:rPr lang="en-US" sz="2000" dirty="0" err="1" smtClean="0"/>
              <a:t>compra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coloca</a:t>
            </a:r>
            <a:r>
              <a:rPr lang="en-US" sz="2000" dirty="0" smtClean="0"/>
              <a:t> o </a:t>
            </a:r>
            <a:r>
              <a:rPr lang="en-US" sz="2000" dirty="0" err="1" smtClean="0"/>
              <a:t>pedido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bolsa</a:t>
            </a:r>
            <a:r>
              <a:rPr lang="en-US" sz="2000" dirty="0" smtClean="0"/>
              <a:t> de </a:t>
            </a:r>
            <a:r>
              <a:rPr lang="en-US" sz="2000" dirty="0" err="1" smtClean="0"/>
              <a:t>valores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exibe</a:t>
            </a:r>
            <a:r>
              <a:rPr lang="en-US" sz="2000" dirty="0" smtClean="0"/>
              <a:t> o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de </a:t>
            </a:r>
            <a:r>
              <a:rPr lang="en-US" sz="2000" dirty="0" err="1" smtClean="0"/>
              <a:t>registro</a:t>
            </a:r>
            <a:r>
              <a:rPr lang="en-US" sz="2000" dirty="0" smtClean="0"/>
              <a:t> da </a:t>
            </a:r>
            <a:r>
              <a:rPr lang="en-US" sz="2000" dirty="0" err="1" smtClean="0"/>
              <a:t>transação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err="1" smtClean="0"/>
              <a:t>João</a:t>
            </a:r>
            <a:r>
              <a:rPr lang="en-US" sz="2000" dirty="0" smtClean="0"/>
              <a:t> Silva </a:t>
            </a:r>
            <a:r>
              <a:rPr lang="en-US" sz="2000" dirty="0" err="1" smtClean="0"/>
              <a:t>efetua</a:t>
            </a:r>
            <a:r>
              <a:rPr lang="en-US" sz="2000" dirty="0" smtClean="0"/>
              <a:t> o logoff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estabelece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comunicação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segura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exibe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tela</a:t>
            </a:r>
            <a:r>
              <a:rPr lang="en-US" sz="2000" dirty="0" smtClean="0"/>
              <a:t> de </a:t>
            </a:r>
            <a:r>
              <a:rPr lang="en-US" sz="2000" dirty="0" err="1" smtClean="0"/>
              <a:t>despedida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A </a:t>
            </a:r>
            <a:r>
              <a:rPr lang="en-US" sz="2000" dirty="0" err="1" smtClean="0"/>
              <a:t>bolsa</a:t>
            </a:r>
            <a:r>
              <a:rPr lang="en-US" sz="2000" dirty="0" smtClean="0"/>
              <a:t> de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</a:t>
            </a:r>
            <a:r>
              <a:rPr lang="en-US" sz="2000" dirty="0" smtClean="0"/>
              <a:t> o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do </a:t>
            </a:r>
            <a:r>
              <a:rPr lang="en-US" sz="2000" dirty="0" err="1" smtClean="0"/>
              <a:t>negócio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74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Etapas</a:t>
            </a:r>
            <a:r>
              <a:rPr lang="en-US" sz="5400" dirty="0" smtClean="0">
                <a:solidFill>
                  <a:srgbClr val="FF0000"/>
                </a:solidFill>
              </a:rPr>
              <a:t> de </a:t>
            </a:r>
            <a:r>
              <a:rPr lang="en-US" sz="5400" dirty="0" err="1" smtClean="0">
                <a:solidFill>
                  <a:srgbClr val="FF0000"/>
                </a:solidFill>
              </a:rPr>
              <a:t>escrita</a:t>
            </a:r>
            <a:r>
              <a:rPr lang="en-US" sz="5400" dirty="0" smtClean="0">
                <a:solidFill>
                  <a:srgbClr val="FF0000"/>
                </a:solidFill>
              </a:rPr>
              <a:t> de um </a:t>
            </a:r>
            <a:r>
              <a:rPr lang="en-US" sz="5400" dirty="0" err="1" smtClean="0">
                <a:solidFill>
                  <a:srgbClr val="FF0000"/>
                </a:solidFill>
              </a:rPr>
              <a:t>cenário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72" indent="-414772">
              <a:buFont typeface="+mj-lt"/>
              <a:buAutoNum type="arabicPeriod"/>
            </a:pPr>
            <a:r>
              <a:rPr lang="en-US" sz="3200" b="1" dirty="0" err="1" smtClean="0">
                <a:solidFill>
                  <a:srgbClr val="0070C0"/>
                </a:solidFill>
              </a:rPr>
              <a:t>Identificar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objetos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/>
              <a:t>trocando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mensagens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marL="414772" indent="-414772">
              <a:buFont typeface="+mj-lt"/>
              <a:buAutoNum type="arabicPeriod"/>
            </a:pPr>
            <a:r>
              <a:rPr lang="en-US" sz="3200" b="1" dirty="0" err="1" smtClean="0">
                <a:solidFill>
                  <a:srgbClr val="0070C0"/>
                </a:solidFill>
              </a:rPr>
              <a:t>Determinar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o </a:t>
            </a:r>
            <a:r>
              <a:rPr lang="en-US" sz="3200" b="1" dirty="0" err="1" smtClean="0">
                <a:solidFill>
                  <a:srgbClr val="0070C0"/>
                </a:solidFill>
              </a:rPr>
              <a:t>emissor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e o </a:t>
            </a:r>
            <a:r>
              <a:rPr lang="en-US" sz="3200" b="1" dirty="0" smtClean="0">
                <a:solidFill>
                  <a:srgbClr val="0070C0"/>
                </a:solidFill>
              </a:rPr>
              <a:t>receptor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cada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mensagem</a:t>
            </a:r>
            <a:r>
              <a:rPr lang="en-US" sz="3200" dirty="0" smtClean="0"/>
              <a:t>, e </a:t>
            </a:r>
            <a:r>
              <a:rPr lang="en-US" sz="3200" dirty="0" err="1" smtClean="0"/>
              <a:t>sua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sequência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marL="414772" indent="-414772">
              <a:buFont typeface="+mj-lt"/>
              <a:buAutoNum type="arabicPeriod"/>
            </a:pPr>
            <a:r>
              <a:rPr lang="en-US" sz="3200" b="1" dirty="0" err="1" smtClean="0">
                <a:solidFill>
                  <a:srgbClr val="0070C0"/>
                </a:solidFill>
              </a:rPr>
              <a:t>Acrescentar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/>
              <a:t>atividades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relacionadas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a </a:t>
            </a:r>
            <a:r>
              <a:rPr lang="en-US" sz="3200" dirty="0" err="1" smtClean="0"/>
              <a:t>computação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interna</a:t>
            </a:r>
            <a:endParaRPr lang="en-US" sz="3200" b="1" dirty="0">
              <a:solidFill>
                <a:srgbClr val="0070C0"/>
              </a:solidFill>
            </a:endParaRPr>
          </a:p>
          <a:p>
            <a:pPr marL="643374" lvl="1" indent="-414772">
              <a:buFont typeface="+mj-lt"/>
              <a:buAutoNum type="arabicPeriod"/>
            </a:pP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cenários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reduzidos</a:t>
            </a:r>
            <a:r>
              <a:rPr lang="en-US" dirty="0" smtClean="0"/>
              <a:t> a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marL="414772" indent="-414772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07791"/>
            <a:ext cx="10515600" cy="840230"/>
          </a:xfrm>
        </p:spPr>
        <p:txBody>
          <a:bodyPr wrap="square">
            <a:spAutoFit/>
          </a:bodyPr>
          <a:lstStyle/>
          <a:p>
            <a:pPr lvl="0"/>
            <a:r>
              <a:rPr lang="pt-BR" sz="5400">
                <a:solidFill>
                  <a:srgbClr val="FF0000"/>
                </a:solidFill>
              </a:rPr>
              <a:t>Diagramas de Sequência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63841"/>
          </a:xfrm>
        </p:spPr>
        <p:txBody>
          <a:bodyPr wrap="square">
            <a:spAutoFit/>
          </a:bodyPr>
          <a:lstStyle/>
          <a:p>
            <a:pPr>
              <a:spcBef>
                <a:spcPts val="1998"/>
              </a:spcBef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3200" dirty="0"/>
              <a:t>Usados </a:t>
            </a:r>
            <a:r>
              <a:rPr lang="pt-BR" sz="3200" b="1" dirty="0">
                <a:solidFill>
                  <a:srgbClr val="0070C0"/>
                </a:solidFill>
              </a:rPr>
              <a:t>quando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se deseja </a:t>
            </a:r>
            <a:r>
              <a:rPr lang="pt-BR" sz="3200" b="1" dirty="0"/>
              <a:t>representar o comportamento</a:t>
            </a:r>
            <a:r>
              <a:rPr lang="pt-BR" sz="3200" dirty="0"/>
              <a:t> de vários </a:t>
            </a:r>
            <a:r>
              <a:rPr lang="pt-BR" sz="3200" b="1" dirty="0">
                <a:solidFill>
                  <a:srgbClr val="0070C0"/>
                </a:solidFill>
              </a:rPr>
              <a:t>objetos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dentro de um </a:t>
            </a:r>
            <a:r>
              <a:rPr lang="pt-BR" sz="3200" b="1" dirty="0">
                <a:solidFill>
                  <a:srgbClr val="0070C0"/>
                </a:solidFill>
              </a:rPr>
              <a:t>cenário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de </a:t>
            </a:r>
            <a:r>
              <a:rPr lang="pt-BR" sz="3200" b="1" dirty="0"/>
              <a:t>execução</a:t>
            </a:r>
            <a:r>
              <a:rPr lang="pt-BR" sz="3200" dirty="0"/>
              <a:t>, </a:t>
            </a:r>
            <a:r>
              <a:rPr lang="pt-BR" sz="3200" b="1" dirty="0"/>
              <a:t>a partir das mensagens</a:t>
            </a:r>
            <a:r>
              <a:rPr lang="pt-BR" sz="3200" dirty="0"/>
              <a:t> que são passadas entre eles.</a:t>
            </a:r>
          </a:p>
          <a:p>
            <a:pPr>
              <a:spcBef>
                <a:spcPts val="1998"/>
              </a:spcBef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3200" dirty="0"/>
              <a:t>Mostra os </a:t>
            </a:r>
            <a:r>
              <a:rPr lang="pt-BR" sz="3200" b="1" dirty="0">
                <a:solidFill>
                  <a:srgbClr val="0070C0"/>
                </a:solidFill>
              </a:rPr>
              <a:t>objetos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participando em </a:t>
            </a:r>
            <a:r>
              <a:rPr lang="pt-BR" sz="3200" b="1" dirty="0">
                <a:solidFill>
                  <a:srgbClr val="0070C0"/>
                </a:solidFill>
              </a:rPr>
              <a:t>interações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de acordo com as </a:t>
            </a:r>
            <a:r>
              <a:rPr lang="pt-BR" sz="3200" b="1" dirty="0">
                <a:solidFill>
                  <a:srgbClr val="0070C0"/>
                </a:solidFill>
              </a:rPr>
              <a:t>mensagens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que </a:t>
            </a:r>
            <a:r>
              <a:rPr lang="pt-BR" sz="3200" b="1" dirty="0">
                <a:solidFill>
                  <a:srgbClr val="0070C0"/>
                </a:solidFill>
              </a:rPr>
              <a:t>trocam</a:t>
            </a:r>
          </a:p>
          <a:p>
            <a:pPr>
              <a:spcBef>
                <a:spcPts val="1998"/>
              </a:spcBef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3200" b="1" dirty="0">
                <a:solidFill>
                  <a:srgbClr val="0070C0"/>
                </a:solidFill>
              </a:rPr>
              <a:t>Enfatizando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a </a:t>
            </a:r>
            <a:r>
              <a:rPr lang="pt-BR" sz="3200" b="1" dirty="0">
                <a:solidFill>
                  <a:srgbClr val="0070C0"/>
                </a:solidFill>
              </a:rPr>
              <a:t>seqüência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em que as </a:t>
            </a:r>
            <a:r>
              <a:rPr lang="pt-BR" sz="3200" b="1" dirty="0">
                <a:solidFill>
                  <a:srgbClr val="0070C0"/>
                </a:solidFill>
              </a:rPr>
              <a:t>mensagens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são </a:t>
            </a:r>
            <a:r>
              <a:rPr lang="pt-BR" sz="3200" b="1" dirty="0">
                <a:solidFill>
                  <a:srgbClr val="0070C0"/>
                </a:solidFill>
              </a:rPr>
              <a:t>trocadas</a:t>
            </a:r>
          </a:p>
          <a:p>
            <a:pPr marL="341280" indent="-341280">
              <a:spcBef>
                <a:spcPts val="1998"/>
              </a:spcBef>
              <a:tabLst>
                <a:tab pos="34128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39" algn="l"/>
                <a:tab pos="4041720" algn="l"/>
                <a:tab pos="4490999" algn="l"/>
                <a:tab pos="4939920" algn="l"/>
                <a:tab pos="5389200" algn="l"/>
                <a:tab pos="5838480" algn="l"/>
                <a:tab pos="6287760" algn="l"/>
                <a:tab pos="6737039" algn="l"/>
                <a:tab pos="7186320" algn="l"/>
                <a:tab pos="7635599" algn="l"/>
                <a:tab pos="8084880" algn="l"/>
                <a:tab pos="8534160" algn="l"/>
                <a:tab pos="8983440" algn="l"/>
              </a:tabLst>
            </a:pPr>
            <a:endParaRPr lang="pt-BR" sz="3200" dirty="0"/>
          </a:p>
          <a:p>
            <a:pPr marL="341280" indent="-341280">
              <a:spcBef>
                <a:spcPts val="1998"/>
              </a:spcBef>
              <a:tabLst>
                <a:tab pos="34128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39" algn="l"/>
                <a:tab pos="4041720" algn="l"/>
                <a:tab pos="4490999" algn="l"/>
                <a:tab pos="4939920" algn="l"/>
                <a:tab pos="5389200" algn="l"/>
                <a:tab pos="5838480" algn="l"/>
                <a:tab pos="6287760" algn="l"/>
                <a:tab pos="6737039" algn="l"/>
                <a:tab pos="7186320" algn="l"/>
                <a:tab pos="7635599" algn="l"/>
                <a:tab pos="8084880" algn="l"/>
                <a:tab pos="8534160" algn="l"/>
                <a:tab pos="8983440" algn="l"/>
              </a:tabLst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0656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</p:spPr>
        <p:txBody>
          <a:bodyPr wrap="square">
            <a:spAutoFit/>
          </a:bodyPr>
          <a:lstStyle/>
          <a:p>
            <a:pPr lvl="0"/>
            <a:r>
              <a:rPr lang="pt-BR" sz="5400">
                <a:solidFill>
                  <a:srgbClr val="FF0000"/>
                </a:solidFill>
              </a:rPr>
              <a:t>Diagrama de </a:t>
            </a:r>
            <a:r>
              <a:rPr lang="pt-BR" sz="5400" dirty="0" err="1">
                <a:solidFill>
                  <a:srgbClr val="FF0000"/>
                </a:solidFill>
              </a:rPr>
              <a:t>seqüência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3" name="Straight Connector 2"/>
          <p:cNvSpPr/>
          <p:nvPr/>
        </p:nvSpPr>
        <p:spPr>
          <a:xfrm>
            <a:off x="2667000" y="2514600"/>
            <a:ext cx="1440" cy="3733920"/>
          </a:xfrm>
          <a:prstGeom prst="line">
            <a:avLst/>
          </a:prstGeom>
          <a:noFill/>
          <a:ln w="9360">
            <a:solidFill>
              <a:srgbClr val="333399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120880" y="1814400"/>
            <a:ext cx="1095120" cy="580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algn="ctr" hangingPunct="0"/>
            <a:r>
              <a:rPr lang="pt-BR" sz="1600">
                <a:solidFill>
                  <a:srgbClr val="333399"/>
                </a:solidFill>
                <a:latin typeface="Times New Roman" pitchFamily="18"/>
                <a:ea typeface="Arial Unicode MS" pitchFamily="2"/>
                <a:cs typeface="Tahoma" pitchFamily="2"/>
              </a:rPr>
              <a:t>Tempo</a:t>
            </a:r>
          </a:p>
          <a:p>
            <a:pPr algn="ctr" hangingPunct="0"/>
            <a:r>
              <a:rPr lang="pt-BR" sz="1600">
                <a:solidFill>
                  <a:srgbClr val="333399"/>
                </a:solidFill>
                <a:latin typeface="Times New Roman" pitchFamily="18"/>
                <a:ea typeface="Arial Unicode MS" pitchFamily="2"/>
                <a:cs typeface="Tahoma" pitchFamily="2"/>
              </a:rPr>
              <a:t>(top-down)</a:t>
            </a:r>
          </a:p>
        </p:txBody>
      </p:sp>
      <p:sp>
        <p:nvSpPr>
          <p:cNvPr id="5" name="Freeform 4"/>
          <p:cNvSpPr/>
          <p:nvPr/>
        </p:nvSpPr>
        <p:spPr>
          <a:xfrm>
            <a:off x="3810000" y="1905120"/>
            <a:ext cx="1219320" cy="533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algn="ctr" hangingPunct="0"/>
            <a:r>
              <a:rPr lang="pt-BR" sz="2400" u="sng">
                <a:latin typeface="Times New Roman" pitchFamily="18"/>
                <a:ea typeface="Arial Unicode MS" pitchFamily="2"/>
                <a:cs typeface="Tahoma" pitchFamily="2"/>
              </a:rPr>
              <a:t>ObjetoA</a:t>
            </a:r>
          </a:p>
        </p:txBody>
      </p:sp>
      <p:sp>
        <p:nvSpPr>
          <p:cNvPr id="6" name="Freeform 5"/>
          <p:cNvSpPr/>
          <p:nvPr/>
        </p:nvSpPr>
        <p:spPr>
          <a:xfrm>
            <a:off x="6400920" y="2743199"/>
            <a:ext cx="1218960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algn="ctr" hangingPunct="0"/>
            <a:r>
              <a:rPr lang="pt-BR" sz="2400" u="sng">
                <a:latin typeface="Times New Roman" pitchFamily="18"/>
                <a:ea typeface="Arial Unicode MS" pitchFamily="2"/>
                <a:cs typeface="Tahoma" pitchFamily="2"/>
              </a:rPr>
              <a:t>ObjetoB</a:t>
            </a:r>
          </a:p>
        </p:txBody>
      </p:sp>
      <p:sp>
        <p:nvSpPr>
          <p:cNvPr id="7" name="Straight Connector 6"/>
          <p:cNvSpPr/>
          <p:nvPr/>
        </p:nvSpPr>
        <p:spPr>
          <a:xfrm>
            <a:off x="4419479" y="2438281"/>
            <a:ext cx="1800" cy="4038839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7010399" y="3276721"/>
            <a:ext cx="1440" cy="2209679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43520" y="2895479"/>
            <a:ext cx="152280" cy="2667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934079" y="3657600"/>
            <a:ext cx="152640" cy="1295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4495800" y="3048120"/>
            <a:ext cx="190512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783080" y="2438280"/>
            <a:ext cx="1610354" cy="8022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latin typeface="Times New Roman" pitchFamily="18"/>
                <a:ea typeface="Arial Unicode MS" pitchFamily="2"/>
                <a:cs typeface="Tahoma" pitchFamily="2"/>
              </a:rPr>
              <a:t>[se novo]</a:t>
            </a:r>
          </a:p>
          <a:p>
            <a:pPr hangingPunct="0"/>
            <a:r>
              <a:rPr lang="pt-BR" sz="2400">
                <a:latin typeface="Times New Roman" pitchFamily="18"/>
                <a:ea typeface="Arial Unicode MS" pitchFamily="2"/>
                <a:cs typeface="Tahoma" pitchFamily="2"/>
              </a:rPr>
              <a:t>&lt;&lt;create&gt;&gt;</a:t>
            </a:r>
          </a:p>
        </p:txBody>
      </p:sp>
      <p:sp>
        <p:nvSpPr>
          <p:cNvPr id="13" name="Straight Connector 12"/>
          <p:cNvSpPr/>
          <p:nvPr/>
        </p:nvSpPr>
        <p:spPr>
          <a:xfrm>
            <a:off x="4495801" y="3657600"/>
            <a:ext cx="2514599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786321" y="3314880"/>
            <a:ext cx="1497887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latin typeface="Times New Roman" pitchFamily="18"/>
                <a:ea typeface="Arial Unicode MS" pitchFamily="2"/>
                <a:cs typeface="Tahoma" pitchFamily="2"/>
              </a:rPr>
              <a:t>mensagem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7086720" y="4038479"/>
            <a:ext cx="38088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7467600" y="4038480"/>
            <a:ext cx="1440" cy="45720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7084560" y="4495680"/>
            <a:ext cx="38412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451760" y="4076641"/>
            <a:ext cx="3693617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333399"/>
                </a:solidFill>
                <a:latin typeface="Times New Roman" pitchFamily="18"/>
                <a:ea typeface="Arial Unicode MS" pitchFamily="2"/>
                <a:cs typeface="Tahoma" pitchFamily="2"/>
              </a:rPr>
              <a:t>mensagem  (auto delegação)</a:t>
            </a:r>
          </a:p>
        </p:txBody>
      </p:sp>
      <p:sp>
        <p:nvSpPr>
          <p:cNvPr id="19" name="Straight Connector 18"/>
          <p:cNvSpPr/>
          <p:nvPr/>
        </p:nvSpPr>
        <p:spPr>
          <a:xfrm flipH="1">
            <a:off x="4494360" y="4952880"/>
            <a:ext cx="2441520" cy="180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0000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784520" y="4610161"/>
            <a:ext cx="2147168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latin typeface="Times New Roman" pitchFamily="18"/>
                <a:ea typeface="Arial Unicode MS" pitchFamily="2"/>
                <a:cs typeface="Tahoma" pitchFamily="2"/>
              </a:rPr>
              <a:t>valor de retorno</a:t>
            </a:r>
          </a:p>
        </p:txBody>
      </p:sp>
      <p:sp>
        <p:nvSpPr>
          <p:cNvPr id="21" name="Straight Connector 20"/>
          <p:cNvSpPr/>
          <p:nvPr/>
        </p:nvSpPr>
        <p:spPr>
          <a:xfrm>
            <a:off x="4495801" y="5410080"/>
            <a:ext cx="2514599" cy="180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782720" y="5067361"/>
            <a:ext cx="1782068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latin typeface="Times New Roman" pitchFamily="18"/>
                <a:ea typeface="Arial Unicode MS" pitchFamily="2"/>
                <a:cs typeface="Tahoma" pitchFamily="2"/>
              </a:rPr>
              <a:t>&lt;&lt;destroy&gt;&gt;</a:t>
            </a:r>
          </a:p>
        </p:txBody>
      </p:sp>
      <p:sp>
        <p:nvSpPr>
          <p:cNvPr id="23" name="Straight Connector 22"/>
          <p:cNvSpPr/>
          <p:nvPr/>
        </p:nvSpPr>
        <p:spPr>
          <a:xfrm>
            <a:off x="6858120" y="5257800"/>
            <a:ext cx="304560" cy="3808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 flipH="1">
            <a:off x="6856320" y="5257800"/>
            <a:ext cx="308160" cy="3808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589239" y="4343401"/>
            <a:ext cx="2428398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333399"/>
                </a:solidFill>
                <a:latin typeface="Times New Roman" pitchFamily="18"/>
                <a:ea typeface="Arial Unicode MS" pitchFamily="2"/>
                <a:cs typeface="Tahoma" pitchFamily="2"/>
              </a:rPr>
              <a:t>(caixa de)ativação</a:t>
            </a:r>
          </a:p>
        </p:txBody>
      </p:sp>
      <p:sp>
        <p:nvSpPr>
          <p:cNvPr id="26" name="Freeform 25"/>
          <p:cNvSpPr/>
          <p:nvPr/>
        </p:nvSpPr>
        <p:spPr>
          <a:xfrm>
            <a:off x="5773800" y="1714681"/>
            <a:ext cx="2574208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333399"/>
                </a:solidFill>
                <a:latin typeface="Times New Roman" pitchFamily="18"/>
                <a:ea typeface="Arial Unicode MS" pitchFamily="2"/>
                <a:cs typeface="Tahoma" pitchFamily="2"/>
              </a:rPr>
              <a:t>condição de guarda</a:t>
            </a:r>
          </a:p>
        </p:txBody>
      </p:sp>
      <p:sp>
        <p:nvSpPr>
          <p:cNvPr id="27" name="Freeform 26"/>
          <p:cNvSpPr/>
          <p:nvPr/>
        </p:nvSpPr>
        <p:spPr>
          <a:xfrm>
            <a:off x="7072321" y="2095561"/>
            <a:ext cx="2617425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333399"/>
                </a:solidFill>
                <a:latin typeface="Times New Roman" pitchFamily="18"/>
                <a:ea typeface="Arial Unicode MS" pitchFamily="2"/>
                <a:cs typeface="Tahoma" pitchFamily="2"/>
              </a:rPr>
              <a:t>mensagem síncrona</a:t>
            </a:r>
          </a:p>
        </p:txBody>
      </p:sp>
      <p:sp>
        <p:nvSpPr>
          <p:cNvPr id="28" name="Freeform 27"/>
          <p:cNvSpPr/>
          <p:nvPr/>
        </p:nvSpPr>
        <p:spPr>
          <a:xfrm>
            <a:off x="8137561" y="2781361"/>
            <a:ext cx="951071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333399"/>
                </a:solidFill>
                <a:latin typeface="Times New Roman" pitchFamily="18"/>
                <a:ea typeface="Arial Unicode MS" pitchFamily="2"/>
                <a:cs typeface="Tahoma" pitchFamily="2"/>
              </a:rPr>
              <a:t>objeto</a:t>
            </a:r>
          </a:p>
        </p:txBody>
      </p:sp>
      <p:sp>
        <p:nvSpPr>
          <p:cNvPr id="29" name="Freeform 28"/>
          <p:cNvSpPr/>
          <p:nvPr/>
        </p:nvSpPr>
        <p:spPr>
          <a:xfrm>
            <a:off x="7299480" y="5219641"/>
            <a:ext cx="2882754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333399"/>
                </a:solidFill>
                <a:latin typeface="Times New Roman" pitchFamily="18"/>
                <a:ea typeface="Arial Unicode MS" pitchFamily="2"/>
                <a:cs typeface="Tahoma" pitchFamily="2"/>
              </a:rPr>
              <a:t>símbolo de destruição</a:t>
            </a:r>
          </a:p>
        </p:txBody>
      </p:sp>
      <p:sp>
        <p:nvSpPr>
          <p:cNvPr id="30" name="Freeform 29"/>
          <p:cNvSpPr/>
          <p:nvPr/>
        </p:nvSpPr>
        <p:spPr>
          <a:xfrm>
            <a:off x="4708560" y="5981761"/>
            <a:ext cx="1771424" cy="4483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hangingPunct="0"/>
            <a:r>
              <a:rPr lang="pt-BR" sz="2400">
                <a:solidFill>
                  <a:srgbClr val="333399"/>
                </a:solidFill>
                <a:latin typeface="Times New Roman" pitchFamily="18"/>
                <a:ea typeface="Arial Unicode MS" pitchFamily="2"/>
                <a:cs typeface="Tahoma" pitchFamily="2"/>
              </a:rPr>
              <a:t>linha de vida</a:t>
            </a:r>
          </a:p>
        </p:txBody>
      </p:sp>
      <p:sp>
        <p:nvSpPr>
          <p:cNvPr id="31" name="Freeform 30"/>
          <p:cNvSpPr/>
          <p:nvPr/>
        </p:nvSpPr>
        <p:spPr>
          <a:xfrm flipH="1">
            <a:off x="5333160" y="1981080"/>
            <a:ext cx="762120" cy="1067040"/>
          </a:xfrm>
          <a:custGeom>
            <a:avLst>
              <a:gd name="f0" fmla="val 21600000"/>
              <a:gd name="f1" fmla="val 54000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*/ 5419351 1 1725033"/>
              <a:gd name="f10" fmla="*/ 10800 10800 1"/>
              <a:gd name="f11" fmla="val 10800"/>
              <a:gd name="f12" fmla="val 21599999"/>
              <a:gd name="f13" fmla="min 0 21600"/>
              <a:gd name="f14" fmla="max 0 21600"/>
              <a:gd name="f15" fmla="*/ f9 1 2"/>
              <a:gd name="f16" fmla="*/ f6 1 21600"/>
              <a:gd name="f17" fmla="*/ f7 1 21600"/>
              <a:gd name="f18" fmla="*/ f9 1 180"/>
              <a:gd name="f19" fmla="pin 0 f0 21599999"/>
              <a:gd name="f20" fmla="pin 0 f1 21599999"/>
              <a:gd name="f21" fmla="+- f14 0 f13"/>
              <a:gd name="f22" fmla="+- 0 0 f19"/>
              <a:gd name="f23" fmla="+- 0 0 f20"/>
              <a:gd name="f24" fmla="*/ 10799 f16 1"/>
              <a:gd name="f25" fmla="*/ 21599 f16 1"/>
              <a:gd name="f26" fmla="*/ 10799 f17 1"/>
              <a:gd name="f27" fmla="*/ 0 f17 1"/>
              <a:gd name="f28" fmla="*/ f21 1 2"/>
              <a:gd name="f29" fmla="+- f22 f4 0"/>
              <a:gd name="f30" fmla="+- f23 f4 0"/>
              <a:gd name="f31" fmla="+- f13 f28 0"/>
              <a:gd name="f32" fmla="*/ f28 f28 1"/>
              <a:gd name="f33" fmla="*/ f29 f5 1"/>
              <a:gd name="f34" fmla="*/ f30 f5 1"/>
              <a:gd name="f35" fmla="*/ f33 1 f3"/>
              <a:gd name="f36" fmla="*/ f34 1 f3"/>
              <a:gd name="f37" fmla="+- 0 0 f35"/>
              <a:gd name="f38" fmla="+- 0 0 f36"/>
              <a:gd name="f39" fmla="val f37"/>
              <a:gd name="f40" fmla="val f38"/>
              <a:gd name="f41" fmla="*/ f39 f18 1"/>
              <a:gd name="f42" fmla="*/ f40 f18 1"/>
              <a:gd name="f43" fmla="*/ f39 f9 1"/>
              <a:gd name="f44" fmla="*/ f40 f9 1"/>
              <a:gd name="f45" fmla="+- 0 0 f41"/>
              <a:gd name="f46" fmla="+- 0 0 f42"/>
              <a:gd name="f47" fmla="*/ f43 1 f5"/>
              <a:gd name="f48" fmla="*/ f44 1 f5"/>
              <a:gd name="f49" fmla="*/ f45 f3 1"/>
              <a:gd name="f50" fmla="*/ f46 f3 1"/>
              <a:gd name="f51" fmla="+- 0 0 f47"/>
              <a:gd name="f52" fmla="+- 0 0 f48"/>
              <a:gd name="f53" fmla="*/ f49 1 f9"/>
              <a:gd name="f54" fmla="*/ f50 1 f9"/>
              <a:gd name="f55" fmla="+- f51 f9 0"/>
              <a:gd name="f56" fmla="+- f52 f9 0"/>
              <a:gd name="f57" fmla="+- f53 0 f4"/>
              <a:gd name="f58" fmla="+- f54 0 f4"/>
              <a:gd name="f59" fmla="+- f55 f15 0"/>
              <a:gd name="f60" fmla="+- f56 f15 0"/>
              <a:gd name="f61" fmla="cos 1 f57"/>
              <a:gd name="f62" fmla="sin 1 f57"/>
              <a:gd name="f63" fmla="cos 1 f58"/>
              <a:gd name="f64" fmla="sin 1 f58"/>
              <a:gd name="f65" fmla="+- 0 0 f59"/>
              <a:gd name="f66" fmla="+- 0 0 f60"/>
              <a:gd name="f67" fmla="+- 0 0 f61"/>
              <a:gd name="f68" fmla="+- 0 0 f62"/>
              <a:gd name="f69" fmla="+- 0 0 f63"/>
              <a:gd name="f70" fmla="+- 0 0 f64"/>
              <a:gd name="f71" fmla="*/ f65 f3 1"/>
              <a:gd name="f72" fmla="*/ f66 f3 1"/>
              <a:gd name="f73" fmla="*/ 10800 f67 1"/>
              <a:gd name="f74" fmla="*/ 10800 f68 1"/>
              <a:gd name="f75" fmla="*/ 10800 f69 1"/>
              <a:gd name="f76" fmla="*/ 10800 f70 1"/>
              <a:gd name="f77" fmla="*/ f71 1 f9"/>
              <a:gd name="f78" fmla="*/ f72 1 f9"/>
              <a:gd name="f79" fmla="+- f73 10800 0"/>
              <a:gd name="f80" fmla="+- f74 10800 0"/>
              <a:gd name="f81" fmla="+- f75 10800 0"/>
              <a:gd name="f82" fmla="+- f76 10800 0"/>
              <a:gd name="f83" fmla="+- f77 0 f4"/>
              <a:gd name="f84" fmla="+- f78 0 f4"/>
              <a:gd name="f85" fmla="cos 1 f83"/>
              <a:gd name="f86" fmla="sin 1 f83"/>
              <a:gd name="f87" fmla="cos 1 f84"/>
              <a:gd name="f88" fmla="sin 1 f84"/>
              <a:gd name="f89" fmla="+- f80 0 f31"/>
              <a:gd name="f90" fmla="+- f79 0 f31"/>
              <a:gd name="f91" fmla="+- f82 0 f31"/>
              <a:gd name="f92" fmla="+- f81 0 f31"/>
              <a:gd name="f93" fmla="+- 0 0 f85"/>
              <a:gd name="f94" fmla="+- 0 0 f86"/>
              <a:gd name="f95" fmla="+- 0 0 f87"/>
              <a:gd name="f96" fmla="+- 0 0 f88"/>
              <a:gd name="f97" fmla="at2 f89 f90"/>
              <a:gd name="f98" fmla="at2 f91 f92"/>
              <a:gd name="f99" fmla="*/ 10800 f93 1"/>
              <a:gd name="f100" fmla="*/ 10800 f94 1"/>
              <a:gd name="f101" fmla="*/ 10800 f95 1"/>
              <a:gd name="f102" fmla="*/ 10800 f96 1"/>
              <a:gd name="f103" fmla="+- f97 f4 0"/>
              <a:gd name="f104" fmla="+- f98 f4 0"/>
              <a:gd name="f105" fmla="*/ f99 f99 1"/>
              <a:gd name="f106" fmla="*/ f100 f100 1"/>
              <a:gd name="f107" fmla="*/ f101 f101 1"/>
              <a:gd name="f108" fmla="*/ f102 f102 1"/>
              <a:gd name="f109" fmla="*/ f103 f9 1"/>
              <a:gd name="f110" fmla="*/ f104 f9 1"/>
              <a:gd name="f111" fmla="+- f105 f106 0"/>
              <a:gd name="f112" fmla="+- f107 f108 0"/>
              <a:gd name="f113" fmla="*/ f109 1 f3"/>
              <a:gd name="f114" fmla="*/ f110 1 f3"/>
              <a:gd name="f115" fmla="sqrt f111"/>
              <a:gd name="f116" fmla="sqrt f112"/>
              <a:gd name="f117" fmla="+- 0 0 f113"/>
              <a:gd name="f118" fmla="+- 0 0 f114"/>
              <a:gd name="f119" fmla="*/ f10 1 f115"/>
              <a:gd name="f120" fmla="*/ f10 1 f116"/>
              <a:gd name="f121" fmla="+- 0 0 f117"/>
              <a:gd name="f122" fmla="+- 0 0 f118"/>
              <a:gd name="f123" fmla="*/ f93 f119 1"/>
              <a:gd name="f124" fmla="*/ f94 f119 1"/>
              <a:gd name="f125" fmla="*/ f95 f120 1"/>
              <a:gd name="f126" fmla="*/ f96 f120 1"/>
              <a:gd name="f127" fmla="*/ f121 f3 1"/>
              <a:gd name="f128" fmla="*/ f122 f3 1"/>
              <a:gd name="f129" fmla="+- 10800 0 f123"/>
              <a:gd name="f130" fmla="+- 10800 0 f124"/>
              <a:gd name="f131" fmla="+- 10800 0 f125"/>
              <a:gd name="f132" fmla="+- 10800 0 f126"/>
              <a:gd name="f133" fmla="*/ f127 1 f9"/>
              <a:gd name="f134" fmla="*/ f128 1 f9"/>
              <a:gd name="f135" fmla="*/ f129 f16 1"/>
              <a:gd name="f136" fmla="*/ f130 f17 1"/>
              <a:gd name="f137" fmla="*/ f131 f16 1"/>
              <a:gd name="f138" fmla="*/ f132 f17 1"/>
              <a:gd name="f139" fmla="+- f133 0 f4"/>
              <a:gd name="f140" fmla="+- f134 0 f4"/>
              <a:gd name="f141" fmla="cos 1 f139"/>
              <a:gd name="f142" fmla="sin 1 f139"/>
              <a:gd name="f143" fmla="+- f140 0 f139"/>
              <a:gd name="f144" fmla="+- 0 0 f141"/>
              <a:gd name="f145" fmla="+- 0 0 f142"/>
              <a:gd name="f146" fmla="+- f143 f2 0"/>
              <a:gd name="f147" fmla="*/ f28 f144 1"/>
              <a:gd name="f148" fmla="*/ f28 f145 1"/>
              <a:gd name="f149" fmla="?: f143 f143 f146"/>
              <a:gd name="f150" fmla="*/ f147 f147 1"/>
              <a:gd name="f151" fmla="*/ f148 f148 1"/>
              <a:gd name="f152" fmla="+- f150 f151 0"/>
              <a:gd name="f153" fmla="sqrt f152"/>
              <a:gd name="f154" fmla="*/ f32 1 f153"/>
              <a:gd name="f155" fmla="*/ f144 f154 1"/>
              <a:gd name="f156" fmla="*/ f145 f154 1"/>
              <a:gd name="f157" fmla="+- f31 0 f155"/>
              <a:gd name="f158" fmla="+- f31 0 f156"/>
            </a:gdLst>
            <a:ahLst>
              <a:ahPolar gdRefAng="f0" minAng="f8" maxAng="f12">
                <a:pos x="f135" y="f136"/>
              </a:ahPolar>
              <a:ahPolar gdRefAng="f1" minAng="f8" maxAng="f12">
                <a:pos x="f137" y="f138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4" t="f27" r="f25" b="f26"/>
            <a:pathLst>
              <a:path w="21600" h="21600" stroke="0">
                <a:moveTo>
                  <a:pt x="f157" y="f158"/>
                </a:moveTo>
                <a:arcTo wR="f28" hR="f28" stAng="f139" swAng="f149"/>
                <a:lnTo>
                  <a:pt x="f11" y="f11"/>
                </a:lnTo>
                <a:close/>
              </a:path>
              <a:path w="21600" h="21600" fill="none">
                <a:moveTo>
                  <a:pt x="f157" y="f158"/>
                </a:moveTo>
                <a:arcTo wR="f28" hR="f28" stAng="f139" swAng="f149"/>
              </a:path>
            </a:pathLst>
          </a:custGeom>
          <a:noFill/>
          <a:ln w="9360">
            <a:solidFill>
              <a:srgbClr val="333399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2" name="Freeform 31"/>
          <p:cNvSpPr/>
          <p:nvPr/>
        </p:nvSpPr>
        <p:spPr>
          <a:xfrm flipH="1">
            <a:off x="6095279" y="2286001"/>
            <a:ext cx="1981080" cy="1371599"/>
          </a:xfrm>
          <a:custGeom>
            <a:avLst>
              <a:gd name="f0" fmla="val 21600000"/>
              <a:gd name="f1" fmla="val 54000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*/ 5419351 1 1725033"/>
              <a:gd name="f10" fmla="*/ 10800 10800 1"/>
              <a:gd name="f11" fmla="val 10800"/>
              <a:gd name="f12" fmla="val 21599999"/>
              <a:gd name="f13" fmla="min 0 21600"/>
              <a:gd name="f14" fmla="max 0 21600"/>
              <a:gd name="f15" fmla="*/ f9 1 2"/>
              <a:gd name="f16" fmla="*/ f6 1 21600"/>
              <a:gd name="f17" fmla="*/ f7 1 21600"/>
              <a:gd name="f18" fmla="*/ f9 1 180"/>
              <a:gd name="f19" fmla="pin 0 f0 21599999"/>
              <a:gd name="f20" fmla="pin 0 f1 21599999"/>
              <a:gd name="f21" fmla="+- f14 0 f13"/>
              <a:gd name="f22" fmla="+- 0 0 f19"/>
              <a:gd name="f23" fmla="+- 0 0 f20"/>
              <a:gd name="f24" fmla="*/ 10799 f16 1"/>
              <a:gd name="f25" fmla="*/ 21599 f16 1"/>
              <a:gd name="f26" fmla="*/ 10799 f17 1"/>
              <a:gd name="f27" fmla="*/ 0 f17 1"/>
              <a:gd name="f28" fmla="*/ f21 1 2"/>
              <a:gd name="f29" fmla="+- f22 f4 0"/>
              <a:gd name="f30" fmla="+- f23 f4 0"/>
              <a:gd name="f31" fmla="+- f13 f28 0"/>
              <a:gd name="f32" fmla="*/ f28 f28 1"/>
              <a:gd name="f33" fmla="*/ f29 f5 1"/>
              <a:gd name="f34" fmla="*/ f30 f5 1"/>
              <a:gd name="f35" fmla="*/ f33 1 f3"/>
              <a:gd name="f36" fmla="*/ f34 1 f3"/>
              <a:gd name="f37" fmla="+- 0 0 f35"/>
              <a:gd name="f38" fmla="+- 0 0 f36"/>
              <a:gd name="f39" fmla="val f37"/>
              <a:gd name="f40" fmla="val f38"/>
              <a:gd name="f41" fmla="*/ f39 f18 1"/>
              <a:gd name="f42" fmla="*/ f40 f18 1"/>
              <a:gd name="f43" fmla="*/ f39 f9 1"/>
              <a:gd name="f44" fmla="*/ f40 f9 1"/>
              <a:gd name="f45" fmla="+- 0 0 f41"/>
              <a:gd name="f46" fmla="+- 0 0 f42"/>
              <a:gd name="f47" fmla="*/ f43 1 f5"/>
              <a:gd name="f48" fmla="*/ f44 1 f5"/>
              <a:gd name="f49" fmla="*/ f45 f3 1"/>
              <a:gd name="f50" fmla="*/ f46 f3 1"/>
              <a:gd name="f51" fmla="+- 0 0 f47"/>
              <a:gd name="f52" fmla="+- 0 0 f48"/>
              <a:gd name="f53" fmla="*/ f49 1 f9"/>
              <a:gd name="f54" fmla="*/ f50 1 f9"/>
              <a:gd name="f55" fmla="+- f51 f9 0"/>
              <a:gd name="f56" fmla="+- f52 f9 0"/>
              <a:gd name="f57" fmla="+- f53 0 f4"/>
              <a:gd name="f58" fmla="+- f54 0 f4"/>
              <a:gd name="f59" fmla="+- f55 f15 0"/>
              <a:gd name="f60" fmla="+- f56 f15 0"/>
              <a:gd name="f61" fmla="cos 1 f57"/>
              <a:gd name="f62" fmla="sin 1 f57"/>
              <a:gd name="f63" fmla="cos 1 f58"/>
              <a:gd name="f64" fmla="sin 1 f58"/>
              <a:gd name="f65" fmla="+- 0 0 f59"/>
              <a:gd name="f66" fmla="+- 0 0 f60"/>
              <a:gd name="f67" fmla="+- 0 0 f61"/>
              <a:gd name="f68" fmla="+- 0 0 f62"/>
              <a:gd name="f69" fmla="+- 0 0 f63"/>
              <a:gd name="f70" fmla="+- 0 0 f64"/>
              <a:gd name="f71" fmla="*/ f65 f3 1"/>
              <a:gd name="f72" fmla="*/ f66 f3 1"/>
              <a:gd name="f73" fmla="*/ 10800 f67 1"/>
              <a:gd name="f74" fmla="*/ 10800 f68 1"/>
              <a:gd name="f75" fmla="*/ 10800 f69 1"/>
              <a:gd name="f76" fmla="*/ 10800 f70 1"/>
              <a:gd name="f77" fmla="*/ f71 1 f9"/>
              <a:gd name="f78" fmla="*/ f72 1 f9"/>
              <a:gd name="f79" fmla="+- f73 10800 0"/>
              <a:gd name="f80" fmla="+- f74 10800 0"/>
              <a:gd name="f81" fmla="+- f75 10800 0"/>
              <a:gd name="f82" fmla="+- f76 10800 0"/>
              <a:gd name="f83" fmla="+- f77 0 f4"/>
              <a:gd name="f84" fmla="+- f78 0 f4"/>
              <a:gd name="f85" fmla="cos 1 f83"/>
              <a:gd name="f86" fmla="sin 1 f83"/>
              <a:gd name="f87" fmla="cos 1 f84"/>
              <a:gd name="f88" fmla="sin 1 f84"/>
              <a:gd name="f89" fmla="+- f80 0 f31"/>
              <a:gd name="f90" fmla="+- f79 0 f31"/>
              <a:gd name="f91" fmla="+- f82 0 f31"/>
              <a:gd name="f92" fmla="+- f81 0 f31"/>
              <a:gd name="f93" fmla="+- 0 0 f85"/>
              <a:gd name="f94" fmla="+- 0 0 f86"/>
              <a:gd name="f95" fmla="+- 0 0 f87"/>
              <a:gd name="f96" fmla="+- 0 0 f88"/>
              <a:gd name="f97" fmla="at2 f89 f90"/>
              <a:gd name="f98" fmla="at2 f91 f92"/>
              <a:gd name="f99" fmla="*/ 10800 f93 1"/>
              <a:gd name="f100" fmla="*/ 10800 f94 1"/>
              <a:gd name="f101" fmla="*/ 10800 f95 1"/>
              <a:gd name="f102" fmla="*/ 10800 f96 1"/>
              <a:gd name="f103" fmla="+- f97 f4 0"/>
              <a:gd name="f104" fmla="+- f98 f4 0"/>
              <a:gd name="f105" fmla="*/ f99 f99 1"/>
              <a:gd name="f106" fmla="*/ f100 f100 1"/>
              <a:gd name="f107" fmla="*/ f101 f101 1"/>
              <a:gd name="f108" fmla="*/ f102 f102 1"/>
              <a:gd name="f109" fmla="*/ f103 f9 1"/>
              <a:gd name="f110" fmla="*/ f104 f9 1"/>
              <a:gd name="f111" fmla="+- f105 f106 0"/>
              <a:gd name="f112" fmla="+- f107 f108 0"/>
              <a:gd name="f113" fmla="*/ f109 1 f3"/>
              <a:gd name="f114" fmla="*/ f110 1 f3"/>
              <a:gd name="f115" fmla="sqrt f111"/>
              <a:gd name="f116" fmla="sqrt f112"/>
              <a:gd name="f117" fmla="+- 0 0 f113"/>
              <a:gd name="f118" fmla="+- 0 0 f114"/>
              <a:gd name="f119" fmla="*/ f10 1 f115"/>
              <a:gd name="f120" fmla="*/ f10 1 f116"/>
              <a:gd name="f121" fmla="+- 0 0 f117"/>
              <a:gd name="f122" fmla="+- 0 0 f118"/>
              <a:gd name="f123" fmla="*/ f93 f119 1"/>
              <a:gd name="f124" fmla="*/ f94 f119 1"/>
              <a:gd name="f125" fmla="*/ f95 f120 1"/>
              <a:gd name="f126" fmla="*/ f96 f120 1"/>
              <a:gd name="f127" fmla="*/ f121 f3 1"/>
              <a:gd name="f128" fmla="*/ f122 f3 1"/>
              <a:gd name="f129" fmla="+- 10800 0 f123"/>
              <a:gd name="f130" fmla="+- 10800 0 f124"/>
              <a:gd name="f131" fmla="+- 10800 0 f125"/>
              <a:gd name="f132" fmla="+- 10800 0 f126"/>
              <a:gd name="f133" fmla="*/ f127 1 f9"/>
              <a:gd name="f134" fmla="*/ f128 1 f9"/>
              <a:gd name="f135" fmla="*/ f129 f16 1"/>
              <a:gd name="f136" fmla="*/ f130 f17 1"/>
              <a:gd name="f137" fmla="*/ f131 f16 1"/>
              <a:gd name="f138" fmla="*/ f132 f17 1"/>
              <a:gd name="f139" fmla="+- f133 0 f4"/>
              <a:gd name="f140" fmla="+- f134 0 f4"/>
              <a:gd name="f141" fmla="cos 1 f139"/>
              <a:gd name="f142" fmla="sin 1 f139"/>
              <a:gd name="f143" fmla="+- f140 0 f139"/>
              <a:gd name="f144" fmla="+- 0 0 f141"/>
              <a:gd name="f145" fmla="+- 0 0 f142"/>
              <a:gd name="f146" fmla="+- f143 f2 0"/>
              <a:gd name="f147" fmla="*/ f28 f144 1"/>
              <a:gd name="f148" fmla="*/ f28 f145 1"/>
              <a:gd name="f149" fmla="?: f143 f143 f146"/>
              <a:gd name="f150" fmla="*/ f147 f147 1"/>
              <a:gd name="f151" fmla="*/ f148 f148 1"/>
              <a:gd name="f152" fmla="+- f150 f151 0"/>
              <a:gd name="f153" fmla="sqrt f152"/>
              <a:gd name="f154" fmla="*/ f32 1 f153"/>
              <a:gd name="f155" fmla="*/ f144 f154 1"/>
              <a:gd name="f156" fmla="*/ f145 f154 1"/>
              <a:gd name="f157" fmla="+- f31 0 f155"/>
              <a:gd name="f158" fmla="+- f31 0 f156"/>
            </a:gdLst>
            <a:ahLst>
              <a:ahPolar gdRefAng="f0" minAng="f8" maxAng="f12">
                <a:pos x="f135" y="f136"/>
              </a:ahPolar>
              <a:ahPolar gdRefAng="f1" minAng="f8" maxAng="f12">
                <a:pos x="f137" y="f138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4" t="f27" r="f25" b="f26"/>
            <a:pathLst>
              <a:path w="21600" h="21600" stroke="0">
                <a:moveTo>
                  <a:pt x="f157" y="f158"/>
                </a:moveTo>
                <a:arcTo wR="f28" hR="f28" stAng="f139" swAng="f149"/>
                <a:lnTo>
                  <a:pt x="f11" y="f11"/>
                </a:lnTo>
                <a:close/>
              </a:path>
              <a:path w="21600" h="21600" fill="none">
                <a:moveTo>
                  <a:pt x="f157" y="f158"/>
                </a:moveTo>
                <a:arcTo wR="f28" hR="f28" stAng="f139" swAng="f149"/>
              </a:path>
            </a:pathLst>
          </a:custGeom>
          <a:noFill/>
          <a:ln w="9360">
            <a:solidFill>
              <a:srgbClr val="333399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7315321" y="3784680"/>
            <a:ext cx="761759" cy="330120"/>
          </a:xfrm>
          <a:custGeom>
            <a:avLst/>
            <a:gdLst>
              <a:gd name="f0" fmla="val 0"/>
              <a:gd name="f1" fmla="val 480"/>
              <a:gd name="f2" fmla="val 208"/>
              <a:gd name="f3" fmla="val 400"/>
              <a:gd name="f4" fmla="val 120"/>
              <a:gd name="f5" fmla="val 320"/>
              <a:gd name="f6" fmla="val 32"/>
              <a:gd name="f7" fmla="val 240"/>
              <a:gd name="f8" fmla="val 16"/>
              <a:gd name="f9" fmla="val 160"/>
              <a:gd name="f10" fmla="val 80"/>
              <a:gd name="f11" fmla="val 56"/>
              <a:gd name="f12" fmla="val 11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80" h="208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10" y="f11"/>
                  <a:pt x="f0" y="f12"/>
                </a:cubicBezTo>
              </a:path>
            </a:pathLst>
          </a:custGeom>
          <a:noFill/>
          <a:ln w="9360">
            <a:solidFill>
              <a:srgbClr val="333399"/>
            </a:solidFill>
            <a:prstDash val="solid"/>
            <a:round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772521" y="2514600"/>
            <a:ext cx="761759" cy="304920"/>
          </a:xfrm>
          <a:custGeom>
            <a:avLst/>
            <a:gdLst>
              <a:gd name="f0" fmla="val 0"/>
              <a:gd name="f1" fmla="val 480"/>
              <a:gd name="f2" fmla="val 192"/>
              <a:gd name="f3" fmla="val 400"/>
              <a:gd name="f4" fmla="val 96"/>
              <a:gd name="f5" fmla="val 320"/>
              <a:gd name="f6" fmla="val 240"/>
              <a:gd name="f7" fmla="val 160"/>
              <a:gd name="f8" fmla="val 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80" h="192">
                <a:moveTo>
                  <a:pt x="f1" y="f2"/>
                </a:moveTo>
                <a:cubicBezTo>
                  <a:pt x="f3" y="f4"/>
                  <a:pt x="f5" y="f0"/>
                  <a:pt x="f6" y="f0"/>
                </a:cubicBezTo>
                <a:cubicBezTo>
                  <a:pt x="f7" y="f0"/>
                  <a:pt x="f8" y="f4"/>
                  <a:pt x="f0" y="f2"/>
                </a:cubicBezTo>
              </a:path>
            </a:pathLst>
          </a:custGeom>
          <a:noFill/>
          <a:ln w="9360">
            <a:solidFill>
              <a:srgbClr val="333399"/>
            </a:solidFill>
            <a:prstDash val="solid"/>
            <a:round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162681" y="5016600"/>
            <a:ext cx="838439" cy="241200"/>
          </a:xfrm>
          <a:custGeom>
            <a:avLst/>
            <a:gdLst>
              <a:gd name="f0" fmla="val 0"/>
              <a:gd name="f1" fmla="val 528"/>
              <a:gd name="f2" fmla="val 152"/>
              <a:gd name="f3" fmla="val 404"/>
              <a:gd name="f4" fmla="val 84"/>
              <a:gd name="f5" fmla="val 280"/>
              <a:gd name="f6" fmla="val 16"/>
              <a:gd name="f7" fmla="val 192"/>
              <a:gd name="f8" fmla="val 8"/>
              <a:gd name="f9" fmla="val 104"/>
              <a:gd name="f10" fmla="val 5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8" h="152">
                <a:moveTo>
                  <a:pt x="f1" y="f2"/>
                </a:moveTo>
                <a:cubicBezTo>
                  <a:pt x="f3" y="f4"/>
                  <a:pt x="f5" y="f6"/>
                  <a:pt x="f7" y="f8"/>
                </a:cubicBezTo>
                <a:cubicBezTo>
                  <a:pt x="f9" y="f0"/>
                  <a:pt x="f10" y="f10"/>
                  <a:pt x="f0" y="f9"/>
                </a:cubicBezTo>
              </a:path>
            </a:pathLst>
          </a:custGeom>
          <a:noFill/>
          <a:ln w="9360">
            <a:solidFill>
              <a:srgbClr val="333399"/>
            </a:solidFill>
            <a:prstDash val="solid"/>
            <a:round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495800" y="5791320"/>
            <a:ext cx="762120" cy="228600"/>
          </a:xfrm>
          <a:custGeom>
            <a:avLst/>
            <a:gdLst>
              <a:gd name="f0" fmla="val 0"/>
              <a:gd name="f1" fmla="val 528"/>
              <a:gd name="f2" fmla="val 144"/>
              <a:gd name="f3" fmla="val 428"/>
              <a:gd name="f4" fmla="val 72"/>
              <a:gd name="f5" fmla="val 328"/>
              <a:gd name="f6" fmla="val 240"/>
              <a:gd name="f7" fmla="val 152"/>
              <a:gd name="f8" fmla="val 7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528" h="144">
                <a:moveTo>
                  <a:pt x="f1" y="f2"/>
                </a:moveTo>
                <a:cubicBezTo>
                  <a:pt x="f3" y="f4"/>
                  <a:pt x="f5" y="f0"/>
                  <a:pt x="f6" y="f0"/>
                </a:cubicBezTo>
                <a:cubicBezTo>
                  <a:pt x="f7" y="f0"/>
                  <a:pt x="f8" y="f4"/>
                  <a:pt x="f0" y="f2"/>
                </a:cubicBezTo>
              </a:path>
            </a:pathLst>
          </a:custGeom>
          <a:noFill/>
          <a:ln w="9360">
            <a:solidFill>
              <a:srgbClr val="333399"/>
            </a:solidFill>
            <a:prstDash val="solid"/>
            <a:round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3581401" y="4267080"/>
            <a:ext cx="685799" cy="152640"/>
          </a:xfrm>
          <a:custGeom>
            <a:avLst/>
            <a:gdLst>
              <a:gd name="f0" fmla="val 0"/>
              <a:gd name="f1" fmla="val 432"/>
              <a:gd name="f2" fmla="val 96"/>
              <a:gd name="f3" fmla="val 84"/>
              <a:gd name="f4" fmla="val 48"/>
              <a:gd name="f5" fmla="val 168"/>
              <a:gd name="f6" fmla="val 240"/>
              <a:gd name="f7" fmla="val 312"/>
              <a:gd name="f8" fmla="val 37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32" h="96">
                <a:moveTo>
                  <a:pt x="f0" y="f2"/>
                </a:moveTo>
                <a:cubicBezTo>
                  <a:pt x="f3" y="f4"/>
                  <a:pt x="f5" y="f0"/>
                  <a:pt x="f6" y="f0"/>
                </a:cubicBezTo>
                <a:cubicBezTo>
                  <a:pt x="f7" y="f0"/>
                  <a:pt x="f8" y="f4"/>
                  <a:pt x="f1" y="f2"/>
                </a:cubicBezTo>
              </a:path>
            </a:pathLst>
          </a:custGeom>
          <a:noFill/>
          <a:ln w="9360">
            <a:solidFill>
              <a:srgbClr val="333399"/>
            </a:solidFill>
            <a:prstDash val="solid"/>
            <a:round/>
            <a:tailEnd type="arrow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298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</p:spPr>
        <p:txBody>
          <a:bodyPr wrap="square">
            <a:spAutoFit/>
          </a:bodyPr>
          <a:lstStyle/>
          <a:p>
            <a:pPr lvl="0"/>
            <a:r>
              <a:rPr lang="pt-BR" sz="5400">
                <a:solidFill>
                  <a:srgbClr val="FF0000"/>
                </a:solidFill>
              </a:rPr>
              <a:t>Objetos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dirty="0"/>
              <a:t>Apresentados na </a:t>
            </a:r>
            <a:r>
              <a:rPr lang="pt-BR" b="1" dirty="0">
                <a:solidFill>
                  <a:srgbClr val="0070C0"/>
                </a:solidFill>
              </a:rPr>
              <a:t>dimensão horizontal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do diagrama</a:t>
            </a:r>
          </a:p>
          <a:p>
            <a:pPr>
              <a:tabLst>
                <a:tab pos="34128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39" algn="l"/>
                <a:tab pos="4041720" algn="l"/>
                <a:tab pos="4490999" algn="l"/>
                <a:tab pos="4939920" algn="l"/>
                <a:tab pos="5389200" algn="l"/>
                <a:tab pos="5838480" algn="l"/>
                <a:tab pos="6287760" algn="l"/>
                <a:tab pos="6737039" algn="l"/>
                <a:tab pos="7186320" algn="l"/>
                <a:tab pos="7635599" algn="l"/>
                <a:tab pos="8084880" algn="l"/>
                <a:tab pos="8534160" algn="l"/>
                <a:tab pos="8983440" algn="l"/>
              </a:tabLst>
            </a:pPr>
            <a:endParaRPr lang="pt-BR" dirty="0"/>
          </a:p>
          <a:p>
            <a:pPr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dirty="0"/>
              <a:t>A </a:t>
            </a:r>
            <a:r>
              <a:rPr lang="pt-BR" b="1" dirty="0"/>
              <a:t>ordem dos objetos não é considerada</a:t>
            </a:r>
            <a:r>
              <a:rPr lang="pt-BR" dirty="0"/>
              <a:t>.</a:t>
            </a:r>
          </a:p>
          <a:p>
            <a:pPr marL="342900" lvl="1" indent="-342900">
              <a:lnSpc>
                <a:spcPct val="100000"/>
              </a:lnSpc>
              <a:spcBef>
                <a:spcPts val="448"/>
              </a:spcBef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Pode </a:t>
            </a:r>
            <a:r>
              <a:rPr lang="pt-BR" sz="2000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dispô-los</a:t>
            </a:r>
            <a:r>
              <a:rPr lang="pt-BR" sz="2000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de forma a tornar o </a:t>
            </a:r>
            <a:r>
              <a:rPr lang="pt-BR" sz="2000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diagrama</a:t>
            </a:r>
            <a:r>
              <a:rPr lang="pt-BR" sz="2000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“</a:t>
            </a:r>
            <a:r>
              <a:rPr lang="pt-BR" sz="2000" b="1" dirty="0">
                <a:solidFill>
                  <a:srgbClr val="0070C0"/>
                </a:solidFill>
                <a:latin typeface="Verdana" pitchFamily="34"/>
                <a:ea typeface="Microsoft YaHei" pitchFamily="2"/>
              </a:rPr>
              <a:t>mais legível</a:t>
            </a: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”.</a:t>
            </a:r>
          </a:p>
          <a:p>
            <a:pPr>
              <a:tabLst>
                <a:tab pos="34128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39" algn="l"/>
                <a:tab pos="4041720" algn="l"/>
                <a:tab pos="4490999" algn="l"/>
                <a:tab pos="4939920" algn="l"/>
                <a:tab pos="5389200" algn="l"/>
                <a:tab pos="5838480" algn="l"/>
                <a:tab pos="6287760" algn="l"/>
                <a:tab pos="6737039" algn="l"/>
                <a:tab pos="7186320" algn="l"/>
                <a:tab pos="7635599" algn="l"/>
                <a:tab pos="8084880" algn="l"/>
                <a:tab pos="8534160" algn="l"/>
                <a:tab pos="8983440" algn="l"/>
              </a:tabLst>
            </a:pPr>
            <a:endParaRPr lang="pt-BR" dirty="0"/>
          </a:p>
          <a:p>
            <a:pPr>
              <a:buClr>
                <a:srgbClr val="009999"/>
              </a:buClr>
              <a:buSzPct val="100000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pt-BR" dirty="0"/>
              <a:t>Objetos tem nomes - </a:t>
            </a:r>
            <a:r>
              <a:rPr lang="pt-BR" b="1" u="sng" dirty="0"/>
              <a:t>obj:Classe</a:t>
            </a:r>
          </a:p>
          <a:p>
            <a:pPr marL="457199" lvl="1" indent="0">
              <a:lnSpc>
                <a:spcPct val="100000"/>
              </a:lnSpc>
              <a:spcBef>
                <a:spcPts val="448"/>
              </a:spcBef>
              <a:buNone/>
              <a:tabLst>
                <a:tab pos="741239" algn="l"/>
                <a:tab pos="847439" algn="l"/>
                <a:tab pos="1296719" algn="l"/>
                <a:tab pos="1745999" algn="l"/>
                <a:tab pos="2195279" algn="l"/>
                <a:tab pos="2644559" algn="l"/>
                <a:tab pos="3093839" algn="l"/>
                <a:tab pos="3543119" algn="l"/>
                <a:tab pos="3992398" algn="l"/>
                <a:tab pos="4441679" algn="l"/>
                <a:tab pos="4890958" algn="l"/>
                <a:tab pos="5339879" algn="l"/>
                <a:tab pos="5789159" algn="l"/>
                <a:tab pos="6238439" algn="l"/>
                <a:tab pos="6687719" algn="l"/>
                <a:tab pos="7136998" algn="l"/>
                <a:tab pos="7586279" algn="l"/>
                <a:tab pos="8035558" algn="l"/>
                <a:tab pos="8484839" algn="l"/>
                <a:tab pos="8934119" algn="l"/>
                <a:tab pos="9383399" algn="l"/>
              </a:tabLst>
            </a:pP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Ex.: </a:t>
            </a:r>
            <a:r>
              <a:rPr lang="pt-BR" sz="2000" u="sng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joão:Dentista</a:t>
            </a:r>
          </a:p>
          <a:p>
            <a:pPr marL="457199" lvl="1" indent="0">
              <a:lnSpc>
                <a:spcPct val="100000"/>
              </a:lnSpc>
              <a:spcBef>
                <a:spcPts val="448"/>
              </a:spcBef>
              <a:buNone/>
              <a:tabLst>
                <a:tab pos="741239" algn="l"/>
                <a:tab pos="847439" algn="l"/>
                <a:tab pos="1296719" algn="l"/>
                <a:tab pos="1745999" algn="l"/>
                <a:tab pos="2195279" algn="l"/>
                <a:tab pos="2644559" algn="l"/>
                <a:tab pos="3093839" algn="l"/>
                <a:tab pos="3543119" algn="l"/>
                <a:tab pos="3992398" algn="l"/>
                <a:tab pos="4441679" algn="l"/>
                <a:tab pos="4890958" algn="l"/>
                <a:tab pos="5339879" algn="l"/>
                <a:tab pos="5789159" algn="l"/>
                <a:tab pos="6238439" algn="l"/>
                <a:tab pos="6687719" algn="l"/>
                <a:tab pos="7136998" algn="l"/>
                <a:tab pos="7586279" algn="l"/>
                <a:tab pos="8035558" algn="l"/>
                <a:tab pos="8484839" algn="l"/>
                <a:tab pos="8934119" algn="l"/>
                <a:tab pos="9383399" algn="l"/>
              </a:tabLst>
            </a:pP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       </a:t>
            </a:r>
            <a:r>
              <a:rPr lang="pt-BR" sz="2000" u="sng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:Floricultor</a:t>
            </a: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 (um objeto floricultor não identificado)</a:t>
            </a:r>
          </a:p>
          <a:p>
            <a:pPr marL="457199" lvl="1" indent="0">
              <a:lnSpc>
                <a:spcPct val="100000"/>
              </a:lnSpc>
              <a:spcBef>
                <a:spcPts val="448"/>
              </a:spcBef>
              <a:buNone/>
              <a:tabLst>
                <a:tab pos="741239" algn="l"/>
                <a:tab pos="847439" algn="l"/>
                <a:tab pos="1296719" algn="l"/>
                <a:tab pos="1745999" algn="l"/>
                <a:tab pos="2195279" algn="l"/>
                <a:tab pos="2644559" algn="l"/>
                <a:tab pos="3093839" algn="l"/>
                <a:tab pos="3543119" algn="l"/>
                <a:tab pos="3992398" algn="l"/>
                <a:tab pos="4441679" algn="l"/>
                <a:tab pos="4890958" algn="l"/>
                <a:tab pos="5339879" algn="l"/>
                <a:tab pos="5789159" algn="l"/>
                <a:tab pos="6238439" algn="l"/>
                <a:tab pos="6687719" algn="l"/>
                <a:tab pos="7136998" algn="l"/>
                <a:tab pos="7586279" algn="l"/>
                <a:tab pos="8035558" algn="l"/>
                <a:tab pos="8484839" algn="l"/>
                <a:tab pos="8934119" algn="l"/>
                <a:tab pos="9383399" algn="l"/>
              </a:tabLst>
            </a:pP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       </a:t>
            </a:r>
            <a:r>
              <a:rPr lang="pt-BR" sz="2000" u="sng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obj1:</a:t>
            </a: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 (um objeto obj1 sem clase definida)</a:t>
            </a:r>
          </a:p>
          <a:p>
            <a:pPr marL="457199" lvl="1" indent="0">
              <a:lnSpc>
                <a:spcPct val="100000"/>
              </a:lnSpc>
              <a:spcBef>
                <a:spcPts val="448"/>
              </a:spcBef>
              <a:buNone/>
              <a:tabLst>
                <a:tab pos="741239" algn="l"/>
                <a:tab pos="910799" algn="l"/>
                <a:tab pos="1825199" algn="l"/>
                <a:tab pos="2739599" algn="l"/>
                <a:tab pos="3653998" algn="l"/>
                <a:tab pos="4568398" algn="l"/>
                <a:tab pos="5482799" algn="l"/>
                <a:tab pos="6397198" algn="l"/>
                <a:tab pos="7311599" algn="l"/>
                <a:tab pos="8225999" algn="l"/>
                <a:tab pos="9140399" algn="l"/>
                <a:tab pos="10054799" algn="l"/>
                <a:tab pos="10332719" algn="l"/>
                <a:tab pos="10781999" algn="l"/>
              </a:tabLst>
            </a:pPr>
            <a:r>
              <a:rPr lang="pt-BR" sz="2000" dirty="0">
                <a:solidFill>
                  <a:srgbClr val="000000"/>
                </a:solidFill>
                <a:latin typeface="Verdana" pitchFamily="34"/>
                <a:ea typeface="Microsoft YaHei" pitchFamily="2"/>
              </a:rPr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3900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90480" y="1371600"/>
            <a:ext cx="9448920" cy="45482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 lvl="0"/>
            <a:r>
              <a:rPr lang="pt-BR"/>
              <a:t>Objetos</a:t>
            </a:r>
          </a:p>
        </p:txBody>
      </p:sp>
      <p:sp>
        <p:nvSpPr>
          <p:cNvPr id="4" name="Freeform 3"/>
          <p:cNvSpPr/>
          <p:nvPr/>
        </p:nvSpPr>
        <p:spPr>
          <a:xfrm>
            <a:off x="4114919" y="1676519"/>
            <a:ext cx="1981080" cy="1295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9360">
            <a:solidFill>
              <a:srgbClr val="A50021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781800" y="1676519"/>
            <a:ext cx="1981080" cy="1295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9360">
            <a:solidFill>
              <a:srgbClr val="A50021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610600" y="1676519"/>
            <a:ext cx="1981080" cy="1295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9360">
            <a:solidFill>
              <a:srgbClr val="A50021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pt-BR" sz="24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378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6252</TotalTime>
  <Words>1664</Words>
  <Application>Microsoft Macintosh PowerPoint</Application>
  <PresentationFormat>Widescreen</PresentationFormat>
  <Paragraphs>241</Paragraphs>
  <Slides>30</Slides>
  <Notes>21</Notes>
  <HiddenSlides>5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 Unicode MS</vt:lpstr>
      <vt:lpstr>Calibri</vt:lpstr>
      <vt:lpstr>Calibri Light</vt:lpstr>
      <vt:lpstr>Century Gothic</vt:lpstr>
      <vt:lpstr>Courier New</vt:lpstr>
      <vt:lpstr>Franklin Gothic Demi</vt:lpstr>
      <vt:lpstr>Freehand521 BT</vt:lpstr>
      <vt:lpstr>Microsoft YaHei</vt:lpstr>
      <vt:lpstr>Tahoma</vt:lpstr>
      <vt:lpstr>Times New Roman</vt:lpstr>
      <vt:lpstr>Verdana</vt:lpstr>
      <vt:lpstr>Arial</vt:lpstr>
      <vt:lpstr>Office Theme</vt:lpstr>
      <vt:lpstr>PowerPoint Presentation</vt:lpstr>
      <vt:lpstr>UML Diagramas de Sequência</vt:lpstr>
      <vt:lpstr>Modelos de Seqüência</vt:lpstr>
      <vt:lpstr>Exemplo de Cenário</vt:lpstr>
      <vt:lpstr>Etapas de escrita de um cenário</vt:lpstr>
      <vt:lpstr>Diagramas de Sequência</vt:lpstr>
      <vt:lpstr>Diagrama de seqüência</vt:lpstr>
      <vt:lpstr>Objetos</vt:lpstr>
      <vt:lpstr>Objetos</vt:lpstr>
      <vt:lpstr>Linhas de Vida</vt:lpstr>
      <vt:lpstr>Linhas de Vida</vt:lpstr>
      <vt:lpstr>Mensagens</vt:lpstr>
      <vt:lpstr>Mensagens - Tipos</vt:lpstr>
      <vt:lpstr>Mensagens</vt:lpstr>
      <vt:lpstr>Mensagens – Condições de Guarda</vt:lpstr>
      <vt:lpstr>Blog: Diagrama de Classes</vt:lpstr>
      <vt:lpstr>Criar blog</vt:lpstr>
      <vt:lpstr>Criar Nota</vt:lpstr>
      <vt:lpstr>Forma Geral dos Diagramas de Sequência</vt:lpstr>
      <vt:lpstr>Cenário de compra de ações</vt:lpstr>
      <vt:lpstr>Cenário de cotação de uma ação</vt:lpstr>
      <vt:lpstr>Cenário de compras de ação que falha</vt:lpstr>
      <vt:lpstr>Orientações</vt:lpstr>
      <vt:lpstr>Quantos diagramas fazer?</vt:lpstr>
      <vt:lpstr>Cenário ‘Ver informações de pacientes’</vt:lpstr>
      <vt:lpstr>Cenário ‘Transferir dados’</vt:lpstr>
      <vt:lpstr>Exercício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Machado</dc:creator>
  <cp:lastModifiedBy>Microsoft Office User</cp:lastModifiedBy>
  <cp:revision>76</cp:revision>
  <dcterms:created xsi:type="dcterms:W3CDTF">2016-03-02T22:36:58Z</dcterms:created>
  <dcterms:modified xsi:type="dcterms:W3CDTF">2016-08-24T22:29:47Z</dcterms:modified>
</cp:coreProperties>
</file>